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71" r:id="rId5"/>
    <p:sldId id="296" r:id="rId6"/>
    <p:sldId id="289" r:id="rId7"/>
    <p:sldId id="299" r:id="rId8"/>
    <p:sldId id="298" r:id="rId9"/>
    <p:sldId id="303" r:id="rId10"/>
    <p:sldId id="297" r:id="rId11"/>
    <p:sldId id="301" r:id="rId12"/>
    <p:sldId id="304" r:id="rId13"/>
    <p:sldId id="285" r:id="rId14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D69"/>
    <a:srgbClr val="029C63"/>
    <a:srgbClr val="96628C"/>
    <a:srgbClr val="11A0D7"/>
    <a:srgbClr val="E61F3D"/>
    <a:srgbClr val="CD5A5A"/>
    <a:srgbClr val="FFD746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1501-8AC7-D24B-9BD4-4AB280FA19DE}" v="6" dt="2021-11-26T18:08:2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68182" autoAdjust="0"/>
  </p:normalViewPr>
  <p:slideViewPr>
    <p:cSldViewPr snapToGrid="0" snapToObjects="1">
      <p:cViewPr varScale="1">
        <p:scale>
          <a:sx n="60" d="100"/>
          <a:sy n="60" d="100"/>
        </p:scale>
        <p:origin x="1805" y="34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10/17/2023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мае 2023 начал</a:t>
            </a:r>
            <a:r>
              <a:rPr lang="ru-RU" baseline="0" dirty="0" smtClean="0"/>
              <a:t> работать портал. Создан силами сотрудника центра </a:t>
            </a:r>
            <a:r>
              <a:rPr lang="ru-RU" baseline="0" dirty="0" err="1" smtClean="0"/>
              <a:t>геоданных</a:t>
            </a:r>
            <a:r>
              <a:rPr lang="ru-RU" baseline="0" dirty="0" smtClean="0"/>
              <a:t>. К работе привлекаются профессорско-преподавательский состав и студенты</a:t>
            </a:r>
          </a:p>
          <a:p>
            <a:r>
              <a:rPr lang="ru-RU" baseline="0" dirty="0" smtClean="0"/>
              <a:t>Что представляет собой портал –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1079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Классический портал (грубо говоря каталогизированное хранилище данных с инструментами поиска</a:t>
            </a:r>
          </a:p>
          <a:p>
            <a:r>
              <a:rPr lang="ru-RU" baseline="0" dirty="0" smtClean="0"/>
              <a:t>портфолио работ сотрудников, каталог работ </a:t>
            </a:r>
            <a:r>
              <a:rPr lang="ru-RU" baseline="0" dirty="0" err="1" smtClean="0"/>
              <a:t>геоданных</a:t>
            </a:r>
            <a:r>
              <a:rPr lang="ru-RU" baseline="0" dirty="0" smtClean="0"/>
              <a:t>. Можно использовать в работе</a:t>
            </a:r>
          </a:p>
          <a:p>
            <a:r>
              <a:rPr lang="ru-RU" baseline="0" dirty="0" smtClean="0"/>
              <a:t>Внутренняя часть (закрытая) – приложения и конструкторы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1964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Портал</a:t>
            </a:r>
            <a:r>
              <a:rPr lang="ru-RU" baseline="0" dirty="0" smtClean="0"/>
              <a:t> служит хранилищем пространственных данных, находится в режиме наполнения. Возможность поиска по </a:t>
            </a:r>
            <a:r>
              <a:rPr lang="ru-RU" baseline="0" dirty="0" err="1" smtClean="0"/>
              <a:t>категриями</a:t>
            </a:r>
            <a:r>
              <a:rPr lang="ru-RU" baseline="0" dirty="0" smtClean="0"/>
              <a:t> и настройки доступа к данным лёгкий поиск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Скачать данные для своих исследований, так как поиск данных отдельная боль Подробная карточка набора данных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Например сейчас представлены границы субъектов </a:t>
            </a:r>
            <a:r>
              <a:rPr lang="ru-RU" baseline="0" dirty="0" err="1" smtClean="0"/>
              <a:t>рф</a:t>
            </a:r>
            <a:r>
              <a:rPr lang="ru-RU" baseline="0" dirty="0" smtClean="0"/>
              <a:t> с кодами </a:t>
            </a:r>
            <a:r>
              <a:rPr lang="ru-RU" baseline="0" dirty="0" err="1" smtClean="0"/>
              <a:t>октм</a:t>
            </a:r>
            <a:r>
              <a:rPr lang="ru-RU" baseline="0" dirty="0" smtClean="0"/>
              <a:t>, чтобы можно было </a:t>
            </a:r>
            <a:r>
              <a:rPr lang="ru-RU" baseline="0" dirty="0" err="1" smtClean="0"/>
              <a:t>приджинить</a:t>
            </a:r>
            <a:r>
              <a:rPr lang="ru-RU" baseline="0" dirty="0" smtClean="0"/>
              <a:t> данные </a:t>
            </a:r>
            <a:r>
              <a:rPr lang="ru-RU" baseline="0" dirty="0" err="1" smtClean="0"/>
              <a:t>росстата</a:t>
            </a:r>
            <a:endParaRPr lang="ru-RU" baseline="0" dirty="0" smtClean="0"/>
          </a:p>
          <a:p>
            <a:r>
              <a:rPr lang="ru-RU" baseline="0" dirty="0" smtClean="0"/>
              <a:t>Раздел будет пополняться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05770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виде одностраничных</a:t>
            </a:r>
            <a:r>
              <a:rPr lang="ru-RU" baseline="0" dirty="0" smtClean="0"/>
              <a:t> сайтов можно представить данные исследования, наполнить его </a:t>
            </a:r>
            <a:r>
              <a:rPr lang="ru-RU" baseline="0" dirty="0" err="1" smtClean="0"/>
              <a:t>инфографикой</a:t>
            </a:r>
            <a:r>
              <a:rPr lang="ru-RU" baseline="0" dirty="0" smtClean="0"/>
              <a:t>, динамическими блоками, картами и графиками. Удобно смотреть, анализировать и </a:t>
            </a:r>
            <a:r>
              <a:rPr lang="ru-RU" baseline="0" dirty="0" err="1" smtClean="0"/>
              <a:t>тп</a:t>
            </a:r>
            <a:endParaRPr lang="ru-RU" baseline="0" dirty="0" smtClean="0"/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вы можете ознакомиться с проектами, выполненными сотрудниками и студентами. Проекты представляют собой одностраничный сайт с краткой текстовой выжимкой и дополненной данными. 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Факультета географии и геоинформационных технологии.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Каталог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геопроектов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содержит краткие научно-популярные описания географических исследований, сопровождающихся интерактивными картографическими материалами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геоинфографикой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можете фильтровать поиск по тематическим категориям. Раздел тесно связан с предыдущим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геоданные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Авторы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устанавливают 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 про овраг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54262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Работы студентов. Загрузка курсовых, отчёт по практике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37000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отовим</a:t>
            </a:r>
            <a:r>
              <a:rPr lang="ru-RU" dirty="0" smtClean="0"/>
              <a:t> приложение, которое связано</a:t>
            </a:r>
            <a:r>
              <a:rPr lang="ru-RU" baseline="0" dirty="0" smtClean="0"/>
              <a:t> с порталом. Мы готовим набор данных на основе общедоступных данных (таких как подложка </a:t>
            </a:r>
            <a:r>
              <a:rPr lang="ru-RU" baseline="0" dirty="0" err="1" smtClean="0"/>
              <a:t>гугл</a:t>
            </a:r>
            <a:r>
              <a:rPr lang="ru-RU" baseline="0" dirty="0" smtClean="0"/>
              <a:t> и загруженные материалы). Есть возможность работы без сети интернет. То есть решается задача ориентирования на местности, и просмотра карт на местности, возможность подгружать слои рельеф, </a:t>
            </a:r>
            <a:r>
              <a:rPr lang="ru-RU" baseline="0" dirty="0" err="1" smtClean="0"/>
              <a:t>геоморфлогическая</a:t>
            </a:r>
            <a:r>
              <a:rPr lang="ru-RU" baseline="0" dirty="0" smtClean="0"/>
              <a:t> карта и </a:t>
            </a:r>
            <a:r>
              <a:rPr lang="ru-RU" baseline="0" dirty="0" err="1" smtClean="0"/>
              <a:t>тп</a:t>
            </a:r>
            <a:r>
              <a:rPr lang="ru-RU" baseline="0" dirty="0" smtClean="0"/>
              <a:t> и задача сбора данных</a:t>
            </a:r>
          </a:p>
          <a:p>
            <a:r>
              <a:rPr lang="ru-RU" baseline="0" dirty="0" smtClean="0"/>
              <a:t>В частности решалась задача картографирования малых форм рельефа, когда условно идя по бровке склона выделяли формы </a:t>
            </a:r>
            <a:r>
              <a:rPr lang="ru-RU" baseline="0" dirty="0" err="1" smtClean="0"/>
              <a:t>редьефа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Инструмент мониторинга для преподавателей (результаты в режиме реального времени отображаются </a:t>
            </a:r>
            <a:r>
              <a:rPr lang="ru-RU" baseline="0" smtClean="0"/>
              <a:t>на карте)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65968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Совместная</a:t>
            </a:r>
            <a:r>
              <a:rPr lang="ru-RU" baseline="0" dirty="0" smtClean="0"/>
              <a:t> оцифровка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7684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Инструмент</a:t>
            </a:r>
            <a:r>
              <a:rPr lang="ru-RU" baseline="0" dirty="0" smtClean="0"/>
              <a:t> презентации и визуализации своих исследований. Работа по комплексной оценки доступности мед помощи в </a:t>
            </a:r>
            <a:r>
              <a:rPr lang="ru-RU" baseline="0" dirty="0" err="1" smtClean="0"/>
              <a:t>арктике</a:t>
            </a:r>
            <a:r>
              <a:rPr lang="ru-RU" baseline="0" dirty="0" smtClean="0"/>
              <a:t>. Результаты визуализированы с помощью инструментов </a:t>
            </a:r>
            <a:r>
              <a:rPr lang="ru-RU" baseline="0" dirty="0" err="1" smtClean="0"/>
              <a:t>геопортала</a:t>
            </a:r>
            <a:r>
              <a:rPr lang="ru-RU" baseline="0" dirty="0" smtClean="0"/>
              <a:t>. Интерактивна </a:t>
            </a:r>
            <a:r>
              <a:rPr lang="ru-RU" baseline="0" dirty="0" err="1" smtClean="0"/>
              <a:t>вебкарта</a:t>
            </a:r>
            <a:r>
              <a:rPr lang="ru-RU" baseline="0" dirty="0" smtClean="0"/>
              <a:t> дополнена  блоками статистики</a:t>
            </a:r>
          </a:p>
          <a:p>
            <a:r>
              <a:rPr lang="ru-RU" baseline="0" dirty="0" err="1" smtClean="0"/>
              <a:t>Хакатон</a:t>
            </a:r>
            <a:r>
              <a:rPr lang="ru-RU" baseline="0" dirty="0" smtClean="0"/>
              <a:t> Арктика (второе место).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Арктек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Дата был объявлен весной этого года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Минвостокразвития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России, МИД России и ФАНУ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Востокгосплан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проходил в три этапа. На основе предоставленных и самостоятельно добываемых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геоданных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участникам предлагалось разработать решения для сформулированных организаторами задач по трем направлениям устойчивого развития территорий – экология, туризм и урбанизация. В частности, последнее направление включало на выбор задачу по оценке доступности системы здравоохранения для жителей Севера. 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дашборда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базе инструментов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Геопортала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ВШЭ, сочетающего пространственную аналитику с классической статистикой, регламентированной нормативами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МинЗдрава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8420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10/17/2023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Геопортал</a:t>
            </a:r>
            <a:r>
              <a:rPr lang="ru-RU" dirty="0" smtClean="0"/>
              <a:t> НИУ ВШЭ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Факультет географии и геоинформационных технологий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Центр </a:t>
            </a:r>
            <a:r>
              <a:rPr lang="ru-RU" dirty="0" err="1" smtClean="0"/>
              <a:t>Геоданных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 smtClean="0"/>
              <a:t>Сочи 2023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Юдова О. 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892300"/>
            <a:ext cx="11589436" cy="4710112"/>
          </a:xfrm>
          <a:prstGeom prst="rect">
            <a:avLst/>
          </a:prstGeom>
        </p:spPr>
      </p:pic>
      <p:sp>
        <p:nvSpPr>
          <p:cNvPr id="12" name="Текст 34"/>
          <p:cNvSpPr txBox="1">
            <a:spLocks/>
          </p:cNvSpPr>
          <p:nvPr/>
        </p:nvSpPr>
        <p:spPr>
          <a:xfrm>
            <a:off x="283702" y="1232191"/>
            <a:ext cx="5245561" cy="33932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HSE Sans" panose="02000000000000000000" pitchFamily="50" charset="-52"/>
              </a:rPr>
              <a:t>Geoportal.hse.ru</a:t>
            </a:r>
            <a:endParaRPr lang="ru-RU" sz="3600" dirty="0"/>
          </a:p>
        </p:txBody>
      </p:sp>
      <p:pic>
        <p:nvPicPr>
          <p:cNvPr id="13" name="Picture 2" descr="http://qrcoder.ru/code/?https%3A%2F%2Fgeoportal.hse.ru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878" y="229394"/>
            <a:ext cx="3325858" cy="332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4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693811" y="2457448"/>
            <a:ext cx="4864100" cy="412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err="1" smtClean="0"/>
              <a:t>Факульет</a:t>
            </a:r>
            <a:r>
              <a:rPr lang="ru-RU" dirty="0" smtClean="0"/>
              <a:t> </a:t>
            </a:r>
            <a:r>
              <a:rPr lang="ru-RU" dirty="0"/>
              <a:t>географии и геоинформационных технологий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 txBox="1">
            <a:spLocks/>
          </p:cNvSpPr>
          <p:nvPr/>
        </p:nvSpPr>
        <p:spPr>
          <a:xfrm>
            <a:off x="585898" y="1209964"/>
            <a:ext cx="11175523" cy="1169699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3700" b="1" dirty="0" err="1" smtClean="0"/>
              <a:t>Геопортал</a:t>
            </a:r>
            <a:r>
              <a:rPr lang="ru-RU" sz="3700" b="1" dirty="0" smtClean="0"/>
              <a:t> НИУ ВШ</a:t>
            </a:r>
            <a:endParaRPr lang="ru-RU" sz="3700" dirty="0"/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3289" y="1840748"/>
            <a:ext cx="5245560" cy="77702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Открытая часть</a:t>
            </a:r>
            <a:endParaRPr lang="ru-RU" sz="2800" dirty="0"/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52A84FC5-C615-ED4D-97BC-765AAF5047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8695" y="2795585"/>
            <a:ext cx="3734331" cy="220601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bg1"/>
                </a:solidFill>
              </a:rPr>
              <a:t>Геопроекты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bg1"/>
                </a:solidFill>
              </a:rPr>
              <a:t>Геоданные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Работы студентов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61508" y="2379663"/>
            <a:ext cx="4864100" cy="4122820"/>
          </a:xfrm>
          <a:prstGeom prst="rect">
            <a:avLst/>
          </a:prstGeom>
          <a:solidFill>
            <a:srgbClr val="0E2D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8033474" y="1891123"/>
            <a:ext cx="5245560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Закрытая часть</a:t>
            </a:r>
            <a:endParaRPr lang="ru-RU" sz="2800" dirty="0"/>
          </a:p>
        </p:txBody>
      </p:sp>
      <p:sp>
        <p:nvSpPr>
          <p:cNvPr id="26" name="Текст 5">
            <a:extLst>
              <a:ext uri="{FF2B5EF4-FFF2-40B4-BE49-F238E27FC236}">
                <a16:creationId xmlns:a16="http://schemas.microsoft.com/office/drawing/2014/main" id="{52A84FC5-C615-ED4D-97BC-765AAF50474A}"/>
              </a:ext>
            </a:extLst>
          </p:cNvPr>
          <p:cNvSpPr txBox="1">
            <a:spLocks/>
          </p:cNvSpPr>
          <p:nvPr/>
        </p:nvSpPr>
        <p:spPr>
          <a:xfrm>
            <a:off x="7100612" y="2818550"/>
            <a:ext cx="4630720" cy="328253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Инструменты полевого сбора данных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Серверные технологии совместной работы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Конструкторы для создания веб-карт и приложений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1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158495"/>
            <a:ext cx="11214100" cy="53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34"/>
          <p:cNvSpPr txBox="1">
            <a:spLocks/>
          </p:cNvSpPr>
          <p:nvPr/>
        </p:nvSpPr>
        <p:spPr>
          <a:xfrm>
            <a:off x="283702" y="1232191"/>
            <a:ext cx="5245561" cy="33932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 err="1" smtClean="0">
                <a:latin typeface="HSE Sans" panose="02000000000000000000" pitchFamily="50" charset="-52"/>
              </a:rPr>
              <a:t>Геопроекты</a:t>
            </a:r>
            <a:endParaRPr lang="ru-RU" sz="3600" dirty="0"/>
          </a:p>
        </p:txBody>
      </p:sp>
      <p:pic>
        <p:nvPicPr>
          <p:cNvPr id="6" name="геопроэкты_2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туденты_2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8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85898" y="994919"/>
            <a:ext cx="10628202" cy="777025"/>
          </a:xfrm>
        </p:spPr>
        <p:txBody>
          <a:bodyPr/>
          <a:lstStyle/>
          <a:p>
            <a:r>
              <a:rPr lang="ru-RU" dirty="0"/>
              <a:t>Инструменты и приложения для полевого сбора данных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999" y="1490773"/>
            <a:ext cx="5965358" cy="3498276"/>
          </a:xfrm>
          <a:prstGeom prst="rect">
            <a:avLst/>
          </a:prstGeom>
        </p:spPr>
      </p:pic>
      <p:pic>
        <p:nvPicPr>
          <p:cNvPr id="20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99" y="4164618"/>
            <a:ext cx="3536101" cy="239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4" y="1383431"/>
            <a:ext cx="52959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3689" y="1039054"/>
            <a:ext cx="10755202" cy="777025"/>
          </a:xfrm>
        </p:spPr>
        <p:txBody>
          <a:bodyPr>
            <a:normAutofit/>
          </a:bodyPr>
          <a:lstStyle/>
          <a:p>
            <a:r>
              <a:rPr lang="ru-RU" b="1" dirty="0"/>
              <a:t>Организация </a:t>
            </a:r>
            <a:r>
              <a:rPr lang="ru-RU" b="1" dirty="0" smtClean="0"/>
              <a:t>ГИС-проектов </a:t>
            </a:r>
            <a:r>
              <a:rPr lang="ru-RU" b="1" dirty="0"/>
              <a:t>с использованием серверных технологий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туденты_МС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317" y="1485901"/>
            <a:ext cx="9170681" cy="51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4798" y="1193790"/>
            <a:ext cx="10983802" cy="777025"/>
          </a:xfrm>
        </p:spPr>
        <p:txBody>
          <a:bodyPr>
            <a:normAutofit/>
          </a:bodyPr>
          <a:lstStyle/>
          <a:p>
            <a:r>
              <a:rPr lang="ru-RU" b="1" dirty="0" smtClean="0"/>
              <a:t>Готовый конструктор картографических веб-приложений</a:t>
            </a:r>
            <a:endParaRPr lang="ru-RU" b="1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1" y="168484"/>
            <a:ext cx="11303000" cy="64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2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e96afe77-3acb-4328-97fc-408e1bde3ecd"/>
    <ds:schemaRef ds:uri="9875bd71-cde8-496c-a136-433f55d5e6d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379</Words>
  <Application>Microsoft Office PowerPoint</Application>
  <PresentationFormat>Широкоэкранный</PresentationFormat>
  <Paragraphs>56</Paragraphs>
  <Slides>10</Slides>
  <Notes>8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HSE Sans</vt:lpstr>
      <vt:lpstr>Office Theme</vt:lpstr>
      <vt:lpstr>Геопортал НИУ ВШЭ</vt:lpstr>
      <vt:lpstr>Презентация PowerPoint</vt:lpstr>
      <vt:lpstr>Открытая часть</vt:lpstr>
      <vt:lpstr>Презентация PowerPoint</vt:lpstr>
      <vt:lpstr>Презентация PowerPoint</vt:lpstr>
      <vt:lpstr>Презентация PowerPoint</vt:lpstr>
      <vt:lpstr>Инструменты и приложения для полевого сбора данных</vt:lpstr>
      <vt:lpstr>Организация ГИС-проектов с использованием серверных технологий</vt:lpstr>
      <vt:lpstr>Готовый конструктор картографических веб-приложений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Oxsana</cp:lastModifiedBy>
  <cp:revision>67</cp:revision>
  <cp:lastPrinted>2021-11-11T13:08:42Z</cp:lastPrinted>
  <dcterms:created xsi:type="dcterms:W3CDTF">2021-11-11T08:52:47Z</dcterms:created>
  <dcterms:modified xsi:type="dcterms:W3CDTF">2023-10-17T07:10:00Z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