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300" r:id="rId4"/>
    <p:sldId id="288" r:id="rId5"/>
    <p:sldId id="291" r:id="rId6"/>
    <p:sldId id="312" r:id="rId7"/>
    <p:sldId id="294" r:id="rId8"/>
    <p:sldId id="284" r:id="rId9"/>
    <p:sldId id="295" r:id="rId10"/>
    <p:sldId id="309" r:id="rId11"/>
    <p:sldId id="292" r:id="rId12"/>
    <p:sldId id="308" r:id="rId13"/>
    <p:sldId id="296" r:id="rId14"/>
    <p:sldId id="293" r:id="rId15"/>
    <p:sldId id="310" r:id="rId16"/>
    <p:sldId id="297" r:id="rId17"/>
    <p:sldId id="301" r:id="rId18"/>
    <p:sldId id="302" r:id="rId19"/>
    <p:sldId id="303" r:id="rId20"/>
    <p:sldId id="304" r:id="rId21"/>
    <p:sldId id="299" r:id="rId22"/>
    <p:sldId id="290" r:id="rId23"/>
    <p:sldId id="257" r:id="rId24"/>
  </p:sldIdLst>
  <p:sldSz cx="12192000" cy="6858000"/>
  <p:notesSz cx="6797675" cy="9872663"/>
  <p:defaultTextStyle>
    <a:defPPr>
      <a:defRPr lang="ru-RU"/>
    </a:defPPr>
    <a:lvl1pPr marL="0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7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4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92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0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9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2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E1FF"/>
    <a:srgbClr val="53A449"/>
    <a:srgbClr val="65AB5A"/>
    <a:srgbClr val="4EA243"/>
    <a:srgbClr val="50A245"/>
    <a:srgbClr val="FFD5A9"/>
    <a:srgbClr val="46E6FF"/>
    <a:srgbClr val="FFFFB1"/>
    <a:srgbClr val="70B4B3"/>
    <a:srgbClr val="2E8A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44" autoAdjust="0"/>
    <p:restoredTop sz="94620" autoAdjust="0"/>
  </p:normalViewPr>
  <p:slideViewPr>
    <p:cSldViewPr snapToGrid="0">
      <p:cViewPr varScale="1">
        <p:scale>
          <a:sx n="86" d="100"/>
          <a:sy n="86" d="100"/>
        </p:scale>
        <p:origin x="240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5348"/>
          </a:xfrm>
          <a:prstGeom prst="rect">
            <a:avLst/>
          </a:prstGeom>
        </p:spPr>
        <p:txBody>
          <a:bodyPr vert="horz" lIns="89981" tIns="44990" rIns="89981" bIns="44990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5348"/>
          </a:xfrm>
          <a:prstGeom prst="rect">
            <a:avLst/>
          </a:prstGeom>
        </p:spPr>
        <p:txBody>
          <a:bodyPr vert="horz" lIns="89981" tIns="44990" rIns="89981" bIns="44990" rtlCol="0"/>
          <a:lstStyle>
            <a:lvl1pPr algn="r">
              <a:defRPr sz="1100"/>
            </a:lvl1pPr>
          </a:lstStyle>
          <a:p>
            <a:fld id="{DACD4DCC-D1AC-442D-9D60-FF99A6378450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6663"/>
            <a:ext cx="5915025" cy="3327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81" tIns="44990" rIns="89981" bIns="4499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9" y="4751223"/>
            <a:ext cx="5438140" cy="3887360"/>
          </a:xfrm>
          <a:prstGeom prst="rect">
            <a:avLst/>
          </a:prstGeom>
        </p:spPr>
        <p:txBody>
          <a:bodyPr vert="horz" lIns="89981" tIns="44990" rIns="89981" bIns="4499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7317"/>
            <a:ext cx="2945659" cy="495346"/>
          </a:xfrm>
          <a:prstGeom prst="rect">
            <a:avLst/>
          </a:prstGeom>
        </p:spPr>
        <p:txBody>
          <a:bodyPr vert="horz" lIns="89981" tIns="44990" rIns="89981" bIns="44990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377317"/>
            <a:ext cx="2945659" cy="495346"/>
          </a:xfrm>
          <a:prstGeom prst="rect">
            <a:avLst/>
          </a:prstGeom>
        </p:spPr>
        <p:txBody>
          <a:bodyPr vert="horz" lIns="89981" tIns="44990" rIns="89981" bIns="44990" rtlCol="0" anchor="b"/>
          <a:lstStyle>
            <a:lvl1pPr algn="r">
              <a:defRPr sz="1100"/>
            </a:lvl1pPr>
          </a:lstStyle>
          <a:p>
            <a:fld id="{899BA5EA-3844-4110-9D1D-C064B89F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6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7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14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92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70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9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28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36663"/>
            <a:ext cx="5915025" cy="3327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4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36663"/>
            <a:ext cx="5915025" cy="3327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208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36663"/>
            <a:ext cx="5915025" cy="3327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408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36663"/>
            <a:ext cx="5915025" cy="3327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84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36663"/>
            <a:ext cx="5915025" cy="3327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73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48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1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4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74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07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4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30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56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9ABFE-C8DB-4CCF-A2BC-A974D35494C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04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png"/><Relationship Id="rId7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36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.png"/><Relationship Id="rId7" Type="http://schemas.openxmlformats.org/officeDocument/2006/relationships/image" Target="../media/image46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1.png"/><Relationship Id="rId5" Type="http://schemas.microsoft.com/office/2007/relationships/hdphoto" Target="../media/hdphoto2.wdp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.png"/><Relationship Id="rId7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57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m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mp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tm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5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5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5.png"/><Relationship Id="rId9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71455" y="1840115"/>
            <a:ext cx="8265584" cy="3899664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32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Состояние нивелирных пунктов</a:t>
            </a:r>
            <a:br>
              <a:rPr lang="ru-RU" sz="32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32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Главной Высотной Основы (ГВО) </a:t>
            </a:r>
            <a:br>
              <a:rPr lang="ru-RU" sz="32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32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Арктической зоне РФ.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973" y="596359"/>
            <a:ext cx="2918566" cy="553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547" y="5155004"/>
            <a:ext cx="3470350" cy="17029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0395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95680" y="5155003"/>
            <a:ext cx="6096000" cy="6335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/>
            <a:r>
              <a:rPr lang="ru-RU" sz="2117" spc="-125" dirty="0">
                <a:solidFill>
                  <a:srgbClr val="767070"/>
                </a:solidFill>
                <a:latin typeface="Roboto"/>
                <a:cs typeface="Roboto"/>
              </a:rPr>
              <a:t>Малков Вадим Юрьевич</a:t>
            </a:r>
            <a:endParaRPr lang="ru-RU" sz="2117" dirty="0">
              <a:latin typeface="Roboto"/>
              <a:cs typeface="Roboto"/>
            </a:endParaRPr>
          </a:p>
          <a:p>
            <a:pPr marL="12700">
              <a:spcBef>
                <a:spcPts val="15"/>
              </a:spcBef>
            </a:pPr>
            <a:r>
              <a:rPr lang="ru-RU" sz="1400" spc="-85" dirty="0">
                <a:solidFill>
                  <a:srgbClr val="767070"/>
                </a:solidFill>
                <a:latin typeface="Roboto"/>
                <a:cs typeface="Roboto"/>
              </a:rPr>
              <a:t>Начальник центра геодезии</a:t>
            </a:r>
            <a:endParaRPr lang="ru-RU" sz="1400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57474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8EE04-84A3-A98D-93A0-01A330D29C5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в 2022 году</a:t>
            </a:r>
            <a:r>
              <a:rPr lang="en-US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3B34F-54F9-466D-F06C-79704084F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EE3D9-79CD-BBD8-DBF2-45247EB5B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783" y="5954416"/>
            <a:ext cx="505926" cy="566881"/>
          </a:xfrm>
          <a:prstGeom prst="rect">
            <a:avLst/>
          </a:prstGeom>
        </p:spPr>
      </p:pic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CE7E239B-B9D4-48C3-B3EC-A79B8901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10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10A82AC-BF54-0282-A707-609097A0BAFF}"/>
              </a:ext>
            </a:extLst>
          </p:cNvPr>
          <p:cNvGrpSpPr/>
          <p:nvPr/>
        </p:nvGrpSpPr>
        <p:grpSpPr>
          <a:xfrm>
            <a:off x="-115711" y="231150"/>
            <a:ext cx="7369951" cy="725455"/>
            <a:chOff x="4185823" y="1106119"/>
            <a:chExt cx="3577881" cy="65636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456458-7169-7DDC-ECA7-A81F5029C7FC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F4D5A65-B4FB-0F49-BBA5-371C194D11C4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8FFAE80-4A6F-278A-2D5D-D3F7CACCA4A0}"/>
              </a:ext>
            </a:extLst>
          </p:cNvPr>
          <p:cNvSpPr txBox="1"/>
          <p:nvPr/>
        </p:nvSpPr>
        <p:spPr>
          <a:xfrm>
            <a:off x="378498" y="391849"/>
            <a:ext cx="6405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Полевые работы на пункте ФАГС Антипаюта в составе ФСГС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2203A88-4F05-F456-9F6E-6947955F6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181" y="1166070"/>
            <a:ext cx="3531765" cy="552072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AD007CE-53D1-2568-EAAD-9F7F2B4210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59" y="2683380"/>
            <a:ext cx="2400070" cy="404216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112BD1C-AF8D-9524-15B3-762BBC0282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900" y="1366161"/>
            <a:ext cx="1832365" cy="385745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CAF0D6E-9F4C-3819-CC36-69CB3DC53B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994" y="2915418"/>
            <a:ext cx="2190413" cy="332243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19E5921-2E0B-B44C-BA9A-C371F4FE7F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136" y="1307439"/>
            <a:ext cx="2291739" cy="39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80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8EE04-84A3-A98D-93A0-01A330D29C5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в 2022 году</a:t>
            </a:r>
            <a:r>
              <a:rPr lang="en-US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3B34F-54F9-466D-F06C-79704084F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EE3D9-79CD-BBD8-DBF2-45247EB5B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783" y="5954416"/>
            <a:ext cx="505926" cy="566881"/>
          </a:xfrm>
          <a:prstGeom prst="rect">
            <a:avLst/>
          </a:prstGeom>
        </p:spPr>
      </p:pic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CE7E239B-B9D4-48C3-B3EC-A79B8901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11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10A82AC-BF54-0282-A707-609097A0BAFF}"/>
              </a:ext>
            </a:extLst>
          </p:cNvPr>
          <p:cNvGrpSpPr/>
          <p:nvPr/>
        </p:nvGrpSpPr>
        <p:grpSpPr>
          <a:xfrm>
            <a:off x="-115711" y="233958"/>
            <a:ext cx="7369951" cy="725455"/>
            <a:chOff x="4185823" y="1108660"/>
            <a:chExt cx="3577881" cy="65636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456458-7169-7DDC-ECA7-A81F5029C7FC}"/>
                </a:ext>
              </a:extLst>
            </p:cNvPr>
            <p:cNvSpPr/>
            <p:nvPr/>
          </p:nvSpPr>
          <p:spPr>
            <a:xfrm>
              <a:off x="4241997" y="1108660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F4D5A65-B4FB-0F49-BBA5-371C194D11C4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0186E57-1132-89ED-3126-C5989459F5A5}"/>
              </a:ext>
            </a:extLst>
          </p:cNvPr>
          <p:cNvSpPr txBox="1"/>
          <p:nvPr/>
        </p:nvSpPr>
        <p:spPr>
          <a:xfrm>
            <a:off x="931464" y="449622"/>
            <a:ext cx="709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пункт ФАГС Рыркайпий (Чукотский автономный округ)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94AEB5E-2AE3-3ECD-A91A-38734E5C0C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8" t="3592" r="2271" b="4045"/>
          <a:stretch/>
        </p:blipFill>
        <p:spPr>
          <a:xfrm>
            <a:off x="37440" y="1214856"/>
            <a:ext cx="4412333" cy="48404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82F57C-7F17-88A7-15A0-BAD9A27B2E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43" t="21700" r="5529"/>
          <a:stretch/>
        </p:blipFill>
        <p:spPr>
          <a:xfrm>
            <a:off x="1084099" y="1576695"/>
            <a:ext cx="217081" cy="1300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90656E-4685-C9DF-1F9F-2A96934472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234" y="6077752"/>
            <a:ext cx="1513526" cy="2654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33C0A4-06E6-2738-2F5E-715601D17844}"/>
              </a:ext>
            </a:extLst>
          </p:cNvPr>
          <p:cNvSpPr txBox="1"/>
          <p:nvPr/>
        </p:nvSpPr>
        <p:spPr>
          <a:xfrm>
            <a:off x="1722455" y="6133550"/>
            <a:ext cx="917324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пункт ФАГС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D7DFB3E-3158-9D4A-5482-8FCF44F6A1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209" y="1272943"/>
            <a:ext cx="7467656" cy="430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CA2DBD-28D7-0390-5B1D-7578B14BB724}"/>
              </a:ext>
            </a:extLst>
          </p:cNvPr>
          <p:cNvSpPr txBox="1"/>
          <p:nvPr/>
        </p:nvSpPr>
        <p:spPr>
          <a:xfrm>
            <a:off x="7501784" y="2324460"/>
            <a:ext cx="928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dk1"/>
                </a:solidFill>
              </a:rPr>
              <a:t>Рыркайпий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2C7E42-B714-C1D4-8C60-CFF5598009CD}"/>
              </a:ext>
            </a:extLst>
          </p:cNvPr>
          <p:cNvSpPr txBox="1"/>
          <p:nvPr/>
        </p:nvSpPr>
        <p:spPr>
          <a:xfrm>
            <a:off x="9828934" y="2768193"/>
            <a:ext cx="11301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accent1">
                    <a:lumMod val="75000"/>
                  </a:schemeClr>
                </a:solidFill>
              </a:rPr>
              <a:t>Чукотское море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B1B05B-B1AC-780B-8E7C-785BF8D55E61}"/>
              </a:ext>
            </a:extLst>
          </p:cNvPr>
          <p:cNvSpPr txBox="1"/>
          <p:nvPr/>
        </p:nvSpPr>
        <p:spPr>
          <a:xfrm>
            <a:off x="10201231" y="5257800"/>
            <a:ext cx="472313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800" dirty="0">
                <a:solidFill>
                  <a:schemeClr val="dk1"/>
                </a:solidFill>
              </a:rPr>
              <a:t>Лаврентия</a:t>
            </a:r>
            <a:endParaRPr lang="ru-RU" sz="8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61DC6E-F9DE-593B-83FD-43D973402706}"/>
              </a:ext>
            </a:extLst>
          </p:cNvPr>
          <p:cNvSpPr txBox="1"/>
          <p:nvPr/>
        </p:nvSpPr>
        <p:spPr>
          <a:xfrm>
            <a:off x="4755009" y="2024536"/>
            <a:ext cx="472313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800" dirty="0"/>
              <a:t>Певек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7EC6A1-B744-E38A-5456-11E637B4B420}"/>
              </a:ext>
            </a:extLst>
          </p:cNvPr>
          <p:cNvSpPr txBox="1"/>
          <p:nvPr/>
        </p:nvSpPr>
        <p:spPr>
          <a:xfrm>
            <a:off x="11538553" y="5205997"/>
            <a:ext cx="47231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600" dirty="0">
                <a:solidFill>
                  <a:schemeClr val="dk1"/>
                </a:solidFill>
              </a:rPr>
              <a:t>Соединенные</a:t>
            </a:r>
          </a:p>
          <a:p>
            <a:r>
              <a:rPr lang="ru-RU" sz="600" dirty="0">
                <a:solidFill>
                  <a:schemeClr val="dk1"/>
                </a:solidFill>
              </a:rPr>
              <a:t>      Штаты </a:t>
            </a:r>
          </a:p>
          <a:p>
            <a:r>
              <a:rPr lang="ru-RU" sz="600" dirty="0">
                <a:solidFill>
                  <a:schemeClr val="dk1"/>
                </a:solidFill>
              </a:rPr>
              <a:t>    Америки</a:t>
            </a:r>
            <a:endParaRPr lang="ru-RU" sz="6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695C5E-2DD2-1C6D-D235-2129FEB9AF77}"/>
              </a:ext>
            </a:extLst>
          </p:cNvPr>
          <p:cNvSpPr txBox="1"/>
          <p:nvPr/>
        </p:nvSpPr>
        <p:spPr>
          <a:xfrm>
            <a:off x="7775531" y="4711700"/>
            <a:ext cx="472313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800" dirty="0">
                <a:solidFill>
                  <a:schemeClr val="dk1"/>
                </a:solidFill>
              </a:rPr>
              <a:t>Эгвекинот</a:t>
            </a:r>
            <a:endParaRPr lang="ru-RU" sz="800" dirty="0">
              <a:solidFill>
                <a:srgbClr val="FF0000"/>
              </a:solidFill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C5CAB622-1107-CEA7-3DBB-6F996F29CBDB}"/>
              </a:ext>
            </a:extLst>
          </p:cNvPr>
          <p:cNvSpPr/>
          <p:nvPr/>
        </p:nvSpPr>
        <p:spPr>
          <a:xfrm>
            <a:off x="8006320" y="4827696"/>
            <a:ext cx="45719" cy="45719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E73C8597-4982-1173-4704-A26AA88CA82E}"/>
              </a:ext>
            </a:extLst>
          </p:cNvPr>
          <p:cNvSpPr/>
          <p:nvPr/>
        </p:nvSpPr>
        <p:spPr>
          <a:xfrm>
            <a:off x="10414240" y="5368716"/>
            <a:ext cx="45719" cy="45719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76CF34AF-AC63-9009-AD1A-866B153A2EA0}"/>
              </a:ext>
            </a:extLst>
          </p:cNvPr>
          <p:cNvSpPr/>
          <p:nvPr/>
        </p:nvSpPr>
        <p:spPr>
          <a:xfrm>
            <a:off x="4889740" y="2118786"/>
            <a:ext cx="45719" cy="45719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DDA52-4294-0D38-705C-D57846E8291C}"/>
              </a:ext>
            </a:extLst>
          </p:cNvPr>
          <p:cNvSpPr txBox="1"/>
          <p:nvPr/>
        </p:nvSpPr>
        <p:spPr>
          <a:xfrm>
            <a:off x="2619780" y="3089835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</a:rPr>
              <a:t>1037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4EB594-AD84-4BC0-5BA5-79A6A0B234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1" t="79558" r="94017" b="15562"/>
          <a:stretch/>
        </p:blipFill>
        <p:spPr>
          <a:xfrm>
            <a:off x="1390290" y="6357686"/>
            <a:ext cx="143436" cy="130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21D6B8-B630-39EA-24F2-9CEE559D7368}"/>
              </a:ext>
            </a:extLst>
          </p:cNvPr>
          <p:cNvSpPr txBox="1"/>
          <p:nvPr/>
        </p:nvSpPr>
        <p:spPr>
          <a:xfrm>
            <a:off x="1700720" y="6346471"/>
            <a:ext cx="2204079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ru-RU" sz="10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пункт ГВО утраченный/неустойчивый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207BE2-C461-BB38-1F38-FE07D93ECD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1" t="79558" r="94017" b="15562"/>
          <a:stretch/>
        </p:blipFill>
        <p:spPr>
          <a:xfrm>
            <a:off x="2855330" y="4676712"/>
            <a:ext cx="143436" cy="1306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9E7BE01-5402-11A4-61EE-8F6A6103AF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1" t="79558" r="94017" b="15562"/>
          <a:stretch/>
        </p:blipFill>
        <p:spPr>
          <a:xfrm>
            <a:off x="1322898" y="1511052"/>
            <a:ext cx="143436" cy="1306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07D0F0B-7EEC-BBAC-D640-E929F5415C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1" t="79558" r="94017" b="15562"/>
          <a:stretch/>
        </p:blipFill>
        <p:spPr>
          <a:xfrm>
            <a:off x="946040" y="1313079"/>
            <a:ext cx="143436" cy="1306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16E711-AD31-8191-2165-CBF68636FE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1" t="79558" r="94017" b="15562"/>
          <a:stretch/>
        </p:blipFill>
        <p:spPr>
          <a:xfrm>
            <a:off x="780886" y="1313080"/>
            <a:ext cx="143436" cy="13066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DD62692-4D1E-8780-7E84-EA821FA039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1" t="79558" r="94017" b="15562"/>
          <a:stretch/>
        </p:blipFill>
        <p:spPr>
          <a:xfrm>
            <a:off x="525101" y="1706736"/>
            <a:ext cx="143436" cy="13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42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97" y="3728327"/>
            <a:ext cx="3469593" cy="2602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783" y="5954416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8584" y="1350535"/>
            <a:ext cx="113060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/>
            <a:r>
              <a:rPr lang="ru-RU" sz="1400" dirty="0">
                <a:latin typeface="Roboto"/>
                <a:cs typeface="Roboto"/>
              </a:rPr>
              <a:t>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-2" y="182878"/>
            <a:ext cx="7300743" cy="781242"/>
            <a:chOff x="4242816" y="1072001"/>
            <a:chExt cx="2756840" cy="618893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242816" y="1072001"/>
              <a:ext cx="2756840" cy="61889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451782" y="1225116"/>
              <a:ext cx="2338907" cy="2681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Roboto"/>
                  <a:cs typeface="Roboto"/>
                </a:rPr>
                <a:t>Полевые работы на пункте ФАГС Рыркайпий в составе ФСГС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657" y="1260422"/>
            <a:ext cx="3438969" cy="24679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742" y="3521859"/>
            <a:ext cx="3744884" cy="280866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20104" y="1515604"/>
            <a:ext cx="2650735" cy="1721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117" dirty="0"/>
              <a:t>село Рыркайпий, городской округ Эгвекинот,</a:t>
            </a:r>
          </a:p>
          <a:p>
            <a:pPr algn="ctr">
              <a:spcBef>
                <a:spcPct val="0"/>
              </a:spcBef>
            </a:pPr>
            <a:r>
              <a:rPr lang="ru-RU" sz="2117" dirty="0"/>
              <a:t>Чукотский автономный округ</a:t>
            </a:r>
            <a:endParaRPr lang="ru-RU" altLang="ru-RU" sz="2117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7660" y="1260423"/>
            <a:ext cx="3202735" cy="46653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44D437-3898-AD87-7456-ED22ABE51B33}"/>
              </a:ext>
            </a:extLst>
          </p:cNvPr>
          <p:cNvSpPr txBox="1"/>
          <p:nvPr/>
        </p:nvSpPr>
        <p:spPr>
          <a:xfrm>
            <a:off x="7369834" y="398899"/>
            <a:ext cx="19195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в 2022 году</a:t>
            </a:r>
            <a:r>
              <a:rPr lang="en-US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4238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DBA2955-E8CA-B3B9-EE97-8E9059194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970" y="1609714"/>
            <a:ext cx="5899165" cy="409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0CD6CA-DD59-FFEE-B28F-1ECEF690D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962" y="5891573"/>
            <a:ext cx="2446804" cy="966428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8EE04-84A3-A98D-93A0-01A330D29C5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в 2022 году</a:t>
            </a:r>
            <a:r>
              <a:rPr lang="en-US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3B34F-54F9-466D-F06C-79704084F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EE3D9-79CD-BBD8-DBF2-45247EB5B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783" y="5954416"/>
            <a:ext cx="505926" cy="566881"/>
          </a:xfrm>
          <a:prstGeom prst="rect">
            <a:avLst/>
          </a:prstGeom>
        </p:spPr>
      </p:pic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CE7E239B-B9D4-48C3-B3EC-A79B8901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10A82AC-BF54-0282-A707-609097A0BAFF}"/>
              </a:ext>
            </a:extLst>
          </p:cNvPr>
          <p:cNvGrpSpPr/>
          <p:nvPr/>
        </p:nvGrpSpPr>
        <p:grpSpPr>
          <a:xfrm>
            <a:off x="-115711" y="231150"/>
            <a:ext cx="7369951" cy="725455"/>
            <a:chOff x="4185823" y="1106119"/>
            <a:chExt cx="3577881" cy="65636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456458-7169-7DDC-ECA7-A81F5029C7FC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F4D5A65-B4FB-0F49-BBA5-371C194D11C4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0ED79B-AD68-F778-9D2B-A440CFDE29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75" y="1340470"/>
            <a:ext cx="5684052" cy="4474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8065A2-C3C0-8AF1-077D-2E68CCA387BA}"/>
              </a:ext>
            </a:extLst>
          </p:cNvPr>
          <p:cNvSpPr txBox="1"/>
          <p:nvPr/>
        </p:nvSpPr>
        <p:spPr>
          <a:xfrm>
            <a:off x="801126" y="440929"/>
            <a:ext cx="709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пункт ФАГС Рыркайпий (Чукотский автономный округ)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BECE9D-2045-2252-8224-124889877680}"/>
              </a:ext>
            </a:extLst>
          </p:cNvPr>
          <p:cNvSpPr txBox="1"/>
          <p:nvPr/>
        </p:nvSpPr>
        <p:spPr>
          <a:xfrm>
            <a:off x="6183391" y="1107801"/>
            <a:ext cx="548082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dk1"/>
                </a:solidFill>
              </a:rPr>
              <a:t>Тип центра пункта ФАГС в составе ФСГС Рыркайпий</a:t>
            </a:r>
          </a:p>
          <a:p>
            <a:pPr algn="ctr"/>
            <a:r>
              <a:rPr lang="ru-RU" sz="1100" dirty="0">
                <a:solidFill>
                  <a:schemeClr val="dk1"/>
                </a:solidFill>
                <a:latin typeface="Times New Roman" panose="02020603050405020304" pitchFamily="18" charset="0"/>
              </a:rPr>
              <a:t>С</a:t>
            </a:r>
            <a:r>
              <a:rPr lang="ru-RU" sz="1100" dirty="0">
                <a:latin typeface="Times New Roman" panose="02020603050405020304" pitchFamily="18" charset="0"/>
              </a:rPr>
              <a:t>огласовано с ФГБУ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«Центр геодезии, картографии и ИПД»</a:t>
            </a:r>
            <a:endParaRPr lang="ru-RU" sz="1100" dirty="0">
              <a:solidFill>
                <a:srgbClr val="FF0000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38168CC-BFD4-67BB-DDC5-D49ECA74F4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7" r="2101" b="898"/>
          <a:stretch/>
        </p:blipFill>
        <p:spPr>
          <a:xfrm>
            <a:off x="6095655" y="1709841"/>
            <a:ext cx="3120149" cy="390006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E4E6424-17B6-256F-8F61-DB24B220C9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36" t="40743" r="62592" b="21004"/>
          <a:stretch/>
        </p:blipFill>
        <p:spPr>
          <a:xfrm>
            <a:off x="9332601" y="3541391"/>
            <a:ext cx="2418975" cy="206851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E2C1726-AF95-CF58-EFD4-82810C3DDF1B}"/>
              </a:ext>
            </a:extLst>
          </p:cNvPr>
          <p:cNvSpPr txBox="1"/>
          <p:nvPr/>
        </p:nvSpPr>
        <p:spPr>
          <a:xfrm>
            <a:off x="9943457" y="3018170"/>
            <a:ext cx="1578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dk1"/>
                </a:solidFill>
              </a:rPr>
              <a:t>За основу взят тип центра 170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ABCE67-49F8-1B8E-0663-16C215846AA0}"/>
              </a:ext>
            </a:extLst>
          </p:cNvPr>
          <p:cNvSpPr txBox="1"/>
          <p:nvPr/>
        </p:nvSpPr>
        <p:spPr>
          <a:xfrm>
            <a:off x="7898841" y="5907197"/>
            <a:ext cx="263417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dk1"/>
                </a:solidFill>
              </a:rPr>
              <a:t>Обследовано пунктов: 11</a:t>
            </a:r>
          </a:p>
          <a:p>
            <a:r>
              <a:rPr lang="ru-RU" sz="1400" dirty="0"/>
              <a:t>Утрачено: 5</a:t>
            </a:r>
          </a:p>
          <a:p>
            <a:r>
              <a:rPr lang="ru-RU" sz="1400" dirty="0">
                <a:solidFill>
                  <a:srgbClr val="FF0000"/>
                </a:solidFill>
              </a:rPr>
              <a:t>% утраты: 14</a:t>
            </a:r>
          </a:p>
          <a:p>
            <a:r>
              <a:rPr lang="ru-RU" sz="1200" dirty="0">
                <a:solidFill>
                  <a:schemeClr val="dk1"/>
                </a:solidFill>
              </a:rPr>
              <a:t>(из них 4 п. ГВО не устойчивые</a:t>
            </a:r>
            <a:r>
              <a:rPr lang="ru-RU" sz="1400" dirty="0">
                <a:solidFill>
                  <a:schemeClr val="dk1"/>
                </a:solidFill>
              </a:rPr>
              <a:t>) </a:t>
            </a:r>
          </a:p>
          <a:p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C88F7B-E088-8818-0A5A-E4AF6A14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E2021328-E74E-5EE4-D878-8B23B47A5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1A6029B5-CB91-7EFE-86E4-FE5AEB795999}"/>
              </a:ext>
            </a:extLst>
          </p:cNvPr>
          <p:cNvSpPr/>
          <p:nvPr/>
        </p:nvSpPr>
        <p:spPr>
          <a:xfrm>
            <a:off x="7797645" y="3248083"/>
            <a:ext cx="129026" cy="1043426"/>
          </a:xfrm>
          <a:custGeom>
            <a:avLst/>
            <a:gdLst>
              <a:gd name="connsiteX0" fmla="*/ 5610 w 140246"/>
              <a:gd name="connsiteY0" fmla="*/ 1026597 h 1043426"/>
              <a:gd name="connsiteX1" fmla="*/ 0 w 140246"/>
              <a:gd name="connsiteY1" fmla="*/ 5610 h 1043426"/>
              <a:gd name="connsiteX2" fmla="*/ 129026 w 140246"/>
              <a:gd name="connsiteY2" fmla="*/ 0 h 1043426"/>
              <a:gd name="connsiteX3" fmla="*/ 140246 w 140246"/>
              <a:gd name="connsiteY3" fmla="*/ 1009767 h 1043426"/>
              <a:gd name="connsiteX4" fmla="*/ 106587 w 140246"/>
              <a:gd name="connsiteY4" fmla="*/ 1037816 h 1043426"/>
              <a:gd name="connsiteX5" fmla="*/ 72928 w 140246"/>
              <a:gd name="connsiteY5" fmla="*/ 1043426 h 1043426"/>
              <a:gd name="connsiteX6" fmla="*/ 56098 w 140246"/>
              <a:gd name="connsiteY6" fmla="*/ 1032207 h 1043426"/>
              <a:gd name="connsiteX7" fmla="*/ 5610 w 140246"/>
              <a:gd name="connsiteY7" fmla="*/ 1026597 h 104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246" h="1043426">
                <a:moveTo>
                  <a:pt x="5610" y="1026597"/>
                </a:moveTo>
                <a:lnTo>
                  <a:pt x="0" y="5610"/>
                </a:lnTo>
                <a:lnTo>
                  <a:pt x="129026" y="0"/>
                </a:lnTo>
                <a:lnTo>
                  <a:pt x="140246" y="1009767"/>
                </a:lnTo>
                <a:lnTo>
                  <a:pt x="106587" y="1037816"/>
                </a:lnTo>
                <a:lnTo>
                  <a:pt x="72928" y="1043426"/>
                </a:lnTo>
                <a:lnTo>
                  <a:pt x="56098" y="1032207"/>
                </a:lnTo>
                <a:lnTo>
                  <a:pt x="5610" y="1026597"/>
                </a:lnTo>
                <a:close/>
              </a:path>
            </a:pathLst>
          </a:custGeom>
          <a:pattFill prst="ltUpDiag">
            <a:fgClr>
              <a:schemeClr val="tx1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3564A716-34FF-B089-8C53-6CA3BB20157D}"/>
              </a:ext>
            </a:extLst>
          </p:cNvPr>
          <p:cNvSpPr/>
          <p:nvPr/>
        </p:nvSpPr>
        <p:spPr>
          <a:xfrm>
            <a:off x="7228249" y="3248083"/>
            <a:ext cx="122013" cy="1043426"/>
          </a:xfrm>
          <a:custGeom>
            <a:avLst/>
            <a:gdLst>
              <a:gd name="connsiteX0" fmla="*/ 5610 w 140246"/>
              <a:gd name="connsiteY0" fmla="*/ 1026597 h 1043426"/>
              <a:gd name="connsiteX1" fmla="*/ 0 w 140246"/>
              <a:gd name="connsiteY1" fmla="*/ 5610 h 1043426"/>
              <a:gd name="connsiteX2" fmla="*/ 129026 w 140246"/>
              <a:gd name="connsiteY2" fmla="*/ 0 h 1043426"/>
              <a:gd name="connsiteX3" fmla="*/ 140246 w 140246"/>
              <a:gd name="connsiteY3" fmla="*/ 1009767 h 1043426"/>
              <a:gd name="connsiteX4" fmla="*/ 106587 w 140246"/>
              <a:gd name="connsiteY4" fmla="*/ 1037816 h 1043426"/>
              <a:gd name="connsiteX5" fmla="*/ 72928 w 140246"/>
              <a:gd name="connsiteY5" fmla="*/ 1043426 h 1043426"/>
              <a:gd name="connsiteX6" fmla="*/ 56098 w 140246"/>
              <a:gd name="connsiteY6" fmla="*/ 1032207 h 1043426"/>
              <a:gd name="connsiteX7" fmla="*/ 5610 w 140246"/>
              <a:gd name="connsiteY7" fmla="*/ 1026597 h 104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246" h="1043426">
                <a:moveTo>
                  <a:pt x="5610" y="1026597"/>
                </a:moveTo>
                <a:lnTo>
                  <a:pt x="0" y="5610"/>
                </a:lnTo>
                <a:lnTo>
                  <a:pt x="129026" y="0"/>
                </a:lnTo>
                <a:lnTo>
                  <a:pt x="140246" y="1009767"/>
                </a:lnTo>
                <a:lnTo>
                  <a:pt x="106587" y="1037816"/>
                </a:lnTo>
                <a:lnTo>
                  <a:pt x="72928" y="1043426"/>
                </a:lnTo>
                <a:lnTo>
                  <a:pt x="56098" y="1032207"/>
                </a:lnTo>
                <a:lnTo>
                  <a:pt x="5610" y="1026597"/>
                </a:lnTo>
                <a:close/>
              </a:path>
            </a:pathLst>
          </a:custGeom>
          <a:pattFill prst="ltUpDiag">
            <a:fgClr>
              <a:schemeClr val="tx1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F2A27DD2-7710-7AA1-6193-9A73172D2CE6}"/>
              </a:ext>
            </a:extLst>
          </p:cNvPr>
          <p:cNvSpPr/>
          <p:nvPr/>
        </p:nvSpPr>
        <p:spPr>
          <a:xfrm>
            <a:off x="6636413" y="3248083"/>
            <a:ext cx="137441" cy="1043426"/>
          </a:xfrm>
          <a:custGeom>
            <a:avLst/>
            <a:gdLst>
              <a:gd name="connsiteX0" fmla="*/ 5610 w 140246"/>
              <a:gd name="connsiteY0" fmla="*/ 1026597 h 1043426"/>
              <a:gd name="connsiteX1" fmla="*/ 0 w 140246"/>
              <a:gd name="connsiteY1" fmla="*/ 5610 h 1043426"/>
              <a:gd name="connsiteX2" fmla="*/ 129026 w 140246"/>
              <a:gd name="connsiteY2" fmla="*/ 0 h 1043426"/>
              <a:gd name="connsiteX3" fmla="*/ 140246 w 140246"/>
              <a:gd name="connsiteY3" fmla="*/ 1009767 h 1043426"/>
              <a:gd name="connsiteX4" fmla="*/ 106587 w 140246"/>
              <a:gd name="connsiteY4" fmla="*/ 1037816 h 1043426"/>
              <a:gd name="connsiteX5" fmla="*/ 72928 w 140246"/>
              <a:gd name="connsiteY5" fmla="*/ 1043426 h 1043426"/>
              <a:gd name="connsiteX6" fmla="*/ 56098 w 140246"/>
              <a:gd name="connsiteY6" fmla="*/ 1032207 h 1043426"/>
              <a:gd name="connsiteX7" fmla="*/ 5610 w 140246"/>
              <a:gd name="connsiteY7" fmla="*/ 1026597 h 104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246" h="1043426">
                <a:moveTo>
                  <a:pt x="5610" y="1026597"/>
                </a:moveTo>
                <a:lnTo>
                  <a:pt x="0" y="5610"/>
                </a:lnTo>
                <a:lnTo>
                  <a:pt x="129026" y="0"/>
                </a:lnTo>
                <a:lnTo>
                  <a:pt x="140246" y="1009767"/>
                </a:lnTo>
                <a:lnTo>
                  <a:pt x="106587" y="1037816"/>
                </a:lnTo>
                <a:lnTo>
                  <a:pt x="72928" y="1043426"/>
                </a:lnTo>
                <a:lnTo>
                  <a:pt x="56098" y="1032207"/>
                </a:lnTo>
                <a:lnTo>
                  <a:pt x="5610" y="1026597"/>
                </a:lnTo>
                <a:close/>
              </a:path>
            </a:pathLst>
          </a:custGeom>
          <a:pattFill prst="ltUpDiag">
            <a:fgClr>
              <a:schemeClr val="tx1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 dirty="0"/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EFC367E2-5709-95BC-7DFF-335BA8671227}"/>
              </a:ext>
            </a:extLst>
          </p:cNvPr>
          <p:cNvSpPr/>
          <p:nvPr/>
        </p:nvSpPr>
        <p:spPr>
          <a:xfrm>
            <a:off x="6642022" y="4457000"/>
            <a:ext cx="129026" cy="1040621"/>
          </a:xfrm>
          <a:custGeom>
            <a:avLst/>
            <a:gdLst>
              <a:gd name="connsiteX0" fmla="*/ 0 w 129026"/>
              <a:gd name="connsiteY0" fmla="*/ 0 h 1040621"/>
              <a:gd name="connsiteX1" fmla="*/ 50488 w 129026"/>
              <a:gd name="connsiteY1" fmla="*/ 2805 h 1040621"/>
              <a:gd name="connsiteX2" fmla="*/ 84147 w 129026"/>
              <a:gd name="connsiteY2" fmla="*/ 11219 h 1040621"/>
              <a:gd name="connsiteX3" fmla="*/ 129026 w 129026"/>
              <a:gd name="connsiteY3" fmla="*/ 0 h 1040621"/>
              <a:gd name="connsiteX4" fmla="*/ 129026 w 129026"/>
              <a:gd name="connsiteY4" fmla="*/ 1040621 h 1040621"/>
              <a:gd name="connsiteX5" fmla="*/ 0 w 129026"/>
              <a:gd name="connsiteY5" fmla="*/ 1040621 h 1040621"/>
              <a:gd name="connsiteX6" fmla="*/ 0 w 129026"/>
              <a:gd name="connsiteY6" fmla="*/ 0 h 104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26" h="1040621">
                <a:moveTo>
                  <a:pt x="0" y="0"/>
                </a:moveTo>
                <a:lnTo>
                  <a:pt x="50488" y="2805"/>
                </a:lnTo>
                <a:lnTo>
                  <a:pt x="84147" y="11219"/>
                </a:lnTo>
                <a:lnTo>
                  <a:pt x="129026" y="0"/>
                </a:lnTo>
                <a:lnTo>
                  <a:pt x="129026" y="1040621"/>
                </a:lnTo>
                <a:lnTo>
                  <a:pt x="0" y="1040621"/>
                </a:lnTo>
                <a:lnTo>
                  <a:pt x="0" y="0"/>
                </a:lnTo>
                <a:close/>
              </a:path>
            </a:pathLst>
          </a:custGeom>
          <a:pattFill prst="dkUpDiag">
            <a:fgClr>
              <a:schemeClr val="tx1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51FB84D2-E794-DB05-6FF7-0332D943D743}"/>
              </a:ext>
            </a:extLst>
          </p:cNvPr>
          <p:cNvSpPr/>
          <p:nvPr/>
        </p:nvSpPr>
        <p:spPr>
          <a:xfrm>
            <a:off x="7221236" y="4456998"/>
            <a:ext cx="129026" cy="1040621"/>
          </a:xfrm>
          <a:custGeom>
            <a:avLst/>
            <a:gdLst>
              <a:gd name="connsiteX0" fmla="*/ 0 w 129026"/>
              <a:gd name="connsiteY0" fmla="*/ 0 h 1040621"/>
              <a:gd name="connsiteX1" fmla="*/ 50488 w 129026"/>
              <a:gd name="connsiteY1" fmla="*/ 2805 h 1040621"/>
              <a:gd name="connsiteX2" fmla="*/ 84147 w 129026"/>
              <a:gd name="connsiteY2" fmla="*/ 11219 h 1040621"/>
              <a:gd name="connsiteX3" fmla="*/ 129026 w 129026"/>
              <a:gd name="connsiteY3" fmla="*/ 0 h 1040621"/>
              <a:gd name="connsiteX4" fmla="*/ 129026 w 129026"/>
              <a:gd name="connsiteY4" fmla="*/ 1040621 h 1040621"/>
              <a:gd name="connsiteX5" fmla="*/ 0 w 129026"/>
              <a:gd name="connsiteY5" fmla="*/ 1040621 h 1040621"/>
              <a:gd name="connsiteX6" fmla="*/ 0 w 129026"/>
              <a:gd name="connsiteY6" fmla="*/ 0 h 104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26" h="1040621">
                <a:moveTo>
                  <a:pt x="0" y="0"/>
                </a:moveTo>
                <a:lnTo>
                  <a:pt x="50488" y="2805"/>
                </a:lnTo>
                <a:lnTo>
                  <a:pt x="84147" y="11219"/>
                </a:lnTo>
                <a:lnTo>
                  <a:pt x="129026" y="0"/>
                </a:lnTo>
                <a:lnTo>
                  <a:pt x="129026" y="1040621"/>
                </a:lnTo>
                <a:lnTo>
                  <a:pt x="0" y="1040621"/>
                </a:lnTo>
                <a:lnTo>
                  <a:pt x="0" y="0"/>
                </a:lnTo>
                <a:close/>
              </a:path>
            </a:pathLst>
          </a:custGeom>
          <a:pattFill prst="dkUpDiag">
            <a:fgClr>
              <a:schemeClr val="tx1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27B0B6ED-50AD-FA22-CC31-C2DF06498B02}"/>
              </a:ext>
            </a:extLst>
          </p:cNvPr>
          <p:cNvSpPr/>
          <p:nvPr/>
        </p:nvSpPr>
        <p:spPr>
          <a:xfrm>
            <a:off x="7800690" y="4456998"/>
            <a:ext cx="129026" cy="1040621"/>
          </a:xfrm>
          <a:custGeom>
            <a:avLst/>
            <a:gdLst>
              <a:gd name="connsiteX0" fmla="*/ 0 w 129026"/>
              <a:gd name="connsiteY0" fmla="*/ 0 h 1040621"/>
              <a:gd name="connsiteX1" fmla="*/ 50488 w 129026"/>
              <a:gd name="connsiteY1" fmla="*/ 2805 h 1040621"/>
              <a:gd name="connsiteX2" fmla="*/ 84147 w 129026"/>
              <a:gd name="connsiteY2" fmla="*/ 11219 h 1040621"/>
              <a:gd name="connsiteX3" fmla="*/ 129026 w 129026"/>
              <a:gd name="connsiteY3" fmla="*/ 0 h 1040621"/>
              <a:gd name="connsiteX4" fmla="*/ 129026 w 129026"/>
              <a:gd name="connsiteY4" fmla="*/ 1040621 h 1040621"/>
              <a:gd name="connsiteX5" fmla="*/ 0 w 129026"/>
              <a:gd name="connsiteY5" fmla="*/ 1040621 h 1040621"/>
              <a:gd name="connsiteX6" fmla="*/ 0 w 129026"/>
              <a:gd name="connsiteY6" fmla="*/ 0 h 104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26" h="1040621">
                <a:moveTo>
                  <a:pt x="0" y="0"/>
                </a:moveTo>
                <a:lnTo>
                  <a:pt x="50488" y="2805"/>
                </a:lnTo>
                <a:lnTo>
                  <a:pt x="84147" y="11219"/>
                </a:lnTo>
                <a:lnTo>
                  <a:pt x="129026" y="0"/>
                </a:lnTo>
                <a:lnTo>
                  <a:pt x="129026" y="1040621"/>
                </a:lnTo>
                <a:lnTo>
                  <a:pt x="0" y="1040621"/>
                </a:lnTo>
                <a:lnTo>
                  <a:pt x="0" y="0"/>
                </a:lnTo>
                <a:close/>
              </a:path>
            </a:pathLst>
          </a:custGeom>
          <a:pattFill prst="dkUpDiag">
            <a:fgClr>
              <a:schemeClr val="tx1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73B209-FFCE-34B2-4641-65C77C2AF500}"/>
              </a:ext>
            </a:extLst>
          </p:cNvPr>
          <p:cNvSpPr txBox="1"/>
          <p:nvPr/>
        </p:nvSpPr>
        <p:spPr>
          <a:xfrm>
            <a:off x="7906621" y="5221559"/>
            <a:ext cx="1309306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50" dirty="0">
                <a:solidFill>
                  <a:schemeClr val="dk1"/>
                </a:solidFill>
                <a:latin typeface="Times New Roman" panose="02020603050405020304" pitchFamily="18" charset="0"/>
              </a:rPr>
              <a:t>4 сваи </a:t>
            </a:r>
          </a:p>
          <a:p>
            <a:pPr algn="ctr"/>
            <a:r>
              <a:rPr lang="ru-RU" sz="1050" dirty="0">
                <a:solidFill>
                  <a:schemeClr val="dk1"/>
                </a:solidFill>
                <a:latin typeface="Times New Roman" panose="02020603050405020304" pitchFamily="18" charset="0"/>
              </a:rPr>
              <a:t>+ 1 по центру</a:t>
            </a:r>
            <a:endParaRPr lang="ru-RU" sz="1050" dirty="0">
              <a:solidFill>
                <a:srgbClr val="FF0000"/>
              </a:solidFill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149CFD1-E957-DD4D-1B99-F6301AD22ED1}"/>
              </a:ext>
            </a:extLst>
          </p:cNvPr>
          <p:cNvCxnSpPr>
            <a:cxnSpLocks/>
          </p:cNvCxnSpPr>
          <p:nvPr/>
        </p:nvCxnSpPr>
        <p:spPr>
          <a:xfrm flipH="1">
            <a:off x="6389245" y="3791425"/>
            <a:ext cx="30694" cy="5635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E5D1938C-7530-13AB-9BF3-4BB169E6DCAF}"/>
              </a:ext>
            </a:extLst>
          </p:cNvPr>
          <p:cNvCxnSpPr>
            <a:cxnSpLocks/>
          </p:cNvCxnSpPr>
          <p:nvPr/>
        </p:nvCxnSpPr>
        <p:spPr>
          <a:xfrm flipH="1">
            <a:off x="6410138" y="3791423"/>
            <a:ext cx="29454" cy="563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DC50DC68-6A33-4DDB-6B90-849F9658052F}"/>
              </a:ext>
            </a:extLst>
          </p:cNvPr>
          <p:cNvCxnSpPr>
            <a:cxnSpLocks/>
          </p:cNvCxnSpPr>
          <p:nvPr/>
        </p:nvCxnSpPr>
        <p:spPr>
          <a:xfrm flipH="1">
            <a:off x="6433387" y="3791423"/>
            <a:ext cx="27984" cy="563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2147EA4-8836-58B3-F385-A0596397095D}"/>
              </a:ext>
            </a:extLst>
          </p:cNvPr>
          <p:cNvCxnSpPr>
            <a:cxnSpLocks/>
          </p:cNvCxnSpPr>
          <p:nvPr/>
        </p:nvCxnSpPr>
        <p:spPr>
          <a:xfrm>
            <a:off x="6469416" y="3808092"/>
            <a:ext cx="7619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7BC801F-55CB-6267-2435-4F60FEAD88E5}"/>
              </a:ext>
            </a:extLst>
          </p:cNvPr>
          <p:cNvCxnSpPr>
            <a:cxnSpLocks/>
          </p:cNvCxnSpPr>
          <p:nvPr/>
        </p:nvCxnSpPr>
        <p:spPr>
          <a:xfrm>
            <a:off x="6469416" y="3847779"/>
            <a:ext cx="7726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19E57CA0-C47A-CD32-74F1-718072E171FD}"/>
              </a:ext>
            </a:extLst>
          </p:cNvPr>
          <p:cNvCxnSpPr>
            <a:cxnSpLocks/>
          </p:cNvCxnSpPr>
          <p:nvPr/>
        </p:nvCxnSpPr>
        <p:spPr>
          <a:xfrm>
            <a:off x="6469416" y="3826027"/>
            <a:ext cx="7909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148A177C-EC53-AA27-F0B6-C749FBC2EFD9}"/>
              </a:ext>
            </a:extLst>
          </p:cNvPr>
          <p:cNvCxnSpPr>
            <a:cxnSpLocks/>
          </p:cNvCxnSpPr>
          <p:nvPr/>
        </p:nvCxnSpPr>
        <p:spPr>
          <a:xfrm flipH="1">
            <a:off x="6556500" y="3791501"/>
            <a:ext cx="30694" cy="5635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04028EC3-50D7-2B3A-56B0-A8D56117AC84}"/>
              </a:ext>
            </a:extLst>
          </p:cNvPr>
          <p:cNvCxnSpPr>
            <a:cxnSpLocks/>
          </p:cNvCxnSpPr>
          <p:nvPr/>
        </p:nvCxnSpPr>
        <p:spPr>
          <a:xfrm flipH="1">
            <a:off x="6577393" y="3791499"/>
            <a:ext cx="29454" cy="563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6B1C89CA-BBA7-5925-0C02-70857C061313}"/>
              </a:ext>
            </a:extLst>
          </p:cNvPr>
          <p:cNvCxnSpPr>
            <a:cxnSpLocks/>
          </p:cNvCxnSpPr>
          <p:nvPr/>
        </p:nvCxnSpPr>
        <p:spPr>
          <a:xfrm flipH="1">
            <a:off x="6600642" y="3791499"/>
            <a:ext cx="27984" cy="563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5929D451-9EA6-9E26-33B7-D37465DBE38C}"/>
              </a:ext>
            </a:extLst>
          </p:cNvPr>
          <p:cNvCxnSpPr>
            <a:cxnSpLocks/>
          </p:cNvCxnSpPr>
          <p:nvPr/>
        </p:nvCxnSpPr>
        <p:spPr>
          <a:xfrm>
            <a:off x="6788504" y="3808092"/>
            <a:ext cx="7619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C900F551-627D-1737-7116-923E3091CB18}"/>
              </a:ext>
            </a:extLst>
          </p:cNvPr>
          <p:cNvCxnSpPr>
            <a:cxnSpLocks/>
          </p:cNvCxnSpPr>
          <p:nvPr/>
        </p:nvCxnSpPr>
        <p:spPr>
          <a:xfrm>
            <a:off x="6788504" y="3847779"/>
            <a:ext cx="7726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4C8C9CB1-FB9A-4C76-441A-3243EFEDC471}"/>
              </a:ext>
            </a:extLst>
          </p:cNvPr>
          <p:cNvCxnSpPr>
            <a:cxnSpLocks/>
          </p:cNvCxnSpPr>
          <p:nvPr/>
        </p:nvCxnSpPr>
        <p:spPr>
          <a:xfrm>
            <a:off x="6788504" y="3826027"/>
            <a:ext cx="7909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4D8837D4-302B-EE62-1F05-4A9A7DAEF327}"/>
              </a:ext>
            </a:extLst>
          </p:cNvPr>
          <p:cNvCxnSpPr>
            <a:cxnSpLocks/>
          </p:cNvCxnSpPr>
          <p:nvPr/>
        </p:nvCxnSpPr>
        <p:spPr>
          <a:xfrm flipH="1">
            <a:off x="6878074" y="3797851"/>
            <a:ext cx="30694" cy="5635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Прямая соединительная линия 1023">
            <a:extLst>
              <a:ext uri="{FF2B5EF4-FFF2-40B4-BE49-F238E27FC236}">
                <a16:creationId xmlns:a16="http://schemas.microsoft.com/office/drawing/2014/main" id="{AC08E08B-D99E-39E9-C820-A98F316F0F1F}"/>
              </a:ext>
            </a:extLst>
          </p:cNvPr>
          <p:cNvCxnSpPr>
            <a:cxnSpLocks/>
          </p:cNvCxnSpPr>
          <p:nvPr/>
        </p:nvCxnSpPr>
        <p:spPr>
          <a:xfrm flipH="1">
            <a:off x="6898967" y="3797849"/>
            <a:ext cx="29454" cy="563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Прямая соединительная линия 1024">
            <a:extLst>
              <a:ext uri="{FF2B5EF4-FFF2-40B4-BE49-F238E27FC236}">
                <a16:creationId xmlns:a16="http://schemas.microsoft.com/office/drawing/2014/main" id="{3778F9F2-6555-65C8-7B4C-E71C986DFE87}"/>
              </a:ext>
            </a:extLst>
          </p:cNvPr>
          <p:cNvCxnSpPr>
            <a:cxnSpLocks/>
          </p:cNvCxnSpPr>
          <p:nvPr/>
        </p:nvCxnSpPr>
        <p:spPr>
          <a:xfrm flipH="1">
            <a:off x="6922216" y="3797849"/>
            <a:ext cx="27984" cy="563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Прямая соединительная линия 1026">
            <a:extLst>
              <a:ext uri="{FF2B5EF4-FFF2-40B4-BE49-F238E27FC236}">
                <a16:creationId xmlns:a16="http://schemas.microsoft.com/office/drawing/2014/main" id="{812C91A8-1389-9380-D8F3-0409E5388811}"/>
              </a:ext>
            </a:extLst>
          </p:cNvPr>
          <p:cNvCxnSpPr>
            <a:cxnSpLocks/>
          </p:cNvCxnSpPr>
          <p:nvPr/>
        </p:nvCxnSpPr>
        <p:spPr>
          <a:xfrm>
            <a:off x="6967098" y="3808092"/>
            <a:ext cx="7619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Прямая соединительная линия 1027">
            <a:extLst>
              <a:ext uri="{FF2B5EF4-FFF2-40B4-BE49-F238E27FC236}">
                <a16:creationId xmlns:a16="http://schemas.microsoft.com/office/drawing/2014/main" id="{95D86C76-BA2B-753D-4759-E5E3FB65F0E5}"/>
              </a:ext>
            </a:extLst>
          </p:cNvPr>
          <p:cNvCxnSpPr>
            <a:cxnSpLocks/>
          </p:cNvCxnSpPr>
          <p:nvPr/>
        </p:nvCxnSpPr>
        <p:spPr>
          <a:xfrm>
            <a:off x="6967098" y="3847779"/>
            <a:ext cx="7726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Прямая соединительная линия 1029">
            <a:extLst>
              <a:ext uri="{FF2B5EF4-FFF2-40B4-BE49-F238E27FC236}">
                <a16:creationId xmlns:a16="http://schemas.microsoft.com/office/drawing/2014/main" id="{084E7CE3-1B20-4581-E049-8FE2D259420B}"/>
              </a:ext>
            </a:extLst>
          </p:cNvPr>
          <p:cNvCxnSpPr>
            <a:cxnSpLocks/>
          </p:cNvCxnSpPr>
          <p:nvPr/>
        </p:nvCxnSpPr>
        <p:spPr>
          <a:xfrm>
            <a:off x="6967098" y="3826027"/>
            <a:ext cx="7909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Прямая соединительная линия 1030">
            <a:extLst>
              <a:ext uri="{FF2B5EF4-FFF2-40B4-BE49-F238E27FC236}">
                <a16:creationId xmlns:a16="http://schemas.microsoft.com/office/drawing/2014/main" id="{C0F8B64A-3744-AA15-026A-C44B291FF5E5}"/>
              </a:ext>
            </a:extLst>
          </p:cNvPr>
          <p:cNvCxnSpPr>
            <a:cxnSpLocks/>
          </p:cNvCxnSpPr>
          <p:nvPr/>
        </p:nvCxnSpPr>
        <p:spPr>
          <a:xfrm flipH="1">
            <a:off x="7063632" y="3797851"/>
            <a:ext cx="30694" cy="5635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Прямая соединительная линия 1031">
            <a:extLst>
              <a:ext uri="{FF2B5EF4-FFF2-40B4-BE49-F238E27FC236}">
                <a16:creationId xmlns:a16="http://schemas.microsoft.com/office/drawing/2014/main" id="{5060A441-5954-5034-3762-F7323448138E}"/>
              </a:ext>
            </a:extLst>
          </p:cNvPr>
          <p:cNvCxnSpPr>
            <a:cxnSpLocks/>
          </p:cNvCxnSpPr>
          <p:nvPr/>
        </p:nvCxnSpPr>
        <p:spPr>
          <a:xfrm flipH="1">
            <a:off x="7084525" y="3797849"/>
            <a:ext cx="29454" cy="563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Прямая соединительная линия 1032">
            <a:extLst>
              <a:ext uri="{FF2B5EF4-FFF2-40B4-BE49-F238E27FC236}">
                <a16:creationId xmlns:a16="http://schemas.microsoft.com/office/drawing/2014/main" id="{6FEB20D6-EA1A-2CE8-2478-D0F298028F68}"/>
              </a:ext>
            </a:extLst>
          </p:cNvPr>
          <p:cNvCxnSpPr>
            <a:cxnSpLocks/>
          </p:cNvCxnSpPr>
          <p:nvPr/>
        </p:nvCxnSpPr>
        <p:spPr>
          <a:xfrm flipH="1">
            <a:off x="7107774" y="3797849"/>
            <a:ext cx="27984" cy="563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Прямая соединительная линия 1033">
            <a:extLst>
              <a:ext uri="{FF2B5EF4-FFF2-40B4-BE49-F238E27FC236}">
                <a16:creationId xmlns:a16="http://schemas.microsoft.com/office/drawing/2014/main" id="{38A73A7E-C16A-E25C-9535-8AEFAD073F04}"/>
              </a:ext>
            </a:extLst>
          </p:cNvPr>
          <p:cNvCxnSpPr>
            <a:cxnSpLocks/>
          </p:cNvCxnSpPr>
          <p:nvPr/>
        </p:nvCxnSpPr>
        <p:spPr>
          <a:xfrm>
            <a:off x="7149159" y="3808092"/>
            <a:ext cx="7619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Прямая соединительная линия 1034">
            <a:extLst>
              <a:ext uri="{FF2B5EF4-FFF2-40B4-BE49-F238E27FC236}">
                <a16:creationId xmlns:a16="http://schemas.microsoft.com/office/drawing/2014/main" id="{7819E4C9-F410-09A5-28CC-E1B93F1E0E13}"/>
              </a:ext>
            </a:extLst>
          </p:cNvPr>
          <p:cNvCxnSpPr>
            <a:cxnSpLocks/>
          </p:cNvCxnSpPr>
          <p:nvPr/>
        </p:nvCxnSpPr>
        <p:spPr>
          <a:xfrm>
            <a:off x="7149159" y="3847779"/>
            <a:ext cx="7726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Прямая соединительная линия 1035">
            <a:extLst>
              <a:ext uri="{FF2B5EF4-FFF2-40B4-BE49-F238E27FC236}">
                <a16:creationId xmlns:a16="http://schemas.microsoft.com/office/drawing/2014/main" id="{370EF1D2-6C50-2610-6C21-0D27BAA8D6B2}"/>
              </a:ext>
            </a:extLst>
          </p:cNvPr>
          <p:cNvCxnSpPr>
            <a:cxnSpLocks/>
          </p:cNvCxnSpPr>
          <p:nvPr/>
        </p:nvCxnSpPr>
        <p:spPr>
          <a:xfrm>
            <a:off x="7149159" y="3826027"/>
            <a:ext cx="7909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Прямая соединительная линия 1037">
            <a:extLst>
              <a:ext uri="{FF2B5EF4-FFF2-40B4-BE49-F238E27FC236}">
                <a16:creationId xmlns:a16="http://schemas.microsoft.com/office/drawing/2014/main" id="{854296B0-AA0A-C246-02AB-DFAF52BC7728}"/>
              </a:ext>
            </a:extLst>
          </p:cNvPr>
          <p:cNvCxnSpPr>
            <a:cxnSpLocks/>
          </p:cNvCxnSpPr>
          <p:nvPr/>
        </p:nvCxnSpPr>
        <p:spPr>
          <a:xfrm flipH="1">
            <a:off x="7365669" y="3797844"/>
            <a:ext cx="30694" cy="5635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Прямая соединительная линия 1038">
            <a:extLst>
              <a:ext uri="{FF2B5EF4-FFF2-40B4-BE49-F238E27FC236}">
                <a16:creationId xmlns:a16="http://schemas.microsoft.com/office/drawing/2014/main" id="{A77BB44B-4439-D7B6-F18B-4E993A570DCF}"/>
              </a:ext>
            </a:extLst>
          </p:cNvPr>
          <p:cNvCxnSpPr>
            <a:cxnSpLocks/>
          </p:cNvCxnSpPr>
          <p:nvPr/>
        </p:nvCxnSpPr>
        <p:spPr>
          <a:xfrm flipH="1">
            <a:off x="7386562" y="3797842"/>
            <a:ext cx="29454" cy="563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Прямая соединительная линия 1039">
            <a:extLst>
              <a:ext uri="{FF2B5EF4-FFF2-40B4-BE49-F238E27FC236}">
                <a16:creationId xmlns:a16="http://schemas.microsoft.com/office/drawing/2014/main" id="{B7CCC04B-AA22-932F-1229-731D4278ABE6}"/>
              </a:ext>
            </a:extLst>
          </p:cNvPr>
          <p:cNvCxnSpPr>
            <a:cxnSpLocks/>
          </p:cNvCxnSpPr>
          <p:nvPr/>
        </p:nvCxnSpPr>
        <p:spPr>
          <a:xfrm flipH="1">
            <a:off x="7409811" y="3797842"/>
            <a:ext cx="27984" cy="563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Прямая соединительная линия 1048">
            <a:extLst>
              <a:ext uri="{FF2B5EF4-FFF2-40B4-BE49-F238E27FC236}">
                <a16:creationId xmlns:a16="http://schemas.microsoft.com/office/drawing/2014/main" id="{FF4C3D3E-A84C-9F49-C369-CC9B9624E0A7}"/>
              </a:ext>
            </a:extLst>
          </p:cNvPr>
          <p:cNvCxnSpPr>
            <a:cxnSpLocks/>
          </p:cNvCxnSpPr>
          <p:nvPr/>
        </p:nvCxnSpPr>
        <p:spPr>
          <a:xfrm>
            <a:off x="7455255" y="3810946"/>
            <a:ext cx="7619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Прямая соединительная линия 1049">
            <a:extLst>
              <a:ext uri="{FF2B5EF4-FFF2-40B4-BE49-F238E27FC236}">
                <a16:creationId xmlns:a16="http://schemas.microsoft.com/office/drawing/2014/main" id="{F8574718-F96F-D784-E7C3-2CFEE8126E33}"/>
              </a:ext>
            </a:extLst>
          </p:cNvPr>
          <p:cNvCxnSpPr>
            <a:cxnSpLocks/>
          </p:cNvCxnSpPr>
          <p:nvPr/>
        </p:nvCxnSpPr>
        <p:spPr>
          <a:xfrm>
            <a:off x="7455255" y="3850633"/>
            <a:ext cx="7726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Прямая соединительная линия 1050">
            <a:extLst>
              <a:ext uri="{FF2B5EF4-FFF2-40B4-BE49-F238E27FC236}">
                <a16:creationId xmlns:a16="http://schemas.microsoft.com/office/drawing/2014/main" id="{1D42629E-EDEA-AFCD-A91D-81959D3A1505}"/>
              </a:ext>
            </a:extLst>
          </p:cNvPr>
          <p:cNvCxnSpPr>
            <a:cxnSpLocks/>
          </p:cNvCxnSpPr>
          <p:nvPr/>
        </p:nvCxnSpPr>
        <p:spPr>
          <a:xfrm>
            <a:off x="7455255" y="3828881"/>
            <a:ext cx="7909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Прямая соединительная линия 1056">
            <a:extLst>
              <a:ext uri="{FF2B5EF4-FFF2-40B4-BE49-F238E27FC236}">
                <a16:creationId xmlns:a16="http://schemas.microsoft.com/office/drawing/2014/main" id="{0E7A7321-1B49-12F9-687D-A8AE8DDF7D35}"/>
              </a:ext>
            </a:extLst>
          </p:cNvPr>
          <p:cNvCxnSpPr>
            <a:cxnSpLocks/>
          </p:cNvCxnSpPr>
          <p:nvPr/>
        </p:nvCxnSpPr>
        <p:spPr>
          <a:xfrm flipH="1">
            <a:off x="7548893" y="3797844"/>
            <a:ext cx="30694" cy="5635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Прямая соединительная линия 1057">
            <a:extLst>
              <a:ext uri="{FF2B5EF4-FFF2-40B4-BE49-F238E27FC236}">
                <a16:creationId xmlns:a16="http://schemas.microsoft.com/office/drawing/2014/main" id="{085DEA05-522A-1B8E-1BC4-8AE6C8B72DBE}"/>
              </a:ext>
            </a:extLst>
          </p:cNvPr>
          <p:cNvCxnSpPr>
            <a:cxnSpLocks/>
          </p:cNvCxnSpPr>
          <p:nvPr/>
        </p:nvCxnSpPr>
        <p:spPr>
          <a:xfrm flipH="1">
            <a:off x="7569786" y="3797842"/>
            <a:ext cx="29454" cy="563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Прямая соединительная линия 1058">
            <a:extLst>
              <a:ext uri="{FF2B5EF4-FFF2-40B4-BE49-F238E27FC236}">
                <a16:creationId xmlns:a16="http://schemas.microsoft.com/office/drawing/2014/main" id="{D4419CAE-5901-1AC3-FC8B-A1E2AAC6834A}"/>
              </a:ext>
            </a:extLst>
          </p:cNvPr>
          <p:cNvCxnSpPr>
            <a:cxnSpLocks/>
          </p:cNvCxnSpPr>
          <p:nvPr/>
        </p:nvCxnSpPr>
        <p:spPr>
          <a:xfrm flipH="1">
            <a:off x="7593035" y="3797842"/>
            <a:ext cx="27984" cy="563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Прямая соединительная линия 1059">
            <a:extLst>
              <a:ext uri="{FF2B5EF4-FFF2-40B4-BE49-F238E27FC236}">
                <a16:creationId xmlns:a16="http://schemas.microsoft.com/office/drawing/2014/main" id="{53A6C10C-1523-DA82-B8CB-0472BDD66AB1}"/>
              </a:ext>
            </a:extLst>
          </p:cNvPr>
          <p:cNvCxnSpPr>
            <a:cxnSpLocks/>
          </p:cNvCxnSpPr>
          <p:nvPr/>
        </p:nvCxnSpPr>
        <p:spPr>
          <a:xfrm>
            <a:off x="7943412" y="3808092"/>
            <a:ext cx="7619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1" name="Прямая соединительная линия 1060">
            <a:extLst>
              <a:ext uri="{FF2B5EF4-FFF2-40B4-BE49-F238E27FC236}">
                <a16:creationId xmlns:a16="http://schemas.microsoft.com/office/drawing/2014/main" id="{190A0606-B1C0-5AFE-3C08-8D68574DCDF9}"/>
              </a:ext>
            </a:extLst>
          </p:cNvPr>
          <p:cNvCxnSpPr>
            <a:cxnSpLocks/>
          </p:cNvCxnSpPr>
          <p:nvPr/>
        </p:nvCxnSpPr>
        <p:spPr>
          <a:xfrm>
            <a:off x="7943412" y="3847779"/>
            <a:ext cx="7726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Прямая соединительная линия 1061">
            <a:extLst>
              <a:ext uri="{FF2B5EF4-FFF2-40B4-BE49-F238E27FC236}">
                <a16:creationId xmlns:a16="http://schemas.microsoft.com/office/drawing/2014/main" id="{2DBDC87E-63EB-CBD1-C304-ADCD79EFC7B0}"/>
              </a:ext>
            </a:extLst>
          </p:cNvPr>
          <p:cNvCxnSpPr>
            <a:cxnSpLocks/>
          </p:cNvCxnSpPr>
          <p:nvPr/>
        </p:nvCxnSpPr>
        <p:spPr>
          <a:xfrm>
            <a:off x="7943412" y="3826027"/>
            <a:ext cx="7909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3" name="Прямая соединительная линия 1062">
            <a:extLst>
              <a:ext uri="{FF2B5EF4-FFF2-40B4-BE49-F238E27FC236}">
                <a16:creationId xmlns:a16="http://schemas.microsoft.com/office/drawing/2014/main" id="{7CF26E9E-28AE-903D-3F6F-4F7CC4993349}"/>
              </a:ext>
            </a:extLst>
          </p:cNvPr>
          <p:cNvCxnSpPr>
            <a:cxnSpLocks/>
          </p:cNvCxnSpPr>
          <p:nvPr/>
        </p:nvCxnSpPr>
        <p:spPr>
          <a:xfrm>
            <a:off x="7636230" y="3808085"/>
            <a:ext cx="7619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Прямая соединительная линия 1063">
            <a:extLst>
              <a:ext uri="{FF2B5EF4-FFF2-40B4-BE49-F238E27FC236}">
                <a16:creationId xmlns:a16="http://schemas.microsoft.com/office/drawing/2014/main" id="{A7DB9778-A5FF-2BBE-A736-1598C324BBFD}"/>
              </a:ext>
            </a:extLst>
          </p:cNvPr>
          <p:cNvCxnSpPr>
            <a:cxnSpLocks/>
          </p:cNvCxnSpPr>
          <p:nvPr/>
        </p:nvCxnSpPr>
        <p:spPr>
          <a:xfrm>
            <a:off x="7636230" y="3847772"/>
            <a:ext cx="7726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5" name="Прямая соединительная линия 1064">
            <a:extLst>
              <a:ext uri="{FF2B5EF4-FFF2-40B4-BE49-F238E27FC236}">
                <a16:creationId xmlns:a16="http://schemas.microsoft.com/office/drawing/2014/main" id="{1E919CAB-F798-D9E9-8B4A-BA2B1F9C10E3}"/>
              </a:ext>
            </a:extLst>
          </p:cNvPr>
          <p:cNvCxnSpPr>
            <a:cxnSpLocks/>
          </p:cNvCxnSpPr>
          <p:nvPr/>
        </p:nvCxnSpPr>
        <p:spPr>
          <a:xfrm>
            <a:off x="7636230" y="3826020"/>
            <a:ext cx="7909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Прямая соединительная линия 1065">
            <a:extLst>
              <a:ext uri="{FF2B5EF4-FFF2-40B4-BE49-F238E27FC236}">
                <a16:creationId xmlns:a16="http://schemas.microsoft.com/office/drawing/2014/main" id="{B20C5A0D-D729-3F4E-4B06-8E82E949EF33}"/>
              </a:ext>
            </a:extLst>
          </p:cNvPr>
          <p:cNvCxnSpPr>
            <a:cxnSpLocks/>
          </p:cNvCxnSpPr>
          <p:nvPr/>
        </p:nvCxnSpPr>
        <p:spPr>
          <a:xfrm flipH="1">
            <a:off x="7731510" y="3797278"/>
            <a:ext cx="30694" cy="5635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Прямая соединительная линия 1066">
            <a:extLst>
              <a:ext uri="{FF2B5EF4-FFF2-40B4-BE49-F238E27FC236}">
                <a16:creationId xmlns:a16="http://schemas.microsoft.com/office/drawing/2014/main" id="{C6918673-7C5C-62A2-937D-9F7CFB5946A5}"/>
              </a:ext>
            </a:extLst>
          </p:cNvPr>
          <p:cNvCxnSpPr>
            <a:cxnSpLocks/>
          </p:cNvCxnSpPr>
          <p:nvPr/>
        </p:nvCxnSpPr>
        <p:spPr>
          <a:xfrm flipH="1">
            <a:off x="7752403" y="3797276"/>
            <a:ext cx="29454" cy="563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9" name="Прямая соединительная линия 1068">
            <a:extLst>
              <a:ext uri="{FF2B5EF4-FFF2-40B4-BE49-F238E27FC236}">
                <a16:creationId xmlns:a16="http://schemas.microsoft.com/office/drawing/2014/main" id="{2F3F028A-F29A-805B-33B7-740FD5F3908F}"/>
              </a:ext>
            </a:extLst>
          </p:cNvPr>
          <p:cNvCxnSpPr>
            <a:cxnSpLocks/>
          </p:cNvCxnSpPr>
          <p:nvPr/>
        </p:nvCxnSpPr>
        <p:spPr>
          <a:xfrm flipH="1">
            <a:off x="8038245" y="3797842"/>
            <a:ext cx="31289" cy="6262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Прямая соединительная линия 1069">
            <a:extLst>
              <a:ext uri="{FF2B5EF4-FFF2-40B4-BE49-F238E27FC236}">
                <a16:creationId xmlns:a16="http://schemas.microsoft.com/office/drawing/2014/main" id="{CDB6F3C5-5F8C-3FC1-9549-B55C1A820169}"/>
              </a:ext>
            </a:extLst>
          </p:cNvPr>
          <p:cNvCxnSpPr>
            <a:cxnSpLocks/>
          </p:cNvCxnSpPr>
          <p:nvPr/>
        </p:nvCxnSpPr>
        <p:spPr>
          <a:xfrm flipH="1">
            <a:off x="8059138" y="3797842"/>
            <a:ext cx="33615" cy="6262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1" name="Прямая соединительная линия 1070">
            <a:extLst>
              <a:ext uri="{FF2B5EF4-FFF2-40B4-BE49-F238E27FC236}">
                <a16:creationId xmlns:a16="http://schemas.microsoft.com/office/drawing/2014/main" id="{AB400134-E823-D1EF-E69B-479B75844831}"/>
              </a:ext>
            </a:extLst>
          </p:cNvPr>
          <p:cNvCxnSpPr>
            <a:cxnSpLocks/>
          </p:cNvCxnSpPr>
          <p:nvPr/>
        </p:nvCxnSpPr>
        <p:spPr>
          <a:xfrm flipH="1">
            <a:off x="8082387" y="3797842"/>
            <a:ext cx="29651" cy="6262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5" name="Прямая соединительная линия 1074">
            <a:extLst>
              <a:ext uri="{FF2B5EF4-FFF2-40B4-BE49-F238E27FC236}">
                <a16:creationId xmlns:a16="http://schemas.microsoft.com/office/drawing/2014/main" id="{69041799-509F-0DE0-F5C8-FB788AFA6656}"/>
              </a:ext>
            </a:extLst>
          </p:cNvPr>
          <p:cNvCxnSpPr>
            <a:cxnSpLocks/>
          </p:cNvCxnSpPr>
          <p:nvPr/>
        </p:nvCxnSpPr>
        <p:spPr>
          <a:xfrm>
            <a:off x="8131530" y="3808085"/>
            <a:ext cx="7619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6" name="Прямая соединительная линия 1075">
            <a:extLst>
              <a:ext uri="{FF2B5EF4-FFF2-40B4-BE49-F238E27FC236}">
                <a16:creationId xmlns:a16="http://schemas.microsoft.com/office/drawing/2014/main" id="{C9B1181B-D357-4749-E855-2067C3525E38}"/>
              </a:ext>
            </a:extLst>
          </p:cNvPr>
          <p:cNvCxnSpPr>
            <a:cxnSpLocks/>
          </p:cNvCxnSpPr>
          <p:nvPr/>
        </p:nvCxnSpPr>
        <p:spPr>
          <a:xfrm>
            <a:off x="8131530" y="3847772"/>
            <a:ext cx="7726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Прямая соединительная линия 1076">
            <a:extLst>
              <a:ext uri="{FF2B5EF4-FFF2-40B4-BE49-F238E27FC236}">
                <a16:creationId xmlns:a16="http://schemas.microsoft.com/office/drawing/2014/main" id="{8268EC49-D794-349E-E4FC-53997C337D65}"/>
              </a:ext>
            </a:extLst>
          </p:cNvPr>
          <p:cNvCxnSpPr>
            <a:cxnSpLocks/>
          </p:cNvCxnSpPr>
          <p:nvPr/>
        </p:nvCxnSpPr>
        <p:spPr>
          <a:xfrm>
            <a:off x="8131530" y="3826020"/>
            <a:ext cx="7909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8" name="Рисунок 1077">
            <a:extLst>
              <a:ext uri="{FF2B5EF4-FFF2-40B4-BE49-F238E27FC236}">
                <a16:creationId xmlns:a16="http://schemas.microsoft.com/office/drawing/2014/main" id="{9FAF9AB3-85FC-F0D9-5B12-0A0E45406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30" t="31939" r="41303" b="65058"/>
          <a:stretch/>
        </p:blipFill>
        <p:spPr>
          <a:xfrm>
            <a:off x="8143868" y="3854317"/>
            <a:ext cx="192995" cy="107792"/>
          </a:xfrm>
          <a:prstGeom prst="rect">
            <a:avLst/>
          </a:prstGeom>
        </p:spPr>
      </p:pic>
      <p:cxnSp>
        <p:nvCxnSpPr>
          <p:cNvPr id="1081" name="Прямая соединительная линия 1080">
            <a:extLst>
              <a:ext uri="{FF2B5EF4-FFF2-40B4-BE49-F238E27FC236}">
                <a16:creationId xmlns:a16="http://schemas.microsoft.com/office/drawing/2014/main" id="{DD9FE825-E4A4-AAE3-016B-A5CF212DB42E}"/>
              </a:ext>
            </a:extLst>
          </p:cNvPr>
          <p:cNvCxnSpPr>
            <a:cxnSpLocks/>
          </p:cNvCxnSpPr>
          <p:nvPr/>
        </p:nvCxnSpPr>
        <p:spPr>
          <a:xfrm>
            <a:off x="6788504" y="3475299"/>
            <a:ext cx="427255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3" name="Прямая соединительная линия 1082">
            <a:extLst>
              <a:ext uri="{FF2B5EF4-FFF2-40B4-BE49-F238E27FC236}">
                <a16:creationId xmlns:a16="http://schemas.microsoft.com/office/drawing/2014/main" id="{50477CDF-0DE8-E368-E263-3989401ED00C}"/>
              </a:ext>
            </a:extLst>
          </p:cNvPr>
          <p:cNvCxnSpPr>
            <a:cxnSpLocks/>
          </p:cNvCxnSpPr>
          <p:nvPr/>
        </p:nvCxnSpPr>
        <p:spPr>
          <a:xfrm>
            <a:off x="7354602" y="3477228"/>
            <a:ext cx="427255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6" name="TextBox 1085">
            <a:extLst>
              <a:ext uri="{FF2B5EF4-FFF2-40B4-BE49-F238E27FC236}">
                <a16:creationId xmlns:a16="http://schemas.microsoft.com/office/drawing/2014/main" id="{69F87EB2-BBFD-A880-7702-74FCF6C4ECBA}"/>
              </a:ext>
            </a:extLst>
          </p:cNvPr>
          <p:cNvSpPr txBox="1"/>
          <p:nvPr/>
        </p:nvSpPr>
        <p:spPr>
          <a:xfrm>
            <a:off x="6844163" y="3345211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B44BBE80-8903-43EC-52E4-207C896F7480}"/>
              </a:ext>
            </a:extLst>
          </p:cNvPr>
          <p:cNvSpPr txBox="1"/>
          <p:nvPr/>
        </p:nvSpPr>
        <p:spPr>
          <a:xfrm>
            <a:off x="6960837" y="3342305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088" name="TextBox 1087">
            <a:extLst>
              <a:ext uri="{FF2B5EF4-FFF2-40B4-BE49-F238E27FC236}">
                <a16:creationId xmlns:a16="http://schemas.microsoft.com/office/drawing/2014/main" id="{062782C1-CE63-2A25-7366-763AFC97A4E3}"/>
              </a:ext>
            </a:extLst>
          </p:cNvPr>
          <p:cNvSpPr txBox="1"/>
          <p:nvPr/>
        </p:nvSpPr>
        <p:spPr>
          <a:xfrm>
            <a:off x="7088468" y="3342611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089" name="TextBox 1088">
            <a:extLst>
              <a:ext uri="{FF2B5EF4-FFF2-40B4-BE49-F238E27FC236}">
                <a16:creationId xmlns:a16="http://schemas.microsoft.com/office/drawing/2014/main" id="{D247BD19-AAF9-A681-E16D-A8CA231DDD64}"/>
              </a:ext>
            </a:extLst>
          </p:cNvPr>
          <p:cNvSpPr txBox="1"/>
          <p:nvPr/>
        </p:nvSpPr>
        <p:spPr>
          <a:xfrm>
            <a:off x="6893421" y="3447949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090" name="TextBox 1089">
            <a:extLst>
              <a:ext uri="{FF2B5EF4-FFF2-40B4-BE49-F238E27FC236}">
                <a16:creationId xmlns:a16="http://schemas.microsoft.com/office/drawing/2014/main" id="{EDAF435B-9F0C-20F9-8325-30A004FAB0B3}"/>
              </a:ext>
            </a:extLst>
          </p:cNvPr>
          <p:cNvSpPr txBox="1"/>
          <p:nvPr/>
        </p:nvSpPr>
        <p:spPr>
          <a:xfrm>
            <a:off x="7026591" y="3443336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091" name="TextBox 1090">
            <a:extLst>
              <a:ext uri="{FF2B5EF4-FFF2-40B4-BE49-F238E27FC236}">
                <a16:creationId xmlns:a16="http://schemas.microsoft.com/office/drawing/2014/main" id="{953BF97A-E7FD-7A64-48EE-09CC6EE7660F}"/>
              </a:ext>
            </a:extLst>
          </p:cNvPr>
          <p:cNvSpPr txBox="1"/>
          <p:nvPr/>
        </p:nvSpPr>
        <p:spPr>
          <a:xfrm>
            <a:off x="7149159" y="3442738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092" name="TextBox 1091">
            <a:extLst>
              <a:ext uri="{FF2B5EF4-FFF2-40B4-BE49-F238E27FC236}">
                <a16:creationId xmlns:a16="http://schemas.microsoft.com/office/drawing/2014/main" id="{E5FD40F0-FB7E-3CF0-EF1F-3307284EA9A7}"/>
              </a:ext>
            </a:extLst>
          </p:cNvPr>
          <p:cNvSpPr txBox="1"/>
          <p:nvPr/>
        </p:nvSpPr>
        <p:spPr>
          <a:xfrm>
            <a:off x="6783641" y="3450596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093" name="TextBox 1092">
            <a:extLst>
              <a:ext uri="{FF2B5EF4-FFF2-40B4-BE49-F238E27FC236}">
                <a16:creationId xmlns:a16="http://schemas.microsoft.com/office/drawing/2014/main" id="{5EC1D012-2092-387B-28A1-4832E7AC63AC}"/>
              </a:ext>
            </a:extLst>
          </p:cNvPr>
          <p:cNvSpPr txBox="1"/>
          <p:nvPr/>
        </p:nvSpPr>
        <p:spPr>
          <a:xfrm>
            <a:off x="6843423" y="3540120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095" name="TextBox 1094">
            <a:extLst>
              <a:ext uri="{FF2B5EF4-FFF2-40B4-BE49-F238E27FC236}">
                <a16:creationId xmlns:a16="http://schemas.microsoft.com/office/drawing/2014/main" id="{875A621B-D4A6-3BB3-6819-E2BC4E2A1B0E}"/>
              </a:ext>
            </a:extLst>
          </p:cNvPr>
          <p:cNvSpPr txBox="1"/>
          <p:nvPr/>
        </p:nvSpPr>
        <p:spPr>
          <a:xfrm>
            <a:off x="6967612" y="3541237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096" name="TextBox 1095">
            <a:extLst>
              <a:ext uri="{FF2B5EF4-FFF2-40B4-BE49-F238E27FC236}">
                <a16:creationId xmlns:a16="http://schemas.microsoft.com/office/drawing/2014/main" id="{9A0CEDDB-4608-5F89-F560-22843262FC18}"/>
              </a:ext>
            </a:extLst>
          </p:cNvPr>
          <p:cNvSpPr txBox="1"/>
          <p:nvPr/>
        </p:nvSpPr>
        <p:spPr>
          <a:xfrm>
            <a:off x="7098798" y="3544563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097" name="TextBox 1096">
            <a:extLst>
              <a:ext uri="{FF2B5EF4-FFF2-40B4-BE49-F238E27FC236}">
                <a16:creationId xmlns:a16="http://schemas.microsoft.com/office/drawing/2014/main" id="{06E1892E-7033-E64C-90F2-556F6AC79DC0}"/>
              </a:ext>
            </a:extLst>
          </p:cNvPr>
          <p:cNvSpPr txBox="1"/>
          <p:nvPr/>
        </p:nvSpPr>
        <p:spPr>
          <a:xfrm>
            <a:off x="7507581" y="3342305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098" name="TextBox 1097">
            <a:extLst>
              <a:ext uri="{FF2B5EF4-FFF2-40B4-BE49-F238E27FC236}">
                <a16:creationId xmlns:a16="http://schemas.microsoft.com/office/drawing/2014/main" id="{154E340B-4435-4A74-5B94-CD3144E9A15C}"/>
              </a:ext>
            </a:extLst>
          </p:cNvPr>
          <p:cNvSpPr txBox="1"/>
          <p:nvPr/>
        </p:nvSpPr>
        <p:spPr>
          <a:xfrm>
            <a:off x="7640751" y="3337692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099" name="TextBox 1098">
            <a:extLst>
              <a:ext uri="{FF2B5EF4-FFF2-40B4-BE49-F238E27FC236}">
                <a16:creationId xmlns:a16="http://schemas.microsoft.com/office/drawing/2014/main" id="{3333E536-B8A8-B36B-9ACA-FB31108D3736}"/>
              </a:ext>
            </a:extLst>
          </p:cNvPr>
          <p:cNvSpPr txBox="1"/>
          <p:nvPr/>
        </p:nvSpPr>
        <p:spPr>
          <a:xfrm>
            <a:off x="7397801" y="3344952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100" name="TextBox 1099">
            <a:extLst>
              <a:ext uri="{FF2B5EF4-FFF2-40B4-BE49-F238E27FC236}">
                <a16:creationId xmlns:a16="http://schemas.microsoft.com/office/drawing/2014/main" id="{241E8472-F591-642A-2EE2-E4A2F00CC3FC}"/>
              </a:ext>
            </a:extLst>
          </p:cNvPr>
          <p:cNvSpPr txBox="1"/>
          <p:nvPr/>
        </p:nvSpPr>
        <p:spPr>
          <a:xfrm>
            <a:off x="7457583" y="3434476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101" name="TextBox 1100">
            <a:extLst>
              <a:ext uri="{FF2B5EF4-FFF2-40B4-BE49-F238E27FC236}">
                <a16:creationId xmlns:a16="http://schemas.microsoft.com/office/drawing/2014/main" id="{42466419-0B83-62AC-127E-CC407FA0A0C2}"/>
              </a:ext>
            </a:extLst>
          </p:cNvPr>
          <p:cNvSpPr txBox="1"/>
          <p:nvPr/>
        </p:nvSpPr>
        <p:spPr>
          <a:xfrm>
            <a:off x="7581772" y="3435593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102" name="TextBox 1101">
            <a:extLst>
              <a:ext uri="{FF2B5EF4-FFF2-40B4-BE49-F238E27FC236}">
                <a16:creationId xmlns:a16="http://schemas.microsoft.com/office/drawing/2014/main" id="{92B6684A-0330-05D6-C905-44A5414B1CED}"/>
              </a:ext>
            </a:extLst>
          </p:cNvPr>
          <p:cNvSpPr txBox="1"/>
          <p:nvPr/>
        </p:nvSpPr>
        <p:spPr>
          <a:xfrm>
            <a:off x="7712958" y="3438919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103" name="TextBox 1102">
            <a:extLst>
              <a:ext uri="{FF2B5EF4-FFF2-40B4-BE49-F238E27FC236}">
                <a16:creationId xmlns:a16="http://schemas.microsoft.com/office/drawing/2014/main" id="{DD483BF7-95B2-550A-57D7-CBB37627B2D3}"/>
              </a:ext>
            </a:extLst>
          </p:cNvPr>
          <p:cNvSpPr txBox="1"/>
          <p:nvPr/>
        </p:nvSpPr>
        <p:spPr>
          <a:xfrm>
            <a:off x="7351561" y="3440920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104" name="TextBox 1103">
            <a:extLst>
              <a:ext uri="{FF2B5EF4-FFF2-40B4-BE49-F238E27FC236}">
                <a16:creationId xmlns:a16="http://schemas.microsoft.com/office/drawing/2014/main" id="{6A6F7344-4ADB-1367-C5EE-BC4E0D04A749}"/>
              </a:ext>
            </a:extLst>
          </p:cNvPr>
          <p:cNvSpPr txBox="1"/>
          <p:nvPr/>
        </p:nvSpPr>
        <p:spPr>
          <a:xfrm>
            <a:off x="7410398" y="3533687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105" name="TextBox 1104">
            <a:extLst>
              <a:ext uri="{FF2B5EF4-FFF2-40B4-BE49-F238E27FC236}">
                <a16:creationId xmlns:a16="http://schemas.microsoft.com/office/drawing/2014/main" id="{4F6856D0-2424-5698-99DD-B726AB0663DD}"/>
              </a:ext>
            </a:extLst>
          </p:cNvPr>
          <p:cNvSpPr txBox="1"/>
          <p:nvPr/>
        </p:nvSpPr>
        <p:spPr>
          <a:xfrm>
            <a:off x="7523712" y="3538006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id="{3603F803-C8F9-6CCC-7B00-75046DBB048C}"/>
              </a:ext>
            </a:extLst>
          </p:cNvPr>
          <p:cNvSpPr txBox="1"/>
          <p:nvPr/>
        </p:nvSpPr>
        <p:spPr>
          <a:xfrm>
            <a:off x="7654898" y="3541332"/>
            <a:ext cx="115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.</a:t>
            </a:r>
          </a:p>
        </p:txBody>
      </p:sp>
      <p:sp>
        <p:nvSpPr>
          <p:cNvPr id="1112" name="Прямоугольник 1111">
            <a:extLst>
              <a:ext uri="{FF2B5EF4-FFF2-40B4-BE49-F238E27FC236}">
                <a16:creationId xmlns:a16="http://schemas.microsoft.com/office/drawing/2014/main" id="{8F669906-2BCA-CF06-036C-B55D67176F84}"/>
              </a:ext>
            </a:extLst>
          </p:cNvPr>
          <p:cNvSpPr/>
          <p:nvPr/>
        </p:nvSpPr>
        <p:spPr>
          <a:xfrm>
            <a:off x="8245476" y="3105150"/>
            <a:ext cx="215899" cy="1998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08" name="Прямая со стрелкой 1107">
            <a:extLst>
              <a:ext uri="{FF2B5EF4-FFF2-40B4-BE49-F238E27FC236}">
                <a16:creationId xmlns:a16="http://schemas.microsoft.com/office/drawing/2014/main" id="{AC4B7E79-FB4B-DFD8-7131-BE611F8CD0FB}"/>
              </a:ext>
            </a:extLst>
          </p:cNvPr>
          <p:cNvCxnSpPr>
            <a:cxnSpLocks/>
            <a:stCxn id="1112" idx="3"/>
            <a:endCxn id="1106" idx="1"/>
          </p:cNvCxnSpPr>
          <p:nvPr/>
        </p:nvCxnSpPr>
        <p:spPr>
          <a:xfrm flipH="1">
            <a:off x="7654898" y="3205084"/>
            <a:ext cx="806477" cy="459359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239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8EE04-84A3-A98D-93A0-01A330D29C5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в 2022 году</a:t>
            </a:r>
            <a:r>
              <a:rPr lang="en-US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3B34F-54F9-466D-F06C-79704084F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EE3D9-79CD-BBD8-DBF2-45247EB5B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783" y="5954416"/>
            <a:ext cx="505926" cy="566881"/>
          </a:xfrm>
          <a:prstGeom prst="rect">
            <a:avLst/>
          </a:prstGeom>
        </p:spPr>
      </p:pic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CE7E239B-B9D4-48C3-B3EC-A79B8901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10A82AC-BF54-0282-A707-609097A0BAFF}"/>
              </a:ext>
            </a:extLst>
          </p:cNvPr>
          <p:cNvGrpSpPr/>
          <p:nvPr/>
        </p:nvGrpSpPr>
        <p:grpSpPr>
          <a:xfrm>
            <a:off x="-115711" y="231150"/>
            <a:ext cx="7369951" cy="725455"/>
            <a:chOff x="4185823" y="1106119"/>
            <a:chExt cx="3577881" cy="65636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456458-7169-7DDC-ECA7-A81F5029C7FC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F4D5A65-B4FB-0F49-BBA5-371C194D11C4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6C05A7-F788-1B11-FBBC-37947B8C0BA8}"/>
              </a:ext>
            </a:extLst>
          </p:cNvPr>
          <p:cNvSpPr txBox="1"/>
          <p:nvPr/>
        </p:nvSpPr>
        <p:spPr>
          <a:xfrm>
            <a:off x="1005379" y="409212"/>
            <a:ext cx="6772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пункт ФАГС Лаврентия (Чукотский автономный округ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B608E09-FBBA-20F8-ABE4-EF95C5106A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149" t="8475" r="1544" b="40934"/>
          <a:stretch/>
        </p:blipFill>
        <p:spPr>
          <a:xfrm>
            <a:off x="212938" y="1370696"/>
            <a:ext cx="4520988" cy="2917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FFBDFB-9D43-4C8D-2CC7-57172B3CF8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43" t="21700" r="5529"/>
          <a:stretch/>
        </p:blipFill>
        <p:spPr>
          <a:xfrm>
            <a:off x="3372141" y="2316813"/>
            <a:ext cx="217081" cy="1300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16B0179-228F-FF6E-870C-48F960F556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964" y="5137373"/>
            <a:ext cx="1393422" cy="2579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E6D801-A2B2-2E60-82FB-E59D5334389C}"/>
              </a:ext>
            </a:extLst>
          </p:cNvPr>
          <p:cNvSpPr txBox="1"/>
          <p:nvPr/>
        </p:nvSpPr>
        <p:spPr>
          <a:xfrm>
            <a:off x="1871641" y="5197095"/>
            <a:ext cx="890609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пункт ФАГС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1FAF19-0B51-672B-571A-30B4E0BE13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4" b="37731"/>
          <a:stretch/>
        </p:blipFill>
        <p:spPr>
          <a:xfrm>
            <a:off x="212938" y="4457700"/>
            <a:ext cx="3268393" cy="7082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FAF29B-3C15-3914-54D0-614F3B23B9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2988" y="1370697"/>
            <a:ext cx="7136592" cy="395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95BEA9-8449-10A6-1C12-CD53F1BF0B50}"/>
              </a:ext>
            </a:extLst>
          </p:cNvPr>
          <p:cNvSpPr txBox="1"/>
          <p:nvPr/>
        </p:nvSpPr>
        <p:spPr>
          <a:xfrm>
            <a:off x="4984519" y="2575439"/>
            <a:ext cx="472313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800" dirty="0">
                <a:solidFill>
                  <a:schemeClr val="dk1"/>
                </a:solidFill>
              </a:rPr>
              <a:t>Эгвекинот</a:t>
            </a:r>
            <a:endParaRPr lang="ru-RU" sz="800" dirty="0">
              <a:solidFill>
                <a:srgbClr val="FF0000"/>
              </a:solidFill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8591B91D-0F57-01D2-EBA6-25C117967E66}"/>
              </a:ext>
            </a:extLst>
          </p:cNvPr>
          <p:cNvSpPr/>
          <p:nvPr/>
        </p:nvSpPr>
        <p:spPr>
          <a:xfrm>
            <a:off x="5063050" y="2674590"/>
            <a:ext cx="45719" cy="45719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12A990-F48D-49C6-B5F9-BD399C4C838A}"/>
              </a:ext>
            </a:extLst>
          </p:cNvPr>
          <p:cNvSpPr txBox="1"/>
          <p:nvPr/>
        </p:nvSpPr>
        <p:spPr>
          <a:xfrm>
            <a:off x="8774772" y="3573542"/>
            <a:ext cx="928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dk1"/>
                </a:solidFill>
              </a:rPr>
              <a:t>Лаврентия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C00DC1-8270-26F3-80A8-78014FF2FF05}"/>
              </a:ext>
            </a:extLst>
          </p:cNvPr>
          <p:cNvSpPr txBox="1"/>
          <p:nvPr/>
        </p:nvSpPr>
        <p:spPr>
          <a:xfrm>
            <a:off x="11341190" y="3208634"/>
            <a:ext cx="47231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600" dirty="0">
                <a:solidFill>
                  <a:schemeClr val="dk1"/>
                </a:solidFill>
              </a:rPr>
              <a:t>Соединенные</a:t>
            </a:r>
          </a:p>
          <a:p>
            <a:r>
              <a:rPr lang="ru-RU" sz="600" dirty="0">
                <a:solidFill>
                  <a:schemeClr val="dk1"/>
                </a:solidFill>
              </a:rPr>
              <a:t>      Штаты </a:t>
            </a:r>
          </a:p>
          <a:p>
            <a:r>
              <a:rPr lang="ru-RU" sz="600" dirty="0">
                <a:solidFill>
                  <a:schemeClr val="dk1"/>
                </a:solidFill>
              </a:rPr>
              <a:t>    Америки</a:t>
            </a:r>
            <a:endParaRPr lang="ru-RU" sz="6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AAD663-01F1-F8CD-E23C-390266D93D23}"/>
              </a:ext>
            </a:extLst>
          </p:cNvPr>
          <p:cNvSpPr txBox="1"/>
          <p:nvPr/>
        </p:nvSpPr>
        <p:spPr>
          <a:xfrm rot="19623506">
            <a:off x="10211427" y="2201397"/>
            <a:ext cx="11301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accent1">
                    <a:lumMod val="75000"/>
                  </a:schemeClr>
                </a:solidFill>
              </a:rPr>
              <a:t>Берингов пролив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AC5842-FF61-EBC4-3421-69BBE522CA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4034" y="4736163"/>
            <a:ext cx="143581" cy="134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C3BBE2-5E92-A861-F1C7-73264C880DDC}"/>
              </a:ext>
            </a:extLst>
          </p:cNvPr>
          <p:cNvSpPr txBox="1"/>
          <p:nvPr/>
        </p:nvSpPr>
        <p:spPr>
          <a:xfrm>
            <a:off x="1871641" y="4732505"/>
            <a:ext cx="160904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пункт ГВО неустойчивый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CC6400-786A-E1D5-066D-CEB4C7DE97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9263" y="2299773"/>
            <a:ext cx="143581" cy="1341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6F4DB59-BF52-4F72-0B14-B9FA82AC9A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9263" y="2519471"/>
            <a:ext cx="143581" cy="1341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795760-6034-1290-AE61-09D4B0986E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1000" y="2135846"/>
            <a:ext cx="176443" cy="1419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4E6097-4618-247C-C8BF-4864AFD1A653}"/>
              </a:ext>
            </a:extLst>
          </p:cNvPr>
          <p:cNvSpPr txBox="1"/>
          <p:nvPr/>
        </p:nvSpPr>
        <p:spPr>
          <a:xfrm>
            <a:off x="1871641" y="4967732"/>
            <a:ext cx="145664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фундаментальный репер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9B6ECF-B835-24DC-B1B8-117E56B2CABC}"/>
              </a:ext>
            </a:extLst>
          </p:cNvPr>
          <p:cNvSpPr txBox="1"/>
          <p:nvPr/>
        </p:nvSpPr>
        <p:spPr>
          <a:xfrm>
            <a:off x="1879154" y="4484981"/>
            <a:ext cx="145664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пункт триангуляции</a:t>
            </a:r>
          </a:p>
        </p:txBody>
      </p:sp>
    </p:spTree>
    <p:extLst>
      <p:ext uri="{BB962C8B-B14F-4D97-AF65-F5344CB8AC3E}">
        <p14:creationId xmlns:p14="http://schemas.microsoft.com/office/powerpoint/2010/main" val="3737677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8EE04-84A3-A98D-93A0-01A330D29C5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в 2022 году</a:t>
            </a:r>
            <a:r>
              <a:rPr lang="en-US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3B34F-54F9-466D-F06C-79704084F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EE3D9-79CD-BBD8-DBF2-45247EB5B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783" y="5954416"/>
            <a:ext cx="505926" cy="566881"/>
          </a:xfrm>
          <a:prstGeom prst="rect">
            <a:avLst/>
          </a:prstGeom>
        </p:spPr>
      </p:pic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CE7E239B-B9D4-48C3-B3EC-A79B8901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10A82AC-BF54-0282-A707-609097A0BAFF}"/>
              </a:ext>
            </a:extLst>
          </p:cNvPr>
          <p:cNvGrpSpPr/>
          <p:nvPr/>
        </p:nvGrpSpPr>
        <p:grpSpPr>
          <a:xfrm>
            <a:off x="-115711" y="231150"/>
            <a:ext cx="7369951" cy="725455"/>
            <a:chOff x="4185823" y="1106119"/>
            <a:chExt cx="3577881" cy="65636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456458-7169-7DDC-ECA7-A81F5029C7FC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F4D5A65-B4FB-0F49-BBA5-371C194D11C4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6C05A7-F788-1B11-FBBC-37947B8C0BA8}"/>
              </a:ext>
            </a:extLst>
          </p:cNvPr>
          <p:cNvSpPr txBox="1"/>
          <p:nvPr/>
        </p:nvSpPr>
        <p:spPr>
          <a:xfrm>
            <a:off x="341577" y="409212"/>
            <a:ext cx="6772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Полевые работы на пункте ФАГС Лаврентия в составе ФСГС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744E74-7185-ACA4-C0C5-C5D94DF58F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352" y="1202459"/>
            <a:ext cx="4868666" cy="27386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521C18-69B2-6DCF-256E-77D483DF49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97" y="1202459"/>
            <a:ext cx="4868666" cy="27386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D44DA2-DBC6-26C5-89B0-6FF5995A03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198" y="4192640"/>
            <a:ext cx="3703690" cy="245521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3514AC0-0474-F8F8-6288-665176E4B0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4939" y="4035747"/>
            <a:ext cx="2028079" cy="261210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39C3697-6F26-4388-F861-EB3BD94220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1550" y="4207939"/>
            <a:ext cx="3224568" cy="243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48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D1AE48A-9B3C-9F85-B65D-E05C62AA3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98" y="5954415"/>
            <a:ext cx="2868976" cy="90358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AF729C2-E39D-D826-51D5-1503B5EBA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473" y="1412955"/>
            <a:ext cx="4742143" cy="438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8EE04-84A3-A98D-93A0-01A330D29C5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в 2022 году</a:t>
            </a:r>
            <a:r>
              <a:rPr lang="en-US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3B34F-54F9-466D-F06C-79704084F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EE3D9-79CD-BBD8-DBF2-45247EB5B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783" y="5954416"/>
            <a:ext cx="505926" cy="566881"/>
          </a:xfrm>
          <a:prstGeom prst="rect">
            <a:avLst/>
          </a:prstGeom>
        </p:spPr>
      </p:pic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CE7E239B-B9D4-48C3-B3EC-A79B8901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16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10A82AC-BF54-0282-A707-609097A0BAFF}"/>
              </a:ext>
            </a:extLst>
          </p:cNvPr>
          <p:cNvGrpSpPr/>
          <p:nvPr/>
        </p:nvGrpSpPr>
        <p:grpSpPr>
          <a:xfrm>
            <a:off x="-115711" y="231150"/>
            <a:ext cx="7369951" cy="725455"/>
            <a:chOff x="4185823" y="1106119"/>
            <a:chExt cx="3577881" cy="65636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456458-7169-7DDC-ECA7-A81F5029C7FC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F4D5A65-B4FB-0F49-BBA5-371C194D11C4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B23D04-48EE-BE17-482B-4AC5FFEB09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38" y="1204041"/>
            <a:ext cx="6296025" cy="4851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C8FC90-1355-1142-D142-11A4AA62EFE8}"/>
              </a:ext>
            </a:extLst>
          </p:cNvPr>
          <p:cNvSpPr txBox="1"/>
          <p:nvPr/>
        </p:nvSpPr>
        <p:spPr>
          <a:xfrm>
            <a:off x="966033" y="400413"/>
            <a:ext cx="6772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пункт ФАГС Лаврентия (Чукотский автономный округ)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96C30E-E6DA-02B6-D0F6-FC21B93FD05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6767769" y="1527694"/>
            <a:ext cx="2784214" cy="41305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2D2D69-91D3-1007-88DF-01F0D221D7C7}"/>
              </a:ext>
            </a:extLst>
          </p:cNvPr>
          <p:cNvSpPr txBox="1"/>
          <p:nvPr/>
        </p:nvSpPr>
        <p:spPr>
          <a:xfrm>
            <a:off x="6523277" y="914996"/>
            <a:ext cx="5165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</a:rPr>
              <a:t>Тип центра пункта ФАГС в составе ФСГС Лаврентия</a:t>
            </a:r>
          </a:p>
          <a:p>
            <a:pPr algn="ctr"/>
            <a:r>
              <a:rPr lang="ru-RU" sz="1200" dirty="0">
                <a:solidFill>
                  <a:schemeClr val="dk1"/>
                </a:solidFill>
                <a:latin typeface="Times New Roman" panose="02020603050405020304" pitchFamily="18" charset="0"/>
              </a:rPr>
              <a:t>С</a:t>
            </a:r>
            <a:r>
              <a:rPr lang="ru-RU" sz="1200" dirty="0">
                <a:latin typeface="Times New Roman" panose="02020603050405020304" pitchFamily="18" charset="0"/>
              </a:rPr>
              <a:t>огласовано с ФГБУ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«Центр геодезии, картографии и ИПД»</a:t>
            </a:r>
            <a:endParaRPr lang="ru-RU" sz="1200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chemeClr val="dk1"/>
                </a:solidFill>
              </a:rPr>
              <a:t> </a:t>
            </a:r>
            <a:endParaRPr lang="ru-RU" sz="2117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66214A1-99B9-59A7-9E36-3147FC1D59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22" t="15509" r="60553" b="21067"/>
          <a:stretch/>
        </p:blipFill>
        <p:spPr>
          <a:xfrm>
            <a:off x="9457395" y="3919764"/>
            <a:ext cx="1672877" cy="17385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F81BC65-902B-52AF-2287-560BF40FF584}"/>
              </a:ext>
            </a:extLst>
          </p:cNvPr>
          <p:cNvSpPr txBox="1"/>
          <p:nvPr/>
        </p:nvSpPr>
        <p:spPr>
          <a:xfrm>
            <a:off x="9640279" y="3440592"/>
            <a:ext cx="1578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dk1"/>
                </a:solidFill>
              </a:rPr>
              <a:t>За основу взят</a:t>
            </a:r>
          </a:p>
          <a:p>
            <a:r>
              <a:rPr lang="ru-RU" sz="1400" dirty="0">
                <a:solidFill>
                  <a:schemeClr val="dk1"/>
                </a:solidFill>
              </a:rPr>
              <a:t>тип центра 150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D4FCEE-3D15-D475-D363-CE0B52DCAC59}"/>
              </a:ext>
            </a:extLst>
          </p:cNvPr>
          <p:cNvSpPr txBox="1"/>
          <p:nvPr/>
        </p:nvSpPr>
        <p:spPr>
          <a:xfrm>
            <a:off x="7738307" y="6036875"/>
            <a:ext cx="26244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18">
              <a:defRPr/>
            </a:pPr>
            <a:r>
              <a:rPr lang="ru-RU" sz="1400" dirty="0">
                <a:solidFill>
                  <a:schemeClr val="dk1"/>
                </a:solidFill>
              </a:rPr>
              <a:t>Обследовано пунктов: 4</a:t>
            </a:r>
          </a:p>
          <a:p>
            <a:pPr defTabSz="914418">
              <a:defRPr/>
            </a:pPr>
            <a:r>
              <a:rPr lang="ru-RU" sz="1400" dirty="0">
                <a:solidFill>
                  <a:schemeClr val="dk1"/>
                </a:solidFill>
              </a:rPr>
              <a:t>(из них 3 п. ГВО не устойчивые) </a:t>
            </a:r>
          </a:p>
          <a:p>
            <a:pPr defTabSz="914418">
              <a:defRPr/>
            </a:pPr>
            <a:r>
              <a:rPr lang="ru-RU" sz="1400" dirty="0">
                <a:solidFill>
                  <a:srgbClr val="FF0000"/>
                </a:solidFill>
              </a:rPr>
              <a:t>% утраты:  75</a:t>
            </a:r>
            <a:endParaRPr lang="ru-RU" sz="1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46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8EE04-84A3-A98D-93A0-01A330D29C5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2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BE4DCDEE-648D-EA87-AD05-A76283397CDF}"/>
              </a:ext>
            </a:extLst>
          </p:cNvPr>
          <p:cNvSpPr/>
          <p:nvPr/>
        </p:nvSpPr>
        <p:spPr>
          <a:xfrm>
            <a:off x="-1" y="5757683"/>
            <a:ext cx="2206434" cy="441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chemeClr val="bg2">
                  <a:lumMod val="25000"/>
                </a:schemeClr>
              </a:solidFill>
              <a:latin typeface="Roboto"/>
              <a:cs typeface="Roboto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3B34F-54F9-466D-F06C-79704084F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EE3D9-79CD-BBD8-DBF2-45247EB5B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783" y="5954416"/>
            <a:ext cx="505926" cy="566881"/>
          </a:xfrm>
          <a:prstGeom prst="rect">
            <a:avLst/>
          </a:prstGeom>
        </p:spPr>
      </p:pic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CE7E239B-B9D4-48C3-B3EC-A79B8901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17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10A82AC-BF54-0282-A707-609097A0BAFF}"/>
              </a:ext>
            </a:extLst>
          </p:cNvPr>
          <p:cNvGrpSpPr/>
          <p:nvPr/>
        </p:nvGrpSpPr>
        <p:grpSpPr>
          <a:xfrm>
            <a:off x="-115711" y="231150"/>
            <a:ext cx="7369951" cy="725455"/>
            <a:chOff x="4185823" y="1106119"/>
            <a:chExt cx="3577881" cy="65636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456458-7169-7DDC-ECA7-A81F5029C7FC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F4D5A65-B4FB-0F49-BBA5-371C194D11C4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4C8FC90-1355-1142-D142-11A4AA62EFE8}"/>
              </a:ext>
            </a:extLst>
          </p:cNvPr>
          <p:cNvSpPr txBox="1"/>
          <p:nvPr/>
        </p:nvSpPr>
        <p:spPr>
          <a:xfrm>
            <a:off x="599363" y="469400"/>
            <a:ext cx="6772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Линии нивелирования 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II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класса на побережье Арктики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7317AF-DA5F-3918-C7A2-6E60922B0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08" y="3333858"/>
            <a:ext cx="5879251" cy="2999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72DFF6-238F-C4D9-52D8-BD502A948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8" y="1083601"/>
            <a:ext cx="6272904" cy="31364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8544648-6A24-B4CA-9B1B-29EDA0CFD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03" y="1083601"/>
            <a:ext cx="4801547" cy="3565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4B6838-AE3F-EBFE-5CBB-CF2FA532F759}"/>
              </a:ext>
            </a:extLst>
          </p:cNvPr>
          <p:cNvSpPr txBox="1"/>
          <p:nvPr/>
        </p:nvSpPr>
        <p:spPr>
          <a:xfrm rot="2165610">
            <a:off x="2808836" y="1773208"/>
            <a:ext cx="562268" cy="338554"/>
          </a:xfrm>
          <a:prstGeom prst="rect">
            <a:avLst/>
          </a:prstGeom>
          <a:solidFill>
            <a:srgbClr val="57E1EF"/>
          </a:solidFill>
          <a:ln>
            <a:solidFill>
              <a:srgbClr val="57E1EF"/>
            </a:solidFill>
          </a:ln>
        </p:spPr>
        <p:txBody>
          <a:bodyPr wrap="square" lIns="36000" rIns="36000" rtlCol="0">
            <a:spAutoFit/>
          </a:bodyPr>
          <a:lstStyle/>
          <a:p>
            <a:r>
              <a:rPr lang="ru-RU" sz="800" dirty="0"/>
              <a:t>Баренцево</a:t>
            </a:r>
          </a:p>
          <a:p>
            <a:r>
              <a:rPr lang="ru-RU" sz="800" dirty="0"/>
              <a:t>море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403821-68D8-1A42-2867-5DBA4765FB8D}"/>
              </a:ext>
            </a:extLst>
          </p:cNvPr>
          <p:cNvSpPr txBox="1"/>
          <p:nvPr/>
        </p:nvSpPr>
        <p:spPr>
          <a:xfrm rot="1135574">
            <a:off x="1457267" y="2492610"/>
            <a:ext cx="524525" cy="107722"/>
          </a:xfrm>
          <a:prstGeom prst="rect">
            <a:avLst/>
          </a:prstGeom>
          <a:solidFill>
            <a:srgbClr val="57E1EF"/>
          </a:solidFill>
          <a:ln>
            <a:solidFill>
              <a:srgbClr val="57E1EF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Белое море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FE2B7B-B774-EB1D-07E1-E26D3945A2B1}"/>
              </a:ext>
            </a:extLst>
          </p:cNvPr>
          <p:cNvSpPr txBox="1"/>
          <p:nvPr/>
        </p:nvSpPr>
        <p:spPr>
          <a:xfrm rot="19170797">
            <a:off x="3898993" y="1639337"/>
            <a:ext cx="589743" cy="123111"/>
          </a:xfrm>
          <a:prstGeom prst="rect">
            <a:avLst/>
          </a:prstGeom>
          <a:solidFill>
            <a:srgbClr val="57E1EF"/>
          </a:solidFill>
          <a:ln>
            <a:solidFill>
              <a:srgbClr val="57E1EF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/>
              <a:t>Новая Земля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0184BE-EF65-9813-5710-81BE0A6EE48C}"/>
              </a:ext>
            </a:extLst>
          </p:cNvPr>
          <p:cNvSpPr txBox="1"/>
          <p:nvPr/>
        </p:nvSpPr>
        <p:spPr>
          <a:xfrm>
            <a:off x="4094537" y="3547463"/>
            <a:ext cx="339299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Воркута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EDA0C8-6D73-EB9A-1AE5-9329C1438C63}"/>
              </a:ext>
            </a:extLst>
          </p:cNvPr>
          <p:cNvSpPr txBox="1"/>
          <p:nvPr/>
        </p:nvSpPr>
        <p:spPr>
          <a:xfrm>
            <a:off x="4094537" y="3409606"/>
            <a:ext cx="2071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FF99FF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600456-139A-D362-99C2-4BA575C37F8C}"/>
              </a:ext>
            </a:extLst>
          </p:cNvPr>
          <p:cNvSpPr txBox="1"/>
          <p:nvPr/>
        </p:nvSpPr>
        <p:spPr>
          <a:xfrm rot="18689184">
            <a:off x="488231" y="1644056"/>
            <a:ext cx="539438" cy="1231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/>
              <a:t>Финляндия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DA04F2-88FB-3CD0-739C-6D2CD8399C97}"/>
              </a:ext>
            </a:extLst>
          </p:cNvPr>
          <p:cNvSpPr txBox="1"/>
          <p:nvPr/>
        </p:nvSpPr>
        <p:spPr>
          <a:xfrm>
            <a:off x="4336911" y="2821955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99FF"/>
                </a:solidFill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C5F80B-F64C-16C9-4A69-A14B9F886519}"/>
              </a:ext>
            </a:extLst>
          </p:cNvPr>
          <p:cNvSpPr txBox="1"/>
          <p:nvPr/>
        </p:nvSpPr>
        <p:spPr>
          <a:xfrm>
            <a:off x="4311717" y="3122358"/>
            <a:ext cx="422418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Амдерма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FCEBC8-202E-0FFD-65C1-7297685A7FEE}"/>
              </a:ext>
            </a:extLst>
          </p:cNvPr>
          <p:cNvSpPr txBox="1"/>
          <p:nvPr/>
        </p:nvSpPr>
        <p:spPr>
          <a:xfrm>
            <a:off x="5467211" y="2647171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99FF"/>
                </a:solidFill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63E98A-5C78-D208-7477-ADE7D2FE99EC}"/>
              </a:ext>
            </a:extLst>
          </p:cNvPr>
          <p:cNvSpPr txBox="1"/>
          <p:nvPr/>
        </p:nvSpPr>
        <p:spPr>
          <a:xfrm>
            <a:off x="5348981" y="2834392"/>
            <a:ext cx="302063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Тамбей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DFDF50-62BA-F75C-EE39-8EDF2FC3C01C}"/>
              </a:ext>
            </a:extLst>
          </p:cNvPr>
          <p:cNvSpPr txBox="1"/>
          <p:nvPr/>
        </p:nvSpPr>
        <p:spPr>
          <a:xfrm>
            <a:off x="5093604" y="3463296"/>
            <a:ext cx="464391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Яптик-сале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A302D1-9D5D-40D7-81AC-5B7CCC9BDF3B}"/>
              </a:ext>
            </a:extLst>
          </p:cNvPr>
          <p:cNvSpPr txBox="1"/>
          <p:nvPr/>
        </p:nvSpPr>
        <p:spPr>
          <a:xfrm>
            <a:off x="5541924" y="1922464"/>
            <a:ext cx="646966" cy="123111"/>
          </a:xfrm>
          <a:prstGeom prst="rect">
            <a:avLst/>
          </a:prstGeom>
          <a:solidFill>
            <a:srgbClr val="57E1EF"/>
          </a:solidFill>
          <a:ln>
            <a:solidFill>
              <a:srgbClr val="57E1EF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/>
              <a:t>Карское море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A9309D-A1C8-708C-DFFD-904120672601}"/>
              </a:ext>
            </a:extLst>
          </p:cNvPr>
          <p:cNvSpPr txBox="1"/>
          <p:nvPr/>
        </p:nvSpPr>
        <p:spPr>
          <a:xfrm>
            <a:off x="7684572" y="1339513"/>
            <a:ext cx="735527" cy="123111"/>
          </a:xfrm>
          <a:prstGeom prst="rect">
            <a:avLst/>
          </a:prstGeom>
          <a:solidFill>
            <a:srgbClr val="57E1EF"/>
          </a:solidFill>
          <a:ln>
            <a:solidFill>
              <a:srgbClr val="57E1EF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/>
              <a:t>Чукотское море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C7B19E-D656-CB85-8785-AF38EAA78646}"/>
              </a:ext>
            </a:extLst>
          </p:cNvPr>
          <p:cNvSpPr txBox="1"/>
          <p:nvPr/>
        </p:nvSpPr>
        <p:spPr>
          <a:xfrm>
            <a:off x="7918790" y="1820949"/>
            <a:ext cx="455309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о. Врангеля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03EFF7-7131-70CA-64B3-7B5A18FA1B18}"/>
              </a:ext>
            </a:extLst>
          </p:cNvPr>
          <p:cNvSpPr txBox="1"/>
          <p:nvPr/>
        </p:nvSpPr>
        <p:spPr>
          <a:xfrm>
            <a:off x="9925391" y="1239333"/>
            <a:ext cx="322092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Наукан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483DF7-C457-FED1-6700-16A7A7F775BD}"/>
              </a:ext>
            </a:extLst>
          </p:cNvPr>
          <p:cNvSpPr txBox="1"/>
          <p:nvPr/>
        </p:nvSpPr>
        <p:spPr>
          <a:xfrm>
            <a:off x="9051593" y="1700892"/>
            <a:ext cx="377331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Ванкрем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788E6D-949D-D146-055A-1BFBF044E015}"/>
              </a:ext>
            </a:extLst>
          </p:cNvPr>
          <p:cNvSpPr txBox="1"/>
          <p:nvPr/>
        </p:nvSpPr>
        <p:spPr>
          <a:xfrm>
            <a:off x="8572641" y="1930212"/>
            <a:ext cx="460635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Рыркайпий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7F2D66-5160-8593-07F3-01122189EACD}"/>
              </a:ext>
            </a:extLst>
          </p:cNvPr>
          <p:cNvSpPr txBox="1"/>
          <p:nvPr/>
        </p:nvSpPr>
        <p:spPr>
          <a:xfrm>
            <a:off x="8104844" y="2356197"/>
            <a:ext cx="372406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Биллингс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082E63-3EA3-F81F-29CB-FA0DA8C4ACA6}"/>
              </a:ext>
            </a:extLst>
          </p:cNvPr>
          <p:cNvSpPr txBox="1"/>
          <p:nvPr/>
        </p:nvSpPr>
        <p:spPr>
          <a:xfrm>
            <a:off x="7852267" y="2948391"/>
            <a:ext cx="321006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Певек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3D7481-9E56-EB4E-6675-964DB8A55971}"/>
              </a:ext>
            </a:extLst>
          </p:cNvPr>
          <p:cNvSpPr txBox="1"/>
          <p:nvPr/>
        </p:nvSpPr>
        <p:spPr>
          <a:xfrm>
            <a:off x="10548504" y="1424152"/>
            <a:ext cx="45530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о. Святого</a:t>
            </a:r>
          </a:p>
          <a:p>
            <a:r>
              <a:rPr lang="ru-RU" sz="700" dirty="0"/>
              <a:t>Лаврения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D86ACC-424B-F187-272B-50C05D83A84B}"/>
              </a:ext>
            </a:extLst>
          </p:cNvPr>
          <p:cNvSpPr txBox="1"/>
          <p:nvPr/>
        </p:nvSpPr>
        <p:spPr>
          <a:xfrm>
            <a:off x="3492000" y="4304691"/>
            <a:ext cx="720000" cy="108000"/>
          </a:xfrm>
          <a:prstGeom prst="rect">
            <a:avLst/>
          </a:prstGeom>
          <a:solidFill>
            <a:srgbClr val="41E1FF"/>
          </a:solidFill>
          <a:ln>
            <a:solidFill>
              <a:srgbClr val="57E1EF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/>
              <a:t>Море Лаптевых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728C66-ACED-C8F7-4854-F6370A7A3E89}"/>
              </a:ext>
            </a:extLst>
          </p:cNvPr>
          <p:cNvSpPr txBox="1"/>
          <p:nvPr/>
        </p:nvSpPr>
        <p:spPr>
          <a:xfrm>
            <a:off x="4579285" y="5560889"/>
            <a:ext cx="41250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Тикси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52C244-74DD-B013-BB74-CABE0E241B2F}"/>
              </a:ext>
            </a:extLst>
          </p:cNvPr>
          <p:cNvSpPr txBox="1"/>
          <p:nvPr/>
        </p:nvSpPr>
        <p:spPr>
          <a:xfrm>
            <a:off x="3792473" y="5500567"/>
            <a:ext cx="519243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Усть-Оленек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87975A-C536-3BC9-D2CD-E7060AF74395}"/>
              </a:ext>
            </a:extLst>
          </p:cNvPr>
          <p:cNvSpPr txBox="1"/>
          <p:nvPr/>
        </p:nvSpPr>
        <p:spPr>
          <a:xfrm>
            <a:off x="6330439" y="4892517"/>
            <a:ext cx="41250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Чокурдах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2199BA-3FE6-3125-9D9E-A85C7D0B3BE7}"/>
              </a:ext>
            </a:extLst>
          </p:cNvPr>
          <p:cNvSpPr txBox="1"/>
          <p:nvPr/>
        </p:nvSpPr>
        <p:spPr>
          <a:xfrm>
            <a:off x="2126722" y="1377985"/>
            <a:ext cx="362989" cy="215444"/>
          </a:xfrm>
          <a:prstGeom prst="rect">
            <a:avLst/>
          </a:prstGeom>
          <a:solidFill>
            <a:srgbClr val="57E1EF"/>
          </a:solidFill>
          <a:ln>
            <a:solidFill>
              <a:srgbClr val="57E1EF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Мурманск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BF75288-E179-679B-C7FB-903A1EBCD604}"/>
              </a:ext>
            </a:extLst>
          </p:cNvPr>
          <p:cNvSpPr txBox="1"/>
          <p:nvPr/>
        </p:nvSpPr>
        <p:spPr>
          <a:xfrm>
            <a:off x="1763733" y="2924170"/>
            <a:ext cx="531109" cy="107722"/>
          </a:xfrm>
          <a:prstGeom prst="rect">
            <a:avLst/>
          </a:prstGeom>
          <a:solidFill>
            <a:srgbClr val="70B4B3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Архангельск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6099CB-8509-E030-A3F0-5D7AF9BD2CD3}"/>
              </a:ext>
            </a:extLst>
          </p:cNvPr>
          <p:cNvSpPr txBox="1"/>
          <p:nvPr/>
        </p:nvSpPr>
        <p:spPr>
          <a:xfrm>
            <a:off x="3089970" y="3031892"/>
            <a:ext cx="531109" cy="152292"/>
          </a:xfrm>
          <a:prstGeom prst="rect">
            <a:avLst/>
          </a:prstGeom>
          <a:solidFill>
            <a:srgbClr val="FFFFB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ru-RU" sz="700" dirty="0"/>
              <a:t>Нарьян-Мар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7F8C12-02FA-FD68-1C32-D321B7909270}"/>
              </a:ext>
            </a:extLst>
          </p:cNvPr>
          <p:cNvSpPr txBox="1"/>
          <p:nvPr/>
        </p:nvSpPr>
        <p:spPr>
          <a:xfrm>
            <a:off x="4719626" y="3967441"/>
            <a:ext cx="476262" cy="103043"/>
          </a:xfrm>
          <a:prstGeom prst="rect">
            <a:avLst/>
          </a:prstGeom>
          <a:solidFill>
            <a:srgbClr val="FFFFB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ru-RU" sz="700" dirty="0"/>
              <a:t>Салехард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F59B58C-83E1-071E-2DED-F9F0CB294450}"/>
              </a:ext>
            </a:extLst>
          </p:cNvPr>
          <p:cNvSpPr txBox="1"/>
          <p:nvPr/>
        </p:nvSpPr>
        <p:spPr>
          <a:xfrm>
            <a:off x="9825183" y="2772000"/>
            <a:ext cx="422299" cy="107722"/>
          </a:xfrm>
          <a:prstGeom prst="rect">
            <a:avLst/>
          </a:prstGeom>
          <a:solidFill>
            <a:srgbClr val="46E6FF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/>
              <a:t>Анадырь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25D46E06-DFCE-986E-8080-28C59D26724D}"/>
              </a:ext>
            </a:extLst>
          </p:cNvPr>
          <p:cNvSpPr/>
          <p:nvPr/>
        </p:nvSpPr>
        <p:spPr>
          <a:xfrm>
            <a:off x="119341" y="5761519"/>
            <a:ext cx="184115" cy="10477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50C0B183-2824-23D2-7B1A-EEB75111BB6E}"/>
              </a:ext>
            </a:extLst>
          </p:cNvPr>
          <p:cNvCxnSpPr>
            <a:stCxn id="53" idx="1"/>
            <a:endCxn id="53" idx="3"/>
          </p:cNvCxnSpPr>
          <p:nvPr/>
        </p:nvCxnSpPr>
        <p:spPr>
          <a:xfrm>
            <a:off x="119341" y="5813907"/>
            <a:ext cx="184115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AA7FA79-51C1-8160-9976-0FDBA0703893}"/>
              </a:ext>
            </a:extLst>
          </p:cNvPr>
          <p:cNvSpPr/>
          <p:nvPr/>
        </p:nvSpPr>
        <p:spPr>
          <a:xfrm>
            <a:off x="119340" y="5927371"/>
            <a:ext cx="184115" cy="10477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EEA983F0-D8F7-326E-0290-68624081BCA7}"/>
              </a:ext>
            </a:extLst>
          </p:cNvPr>
          <p:cNvCxnSpPr>
            <a:stCxn id="56" idx="1"/>
            <a:endCxn id="56" idx="3"/>
          </p:cNvCxnSpPr>
          <p:nvPr/>
        </p:nvCxnSpPr>
        <p:spPr>
          <a:xfrm>
            <a:off x="119340" y="5979759"/>
            <a:ext cx="184115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847ACE1F-432C-504C-FB16-8252CBAEE103}"/>
              </a:ext>
            </a:extLst>
          </p:cNvPr>
          <p:cNvSpPr/>
          <p:nvPr/>
        </p:nvSpPr>
        <p:spPr>
          <a:xfrm>
            <a:off x="119339" y="6106408"/>
            <a:ext cx="184115" cy="10477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4E97C9E-E416-0830-51F2-8139EF9DF60D}"/>
              </a:ext>
            </a:extLst>
          </p:cNvPr>
          <p:cNvSpPr/>
          <p:nvPr/>
        </p:nvSpPr>
        <p:spPr>
          <a:xfrm>
            <a:off x="119338" y="6272258"/>
            <a:ext cx="184115" cy="104775"/>
          </a:xfrm>
          <a:prstGeom prst="rect">
            <a:avLst/>
          </a:prstGeom>
          <a:solidFill>
            <a:srgbClr val="FFD5A9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AEC0EB8-1B39-E59A-04F1-DCD3069CBAE3}"/>
              </a:ext>
            </a:extLst>
          </p:cNvPr>
          <p:cNvSpPr txBox="1"/>
          <p:nvPr/>
        </p:nvSpPr>
        <p:spPr>
          <a:xfrm>
            <a:off x="153461" y="6111062"/>
            <a:ext cx="115867" cy="92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600" dirty="0"/>
              <a:t>14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8D3779B-8A55-1E62-8BA1-7D9EFD90D571}"/>
              </a:ext>
            </a:extLst>
          </p:cNvPr>
          <p:cNvSpPr txBox="1"/>
          <p:nvPr/>
        </p:nvSpPr>
        <p:spPr>
          <a:xfrm>
            <a:off x="358652" y="5767739"/>
            <a:ext cx="1370135" cy="123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/>
              <a:t>Линия нивелирования </a:t>
            </a:r>
            <a:r>
              <a:rPr lang="en-US" sz="800" dirty="0"/>
              <a:t>I </a:t>
            </a:r>
            <a:r>
              <a:rPr lang="ru-RU" sz="800" dirty="0"/>
              <a:t>класса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178D41E-9603-BFD3-5FA1-16938F1BF977}"/>
              </a:ext>
            </a:extLst>
          </p:cNvPr>
          <p:cNvSpPr txBox="1"/>
          <p:nvPr/>
        </p:nvSpPr>
        <p:spPr>
          <a:xfrm>
            <a:off x="358652" y="5933591"/>
            <a:ext cx="1279647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/>
              <a:t>Линия нивелирования </a:t>
            </a:r>
            <a:r>
              <a:rPr lang="en-US" sz="800" dirty="0"/>
              <a:t>II </a:t>
            </a:r>
            <a:r>
              <a:rPr lang="ru-RU" sz="800" dirty="0"/>
              <a:t>класса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4D8DAD-0F1A-AC02-6622-C3C9067EFD6B}"/>
              </a:ext>
            </a:extLst>
          </p:cNvPr>
          <p:cNvSpPr txBox="1"/>
          <p:nvPr/>
        </p:nvSpPr>
        <p:spPr>
          <a:xfrm>
            <a:off x="361168" y="6106408"/>
            <a:ext cx="1125110" cy="123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/>
              <a:t>Плотность ГНС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DDFF94D-E3A4-2A6B-049C-074BA273B6A8}"/>
              </a:ext>
            </a:extLst>
          </p:cNvPr>
          <p:cNvSpPr txBox="1"/>
          <p:nvPr/>
        </p:nvSpPr>
        <p:spPr>
          <a:xfrm>
            <a:off x="358653" y="6278478"/>
            <a:ext cx="1125110" cy="123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/>
              <a:t>Субъект Федерации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A2F2E49-D50B-4B86-B3CF-82ED5BCF9862}"/>
              </a:ext>
            </a:extLst>
          </p:cNvPr>
          <p:cNvSpPr txBox="1"/>
          <p:nvPr/>
        </p:nvSpPr>
        <p:spPr>
          <a:xfrm>
            <a:off x="119338" y="5592900"/>
            <a:ext cx="1125110" cy="123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/>
              <a:t>Условные знаки:</a:t>
            </a:r>
          </a:p>
        </p:txBody>
      </p:sp>
    </p:spTree>
    <p:extLst>
      <p:ext uri="{BB962C8B-B14F-4D97-AF65-F5344CB8AC3E}">
        <p14:creationId xmlns:p14="http://schemas.microsoft.com/office/powerpoint/2010/main" val="1263533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8EE04-84A3-A98D-93A0-01A330D29C5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2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3B34F-54F9-466D-F06C-79704084F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EE3D9-79CD-BBD8-DBF2-45247EB5B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783" y="5954416"/>
            <a:ext cx="505926" cy="566881"/>
          </a:xfrm>
          <a:prstGeom prst="rect">
            <a:avLst/>
          </a:prstGeom>
        </p:spPr>
      </p:pic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CE7E239B-B9D4-48C3-B3EC-A79B8901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18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10A82AC-BF54-0282-A707-609097A0BAFF}"/>
              </a:ext>
            </a:extLst>
          </p:cNvPr>
          <p:cNvGrpSpPr/>
          <p:nvPr/>
        </p:nvGrpSpPr>
        <p:grpSpPr>
          <a:xfrm>
            <a:off x="-115711" y="231150"/>
            <a:ext cx="7369951" cy="725455"/>
            <a:chOff x="4185823" y="1106119"/>
            <a:chExt cx="3577881" cy="65636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456458-7169-7DDC-ECA7-A81F5029C7FC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F4D5A65-B4FB-0F49-BBA5-371C194D11C4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4C8FC90-1355-1142-D142-11A4AA62EFE8}"/>
              </a:ext>
            </a:extLst>
          </p:cNvPr>
          <p:cNvSpPr txBox="1"/>
          <p:nvPr/>
        </p:nvSpPr>
        <p:spPr>
          <a:xfrm>
            <a:off x="775064" y="426575"/>
            <a:ext cx="6772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Природные изменения в районах многолетней мерзлоты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AF52F7-30F6-B0A9-4B92-0936E398A1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8"/>
          <a:stretch/>
        </p:blipFill>
        <p:spPr>
          <a:xfrm>
            <a:off x="1371554" y="1405505"/>
            <a:ext cx="7765378" cy="4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64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8EE04-84A3-A98D-93A0-01A330D29C5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2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3B34F-54F9-466D-F06C-79704084F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EE3D9-79CD-BBD8-DBF2-45247EB5B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783" y="5954416"/>
            <a:ext cx="505926" cy="566881"/>
          </a:xfrm>
          <a:prstGeom prst="rect">
            <a:avLst/>
          </a:prstGeom>
        </p:spPr>
      </p:pic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CE7E239B-B9D4-48C3-B3EC-A79B8901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19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10A82AC-BF54-0282-A707-609097A0BAFF}"/>
              </a:ext>
            </a:extLst>
          </p:cNvPr>
          <p:cNvGrpSpPr/>
          <p:nvPr/>
        </p:nvGrpSpPr>
        <p:grpSpPr>
          <a:xfrm>
            <a:off x="-115711" y="231150"/>
            <a:ext cx="7369951" cy="725455"/>
            <a:chOff x="4185823" y="1106119"/>
            <a:chExt cx="3577881" cy="65636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456458-7169-7DDC-ECA7-A81F5029C7FC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F4D5A65-B4FB-0F49-BBA5-371C194D11C4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4C8FC90-1355-1142-D142-11A4AA62EFE8}"/>
              </a:ext>
            </a:extLst>
          </p:cNvPr>
          <p:cNvSpPr txBox="1"/>
          <p:nvPr/>
        </p:nvSpPr>
        <p:spPr>
          <a:xfrm>
            <a:off x="183127" y="301487"/>
            <a:ext cx="6772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Процесс таяния многолетней мерзлоты на станции наблюдения за мерзлотой </a:t>
            </a:r>
            <a:r>
              <a:rPr lang="ru-RU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Юкэчи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Якутии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EBB73A-8071-A462-A980-36A55E94A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6" y="1107913"/>
            <a:ext cx="10973163" cy="551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76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1" y="391850"/>
            <a:ext cx="8580753" cy="409675"/>
          </a:xfrm>
        </p:spPr>
        <p:txBody>
          <a:bodyPr anchor="ctr">
            <a:noAutofit/>
          </a:bodyPr>
          <a:lstStyle/>
          <a:p>
            <a:pPr algn="r"/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на 2023-2030 гг.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8C78C6-F95F-4CCB-3CF5-94160084ACC5}"/>
              </a:ext>
            </a:extLst>
          </p:cNvPr>
          <p:cNvSpPr/>
          <p:nvPr/>
        </p:nvSpPr>
        <p:spPr>
          <a:xfrm>
            <a:off x="2354581" y="975360"/>
            <a:ext cx="8134033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07E2DCB-12D6-778D-81AD-C54B7DC83CE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7F880E-FE1E-7632-2E6D-27A766179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E9FDAD-5468-7CDF-C54F-A6E5D1F46E9E}"/>
              </a:ext>
            </a:extLst>
          </p:cNvPr>
          <p:cNvGrpSpPr/>
          <p:nvPr/>
        </p:nvGrpSpPr>
        <p:grpSpPr>
          <a:xfrm>
            <a:off x="-115711" y="231150"/>
            <a:ext cx="7264025" cy="725455"/>
            <a:chOff x="4185823" y="1106119"/>
            <a:chExt cx="3577881" cy="656364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FF29631-7677-8388-DBFF-7D9D8A9A4C94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478A416-21C6-D4DE-D1E7-1F23BB0DDDB7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7E502BC-0DDD-75D5-BBD2-A27A45D89006}"/>
              </a:ext>
            </a:extLst>
          </p:cNvPr>
          <p:cNvSpPr/>
          <p:nvPr/>
        </p:nvSpPr>
        <p:spPr>
          <a:xfrm>
            <a:off x="-115711" y="424600"/>
            <a:ext cx="7264025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Проект развития ГГС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Roboto"/>
              <a:cs typeface="Roboto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4073DA9-F751-47C7-DF1D-A2BAE500E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1183" y="6106816"/>
            <a:ext cx="505926" cy="566881"/>
          </a:xfrm>
          <a:prstGeom prst="rect">
            <a:avLst/>
          </a:prstGeom>
        </p:spPr>
      </p:pic>
      <p:sp>
        <p:nvSpPr>
          <p:cNvPr id="27" name="Номер слайда 7">
            <a:extLst>
              <a:ext uri="{FF2B5EF4-FFF2-40B4-BE49-F238E27FC236}">
                <a16:creationId xmlns:a16="http://schemas.microsoft.com/office/drawing/2014/main" id="{A68C0551-5E20-3EF2-7DC5-3312037D491D}"/>
              </a:ext>
            </a:extLst>
          </p:cNvPr>
          <p:cNvSpPr txBox="1">
            <a:spLocks/>
          </p:cNvSpPr>
          <p:nvPr/>
        </p:nvSpPr>
        <p:spPr>
          <a:xfrm>
            <a:off x="11421183" y="6207693"/>
            <a:ext cx="505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43F0F8-6656-81F6-79C3-77A027105C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t="6191" r="11556" b="1088"/>
          <a:stretch/>
        </p:blipFill>
        <p:spPr>
          <a:xfrm>
            <a:off x="1324946" y="958636"/>
            <a:ext cx="8663785" cy="582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94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8EE04-84A3-A98D-93A0-01A330D29C5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2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3B34F-54F9-466D-F06C-79704084F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EE3D9-79CD-BBD8-DBF2-45247EB5B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783" y="5954416"/>
            <a:ext cx="505926" cy="566881"/>
          </a:xfrm>
          <a:prstGeom prst="rect">
            <a:avLst/>
          </a:prstGeom>
        </p:spPr>
      </p:pic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CE7E239B-B9D4-48C3-B3EC-A79B8901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20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10A82AC-BF54-0282-A707-609097A0BAFF}"/>
              </a:ext>
            </a:extLst>
          </p:cNvPr>
          <p:cNvGrpSpPr/>
          <p:nvPr/>
        </p:nvGrpSpPr>
        <p:grpSpPr>
          <a:xfrm>
            <a:off x="-115711" y="231150"/>
            <a:ext cx="7369951" cy="725455"/>
            <a:chOff x="4185823" y="1106119"/>
            <a:chExt cx="3577881" cy="65636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456458-7169-7DDC-ECA7-A81F5029C7FC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F4D5A65-B4FB-0F49-BBA5-371C194D11C4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4C8FC90-1355-1142-D142-11A4AA62EFE8}"/>
              </a:ext>
            </a:extLst>
          </p:cNvPr>
          <p:cNvSpPr txBox="1"/>
          <p:nvPr/>
        </p:nvSpPr>
        <p:spPr>
          <a:xfrm>
            <a:off x="1" y="409212"/>
            <a:ext cx="6772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Береговая линия, таяние мерзлотного слоя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04340C-08C6-459D-F6E0-AF3EF311B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895" y="1091538"/>
            <a:ext cx="8871284" cy="55353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172527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D1AE48A-9B3C-9F85-B65D-E05C62AA3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53" y="6102902"/>
            <a:ext cx="3085690" cy="65914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8EE04-84A3-A98D-93A0-01A330D29C5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в 2022 году</a:t>
            </a:r>
            <a:r>
              <a:rPr lang="en-US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3B34F-54F9-466D-F06C-79704084F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EE3D9-79CD-BBD8-DBF2-45247EB5B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783" y="5954416"/>
            <a:ext cx="505926" cy="566881"/>
          </a:xfrm>
          <a:prstGeom prst="rect">
            <a:avLst/>
          </a:prstGeom>
        </p:spPr>
      </p:pic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CE7E239B-B9D4-48C3-B3EC-A79B8901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21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10A82AC-BF54-0282-A707-609097A0BAFF}"/>
              </a:ext>
            </a:extLst>
          </p:cNvPr>
          <p:cNvGrpSpPr/>
          <p:nvPr/>
        </p:nvGrpSpPr>
        <p:grpSpPr>
          <a:xfrm>
            <a:off x="-115711" y="231150"/>
            <a:ext cx="7369951" cy="725455"/>
            <a:chOff x="4185823" y="1106119"/>
            <a:chExt cx="3577881" cy="65636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456458-7169-7DDC-ECA7-A81F5029C7FC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F4D5A65-B4FB-0F49-BBA5-371C194D11C4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4C8FC90-1355-1142-D142-11A4AA62EFE8}"/>
              </a:ext>
            </a:extLst>
          </p:cNvPr>
          <p:cNvSpPr txBox="1"/>
          <p:nvPr/>
        </p:nvSpPr>
        <p:spPr>
          <a:xfrm>
            <a:off x="-46202" y="320439"/>
            <a:ext cx="7230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Чертежи типов центров реперов при закладке в области многолетней мерзлоты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9D8049-ED92-858F-6B33-5019EA8A6BEF}"/>
              </a:ext>
            </a:extLst>
          </p:cNvPr>
          <p:cNvSpPr txBox="1"/>
          <p:nvPr/>
        </p:nvSpPr>
        <p:spPr>
          <a:xfrm>
            <a:off x="605317" y="6054213"/>
            <a:ext cx="3225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18">
              <a:defRPr/>
            </a:pPr>
            <a:r>
              <a:rPr lang="ru-RU" sz="1400" dirty="0">
                <a:solidFill>
                  <a:schemeClr val="dk1"/>
                </a:solidFill>
              </a:rPr>
              <a:t>Тип 150 оп. знак</a:t>
            </a:r>
          </a:p>
          <a:p>
            <a:pPr algn="ctr" defTabSz="914418">
              <a:defRPr/>
            </a:pPr>
            <a:r>
              <a:rPr lang="ru-RU" sz="1100" dirty="0">
                <a:solidFill>
                  <a:schemeClr val="dk1"/>
                </a:solidFill>
              </a:rPr>
              <a:t>Рекомендуется для средней и северной зон области многолетней мерзлоты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616A32-8F72-A478-51D8-70286B935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94" y="1173160"/>
            <a:ext cx="3162300" cy="47111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469237-4712-CCEE-9F69-554B67F323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349" y="1837616"/>
            <a:ext cx="3658361" cy="387874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FAEB3C-41C1-8F32-6897-833751A01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342" y="6054213"/>
            <a:ext cx="3085690" cy="65914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70AB4B-B278-2EDF-2090-801B92F363AB}"/>
              </a:ext>
            </a:extLst>
          </p:cNvPr>
          <p:cNvSpPr txBox="1"/>
          <p:nvPr/>
        </p:nvSpPr>
        <p:spPr>
          <a:xfrm>
            <a:off x="4221447" y="6027744"/>
            <a:ext cx="3225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18">
              <a:defRPr/>
            </a:pPr>
            <a:r>
              <a:rPr lang="ru-RU" sz="1400" dirty="0">
                <a:solidFill>
                  <a:schemeClr val="dk1"/>
                </a:solidFill>
              </a:rPr>
              <a:t>Тип 165 оп. знак</a:t>
            </a:r>
          </a:p>
          <a:p>
            <a:pPr algn="ctr" defTabSz="914418">
              <a:defRPr/>
            </a:pPr>
            <a:r>
              <a:rPr lang="ru-RU" sz="1100" dirty="0">
                <a:solidFill>
                  <a:schemeClr val="dk1"/>
                </a:solidFill>
              </a:rPr>
              <a:t>Рекомендуется для южной зоны области многолетней мерзлоты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A1627B-BA62-89AA-0306-10F823155E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4710" y="2176743"/>
            <a:ext cx="3406241" cy="30436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0AAE5C-B7AE-EED8-3EF8-C4DDE48D0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710" y="5986819"/>
            <a:ext cx="3406241" cy="727618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FB5DF5-60E2-C06D-EF8D-37A37956529C}"/>
              </a:ext>
            </a:extLst>
          </p:cNvPr>
          <p:cNvSpPr txBox="1"/>
          <p:nvPr/>
        </p:nvSpPr>
        <p:spPr>
          <a:xfrm>
            <a:off x="7744710" y="5954415"/>
            <a:ext cx="3300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18">
              <a:defRPr/>
            </a:pPr>
            <a:r>
              <a:rPr lang="ru-RU" sz="1400" dirty="0">
                <a:solidFill>
                  <a:schemeClr val="dk1"/>
                </a:solidFill>
              </a:rPr>
              <a:t>Тип 170</a:t>
            </a:r>
          </a:p>
          <a:p>
            <a:pPr algn="ctr"/>
            <a:r>
              <a:rPr lang="ru-RU" sz="1100" dirty="0">
                <a:solidFill>
                  <a:schemeClr val="dk1"/>
                </a:solidFill>
              </a:rPr>
              <a:t>Рекомендуется для районов многолетней мерзлоты</a:t>
            </a:r>
          </a:p>
        </p:txBody>
      </p:sp>
    </p:spTree>
    <p:extLst>
      <p:ext uri="{BB962C8B-B14F-4D97-AF65-F5344CB8AC3E}">
        <p14:creationId xmlns:p14="http://schemas.microsoft.com/office/powerpoint/2010/main" val="842009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8EE04-84A3-A98D-93A0-01A330D29C5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в 2021</a:t>
            </a:r>
            <a:r>
              <a:rPr lang="en-US" sz="14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3B34F-54F9-466D-F06C-79704084F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EE3D9-79CD-BBD8-DBF2-45247EB5B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783" y="5954416"/>
            <a:ext cx="505926" cy="566881"/>
          </a:xfrm>
          <a:prstGeom prst="rect">
            <a:avLst/>
          </a:prstGeom>
        </p:spPr>
      </p:pic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CE7E239B-B9D4-48C3-B3EC-A79B8901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10A82AC-BF54-0282-A707-609097A0BAFF}"/>
              </a:ext>
            </a:extLst>
          </p:cNvPr>
          <p:cNvGrpSpPr/>
          <p:nvPr/>
        </p:nvGrpSpPr>
        <p:grpSpPr>
          <a:xfrm>
            <a:off x="-115711" y="231150"/>
            <a:ext cx="7369951" cy="802848"/>
            <a:chOff x="4185823" y="1106119"/>
            <a:chExt cx="3577881" cy="65636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456458-7169-7DDC-ECA7-A81F5029C7FC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F4D5A65-B4FB-0F49-BBA5-371C194D11C4}"/>
                </a:ext>
              </a:extLst>
            </p:cNvPr>
            <p:cNvSpPr/>
            <p:nvPr/>
          </p:nvSpPr>
          <p:spPr>
            <a:xfrm>
              <a:off x="4185823" y="1281145"/>
              <a:ext cx="3577881" cy="2767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Roboto"/>
                  <a:cs typeface="Roboto"/>
                </a:rPr>
                <a:t>Выполненные работы по обследованию и восстановлению пунктов ГГС</a:t>
              </a:r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16B43C-B27C-2A64-137E-E95D22F7D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56" y="1033998"/>
            <a:ext cx="9538888" cy="569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25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98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1" y="391850"/>
            <a:ext cx="8580753" cy="409675"/>
          </a:xfrm>
        </p:spPr>
        <p:txBody>
          <a:bodyPr anchor="ctr">
            <a:noAutofit/>
          </a:bodyPr>
          <a:lstStyle/>
          <a:p>
            <a:pPr algn="r"/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на 2023-2030 гг.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8C78C6-F95F-4CCB-3CF5-94160084ACC5}"/>
              </a:ext>
            </a:extLst>
          </p:cNvPr>
          <p:cNvSpPr/>
          <p:nvPr/>
        </p:nvSpPr>
        <p:spPr>
          <a:xfrm>
            <a:off x="2354581" y="975360"/>
            <a:ext cx="8134033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07E2DCB-12D6-778D-81AD-C54B7DC83CE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7F880E-FE1E-7632-2E6D-27A766179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E9FDAD-5468-7CDF-C54F-A6E5D1F46E9E}"/>
              </a:ext>
            </a:extLst>
          </p:cNvPr>
          <p:cNvGrpSpPr/>
          <p:nvPr/>
        </p:nvGrpSpPr>
        <p:grpSpPr>
          <a:xfrm>
            <a:off x="-115711" y="231150"/>
            <a:ext cx="7264025" cy="725455"/>
            <a:chOff x="4185823" y="1106119"/>
            <a:chExt cx="3577881" cy="656364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FF29631-7677-8388-DBFF-7D9D8A9A4C94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478A416-21C6-D4DE-D1E7-1F23BB0DDDB7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7E502BC-0DDD-75D5-BBD2-A27A45D89006}"/>
              </a:ext>
            </a:extLst>
          </p:cNvPr>
          <p:cNvSpPr/>
          <p:nvPr/>
        </p:nvSpPr>
        <p:spPr>
          <a:xfrm>
            <a:off x="-115712" y="357280"/>
            <a:ext cx="7264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Схема модернизации государственной нивелирной сети 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I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 и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 II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 классы (ГВО)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Roboto"/>
              <a:cs typeface="Roboto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FAA32FA-1F9D-78FC-A3D9-6D05314D59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2941" y="6180597"/>
            <a:ext cx="5341667" cy="6477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4073DA9-F751-47C7-DF1D-A2BAE500E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1183" y="6106816"/>
            <a:ext cx="505926" cy="566881"/>
          </a:xfrm>
          <a:prstGeom prst="rect">
            <a:avLst/>
          </a:prstGeom>
        </p:spPr>
      </p:pic>
      <p:sp>
        <p:nvSpPr>
          <p:cNvPr id="27" name="Номер слайда 7">
            <a:extLst>
              <a:ext uri="{FF2B5EF4-FFF2-40B4-BE49-F238E27FC236}">
                <a16:creationId xmlns:a16="http://schemas.microsoft.com/office/drawing/2014/main" id="{A68C0551-5E20-3EF2-7DC5-3312037D491D}"/>
              </a:ext>
            </a:extLst>
          </p:cNvPr>
          <p:cNvSpPr txBox="1">
            <a:spLocks/>
          </p:cNvSpPr>
          <p:nvPr/>
        </p:nvSpPr>
        <p:spPr>
          <a:xfrm>
            <a:off x="11421183" y="6207693"/>
            <a:ext cx="505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59F43-24A9-DF8E-D106-BCF56C58A9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94" t="76471"/>
          <a:stretch/>
        </p:blipFill>
        <p:spPr>
          <a:xfrm>
            <a:off x="4476466" y="6673697"/>
            <a:ext cx="1362453" cy="152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99B3C4-84AC-2709-C97A-D993BAB6B7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092" t="77534"/>
          <a:stretch/>
        </p:blipFill>
        <p:spPr>
          <a:xfrm>
            <a:off x="5830195" y="6677138"/>
            <a:ext cx="591402" cy="1455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38FA5B-578B-ECC3-2715-2F4456E6FA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0" t="12165" r="12965" b="4159"/>
          <a:stretch/>
        </p:blipFill>
        <p:spPr>
          <a:xfrm>
            <a:off x="1306041" y="1085213"/>
            <a:ext cx="9048307" cy="573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65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1" y="391850"/>
            <a:ext cx="8580753" cy="409675"/>
          </a:xfrm>
        </p:spPr>
        <p:txBody>
          <a:bodyPr anchor="ctr">
            <a:noAutofit/>
          </a:bodyPr>
          <a:lstStyle/>
          <a:p>
            <a:pPr algn="r"/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в 2020-2022 гг.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07E2DCB-12D6-778D-81AD-C54B7DC83CE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7F880E-FE1E-7632-2E6D-27A766179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E9FDAD-5468-7CDF-C54F-A6E5D1F46E9E}"/>
              </a:ext>
            </a:extLst>
          </p:cNvPr>
          <p:cNvGrpSpPr/>
          <p:nvPr/>
        </p:nvGrpSpPr>
        <p:grpSpPr>
          <a:xfrm>
            <a:off x="-115711" y="231150"/>
            <a:ext cx="7264025" cy="725455"/>
            <a:chOff x="4185823" y="1106119"/>
            <a:chExt cx="3577881" cy="656364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FF29631-7677-8388-DBFF-7D9D8A9A4C94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478A416-21C6-D4DE-D1E7-1F23BB0DDDB7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7E502BC-0DDD-75D5-BBD2-A27A45D89006}"/>
              </a:ext>
            </a:extLst>
          </p:cNvPr>
          <p:cNvSpPr/>
          <p:nvPr/>
        </p:nvSpPr>
        <p:spPr>
          <a:xfrm>
            <a:off x="-115711" y="316836"/>
            <a:ext cx="7264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Схема работ по государственным контрактам, выполненным в 2020-2022 гг. попадающие в Арктическую зону РФ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E99F888-F9AB-D77D-3192-BE099A45A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1183" y="6106816"/>
            <a:ext cx="505926" cy="566881"/>
          </a:xfrm>
          <a:prstGeom prst="rect">
            <a:avLst/>
          </a:prstGeom>
        </p:spPr>
      </p:pic>
      <p:sp>
        <p:nvSpPr>
          <p:cNvPr id="36" name="Номер слайда 7">
            <a:extLst>
              <a:ext uri="{FF2B5EF4-FFF2-40B4-BE49-F238E27FC236}">
                <a16:creationId xmlns:a16="http://schemas.microsoft.com/office/drawing/2014/main" id="{9B110816-A729-969F-B0AA-14D56171CA66}"/>
              </a:ext>
            </a:extLst>
          </p:cNvPr>
          <p:cNvSpPr txBox="1">
            <a:spLocks/>
          </p:cNvSpPr>
          <p:nvPr/>
        </p:nvSpPr>
        <p:spPr>
          <a:xfrm>
            <a:off x="11421183" y="6207693"/>
            <a:ext cx="505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B155E-42EC-048C-7DF5-4221A407A7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11687" r="13064" b="583"/>
          <a:stretch/>
        </p:blipFill>
        <p:spPr>
          <a:xfrm>
            <a:off x="1518699" y="965930"/>
            <a:ext cx="8833899" cy="585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88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9AAEC34-4A49-98BF-FFE7-2624ACC35F54}"/>
              </a:ext>
            </a:extLst>
          </p:cNvPr>
          <p:cNvSpPr/>
          <p:nvPr/>
        </p:nvSpPr>
        <p:spPr>
          <a:xfrm>
            <a:off x="9025695" y="2577091"/>
            <a:ext cx="2787807" cy="784830"/>
          </a:xfrm>
          <a:prstGeom prst="rect">
            <a:avLst/>
          </a:prstGeom>
          <a:solidFill>
            <a:srgbClr val="D2D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 dirty="0"/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11C21BD7-4580-728C-BE36-76E6D66CC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827620"/>
              </p:ext>
            </p:extLst>
          </p:nvPr>
        </p:nvGraphicFramePr>
        <p:xfrm>
          <a:off x="9043334" y="1026718"/>
          <a:ext cx="2770169" cy="1479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0169">
                  <a:extLst>
                    <a:ext uri="{9D8B030D-6E8A-4147-A177-3AD203B41FA5}">
                      <a16:colId xmlns:a16="http://schemas.microsoft.com/office/drawing/2014/main" val="529393482"/>
                    </a:ext>
                  </a:extLst>
                </a:gridCol>
              </a:tblGrid>
              <a:tr h="381726"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0056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п. Верхоянск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4 (сохранны)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38837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п. Черский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4 (сохранны)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90952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п. </a:t>
                      </a:r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Ираёль</a:t>
                      </a:r>
                      <a:endParaRPr lang="ru-RU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4 </a:t>
                      </a:r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(сохранны)</a:t>
                      </a:r>
                      <a:endParaRPr lang="ru-RU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680896"/>
                  </a:ext>
                </a:extLst>
              </a:tr>
            </a:tbl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86389A8-1051-4F7A-2B66-191D01F3CDE1}"/>
              </a:ext>
            </a:extLst>
          </p:cNvPr>
          <p:cNvSpPr/>
          <p:nvPr/>
        </p:nvSpPr>
        <p:spPr>
          <a:xfrm>
            <a:off x="3088251" y="6039964"/>
            <a:ext cx="2616764" cy="784830"/>
          </a:xfrm>
          <a:prstGeom prst="rect">
            <a:avLst/>
          </a:prstGeom>
          <a:solidFill>
            <a:srgbClr val="D2D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1" y="391850"/>
            <a:ext cx="8580753" cy="409675"/>
          </a:xfrm>
        </p:spPr>
        <p:txBody>
          <a:bodyPr anchor="ctr">
            <a:noAutofit/>
          </a:bodyPr>
          <a:lstStyle/>
          <a:p>
            <a:pPr algn="r"/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в 2020-2022 гг.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07E2DCB-12D6-778D-81AD-C54B7DC83CE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7F880E-FE1E-7632-2E6D-27A766179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E9FDAD-5468-7CDF-C54F-A6E5D1F46E9E}"/>
              </a:ext>
            </a:extLst>
          </p:cNvPr>
          <p:cNvGrpSpPr/>
          <p:nvPr/>
        </p:nvGrpSpPr>
        <p:grpSpPr>
          <a:xfrm>
            <a:off x="-89585" y="257530"/>
            <a:ext cx="7264025" cy="659749"/>
            <a:chOff x="4185823" y="1106119"/>
            <a:chExt cx="3577881" cy="656364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FF29631-7677-8388-DBFF-7D9D8A9A4C94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478A416-21C6-D4DE-D1E7-1F23BB0DDDB7}"/>
                </a:ext>
              </a:extLst>
            </p:cNvPr>
            <p:cNvSpPr/>
            <p:nvPr/>
          </p:nvSpPr>
          <p:spPr>
            <a:xfrm>
              <a:off x="4185823" y="1281145"/>
              <a:ext cx="3577881" cy="306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7E502BC-0DDD-75D5-BBD2-A27A45D89006}"/>
              </a:ext>
            </a:extLst>
          </p:cNvPr>
          <p:cNvSpPr/>
          <p:nvPr/>
        </p:nvSpPr>
        <p:spPr>
          <a:xfrm>
            <a:off x="525100" y="332504"/>
            <a:ext cx="6298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Анализ процента утраты по Федеральным округам и Арктической зоне</a:t>
            </a:r>
          </a:p>
        </p:txBody>
      </p:sp>
      <p:graphicFrame>
        <p:nvGraphicFramePr>
          <p:cNvPr id="22" name="Таблица 23">
            <a:extLst>
              <a:ext uri="{FF2B5EF4-FFF2-40B4-BE49-F238E27FC236}">
                <a16:creationId xmlns:a16="http://schemas.microsoft.com/office/drawing/2014/main" id="{0F51F9AD-F63E-7096-BD22-103B450CA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082356"/>
              </p:ext>
            </p:extLst>
          </p:nvPr>
        </p:nvGraphicFramePr>
        <p:xfrm>
          <a:off x="2997145" y="1054273"/>
          <a:ext cx="2707870" cy="5132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7870">
                  <a:extLst>
                    <a:ext uri="{9D8B030D-6E8A-4147-A177-3AD203B41FA5}">
                      <a16:colId xmlns:a16="http://schemas.microsoft.com/office/drawing/2014/main" val="3363068070"/>
                    </a:ext>
                  </a:extLst>
                </a:gridCol>
              </a:tblGrid>
              <a:tr h="468811">
                <a:tc>
                  <a:txBody>
                    <a:bodyPr/>
                    <a:lstStyle/>
                    <a:p>
                      <a:r>
                        <a:rPr lang="ru-RU" sz="1200" dirty="0"/>
                        <a:t>Нивелирование </a:t>
                      </a:r>
                      <a:r>
                        <a:rPr lang="en-US" sz="1200" dirty="0"/>
                        <a:t>I</a:t>
                      </a:r>
                      <a:r>
                        <a:rPr lang="ru-RU" sz="1200" dirty="0"/>
                        <a:t> класса в зонах сезонного промерзания грунта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76233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Сибирский ФО (</a:t>
                      </a:r>
                      <a:r>
                        <a:rPr kumimoji="0" lang="ru-RU" sz="9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Суслово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-Колокольня)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Обследовано пунктов: 68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Утрачено: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 найдено: 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 утраты: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 не найденных: 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1860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Северо-Кавказский ФО (Мин. Воды-Нов. Карачай)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Обследовано пунктов: 244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Утрачено: 88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 утраты: 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59184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Приволжский ФО (Сызрань-Зеленодольск)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Обследовано пунктов: 300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Утрачено: 96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 найдено: 70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 утраты: 32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 не найденных: 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0226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Дальневосточный ФО (Ныш- Южно-Сахалинск)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270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Утрачено: 129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 найдено: 16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 утраты: 48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 не найденных: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3654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Южный ФО (Крымская-Кочубеевское)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307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Утрачено: 132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 утраты: 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67111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Крымский ФО (Крымская-Керчь)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80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Утрачено: 41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 утраты: 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568252"/>
                  </a:ext>
                </a:extLst>
              </a:tr>
            </a:tbl>
          </a:graphicData>
        </a:graphic>
      </p:graphicFrame>
      <p:sp>
        <p:nvSpPr>
          <p:cNvPr id="25" name="Номер слайда 7">
            <a:extLst>
              <a:ext uri="{FF2B5EF4-FFF2-40B4-BE49-F238E27FC236}">
                <a16:creationId xmlns:a16="http://schemas.microsoft.com/office/drawing/2014/main" id="{767C7BC6-43E2-7E94-8CF3-38FFAE650EE6}"/>
              </a:ext>
            </a:extLst>
          </p:cNvPr>
          <p:cNvSpPr txBox="1">
            <a:spLocks/>
          </p:cNvSpPr>
          <p:nvPr/>
        </p:nvSpPr>
        <p:spPr>
          <a:xfrm>
            <a:off x="11625990" y="6391997"/>
            <a:ext cx="505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26" name="Таблица 26">
            <a:extLst>
              <a:ext uri="{FF2B5EF4-FFF2-40B4-BE49-F238E27FC236}">
                <a16:creationId xmlns:a16="http://schemas.microsoft.com/office/drawing/2014/main" id="{DFAA2EEB-E333-3410-9FBF-47611E72E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442003"/>
              </p:ext>
            </p:extLst>
          </p:nvPr>
        </p:nvGraphicFramePr>
        <p:xfrm>
          <a:off x="6071177" y="1063887"/>
          <a:ext cx="2467057" cy="5985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057">
                  <a:extLst>
                    <a:ext uri="{9D8B030D-6E8A-4147-A177-3AD203B41FA5}">
                      <a16:colId xmlns:a16="http://schemas.microsoft.com/office/drawing/2014/main" val="2462376030"/>
                    </a:ext>
                  </a:extLst>
                </a:gridCol>
              </a:tblGrid>
              <a:tr h="526869">
                <a:tc>
                  <a:txBody>
                    <a:bodyPr/>
                    <a:lstStyle/>
                    <a:p>
                      <a:r>
                        <a:rPr lang="ru-RU" sz="1400" dirty="0"/>
                        <a:t>ФАГС/ФСГС Арктической зоне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08696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п. Пангоды</a:t>
                      </a:r>
                    </a:p>
                    <a:p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 найдено: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07758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п. </a:t>
                      </a:r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Чохурдах</a:t>
                      </a:r>
                      <a:endParaRPr lang="ru-RU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4 </a:t>
                      </a:r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(сохранны)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54911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п. Певек</a:t>
                      </a:r>
                    </a:p>
                    <a:p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7</a:t>
                      </a:r>
                    </a:p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Утрачено: 4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 утраты: 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7854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п. Сегежа</a:t>
                      </a:r>
                      <a:endParaRPr lang="ru-RU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2 </a:t>
                      </a:r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(сохранны)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38329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ru-RU" sz="900" b="1" dirty="0"/>
                        <a:t>п. Антипаюта </a:t>
                      </a:r>
                    </a:p>
                    <a:p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8</a:t>
                      </a:r>
                    </a:p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Утрачено: 5</a:t>
                      </a:r>
                    </a:p>
                    <a:p>
                      <a:r>
                        <a:rPr lang="ru-RU" sz="9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 утраты: 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09585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ru-RU" sz="900" b="1" dirty="0"/>
                        <a:t>п. Малые </a:t>
                      </a:r>
                      <a:r>
                        <a:rPr lang="ru-RU" sz="900" b="1" dirty="0" err="1"/>
                        <a:t>Кармакулы</a:t>
                      </a:r>
                      <a:endParaRPr lang="ru-RU" sz="9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3 (скальные) (сохранны)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534759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п. Рыркайпий</a:t>
                      </a:r>
                    </a:p>
                    <a:p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11</a:t>
                      </a:r>
                    </a:p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Утрачено: 5</a:t>
                      </a:r>
                    </a:p>
                    <a:p>
                      <a:r>
                        <a:rPr lang="ru-RU" sz="9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 утраты: 45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(из них 4 п. ГВО не устойчивые)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34665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ru-RU" sz="900" b="1" dirty="0"/>
                        <a:t>п. Норильск </a:t>
                      </a:r>
                    </a:p>
                    <a:p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6</a:t>
                      </a:r>
                    </a:p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Утрачено: 2</a:t>
                      </a:r>
                    </a:p>
                    <a:p>
                      <a:r>
                        <a:rPr lang="ru-RU" sz="9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 утраты: 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12141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ru-RU" sz="900" b="1" dirty="0"/>
                        <a:t>п. Лаврентия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(из них 3 п. ГВО не устойчивые)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 утраты:  75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859451"/>
                  </a:ext>
                </a:extLst>
              </a:tr>
              <a:tr h="383498">
                <a:tc>
                  <a:txBody>
                    <a:bodyPr/>
                    <a:lstStyle/>
                    <a:p>
                      <a:endParaRPr lang="ru-RU" sz="9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132188"/>
                  </a:ext>
                </a:extLst>
              </a:tr>
            </a:tbl>
          </a:graphicData>
        </a:graphic>
      </p:graphicFrame>
      <p:sp>
        <p:nvSpPr>
          <p:cNvPr id="30" name="Блок-схема: узел 29">
            <a:extLst>
              <a:ext uri="{FF2B5EF4-FFF2-40B4-BE49-F238E27FC236}">
                <a16:creationId xmlns:a16="http://schemas.microsoft.com/office/drawing/2014/main" id="{8400D54A-2BEE-8870-8199-7B44EEFE2914}"/>
              </a:ext>
            </a:extLst>
          </p:cNvPr>
          <p:cNvSpPr/>
          <p:nvPr/>
        </p:nvSpPr>
        <p:spPr>
          <a:xfrm>
            <a:off x="5342835" y="1906114"/>
            <a:ext cx="252963" cy="25218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dirty="0"/>
              <a:t>52%</a:t>
            </a:r>
          </a:p>
        </p:txBody>
      </p:sp>
      <p:sp>
        <p:nvSpPr>
          <p:cNvPr id="32" name="Блок-схема: узел 31">
            <a:extLst>
              <a:ext uri="{FF2B5EF4-FFF2-40B4-BE49-F238E27FC236}">
                <a16:creationId xmlns:a16="http://schemas.microsoft.com/office/drawing/2014/main" id="{9AB76C35-9F54-F834-45EE-9749ECB546B2}"/>
              </a:ext>
            </a:extLst>
          </p:cNvPr>
          <p:cNvSpPr/>
          <p:nvPr/>
        </p:nvSpPr>
        <p:spPr>
          <a:xfrm>
            <a:off x="5342834" y="3410126"/>
            <a:ext cx="252963" cy="25218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dirty="0"/>
              <a:t>55%</a:t>
            </a:r>
          </a:p>
        </p:txBody>
      </p:sp>
      <p:sp>
        <p:nvSpPr>
          <p:cNvPr id="34" name="Блок-схема: узел 33">
            <a:extLst>
              <a:ext uri="{FF2B5EF4-FFF2-40B4-BE49-F238E27FC236}">
                <a16:creationId xmlns:a16="http://schemas.microsoft.com/office/drawing/2014/main" id="{9FAE606E-0124-FC68-1D5C-0DA884E3DD7E}"/>
              </a:ext>
            </a:extLst>
          </p:cNvPr>
          <p:cNvSpPr/>
          <p:nvPr/>
        </p:nvSpPr>
        <p:spPr>
          <a:xfrm>
            <a:off x="5385021" y="4388060"/>
            <a:ext cx="252963" cy="25218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dirty="0"/>
              <a:t>54%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E99F888-F9AB-D77D-3192-BE099A45A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1183" y="6106816"/>
            <a:ext cx="505926" cy="566881"/>
          </a:xfrm>
          <a:prstGeom prst="rect">
            <a:avLst/>
          </a:prstGeom>
        </p:spPr>
      </p:pic>
      <p:sp>
        <p:nvSpPr>
          <p:cNvPr id="36" name="Номер слайда 7">
            <a:extLst>
              <a:ext uri="{FF2B5EF4-FFF2-40B4-BE49-F238E27FC236}">
                <a16:creationId xmlns:a16="http://schemas.microsoft.com/office/drawing/2014/main" id="{9B110816-A729-969F-B0AA-14D56171CA66}"/>
              </a:ext>
            </a:extLst>
          </p:cNvPr>
          <p:cNvSpPr txBox="1">
            <a:spLocks/>
          </p:cNvSpPr>
          <p:nvPr/>
        </p:nvSpPr>
        <p:spPr>
          <a:xfrm>
            <a:off x="11421183" y="6207693"/>
            <a:ext cx="505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5" name="Таблица 23">
            <a:extLst>
              <a:ext uri="{FF2B5EF4-FFF2-40B4-BE49-F238E27FC236}">
                <a16:creationId xmlns:a16="http://schemas.microsoft.com/office/drawing/2014/main" id="{A78785B8-7E02-6EF6-FAC2-DB9FE667F7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291840"/>
              </p:ext>
            </p:extLst>
          </p:nvPr>
        </p:nvGraphicFramePr>
        <p:xfrm>
          <a:off x="269387" y="1053401"/>
          <a:ext cx="2456916" cy="2218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916">
                  <a:extLst>
                    <a:ext uri="{9D8B030D-6E8A-4147-A177-3AD203B41FA5}">
                      <a16:colId xmlns:a16="http://schemas.microsoft.com/office/drawing/2014/main" val="3363068070"/>
                    </a:ext>
                  </a:extLst>
                </a:gridCol>
              </a:tblGrid>
              <a:tr h="526869">
                <a:tc>
                  <a:txBody>
                    <a:bodyPr/>
                    <a:lstStyle/>
                    <a:p>
                      <a:r>
                        <a:rPr lang="ru-RU" sz="1400" dirty="0"/>
                        <a:t>Нивелирование </a:t>
                      </a:r>
                      <a:r>
                        <a:rPr lang="en-US" sz="1400" dirty="0"/>
                        <a:t>I</a:t>
                      </a:r>
                      <a:r>
                        <a:rPr lang="ru-RU" sz="1400" dirty="0"/>
                        <a:t> класса в Арктической зоне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76233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Северо-Западный ФО (Вологда-</a:t>
                      </a:r>
                      <a:r>
                        <a:rPr kumimoji="0" lang="ru-RU" sz="9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Исакогорка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Обследовано пунктов: 305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Утрачено: 77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(11 в </a:t>
                      </a:r>
                      <a:r>
                        <a:rPr kumimoji="0" lang="ru-RU" sz="9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Аркт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Зоне)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 утраты: 25 (4 в </a:t>
                      </a:r>
                      <a:r>
                        <a:rPr kumimoji="0" lang="ru-RU" sz="9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Аркт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Зоне)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1860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Уральский ФО (Верхняя Инта-Ивдель)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Обследовано пунктов: 198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Утрачено: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lang="ru-RU" sz="9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(9 в </a:t>
                      </a:r>
                      <a:r>
                        <a:rPr lang="ru-RU" sz="90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Аркт</a:t>
                      </a:r>
                      <a:r>
                        <a:rPr lang="ru-RU" sz="9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. Зоне)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 найдено: 94 </a:t>
                      </a:r>
                      <a:r>
                        <a:rPr lang="ru-RU" sz="9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(11 в </a:t>
                      </a:r>
                      <a:r>
                        <a:rPr lang="ru-RU" sz="90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Аркт.зоне</a:t>
                      </a:r>
                      <a:r>
                        <a:rPr lang="ru-RU" sz="9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 утраты: 8 (5)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 не найденных: 47 </a:t>
                      </a:r>
                      <a:r>
                        <a:rPr lang="ru-RU" sz="9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671118"/>
                  </a:ext>
                </a:extLst>
              </a:tr>
            </a:tbl>
          </a:graphicData>
        </a:graphic>
      </p:graphicFrame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400CF374-C20F-5996-FCB0-5D14BA246B8C}"/>
              </a:ext>
            </a:extLst>
          </p:cNvPr>
          <p:cNvSpPr/>
          <p:nvPr/>
        </p:nvSpPr>
        <p:spPr>
          <a:xfrm>
            <a:off x="2373970" y="2843412"/>
            <a:ext cx="252963" cy="25218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dirty="0"/>
              <a:t>55%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2ED4311-E33E-4CD8-0DB4-F6F93533C96C}"/>
              </a:ext>
            </a:extLst>
          </p:cNvPr>
          <p:cNvSpPr/>
          <p:nvPr/>
        </p:nvSpPr>
        <p:spPr>
          <a:xfrm>
            <a:off x="255563" y="3274273"/>
            <a:ext cx="2470740" cy="784830"/>
          </a:xfrm>
          <a:prstGeom prst="rect">
            <a:avLst/>
          </a:prstGeom>
          <a:solidFill>
            <a:srgbClr val="D2D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42A582B-D773-6ECD-A282-B957962EA1A3}"/>
              </a:ext>
            </a:extLst>
          </p:cNvPr>
          <p:cNvSpPr/>
          <p:nvPr/>
        </p:nvSpPr>
        <p:spPr>
          <a:xfrm>
            <a:off x="240301" y="3274273"/>
            <a:ext cx="248600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i="1" dirty="0">
                <a:latin typeface="Roboto"/>
                <a:cs typeface="Roboto"/>
              </a:rPr>
              <a:t>Главные причины утраченных и ненайденных пунктов:</a:t>
            </a:r>
          </a:p>
          <a:p>
            <a:pPr marL="228605" indent="-228605" algn="just">
              <a:buAutoNum type="arabicPeriod"/>
            </a:pPr>
            <a:r>
              <a:rPr lang="ru-RU" sz="900" i="1" dirty="0">
                <a:latin typeface="Roboto"/>
                <a:cs typeface="Roboto"/>
              </a:rPr>
              <a:t>Хозяйственная деятельность</a:t>
            </a:r>
          </a:p>
          <a:p>
            <a:pPr marL="228605" indent="-228605" algn="just">
              <a:buAutoNum type="arabicPeriod"/>
            </a:pPr>
            <a:r>
              <a:rPr lang="ru-RU" sz="900" i="1" dirty="0">
                <a:latin typeface="Roboto"/>
                <a:cs typeface="Roboto"/>
              </a:rPr>
              <a:t>Описание устарело, не точные координаты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DAD845-5C48-1E75-00EA-ECBB2EB7CECD}"/>
              </a:ext>
            </a:extLst>
          </p:cNvPr>
          <p:cNvSpPr/>
          <p:nvPr/>
        </p:nvSpPr>
        <p:spPr>
          <a:xfrm>
            <a:off x="3042698" y="6202531"/>
            <a:ext cx="2707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i="1" dirty="0">
                <a:latin typeface="Roboto"/>
                <a:cs typeface="Roboto"/>
              </a:rPr>
              <a:t>Главные причины утраченных и ненайденных пунктов:</a:t>
            </a:r>
          </a:p>
          <a:p>
            <a:pPr marL="228605" indent="-228605" algn="just">
              <a:buAutoNum type="arabicPeriod"/>
            </a:pPr>
            <a:r>
              <a:rPr lang="ru-RU" sz="900" i="1" dirty="0">
                <a:latin typeface="Roboto"/>
                <a:cs typeface="Roboto"/>
              </a:rPr>
              <a:t>Хозяйственная деятельность</a:t>
            </a:r>
          </a:p>
          <a:p>
            <a:pPr marL="228605" indent="-228605" algn="just">
              <a:buAutoNum type="arabicPeriod"/>
            </a:pPr>
            <a:r>
              <a:rPr lang="ru-RU" sz="900" i="1" dirty="0">
                <a:latin typeface="Roboto"/>
                <a:cs typeface="Roboto"/>
              </a:rPr>
              <a:t>Описание устарело, не точные координаты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252F681-02EA-7E60-833C-8AE5419E17A2}"/>
              </a:ext>
            </a:extLst>
          </p:cNvPr>
          <p:cNvSpPr/>
          <p:nvPr/>
        </p:nvSpPr>
        <p:spPr>
          <a:xfrm>
            <a:off x="9099401" y="2577092"/>
            <a:ext cx="242234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i="1" dirty="0">
                <a:latin typeface="Roboto"/>
                <a:cs typeface="Roboto"/>
              </a:rPr>
              <a:t>Главные причины утраченных и ненайденных пунктов:</a:t>
            </a:r>
          </a:p>
          <a:p>
            <a:pPr marL="228605" indent="-228605" algn="just">
              <a:buAutoNum type="arabicPeriod"/>
            </a:pPr>
            <a:r>
              <a:rPr lang="ru-RU" sz="900" i="1" dirty="0">
                <a:latin typeface="Roboto"/>
                <a:cs typeface="Roboto"/>
              </a:rPr>
              <a:t>Выпучивание</a:t>
            </a:r>
          </a:p>
          <a:p>
            <a:pPr marL="228605" indent="-228605" algn="just">
              <a:buFontTx/>
              <a:buAutoNum type="arabicPeriod"/>
            </a:pPr>
            <a:r>
              <a:rPr lang="ru-RU" sz="900" i="1" dirty="0">
                <a:latin typeface="Roboto"/>
                <a:cs typeface="Roboto"/>
              </a:rPr>
              <a:t>Описание устарело, не точные координаты</a:t>
            </a:r>
          </a:p>
        </p:txBody>
      </p:sp>
    </p:spTree>
    <p:extLst>
      <p:ext uri="{BB962C8B-B14F-4D97-AF65-F5344CB8AC3E}">
        <p14:creationId xmlns:p14="http://schemas.microsoft.com/office/powerpoint/2010/main" val="386971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5AF22CB-86D2-37B3-3438-4017B2C35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786" y="1380653"/>
            <a:ext cx="5390396" cy="482703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6EDC02C-8D92-0098-3C50-FF5F62A344C7}"/>
              </a:ext>
            </a:extLst>
          </p:cNvPr>
          <p:cNvSpPr/>
          <p:nvPr/>
        </p:nvSpPr>
        <p:spPr>
          <a:xfrm>
            <a:off x="350744" y="1380653"/>
            <a:ext cx="4888007" cy="4827039"/>
          </a:xfrm>
          <a:prstGeom prst="rect">
            <a:avLst/>
          </a:prstGeom>
          <a:solidFill>
            <a:srgbClr val="D2D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3AB3C8AF-173C-A193-40EA-A551D936B3CD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на 2020-2022 гг.</a:t>
            </a:r>
            <a:endParaRPr lang="ru-RU" sz="12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55960D-8014-15D9-74A1-39D05A75B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603BE04-55A6-4BA7-1FA8-9413037E2E9A}"/>
              </a:ext>
            </a:extLst>
          </p:cNvPr>
          <p:cNvGrpSpPr/>
          <p:nvPr/>
        </p:nvGrpSpPr>
        <p:grpSpPr>
          <a:xfrm>
            <a:off x="-115711" y="231150"/>
            <a:ext cx="7264025" cy="725455"/>
            <a:chOff x="4185823" y="1106119"/>
            <a:chExt cx="3577881" cy="656364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C5C8686-F904-AD55-C91F-A94CD4000B22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AD785805-7676-48C7-722B-AD71847253B8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AF8A7B5-DFAB-4168-B3B4-170CE441545E}"/>
              </a:ext>
            </a:extLst>
          </p:cNvPr>
          <p:cNvSpPr/>
          <p:nvPr/>
        </p:nvSpPr>
        <p:spPr>
          <a:xfrm>
            <a:off x="293680" y="400343"/>
            <a:ext cx="72640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Основные причины утраты пунктов ГВО в зоне вечной мерзлоты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FB83AD-E1B8-A7E4-B446-6786FCC9A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1183" y="6106816"/>
            <a:ext cx="505926" cy="566881"/>
          </a:xfrm>
          <a:prstGeom prst="rect">
            <a:avLst/>
          </a:prstGeom>
        </p:spPr>
      </p:pic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D08913CA-0B47-E009-B3F4-185705015C6C}"/>
              </a:ext>
            </a:extLst>
          </p:cNvPr>
          <p:cNvSpPr txBox="1">
            <a:spLocks/>
          </p:cNvSpPr>
          <p:nvPr/>
        </p:nvSpPr>
        <p:spPr>
          <a:xfrm>
            <a:off x="11421183" y="6207693"/>
            <a:ext cx="505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6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7111F7-43CC-71C9-95C4-A76125B60A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7450" y="1571254"/>
            <a:ext cx="2410996" cy="211185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523FFF-89FA-5F51-91D5-8ACBE2034B38}"/>
              </a:ext>
            </a:extLst>
          </p:cNvPr>
          <p:cNvSpPr txBox="1"/>
          <p:nvPr/>
        </p:nvSpPr>
        <p:spPr>
          <a:xfrm>
            <a:off x="432241" y="1120159"/>
            <a:ext cx="2738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Выпучивание реперов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786164-31E3-0219-8A1E-202D0EA6F242}"/>
              </a:ext>
            </a:extLst>
          </p:cNvPr>
          <p:cNvSpPr txBox="1"/>
          <p:nvPr/>
        </p:nvSpPr>
        <p:spPr>
          <a:xfrm>
            <a:off x="5936590" y="1094654"/>
            <a:ext cx="4293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Разливы водоёмов, изменение русла реки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42CDE3-7D5C-86E5-7ED4-0D68189981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111" y="1552576"/>
            <a:ext cx="2066846" cy="256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FDB06C9-8909-9C63-1D59-1A62531FA0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681" y="4483070"/>
            <a:ext cx="2033889" cy="150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BBB7E3-E10A-E3E9-8D13-78E4208F8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563" y="1552576"/>
            <a:ext cx="2181789" cy="44386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6682F3-B6E8-491B-0A0E-667EABF5EE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220" y="4071819"/>
            <a:ext cx="2527764" cy="1980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0A9187C-D2F3-D923-BF91-F4E23AC5DA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91"/>
          <a:stretch/>
        </p:blipFill>
        <p:spPr>
          <a:xfrm>
            <a:off x="8885655" y="2051257"/>
            <a:ext cx="2410996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2608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A17A789-CC99-1C7D-D148-B6664159E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95" y="4536058"/>
            <a:ext cx="6229483" cy="221103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851A0EE-8B3D-93AE-7177-91302FE6F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55" y="1150056"/>
            <a:ext cx="5400893" cy="31925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92C5E61-D933-714C-89D3-8D0176103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983" y="1192886"/>
            <a:ext cx="2603218" cy="31497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472080F-693C-1CB3-807E-8206A6E16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62" y="1201208"/>
            <a:ext cx="3278926" cy="314139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3AB3C8AF-173C-A193-40EA-A551D936B3CD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в 2020-2022 гг.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55960D-8014-15D9-74A1-39D05A75B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603BE04-55A6-4BA7-1FA8-9413037E2E9A}"/>
              </a:ext>
            </a:extLst>
          </p:cNvPr>
          <p:cNvGrpSpPr/>
          <p:nvPr/>
        </p:nvGrpSpPr>
        <p:grpSpPr>
          <a:xfrm>
            <a:off x="-115711" y="231150"/>
            <a:ext cx="7264025" cy="725455"/>
            <a:chOff x="4185823" y="1106119"/>
            <a:chExt cx="3577881" cy="656364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C5C8686-F904-AD55-C91F-A94CD4000B22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AD785805-7676-48C7-722B-AD71847253B8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AF8A7B5-DFAB-4168-B3B4-170CE441545E}"/>
              </a:ext>
            </a:extLst>
          </p:cNvPr>
          <p:cNvSpPr/>
          <p:nvPr/>
        </p:nvSpPr>
        <p:spPr>
          <a:xfrm>
            <a:off x="-23949" y="329790"/>
            <a:ext cx="7264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Основные причины утраты пунктов ГВО в зонах сезонного </a:t>
            </a:r>
          </a:p>
          <a:p>
            <a:pPr algn="ctr"/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промерзания грунта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FB83AD-E1B8-A7E4-B446-6786FCC9A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1183" y="6106816"/>
            <a:ext cx="505926" cy="566881"/>
          </a:xfrm>
          <a:prstGeom prst="rect">
            <a:avLst/>
          </a:prstGeom>
        </p:spPr>
      </p:pic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D08913CA-0B47-E009-B3F4-185705015C6C}"/>
              </a:ext>
            </a:extLst>
          </p:cNvPr>
          <p:cNvSpPr txBox="1">
            <a:spLocks/>
          </p:cNvSpPr>
          <p:nvPr/>
        </p:nvSpPr>
        <p:spPr>
          <a:xfrm>
            <a:off x="11421183" y="6207693"/>
            <a:ext cx="505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7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2EAF42-3942-F20C-0FF6-50B8C196E9DD}"/>
              </a:ext>
            </a:extLst>
          </p:cNvPr>
          <p:cNvSpPr txBox="1"/>
          <p:nvPr/>
        </p:nvSpPr>
        <p:spPr>
          <a:xfrm>
            <a:off x="9443983" y="1242272"/>
            <a:ext cx="27952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Строительство, ремонт автомобильных и железных дорог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9D1013-65B0-07C4-AC36-45E55F5BBFED}"/>
              </a:ext>
            </a:extLst>
          </p:cNvPr>
          <p:cNvSpPr txBox="1"/>
          <p:nvPr/>
        </p:nvSpPr>
        <p:spPr>
          <a:xfrm>
            <a:off x="183277" y="1221460"/>
            <a:ext cx="51888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Снос, реконструкция, строительство зданий или сооружений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BC421E-D076-BBA0-FB56-2D2AF92B8260}"/>
              </a:ext>
            </a:extLst>
          </p:cNvPr>
          <p:cNvSpPr txBox="1"/>
          <p:nvPr/>
        </p:nvSpPr>
        <p:spPr>
          <a:xfrm>
            <a:off x="5915549" y="1272613"/>
            <a:ext cx="304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Расширение полосы отвода железной дороги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FF8FFBF-F350-9D4B-D0A3-12A7D0099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256" y="2151234"/>
            <a:ext cx="2374853" cy="1960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0EF8F7-410E-893E-3A54-2E370548F3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8267" y="4976192"/>
            <a:ext cx="3186935" cy="1677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4FBFC558-A6D5-659E-06CE-90D4CC5B3FA5}"/>
              </a:ext>
            </a:extLst>
          </p:cNvPr>
          <p:cNvSpPr/>
          <p:nvPr/>
        </p:nvSpPr>
        <p:spPr>
          <a:xfrm>
            <a:off x="4231096" y="6362175"/>
            <a:ext cx="217614" cy="2059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3B610CA4-76C8-560B-44B9-326D0ABCDA76}"/>
              </a:ext>
            </a:extLst>
          </p:cNvPr>
          <p:cNvCxnSpPr>
            <a:cxnSpLocks/>
          </p:cNvCxnSpPr>
          <p:nvPr/>
        </p:nvCxnSpPr>
        <p:spPr>
          <a:xfrm>
            <a:off x="4448709" y="6465148"/>
            <a:ext cx="242447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B45CCE6-B1F5-485B-1BF6-770DB06FF6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3182" y="4972666"/>
            <a:ext cx="2285953" cy="1677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3C33A3C-DEF4-CE84-6DE2-EAAA207235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549" y="1928792"/>
            <a:ext cx="3048000" cy="220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DFF5539-1081-9F48-F693-8BAD857F3D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78" y="1877640"/>
            <a:ext cx="2602406" cy="229836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CA53180-56E2-BD7E-6E80-89FA576EC8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277" y="1877640"/>
            <a:ext cx="2602407" cy="229836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61D33DB-52B5-2B0B-AF7B-4D0FE80EDE2C}"/>
              </a:ext>
            </a:extLst>
          </p:cNvPr>
          <p:cNvSpPr txBox="1"/>
          <p:nvPr/>
        </p:nvSpPr>
        <p:spPr>
          <a:xfrm>
            <a:off x="3048000" y="4565074"/>
            <a:ext cx="304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Выбита марка (вандализм)</a:t>
            </a:r>
          </a:p>
        </p:txBody>
      </p:sp>
    </p:spTree>
    <p:extLst>
      <p:ext uri="{BB962C8B-B14F-4D97-AF65-F5344CB8AC3E}">
        <p14:creationId xmlns:p14="http://schemas.microsoft.com/office/powerpoint/2010/main" val="2715474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8EE04-84A3-A98D-93A0-01A330D29C5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в 2022 году</a:t>
            </a:r>
            <a:r>
              <a:rPr lang="en-US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3B34F-54F9-466D-F06C-79704084F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EE3D9-79CD-BBD8-DBF2-45247EB5B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783" y="5954416"/>
            <a:ext cx="505926" cy="566881"/>
          </a:xfrm>
          <a:prstGeom prst="rect">
            <a:avLst/>
          </a:prstGeom>
        </p:spPr>
      </p:pic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CE7E239B-B9D4-48C3-B3EC-A79B8901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8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10A82AC-BF54-0282-A707-609097A0BAFF}"/>
              </a:ext>
            </a:extLst>
          </p:cNvPr>
          <p:cNvGrpSpPr/>
          <p:nvPr/>
        </p:nvGrpSpPr>
        <p:grpSpPr>
          <a:xfrm>
            <a:off x="-115711" y="231150"/>
            <a:ext cx="7369951" cy="725455"/>
            <a:chOff x="4185823" y="1106119"/>
            <a:chExt cx="3577881" cy="65636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456458-7169-7DDC-ECA7-A81F5029C7FC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F4D5A65-B4FB-0F49-BBA5-371C194D11C4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C6E364C-846C-5E32-F688-662E0CAE2964}"/>
              </a:ext>
            </a:extLst>
          </p:cNvPr>
          <p:cNvSpPr txBox="1"/>
          <p:nvPr/>
        </p:nvSpPr>
        <p:spPr>
          <a:xfrm>
            <a:off x="525100" y="391813"/>
            <a:ext cx="6405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пункт ФАГС Антипаюта (Ямало-Ненецкий автономный округ)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8D77597-AC5C-6B0B-FEA0-BD4CDB088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947" y="1561370"/>
            <a:ext cx="6612307" cy="3908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C76C52D-5FC0-E3F1-7984-3F018132EC4A}"/>
              </a:ext>
            </a:extLst>
          </p:cNvPr>
          <p:cNvSpPr txBox="1"/>
          <p:nvPr/>
        </p:nvSpPr>
        <p:spPr>
          <a:xfrm>
            <a:off x="8360525" y="3962429"/>
            <a:ext cx="928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dk1"/>
                </a:solidFill>
              </a:rPr>
              <a:t>Антипаюта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F5A6A5-3D4D-D1D4-8070-A2A16AB5E721}"/>
              </a:ext>
            </a:extLst>
          </p:cNvPr>
          <p:cNvSpPr txBox="1"/>
          <p:nvPr/>
        </p:nvSpPr>
        <p:spPr>
          <a:xfrm>
            <a:off x="7873179" y="2830738"/>
            <a:ext cx="11301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accent1">
                    <a:lumMod val="75000"/>
                  </a:schemeClr>
                </a:solidFill>
              </a:rPr>
              <a:t>Карское море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3A19374-4399-8832-3A89-500C63B70C0D}"/>
              </a:ext>
            </a:extLst>
          </p:cNvPr>
          <p:cNvSpPr txBox="1"/>
          <p:nvPr/>
        </p:nvSpPr>
        <p:spPr>
          <a:xfrm>
            <a:off x="5638596" y="2830737"/>
            <a:ext cx="11301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accent1">
                    <a:lumMod val="75000"/>
                  </a:schemeClr>
                </a:solidFill>
              </a:rPr>
              <a:t>Баренцево море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ED55AB-6209-7D73-DBDE-D2DF7B5F2A75}"/>
              </a:ext>
            </a:extLst>
          </p:cNvPr>
          <p:cNvSpPr txBox="1"/>
          <p:nvPr/>
        </p:nvSpPr>
        <p:spPr>
          <a:xfrm rot="17432159">
            <a:off x="6519250" y="3112096"/>
            <a:ext cx="11301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1">
                    <a:lumMod val="75000"/>
                  </a:schemeClr>
                </a:solidFill>
              </a:rPr>
              <a:t>Новая Земля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6CB56C53-798E-3AD3-22E6-476E4DAB2CCE}"/>
              </a:ext>
            </a:extLst>
          </p:cNvPr>
          <p:cNvSpPr/>
          <p:nvPr/>
        </p:nvSpPr>
        <p:spPr>
          <a:xfrm>
            <a:off x="7962818" y="4832757"/>
            <a:ext cx="45719" cy="45719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BA9803EB-A5F0-5485-4FAE-7FB6FC89AD69}"/>
              </a:ext>
            </a:extLst>
          </p:cNvPr>
          <p:cNvSpPr/>
          <p:nvPr/>
        </p:nvSpPr>
        <p:spPr>
          <a:xfrm>
            <a:off x="8760019" y="5056808"/>
            <a:ext cx="45719" cy="45719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7B36D5EF-7D5E-57AF-30B1-E59C659D1528}"/>
              </a:ext>
            </a:extLst>
          </p:cNvPr>
          <p:cNvSpPr/>
          <p:nvPr/>
        </p:nvSpPr>
        <p:spPr>
          <a:xfrm>
            <a:off x="7787671" y="4715613"/>
            <a:ext cx="45719" cy="45719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B92A47DC-6B73-F834-CCBE-817E84593068}"/>
              </a:ext>
            </a:extLst>
          </p:cNvPr>
          <p:cNvSpPr/>
          <p:nvPr/>
        </p:nvSpPr>
        <p:spPr>
          <a:xfrm>
            <a:off x="5815570" y="4473366"/>
            <a:ext cx="45719" cy="45719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C82CD154-B804-74E2-B916-FB445E6580FB}"/>
              </a:ext>
            </a:extLst>
          </p:cNvPr>
          <p:cNvSpPr/>
          <p:nvPr/>
        </p:nvSpPr>
        <p:spPr>
          <a:xfrm>
            <a:off x="9591395" y="4288586"/>
            <a:ext cx="45719" cy="45719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77CEBAB-E104-F34A-7EBD-C00B1717BA85}"/>
              </a:ext>
            </a:extLst>
          </p:cNvPr>
          <p:cNvSpPr/>
          <p:nvPr/>
        </p:nvSpPr>
        <p:spPr>
          <a:xfrm>
            <a:off x="10551440" y="3721067"/>
            <a:ext cx="45719" cy="45719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7C351A75-8E1A-42D1-1F48-401149FD26CB}"/>
              </a:ext>
            </a:extLst>
          </p:cNvPr>
          <p:cNvSpPr/>
          <p:nvPr/>
        </p:nvSpPr>
        <p:spPr>
          <a:xfrm>
            <a:off x="11355521" y="3721067"/>
            <a:ext cx="45719" cy="45719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DD0D249-7DEE-1BBD-87A0-3F202F3AE478}"/>
              </a:ext>
            </a:extLst>
          </p:cNvPr>
          <p:cNvSpPr txBox="1"/>
          <p:nvPr/>
        </p:nvSpPr>
        <p:spPr>
          <a:xfrm>
            <a:off x="11341082" y="2271886"/>
            <a:ext cx="788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accent1">
                    <a:lumMod val="75000"/>
                  </a:schemeClr>
                </a:solidFill>
              </a:rPr>
              <a:t>   Море </a:t>
            </a:r>
          </a:p>
          <a:p>
            <a:r>
              <a:rPr lang="ru-RU" sz="900" dirty="0">
                <a:solidFill>
                  <a:schemeClr val="accent1">
                    <a:lumMod val="75000"/>
                  </a:schemeClr>
                </a:solidFill>
              </a:rPr>
              <a:t>Лаптевых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8A36B09-2F70-FD9C-76CF-4F2EFA90F85C}"/>
              </a:ext>
            </a:extLst>
          </p:cNvPr>
          <p:cNvSpPr txBox="1"/>
          <p:nvPr/>
        </p:nvSpPr>
        <p:spPr>
          <a:xfrm rot="2190630">
            <a:off x="9594390" y="1895306"/>
            <a:ext cx="11301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1">
                    <a:lumMod val="75000"/>
                  </a:schemeClr>
                </a:solidFill>
              </a:rPr>
              <a:t>Северная Земля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988D72C-933A-FEDD-510E-03826B301F5A}"/>
              </a:ext>
            </a:extLst>
          </p:cNvPr>
          <p:cNvSpPr txBox="1"/>
          <p:nvPr/>
        </p:nvSpPr>
        <p:spPr>
          <a:xfrm>
            <a:off x="5536499" y="4500169"/>
            <a:ext cx="66716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dk1"/>
                </a:solidFill>
              </a:rPr>
              <a:t>Мурманск</a:t>
            </a:r>
            <a:endParaRPr lang="ru-RU" sz="800" dirty="0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48D3043-17F3-BCA2-4335-EF6EBE982C72}"/>
              </a:ext>
            </a:extLst>
          </p:cNvPr>
          <p:cNvSpPr txBox="1"/>
          <p:nvPr/>
        </p:nvSpPr>
        <p:spPr>
          <a:xfrm>
            <a:off x="7476945" y="4523784"/>
            <a:ext cx="66716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dk1"/>
                </a:solidFill>
              </a:rPr>
              <a:t>Воркута</a:t>
            </a:r>
            <a:endParaRPr lang="ru-RU" sz="800" dirty="0">
              <a:solidFill>
                <a:srgbClr val="FF000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4509F80-2F3D-6316-29A7-271F7BF56538}"/>
              </a:ext>
            </a:extLst>
          </p:cNvPr>
          <p:cNvSpPr txBox="1"/>
          <p:nvPr/>
        </p:nvSpPr>
        <p:spPr>
          <a:xfrm>
            <a:off x="9298454" y="4296713"/>
            <a:ext cx="66716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dk1"/>
                </a:solidFill>
              </a:rPr>
              <a:t>Норильск</a:t>
            </a:r>
            <a:endParaRPr lang="ru-RU" sz="800" dirty="0">
              <a:solidFill>
                <a:srgbClr val="FF00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BA7014C-6271-2762-AFE8-1CD533BBE5B4}"/>
              </a:ext>
            </a:extLst>
          </p:cNvPr>
          <p:cNvSpPr txBox="1"/>
          <p:nvPr/>
        </p:nvSpPr>
        <p:spPr>
          <a:xfrm>
            <a:off x="10309171" y="3736548"/>
            <a:ext cx="66716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dk1"/>
                </a:solidFill>
              </a:rPr>
              <a:t>Хатанга</a:t>
            </a:r>
            <a:endParaRPr lang="ru-RU" sz="800" dirty="0">
              <a:solidFill>
                <a:srgbClr val="FF00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0ADE89-B342-2F2F-0217-2E2E0FEA0BDC}"/>
              </a:ext>
            </a:extLst>
          </p:cNvPr>
          <p:cNvSpPr txBox="1"/>
          <p:nvPr/>
        </p:nvSpPr>
        <p:spPr>
          <a:xfrm>
            <a:off x="11137661" y="3746986"/>
            <a:ext cx="66716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dk1"/>
                </a:solidFill>
              </a:rPr>
              <a:t>Саскылах</a:t>
            </a:r>
            <a:endParaRPr lang="ru-RU" sz="800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980A096-B327-E00F-CB4E-D4B66DFA8BE0}"/>
              </a:ext>
            </a:extLst>
          </p:cNvPr>
          <p:cNvSpPr txBox="1"/>
          <p:nvPr/>
        </p:nvSpPr>
        <p:spPr>
          <a:xfrm>
            <a:off x="7693356" y="4841364"/>
            <a:ext cx="66716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dk1"/>
                </a:solidFill>
              </a:rPr>
              <a:t>Салехард</a:t>
            </a:r>
            <a:endParaRPr lang="ru-RU" sz="800" dirty="0">
              <a:solidFill>
                <a:srgbClr val="FF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88443A2-5C93-14A1-CF1E-A474C5C3ACEE}"/>
              </a:ext>
            </a:extLst>
          </p:cNvPr>
          <p:cNvSpPr txBox="1"/>
          <p:nvPr/>
        </p:nvSpPr>
        <p:spPr>
          <a:xfrm>
            <a:off x="8503160" y="5061479"/>
            <a:ext cx="667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dk1"/>
                </a:solidFill>
              </a:rPr>
              <a:t>  Новый </a:t>
            </a:r>
          </a:p>
          <a:p>
            <a:r>
              <a:rPr lang="ru-RU" sz="800" dirty="0">
                <a:solidFill>
                  <a:schemeClr val="dk1"/>
                </a:solidFill>
              </a:rPr>
              <a:t>Уренгой</a:t>
            </a:r>
            <a:endParaRPr lang="ru-RU" sz="800" dirty="0">
              <a:solidFill>
                <a:srgbClr val="FF0000"/>
              </a:solidFill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C34A0D49-E7B7-4D1D-8771-3D8AD7A302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15" y="1370655"/>
            <a:ext cx="5181972" cy="4441744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95190AB2-DF9E-D4D7-D797-3D759979DB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 trans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43" t="21700" r="5529"/>
          <a:stretch/>
        </p:blipFill>
        <p:spPr>
          <a:xfrm>
            <a:off x="4215919" y="4100929"/>
            <a:ext cx="217081" cy="1300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B155DF9-E2FA-56FA-9061-9BC04BDB6C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43" t="21700" r="5529"/>
          <a:stretch/>
        </p:blipFill>
        <p:spPr>
          <a:xfrm>
            <a:off x="215075" y="5273548"/>
            <a:ext cx="310026" cy="185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9690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4BAC4E4-BAA8-A288-D642-16ADC9047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625" y="5789300"/>
            <a:ext cx="2489484" cy="80888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F2CE188-5167-1461-5F00-0DE3DC4A6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561" y="1686885"/>
            <a:ext cx="4767639" cy="4141916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8EE04-84A3-A98D-93A0-01A330D29C59}"/>
              </a:ext>
            </a:extLst>
          </p:cNvPr>
          <p:cNvSpPr txBox="1">
            <a:spLocks/>
          </p:cNvSpPr>
          <p:nvPr/>
        </p:nvSpPr>
        <p:spPr>
          <a:xfrm>
            <a:off x="525101" y="391850"/>
            <a:ext cx="8580753" cy="40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Работы в 2022 году</a:t>
            </a:r>
            <a:r>
              <a:rPr lang="en-US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3B34F-54F9-466D-F06C-79704084F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78" y="391850"/>
            <a:ext cx="2524125" cy="409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EE3D9-79CD-BBD8-DBF2-45247EB5B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783" y="5954416"/>
            <a:ext cx="505926" cy="566881"/>
          </a:xfrm>
          <a:prstGeom prst="rect">
            <a:avLst/>
          </a:prstGeom>
        </p:spPr>
      </p:pic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CE7E239B-B9D4-48C3-B3EC-A79B8901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8783" y="6055293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9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10A82AC-BF54-0282-A707-609097A0BAFF}"/>
              </a:ext>
            </a:extLst>
          </p:cNvPr>
          <p:cNvGrpSpPr/>
          <p:nvPr/>
        </p:nvGrpSpPr>
        <p:grpSpPr>
          <a:xfrm>
            <a:off x="-115711" y="231150"/>
            <a:ext cx="7369951" cy="725455"/>
            <a:chOff x="4185823" y="1106119"/>
            <a:chExt cx="3577881" cy="65636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456458-7169-7DDC-ECA7-A81F5029C7FC}"/>
                </a:ext>
              </a:extLst>
            </p:cNvPr>
            <p:cNvSpPr/>
            <p:nvPr/>
          </p:nvSpPr>
          <p:spPr>
            <a:xfrm>
              <a:off x="4242816" y="1106119"/>
              <a:ext cx="3463895" cy="6563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17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F4D5A65-B4FB-0F49-BBA5-371C194D11C4}"/>
                </a:ext>
              </a:extLst>
            </p:cNvPr>
            <p:cNvSpPr/>
            <p:nvPr/>
          </p:nvSpPr>
          <p:spPr>
            <a:xfrm>
              <a:off x="4185823" y="1281145"/>
              <a:ext cx="3577881" cy="278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2F0C399-DAA7-A602-79D9-07BA4176F46B}"/>
              </a:ext>
            </a:extLst>
          </p:cNvPr>
          <p:cNvSpPr txBox="1"/>
          <p:nvPr/>
        </p:nvSpPr>
        <p:spPr>
          <a:xfrm>
            <a:off x="3615003" y="5859237"/>
            <a:ext cx="16072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Пункт утрачен </a:t>
            </a:r>
          </a:p>
          <a:p>
            <a:r>
              <a:rPr lang="ru-RU" sz="1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результате</a:t>
            </a:r>
          </a:p>
          <a:p>
            <a:r>
              <a:rPr lang="ru-RU" sz="1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изменения </a:t>
            </a:r>
          </a:p>
          <a:p>
            <a:r>
              <a:rPr lang="ru-RU" sz="1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русла реки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14CD1F-8B0F-56E8-ED41-B0D1A0F70E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11" y="1117305"/>
            <a:ext cx="6055688" cy="3088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20221218_103609">
            <a:extLst>
              <a:ext uri="{FF2B5EF4-FFF2-40B4-BE49-F238E27FC236}">
                <a16:creationId xmlns:a16="http://schemas.microsoft.com/office/drawing/2014/main" id="{38966E7D-63E8-520F-6541-3F74AAF4F4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340" y="4666755"/>
            <a:ext cx="2251573" cy="190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8392AC-4263-AA59-7443-105E02174B69}"/>
              </a:ext>
            </a:extLst>
          </p:cNvPr>
          <p:cNvSpPr txBox="1"/>
          <p:nvPr/>
        </p:nvSpPr>
        <p:spPr>
          <a:xfrm>
            <a:off x="-79327" y="6013125"/>
            <a:ext cx="13625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Пункт утрачен в результате</a:t>
            </a:r>
          </a:p>
          <a:p>
            <a:r>
              <a:rPr lang="ru-RU" sz="1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пучения грунта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AB67AC-96D7-D49B-C5F8-52DE0A556D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4743" y="4914269"/>
            <a:ext cx="2052556" cy="1652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2427EF-7200-9D01-89B0-520040445498}"/>
              </a:ext>
            </a:extLst>
          </p:cNvPr>
          <p:cNvSpPr txBox="1"/>
          <p:nvPr/>
        </p:nvSpPr>
        <p:spPr>
          <a:xfrm>
            <a:off x="8544778" y="5856306"/>
            <a:ext cx="26211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dk1"/>
                </a:solidFill>
              </a:rPr>
              <a:t>Обследовано пунктов: 8</a:t>
            </a:r>
          </a:p>
          <a:p>
            <a:r>
              <a:rPr lang="ru-RU" sz="1400" dirty="0"/>
              <a:t>Утрачено: 5</a:t>
            </a:r>
          </a:p>
          <a:p>
            <a:r>
              <a:rPr lang="ru-RU" sz="1400" dirty="0">
                <a:solidFill>
                  <a:srgbClr val="FF0000"/>
                </a:solidFill>
              </a:rPr>
              <a:t>% утраты: 63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FFAE80-4A6F-278A-2D5D-D3F7CACCA4A0}"/>
              </a:ext>
            </a:extLst>
          </p:cNvPr>
          <p:cNvSpPr txBox="1"/>
          <p:nvPr/>
        </p:nvSpPr>
        <p:spPr>
          <a:xfrm>
            <a:off x="506729" y="409212"/>
            <a:ext cx="6405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пункт ФАГС Антипаюта (Ямало-Ненецкий автономный округ)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039189-2004-74A9-29FE-201B0B39B40E}"/>
              </a:ext>
            </a:extLst>
          </p:cNvPr>
          <p:cNvSpPr txBox="1"/>
          <p:nvPr/>
        </p:nvSpPr>
        <p:spPr>
          <a:xfrm>
            <a:off x="7119561" y="1087064"/>
            <a:ext cx="460583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dk1"/>
                </a:solidFill>
              </a:rPr>
              <a:t>Тип центра пункта ФАГС в составе ФСГС Антипаюта        </a:t>
            </a:r>
            <a:r>
              <a:rPr lang="ru-RU" sz="1100" dirty="0">
                <a:solidFill>
                  <a:schemeClr val="dk1"/>
                </a:solidFill>
                <a:latin typeface="Times New Roman" panose="02020603050405020304" pitchFamily="18" charset="0"/>
              </a:rPr>
              <a:t>С</a:t>
            </a:r>
            <a:r>
              <a:rPr lang="ru-RU" sz="1100" dirty="0">
                <a:latin typeface="Times New Roman" panose="02020603050405020304" pitchFamily="18" charset="0"/>
              </a:rPr>
              <a:t>огласовано с ФГБУ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«Центр геодезии, картографии и ИПД»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B0AA2D1-644A-2218-02A5-A5AC72E1C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3393" y="1908835"/>
            <a:ext cx="2765462" cy="3708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0D77E03-A66E-D428-BF92-38B2406B09F1}"/>
              </a:ext>
            </a:extLst>
          </p:cNvPr>
          <p:cNvCxnSpPr>
            <a:cxnSpLocks/>
          </p:cNvCxnSpPr>
          <p:nvPr/>
        </p:nvCxnSpPr>
        <p:spPr>
          <a:xfrm flipH="1">
            <a:off x="8851044" y="5019919"/>
            <a:ext cx="11188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64204F8-482E-5E86-D9D1-E95C8DA7413F}"/>
              </a:ext>
            </a:extLst>
          </p:cNvPr>
          <p:cNvSpPr txBox="1"/>
          <p:nvPr/>
        </p:nvSpPr>
        <p:spPr>
          <a:xfrm>
            <a:off x="9105853" y="4589032"/>
            <a:ext cx="86400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700" dirty="0">
                <a:solidFill>
                  <a:schemeClr val="dk1"/>
                </a:solidFill>
                <a:latin typeface="Times New Roman" panose="02020603050405020304" pitchFamily="18" charset="0"/>
              </a:rPr>
              <a:t>Мет. свая с якорями в нижней части в виде наваренных колец или шнека</a:t>
            </a:r>
            <a:endParaRPr lang="ru-RU" sz="700" dirty="0">
              <a:solidFill>
                <a:srgbClr val="FF0000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24F4206-D2C1-9687-BD2B-9381C3A9A9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72" t="15509" r="61989" b="21067"/>
          <a:stretch/>
        </p:blipFill>
        <p:spPr>
          <a:xfrm>
            <a:off x="10152739" y="3878414"/>
            <a:ext cx="1435822" cy="17385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3EBC734-147A-61F2-BE6C-1C4C541CCB44}"/>
              </a:ext>
            </a:extLst>
          </p:cNvPr>
          <p:cNvSpPr txBox="1"/>
          <p:nvPr/>
        </p:nvSpPr>
        <p:spPr>
          <a:xfrm>
            <a:off x="10191739" y="3399243"/>
            <a:ext cx="1578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dk1"/>
                </a:solidFill>
              </a:rPr>
              <a:t>За основу взят</a:t>
            </a:r>
          </a:p>
          <a:p>
            <a:r>
              <a:rPr lang="ru-RU" sz="1400" dirty="0">
                <a:solidFill>
                  <a:schemeClr val="dk1"/>
                </a:solidFill>
              </a:rPr>
              <a:t>тип центра 150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224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26945</TotalTime>
  <Words>1116</Words>
  <Application>Microsoft Office PowerPoint</Application>
  <PresentationFormat>Широкоэкранный</PresentationFormat>
  <Paragraphs>301</Paragraphs>
  <Slides>23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Roboto</vt:lpstr>
      <vt:lpstr>Times New Roman</vt:lpstr>
      <vt:lpstr>Тема Office</vt:lpstr>
      <vt:lpstr>Состояние нивелирных пунктов Главной Высотной Основы (ГВО)  в Арктической зоне РФ.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ЗАГОЛОВКА ПРИМЕР ЗАГОЛОВКА</dc:title>
  <dc:creator>Ivan</dc:creator>
  <cp:lastModifiedBy>Галина Сапрыкина</cp:lastModifiedBy>
  <cp:revision>203</cp:revision>
  <cp:lastPrinted>2023-10-16T06:39:44Z</cp:lastPrinted>
  <dcterms:created xsi:type="dcterms:W3CDTF">2022-02-28T06:25:48Z</dcterms:created>
  <dcterms:modified xsi:type="dcterms:W3CDTF">2023-10-16T10:24:09Z</dcterms:modified>
</cp:coreProperties>
</file>