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348" r:id="rId4"/>
    <p:sldId id="399" r:id="rId5"/>
    <p:sldId id="393" r:id="rId6"/>
    <p:sldId id="390" r:id="rId7"/>
    <p:sldId id="401" r:id="rId8"/>
    <p:sldId id="400" r:id="rId9"/>
    <p:sldId id="396" r:id="rId10"/>
    <p:sldId id="388" r:id="rId11"/>
    <p:sldId id="266" r:id="rId12"/>
  </p:sldIdLst>
  <p:sldSz cx="9144000" cy="5143500" type="screen16x9"/>
  <p:notesSz cx="6797675" cy="9926638"/>
  <p:embeddedFontLst>
    <p:embeddedFont>
      <p:font typeface="Gotham Pro Light" panose="02000503030000020004" pitchFamily="2" charset="0"/>
      <p:regular r:id="rId14"/>
      <p:italic r:id="rId15"/>
    </p:embeddedFont>
    <p:embeddedFont>
      <p:font typeface="Gotham Pro Narrow Bold" panose="02000806030000020004" pitchFamily="2" charset="0"/>
      <p:bold r:id="rId16"/>
    </p:embeddedFont>
    <p:embeddedFont>
      <p:font typeface="Gotham Pro Narrow Medium" panose="02000606030000020004" pitchFamily="2" charset="0"/>
      <p:regular r:id="rId17"/>
    </p:embeddedFont>
    <p:embeddedFont>
      <p:font typeface="Gotham Pro Black" panose="02000903040000020004" pitchFamily="2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otham Pro" panose="02000503040000020004" pitchFamily="2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646"/>
    <a:srgbClr val="00B200"/>
    <a:srgbClr val="E06666"/>
    <a:srgbClr val="E47878"/>
    <a:srgbClr val="223C26"/>
    <a:srgbClr val="293035"/>
    <a:srgbClr val="006600"/>
    <a:srgbClr val="EF8D3C"/>
    <a:srgbClr val="EFA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5" autoAdjust="0"/>
    <p:restoredTop sz="94660"/>
  </p:normalViewPr>
  <p:slideViewPr>
    <p:cSldViewPr>
      <p:cViewPr>
        <p:scale>
          <a:sx n="125" d="100"/>
          <a:sy n="125" d="100"/>
        </p:scale>
        <p:origin x="-1334" y="-389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44CE7-60F4-451C-B129-5F2FED1099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0A6938-01CB-4D08-A65B-EF529F1CB4D1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ТЕЛ.: </a:t>
          </a:r>
          <a:r>
            <a:rPr lang="en-US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  </a:t>
          </a:r>
          <a:r>
            <a:rPr lang="ru-RU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                                                       (3952) </a:t>
          </a:r>
          <a:r>
            <a:rPr lang="en-US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504-000</a:t>
          </a:r>
          <a:r>
            <a:rPr lang="ru-RU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 </a:t>
          </a:r>
          <a:endParaRPr lang="ru-RU" sz="1200" dirty="0">
            <a:latin typeface="Gotham Pro Narrow Bold" panose="02000806030000020004" pitchFamily="2" charset="0"/>
            <a:cs typeface="Gotham Pro Narrow Bold" panose="02000806030000020004" pitchFamily="2" charset="0"/>
          </a:endParaRPr>
        </a:p>
      </dgm:t>
    </dgm:pt>
    <dgm:pt modelId="{D08305A3-A983-4197-82C3-510E87DEBCF9}" type="parTrans" cxnId="{7CBAB3D0-524D-4AE7-BB7D-278BC66AD50C}">
      <dgm:prSet/>
      <dgm:spPr/>
      <dgm:t>
        <a:bodyPr/>
        <a:lstStyle/>
        <a:p>
          <a:endParaRPr lang="ru-RU"/>
        </a:p>
      </dgm:t>
    </dgm:pt>
    <dgm:pt modelId="{B7AF910E-B99F-4614-8F43-FA330F624720}" type="sibTrans" cxnId="{7CBAB3D0-524D-4AE7-BB7D-278BC66AD50C}">
      <dgm:prSet/>
      <dgm:spPr/>
      <dgm:t>
        <a:bodyPr/>
        <a:lstStyle/>
        <a:p>
          <a:endParaRPr lang="ru-RU"/>
        </a:p>
      </dgm:t>
    </dgm:pt>
    <dgm:pt modelId="{25A46E74-F4A1-4BB9-9485-8B2EB8C23FFB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ФАКС:                                                         (3952) 291</a:t>
          </a:r>
          <a:r>
            <a:rPr lang="en-US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-520</a:t>
          </a:r>
          <a:r>
            <a:rPr lang="ru-RU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 </a:t>
          </a:r>
          <a:endParaRPr lang="ru-RU" sz="1200" dirty="0">
            <a:latin typeface="Gotham Pro Narrow Bold" panose="02000806030000020004" pitchFamily="2" charset="0"/>
            <a:cs typeface="Gotham Pro Narrow Bold" panose="02000806030000020004" pitchFamily="2" charset="0"/>
          </a:endParaRPr>
        </a:p>
      </dgm:t>
    </dgm:pt>
    <dgm:pt modelId="{15C06AA8-64CA-4902-BBD9-9B4F6C1257FF}" type="parTrans" cxnId="{9A534515-06E1-4A57-9AEB-816D02208F05}">
      <dgm:prSet/>
      <dgm:spPr/>
      <dgm:t>
        <a:bodyPr/>
        <a:lstStyle/>
        <a:p>
          <a:endParaRPr lang="ru-RU"/>
        </a:p>
      </dgm:t>
    </dgm:pt>
    <dgm:pt modelId="{9D52A5F2-6E22-4552-B770-2EFC14DB4D19}" type="sibTrans" cxnId="{9A534515-06E1-4A57-9AEB-816D02208F05}">
      <dgm:prSet/>
      <dgm:spPr/>
      <dgm:t>
        <a:bodyPr/>
        <a:lstStyle/>
        <a:p>
          <a:endParaRPr lang="ru-RU"/>
        </a:p>
      </dgm:t>
    </dgm:pt>
    <dgm:pt modelId="{2984793B-8B14-4819-A2A8-1CA5E5F97F34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E</a:t>
          </a:r>
          <a:r>
            <a:rPr lang="ru-RU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-</a:t>
          </a:r>
          <a:r>
            <a:rPr lang="en-US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MAIL</a:t>
          </a:r>
          <a:r>
            <a:rPr lang="ru-RU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:                                      </a:t>
          </a:r>
          <a:r>
            <a:rPr lang="en-US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OFFICE</a:t>
          </a:r>
          <a:r>
            <a:rPr lang="ru-RU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@</a:t>
          </a:r>
          <a:r>
            <a:rPr lang="en-US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OOO-ALANS</a:t>
          </a:r>
          <a:r>
            <a:rPr lang="ru-RU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.</a:t>
          </a:r>
          <a:r>
            <a:rPr lang="en-US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RU</a:t>
          </a:r>
          <a:endParaRPr lang="ru-RU" sz="1200" b="1" dirty="0">
            <a:latin typeface="Gotham Pro Narrow Bold" panose="02000806030000020004" pitchFamily="2" charset="0"/>
            <a:cs typeface="Gotham Pro Narrow Bold" panose="02000806030000020004" pitchFamily="2" charset="0"/>
          </a:endParaRPr>
        </a:p>
      </dgm:t>
    </dgm:pt>
    <dgm:pt modelId="{BCA8FF15-F8D7-4133-9928-16ED56CC99BA}" type="parTrans" cxnId="{32751B96-D4C5-47C4-B669-33DDFA2699BE}">
      <dgm:prSet/>
      <dgm:spPr/>
      <dgm:t>
        <a:bodyPr/>
        <a:lstStyle/>
        <a:p>
          <a:endParaRPr lang="ru-RU"/>
        </a:p>
      </dgm:t>
    </dgm:pt>
    <dgm:pt modelId="{B198AAC5-E0DB-44D7-8EED-BD0DD09620EB}" type="sibTrans" cxnId="{32751B96-D4C5-47C4-B669-33DDFA2699BE}">
      <dgm:prSet/>
      <dgm:spPr/>
      <dgm:t>
        <a:bodyPr/>
        <a:lstStyle/>
        <a:p>
          <a:endParaRPr lang="ru-RU"/>
        </a:p>
      </dgm:t>
    </dgm:pt>
    <dgm:pt modelId="{77E358DD-94AC-4F62-A752-F0582A71C014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200" b="1" dirty="0" smtClean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rPr>
            <a:t>САЙТ:                                             </a:t>
          </a:r>
          <a:r>
            <a:rPr lang="en-US" sz="1200" b="0" dirty="0" smtClean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rPr>
            <a:t>WWW</a:t>
          </a:r>
          <a:r>
            <a:rPr lang="ru-RU" sz="1200" b="0" dirty="0" smtClean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rPr>
            <a:t>.</a:t>
          </a:r>
          <a:r>
            <a:rPr lang="en-US" sz="1200" b="0" dirty="0" smtClean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rPr>
            <a:t>OOO-ALANS</a:t>
          </a:r>
          <a:r>
            <a:rPr lang="ru-RU" sz="1200" b="0" dirty="0" smtClean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rPr>
            <a:t>.</a:t>
          </a:r>
          <a:r>
            <a:rPr lang="en-US" sz="1200" b="0" dirty="0" smtClean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rPr>
            <a:t>RU</a:t>
          </a:r>
          <a:endParaRPr lang="ru-RU" sz="1200" b="0" dirty="0">
            <a:solidFill>
              <a:schemeClr val="bg1"/>
            </a:solidFill>
            <a:latin typeface="Gotham Pro Narrow Bold" panose="02000806030000020004" pitchFamily="2" charset="0"/>
            <a:cs typeface="Gotham Pro Narrow Bold" panose="02000806030000020004" pitchFamily="2" charset="0"/>
          </a:endParaRPr>
        </a:p>
      </dgm:t>
    </dgm:pt>
    <dgm:pt modelId="{A74E0CE8-C012-4E27-8E23-FC4CC802D174}" type="parTrans" cxnId="{66925490-9594-4D20-BA35-BEDBE66FD690}">
      <dgm:prSet/>
      <dgm:spPr/>
      <dgm:t>
        <a:bodyPr/>
        <a:lstStyle/>
        <a:p>
          <a:endParaRPr lang="ru-RU"/>
        </a:p>
      </dgm:t>
    </dgm:pt>
    <dgm:pt modelId="{3D82A372-EC86-4529-9597-E9DA0BD824FC}" type="sibTrans" cxnId="{66925490-9594-4D20-BA35-BEDBE66FD690}">
      <dgm:prSet/>
      <dgm:spPr/>
      <dgm:t>
        <a:bodyPr/>
        <a:lstStyle/>
        <a:p>
          <a:endParaRPr lang="ru-RU"/>
        </a:p>
      </dgm:t>
    </dgm:pt>
    <dgm:pt modelId="{3A7A8766-6B03-4244-9E09-96FF2D16D3A8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200" b="1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ГЕОПОРТАЛ:                      </a:t>
          </a:r>
          <a:r>
            <a:rPr lang="en-US" sz="1200" b="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GEOPORTAL.KADSURVEY.RU</a:t>
          </a:r>
          <a:endParaRPr lang="ru-RU" sz="1200" b="0" dirty="0">
            <a:latin typeface="Gotham Pro Narrow Bold" panose="02000806030000020004" pitchFamily="2" charset="0"/>
            <a:cs typeface="Gotham Pro Narrow Bold" panose="02000806030000020004" pitchFamily="2" charset="0"/>
          </a:endParaRPr>
        </a:p>
      </dgm:t>
    </dgm:pt>
    <dgm:pt modelId="{EDE674F6-F887-4EA0-AFC1-71626E431CCA}" type="parTrans" cxnId="{8F5AAC77-A614-4A72-93DB-29387ACCCD82}">
      <dgm:prSet/>
      <dgm:spPr/>
      <dgm:t>
        <a:bodyPr/>
        <a:lstStyle/>
        <a:p>
          <a:endParaRPr lang="ru-RU"/>
        </a:p>
      </dgm:t>
    </dgm:pt>
    <dgm:pt modelId="{2B8A3C37-1134-4CA8-8CB6-6DF558134B9E}" type="sibTrans" cxnId="{8F5AAC77-A614-4A72-93DB-29387ACCCD82}">
      <dgm:prSet/>
      <dgm:spPr/>
      <dgm:t>
        <a:bodyPr/>
        <a:lstStyle/>
        <a:p>
          <a:endParaRPr lang="ru-RU"/>
        </a:p>
      </dgm:t>
    </dgm:pt>
    <dgm:pt modelId="{58C6EA16-1379-46D4-9013-8A4914B64E57}" type="pres">
      <dgm:prSet presAssocID="{CE344CE7-60F4-451C-B129-5F2FED1099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46DC64-9381-4BAA-8D77-BABAD7D72541}" type="pres">
      <dgm:prSet presAssocID="{0F0A6938-01CB-4D08-A65B-EF529F1CB4D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46A24-0540-4686-AA07-84F20299163A}" type="pres">
      <dgm:prSet presAssocID="{B7AF910E-B99F-4614-8F43-FA330F624720}" presName="spacer" presStyleCnt="0"/>
      <dgm:spPr/>
    </dgm:pt>
    <dgm:pt modelId="{65628117-A982-440D-9C87-8075DDF2FE25}" type="pres">
      <dgm:prSet presAssocID="{25A46E74-F4A1-4BB9-9485-8B2EB8C23FF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EBCCE-8545-4003-B3BD-9658C6EAB860}" type="pres">
      <dgm:prSet presAssocID="{9D52A5F2-6E22-4552-B770-2EFC14DB4D19}" presName="spacer" presStyleCnt="0"/>
      <dgm:spPr/>
    </dgm:pt>
    <dgm:pt modelId="{2D88CE57-7BAC-4F9F-975B-A75AF86B11D8}" type="pres">
      <dgm:prSet presAssocID="{2984793B-8B14-4819-A2A8-1CA5E5F97F34}" presName="parentText" presStyleLbl="node1" presStyleIdx="2" presStyleCnt="5" custLinFactNeighborX="-1141" custLinFactNeighborY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BFD26-52BF-4147-AE45-D7C25C301041}" type="pres">
      <dgm:prSet presAssocID="{B198AAC5-E0DB-44D7-8EED-BD0DD09620EB}" presName="spacer" presStyleCnt="0"/>
      <dgm:spPr/>
    </dgm:pt>
    <dgm:pt modelId="{6492E8DA-78EA-4C5B-9972-96550ED7AD0F}" type="pres">
      <dgm:prSet presAssocID="{77E358DD-94AC-4F62-A752-F0582A71C01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1540F-2B02-44B0-A7BC-1E4BD3FD4FB4}" type="pres">
      <dgm:prSet presAssocID="{3D82A372-EC86-4529-9597-E9DA0BD824FC}" presName="spacer" presStyleCnt="0"/>
      <dgm:spPr/>
    </dgm:pt>
    <dgm:pt modelId="{C9D847EC-A6AB-469C-B0C3-170798CB9AF7}" type="pres">
      <dgm:prSet presAssocID="{3A7A8766-6B03-4244-9E09-96FF2D16D3A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925490-9594-4D20-BA35-BEDBE66FD690}" srcId="{CE344CE7-60F4-451C-B129-5F2FED10993E}" destId="{77E358DD-94AC-4F62-A752-F0582A71C014}" srcOrd="3" destOrd="0" parTransId="{A74E0CE8-C012-4E27-8E23-FC4CC802D174}" sibTransId="{3D82A372-EC86-4529-9597-E9DA0BD824FC}"/>
    <dgm:cxn modelId="{C52FA73A-C546-4493-A72E-3A72842973CD}" type="presOf" srcId="{77E358DD-94AC-4F62-A752-F0582A71C014}" destId="{6492E8DA-78EA-4C5B-9972-96550ED7AD0F}" srcOrd="0" destOrd="0" presId="urn:microsoft.com/office/officeart/2005/8/layout/vList2"/>
    <dgm:cxn modelId="{137C77A6-EC2C-4215-B363-C8809F2217E0}" type="presOf" srcId="{0F0A6938-01CB-4D08-A65B-EF529F1CB4D1}" destId="{F146DC64-9381-4BAA-8D77-BABAD7D72541}" srcOrd="0" destOrd="0" presId="urn:microsoft.com/office/officeart/2005/8/layout/vList2"/>
    <dgm:cxn modelId="{9A534515-06E1-4A57-9AEB-816D02208F05}" srcId="{CE344CE7-60F4-451C-B129-5F2FED10993E}" destId="{25A46E74-F4A1-4BB9-9485-8B2EB8C23FFB}" srcOrd="1" destOrd="0" parTransId="{15C06AA8-64CA-4902-BBD9-9B4F6C1257FF}" sibTransId="{9D52A5F2-6E22-4552-B770-2EFC14DB4D19}"/>
    <dgm:cxn modelId="{3895888C-C2CC-4CEC-8E69-6525AB4C9355}" type="presOf" srcId="{25A46E74-F4A1-4BB9-9485-8B2EB8C23FFB}" destId="{65628117-A982-440D-9C87-8075DDF2FE25}" srcOrd="0" destOrd="0" presId="urn:microsoft.com/office/officeart/2005/8/layout/vList2"/>
    <dgm:cxn modelId="{ADC71964-DE9D-4B32-A0B8-613387D5622F}" type="presOf" srcId="{CE344CE7-60F4-451C-B129-5F2FED10993E}" destId="{58C6EA16-1379-46D4-9013-8A4914B64E57}" srcOrd="0" destOrd="0" presId="urn:microsoft.com/office/officeart/2005/8/layout/vList2"/>
    <dgm:cxn modelId="{8F5AAC77-A614-4A72-93DB-29387ACCCD82}" srcId="{CE344CE7-60F4-451C-B129-5F2FED10993E}" destId="{3A7A8766-6B03-4244-9E09-96FF2D16D3A8}" srcOrd="4" destOrd="0" parTransId="{EDE674F6-F887-4EA0-AFC1-71626E431CCA}" sibTransId="{2B8A3C37-1134-4CA8-8CB6-6DF558134B9E}"/>
    <dgm:cxn modelId="{7CBAB3D0-524D-4AE7-BB7D-278BC66AD50C}" srcId="{CE344CE7-60F4-451C-B129-5F2FED10993E}" destId="{0F0A6938-01CB-4D08-A65B-EF529F1CB4D1}" srcOrd="0" destOrd="0" parTransId="{D08305A3-A983-4197-82C3-510E87DEBCF9}" sibTransId="{B7AF910E-B99F-4614-8F43-FA330F624720}"/>
    <dgm:cxn modelId="{1A483EA5-0312-464A-8533-FD3AAB40CDDB}" type="presOf" srcId="{2984793B-8B14-4819-A2A8-1CA5E5F97F34}" destId="{2D88CE57-7BAC-4F9F-975B-A75AF86B11D8}" srcOrd="0" destOrd="0" presId="urn:microsoft.com/office/officeart/2005/8/layout/vList2"/>
    <dgm:cxn modelId="{32751B96-D4C5-47C4-B669-33DDFA2699BE}" srcId="{CE344CE7-60F4-451C-B129-5F2FED10993E}" destId="{2984793B-8B14-4819-A2A8-1CA5E5F97F34}" srcOrd="2" destOrd="0" parTransId="{BCA8FF15-F8D7-4133-9928-16ED56CC99BA}" sibTransId="{B198AAC5-E0DB-44D7-8EED-BD0DD09620EB}"/>
    <dgm:cxn modelId="{88C081E9-290E-4AA6-8A18-9F168E8F252E}" type="presOf" srcId="{3A7A8766-6B03-4244-9E09-96FF2D16D3A8}" destId="{C9D847EC-A6AB-469C-B0C3-170798CB9AF7}" srcOrd="0" destOrd="0" presId="urn:microsoft.com/office/officeart/2005/8/layout/vList2"/>
    <dgm:cxn modelId="{63C72257-3EB7-4A70-8F4A-E39602EDF9B9}" type="presParOf" srcId="{58C6EA16-1379-46D4-9013-8A4914B64E57}" destId="{F146DC64-9381-4BAA-8D77-BABAD7D72541}" srcOrd="0" destOrd="0" presId="urn:microsoft.com/office/officeart/2005/8/layout/vList2"/>
    <dgm:cxn modelId="{54232973-525F-438C-AC87-1E5D380F20BD}" type="presParOf" srcId="{58C6EA16-1379-46D4-9013-8A4914B64E57}" destId="{4C846A24-0540-4686-AA07-84F20299163A}" srcOrd="1" destOrd="0" presId="urn:microsoft.com/office/officeart/2005/8/layout/vList2"/>
    <dgm:cxn modelId="{E1B649DC-140B-4FAF-80CD-26EAA1AAE6AE}" type="presParOf" srcId="{58C6EA16-1379-46D4-9013-8A4914B64E57}" destId="{65628117-A982-440D-9C87-8075DDF2FE25}" srcOrd="2" destOrd="0" presId="urn:microsoft.com/office/officeart/2005/8/layout/vList2"/>
    <dgm:cxn modelId="{823FA4E0-25AB-41A1-9671-452E5CD7E27F}" type="presParOf" srcId="{58C6EA16-1379-46D4-9013-8A4914B64E57}" destId="{FE2EBCCE-8545-4003-B3BD-9658C6EAB860}" srcOrd="3" destOrd="0" presId="urn:microsoft.com/office/officeart/2005/8/layout/vList2"/>
    <dgm:cxn modelId="{3880D727-FBA8-4840-A979-32E82D7B30FA}" type="presParOf" srcId="{58C6EA16-1379-46D4-9013-8A4914B64E57}" destId="{2D88CE57-7BAC-4F9F-975B-A75AF86B11D8}" srcOrd="4" destOrd="0" presId="urn:microsoft.com/office/officeart/2005/8/layout/vList2"/>
    <dgm:cxn modelId="{A42AE50E-AAD2-41A8-950C-783F682FB65B}" type="presParOf" srcId="{58C6EA16-1379-46D4-9013-8A4914B64E57}" destId="{2BBBFD26-52BF-4147-AE45-D7C25C301041}" srcOrd="5" destOrd="0" presId="urn:microsoft.com/office/officeart/2005/8/layout/vList2"/>
    <dgm:cxn modelId="{28658253-CA8A-44A5-ACD3-7929B6157C4B}" type="presParOf" srcId="{58C6EA16-1379-46D4-9013-8A4914B64E57}" destId="{6492E8DA-78EA-4C5B-9972-96550ED7AD0F}" srcOrd="6" destOrd="0" presId="urn:microsoft.com/office/officeart/2005/8/layout/vList2"/>
    <dgm:cxn modelId="{320B2AA4-7A8E-41F4-B921-2F61BBD06154}" type="presParOf" srcId="{58C6EA16-1379-46D4-9013-8A4914B64E57}" destId="{77C1540F-2B02-44B0-A7BC-1E4BD3FD4FB4}" srcOrd="7" destOrd="0" presId="urn:microsoft.com/office/officeart/2005/8/layout/vList2"/>
    <dgm:cxn modelId="{9E8FDE12-80EB-4706-8F23-6885D983CA1D}" type="presParOf" srcId="{58C6EA16-1379-46D4-9013-8A4914B64E57}" destId="{C9D847EC-A6AB-469C-B0C3-170798CB9A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6DC64-9381-4BAA-8D77-BABAD7D72541}">
      <dsp:nvSpPr>
        <dsp:cNvPr id="0" name=""/>
        <dsp:cNvSpPr/>
      </dsp:nvSpPr>
      <dsp:spPr>
        <a:xfrm>
          <a:off x="0" y="597"/>
          <a:ext cx="4896544" cy="208360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ТЕЛ.: </a:t>
          </a:r>
          <a:r>
            <a:rPr lang="en-US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  </a:t>
          </a:r>
          <a:r>
            <a:rPr lang="ru-RU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                                                       (3952) </a:t>
          </a:r>
          <a:r>
            <a:rPr lang="en-US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504-000</a:t>
          </a:r>
          <a:r>
            <a:rPr lang="ru-RU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 </a:t>
          </a:r>
          <a:endParaRPr lang="ru-RU" sz="1200" kern="1200" dirty="0">
            <a:latin typeface="Gotham Pro Narrow Bold" panose="02000806030000020004" pitchFamily="2" charset="0"/>
            <a:cs typeface="Gotham Pro Narrow Bold" panose="02000806030000020004" pitchFamily="2" charset="0"/>
          </a:endParaRPr>
        </a:p>
      </dsp:txBody>
      <dsp:txXfrm>
        <a:off x="10171" y="10768"/>
        <a:ext cx="4876202" cy="188018"/>
      </dsp:txXfrm>
    </dsp:sp>
    <dsp:sp modelId="{65628117-A982-440D-9C87-8075DDF2FE25}">
      <dsp:nvSpPr>
        <dsp:cNvPr id="0" name=""/>
        <dsp:cNvSpPr/>
      </dsp:nvSpPr>
      <dsp:spPr>
        <a:xfrm>
          <a:off x="0" y="219870"/>
          <a:ext cx="4896544" cy="208360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ФАКС:                                                         (3952) 291</a:t>
          </a:r>
          <a:r>
            <a:rPr lang="en-US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-520</a:t>
          </a:r>
          <a:r>
            <a:rPr lang="ru-RU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 </a:t>
          </a:r>
          <a:endParaRPr lang="ru-RU" sz="1200" kern="1200" dirty="0">
            <a:latin typeface="Gotham Pro Narrow Bold" panose="02000806030000020004" pitchFamily="2" charset="0"/>
            <a:cs typeface="Gotham Pro Narrow Bold" panose="02000806030000020004" pitchFamily="2" charset="0"/>
          </a:endParaRPr>
        </a:p>
      </dsp:txBody>
      <dsp:txXfrm>
        <a:off x="10171" y="230041"/>
        <a:ext cx="4876202" cy="188018"/>
      </dsp:txXfrm>
    </dsp:sp>
    <dsp:sp modelId="{2D88CE57-7BAC-4F9F-975B-A75AF86B11D8}">
      <dsp:nvSpPr>
        <dsp:cNvPr id="0" name=""/>
        <dsp:cNvSpPr/>
      </dsp:nvSpPr>
      <dsp:spPr>
        <a:xfrm>
          <a:off x="0" y="439144"/>
          <a:ext cx="4896544" cy="208360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E</a:t>
          </a:r>
          <a:r>
            <a:rPr lang="ru-RU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-</a:t>
          </a:r>
          <a:r>
            <a:rPr lang="en-US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MAIL</a:t>
          </a:r>
          <a:r>
            <a:rPr lang="ru-RU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:                                      </a:t>
          </a:r>
          <a:r>
            <a:rPr lang="en-US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OFFICE</a:t>
          </a:r>
          <a:r>
            <a:rPr lang="ru-RU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@</a:t>
          </a:r>
          <a:r>
            <a:rPr lang="en-US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OOO-ALANS</a:t>
          </a:r>
          <a:r>
            <a:rPr lang="ru-RU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.</a:t>
          </a:r>
          <a:r>
            <a:rPr lang="en-US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RU</a:t>
          </a:r>
          <a:endParaRPr lang="ru-RU" sz="1200" b="1" kern="1200" dirty="0">
            <a:latin typeface="Gotham Pro Narrow Bold" panose="02000806030000020004" pitchFamily="2" charset="0"/>
            <a:cs typeface="Gotham Pro Narrow Bold" panose="02000806030000020004" pitchFamily="2" charset="0"/>
          </a:endParaRPr>
        </a:p>
      </dsp:txBody>
      <dsp:txXfrm>
        <a:off x="10171" y="449315"/>
        <a:ext cx="4876202" cy="188018"/>
      </dsp:txXfrm>
    </dsp:sp>
    <dsp:sp modelId="{6492E8DA-78EA-4C5B-9972-96550ED7AD0F}">
      <dsp:nvSpPr>
        <dsp:cNvPr id="0" name=""/>
        <dsp:cNvSpPr/>
      </dsp:nvSpPr>
      <dsp:spPr>
        <a:xfrm>
          <a:off x="0" y="658416"/>
          <a:ext cx="4896544" cy="208360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rPr>
            <a:t>САЙТ:                                             </a:t>
          </a:r>
          <a:r>
            <a:rPr lang="en-US" sz="1200" b="0" kern="1200" dirty="0" smtClean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rPr>
            <a:t>WWW</a:t>
          </a:r>
          <a:r>
            <a:rPr lang="ru-RU" sz="1200" b="0" kern="1200" dirty="0" smtClean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rPr>
            <a:t>.</a:t>
          </a:r>
          <a:r>
            <a:rPr lang="en-US" sz="1200" b="0" kern="1200" dirty="0" smtClean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rPr>
            <a:t>OOO-ALANS</a:t>
          </a:r>
          <a:r>
            <a:rPr lang="ru-RU" sz="1200" b="0" kern="1200" dirty="0" smtClean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rPr>
            <a:t>.</a:t>
          </a:r>
          <a:r>
            <a:rPr lang="en-US" sz="1200" b="0" kern="1200" dirty="0" smtClean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rPr>
            <a:t>RU</a:t>
          </a:r>
          <a:endParaRPr lang="ru-RU" sz="1200" b="0" kern="1200" dirty="0">
            <a:solidFill>
              <a:schemeClr val="bg1"/>
            </a:solidFill>
            <a:latin typeface="Gotham Pro Narrow Bold" panose="02000806030000020004" pitchFamily="2" charset="0"/>
            <a:cs typeface="Gotham Pro Narrow Bold" panose="02000806030000020004" pitchFamily="2" charset="0"/>
          </a:endParaRPr>
        </a:p>
      </dsp:txBody>
      <dsp:txXfrm>
        <a:off x="10171" y="668587"/>
        <a:ext cx="4876202" cy="188018"/>
      </dsp:txXfrm>
    </dsp:sp>
    <dsp:sp modelId="{C9D847EC-A6AB-469C-B0C3-170798CB9AF7}">
      <dsp:nvSpPr>
        <dsp:cNvPr id="0" name=""/>
        <dsp:cNvSpPr/>
      </dsp:nvSpPr>
      <dsp:spPr>
        <a:xfrm>
          <a:off x="0" y="877689"/>
          <a:ext cx="4896544" cy="208360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ГЕОПОРТАЛ:                      </a:t>
          </a:r>
          <a:r>
            <a:rPr lang="en-US" sz="1200" b="0" kern="1200" dirty="0" smtClean="0">
              <a:latin typeface="Gotham Pro Narrow Bold" panose="02000806030000020004" pitchFamily="2" charset="0"/>
              <a:cs typeface="Gotham Pro Narrow Bold" panose="02000806030000020004" pitchFamily="2" charset="0"/>
            </a:rPr>
            <a:t>GEOPORTAL.KADSURVEY.RU</a:t>
          </a:r>
          <a:endParaRPr lang="ru-RU" sz="1200" b="0" kern="1200" dirty="0">
            <a:latin typeface="Gotham Pro Narrow Bold" panose="02000806030000020004" pitchFamily="2" charset="0"/>
            <a:cs typeface="Gotham Pro Narrow Bold" panose="02000806030000020004" pitchFamily="2" charset="0"/>
          </a:endParaRPr>
        </a:p>
      </dsp:txBody>
      <dsp:txXfrm>
        <a:off x="10171" y="887860"/>
        <a:ext cx="4876202" cy="188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DE44-9C46-4ADC-AD95-EDDA3A0AC009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E05A2-DE2F-49C3-A833-FFE5C21C7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8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6536-42CA-4635-9FD1-8B4310A61077}" type="datetime1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FB71-DC4C-4D52-A5AC-AF03856D0FFC}" type="datetime1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A785-FDDC-4682-BFD0-0885452543D6}" type="datetime1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F002-D5EA-4656-BF03-6365C65F97CA}" type="datetime1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4D86-1055-4CB9-80C1-CFA737EEAFB1}" type="datetime1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28F-3F89-42A7-A27D-4D3B2333427A}" type="datetime1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D871-0246-4CAC-8997-F0FBA526D8D8}" type="datetime1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4DB3-D959-4F26-AEF0-C4C940BAFDD5}" type="datetime1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A974-23EA-48B0-AFAE-961477BAC87C}" type="datetime1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700-6B16-4183-82EF-F0ECB55AABBA}" type="datetime1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5A1-9BC1-42DD-A6B1-59C622D60078}" type="datetime1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B2CA-6A6F-4D94-901B-655CE878560C}" type="datetime1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Рабочие документы\презентации\элементы презентаций\графический зеленый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1423"/>
            <a:ext cx="5133547" cy="503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ие документы\презентации\элементы презентаций\графический зеленый 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" t="810" r="62241" b="1"/>
          <a:stretch/>
        </p:blipFill>
        <p:spPr bwMode="auto">
          <a:xfrm>
            <a:off x="-35384" y="-264"/>
            <a:ext cx="26631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3291830"/>
            <a:ext cx="7811433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500" b="1" cap="all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ОСОБЕННОСТИ ФОРМИРОВАНИЯ</a:t>
            </a:r>
          </a:p>
          <a:p>
            <a:pPr>
              <a:lnSpc>
                <a:spcPct val="120000"/>
              </a:lnSpc>
            </a:pPr>
            <a:r>
              <a:rPr lang="ru-RU" sz="2500" b="1" cap="all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КАРТОГРАФИЧЕСКОЙ ПРОДУКЦИИ</a:t>
            </a:r>
          </a:p>
          <a:p>
            <a:pPr>
              <a:lnSpc>
                <a:spcPct val="120000"/>
              </a:lnSpc>
            </a:pPr>
            <a:r>
              <a:rPr lang="ru-RU" cap="all" spc="-150" dirty="0" smtClean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По фондовым и архивным материалам</a:t>
            </a:r>
            <a:endParaRPr lang="ru-RU" cap="all" spc="-150" dirty="0">
              <a:solidFill>
                <a:schemeClr val="bg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40649" y="151520"/>
            <a:ext cx="2912164" cy="769098"/>
            <a:chOff x="4555608" y="202027"/>
            <a:chExt cx="3749815" cy="1025464"/>
          </a:xfrm>
        </p:grpSpPr>
        <p:pic>
          <p:nvPicPr>
            <p:cNvPr id="1026" name="Picture 2" descr="C:\Рабочие документы\брендбуки\Брендбук КС 2019\Логотип. Кадастрсъемка белы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537" y="202027"/>
              <a:ext cx="3689886" cy="45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0"/>
            <a:stretch/>
          </p:blipFill>
          <p:spPr bwMode="auto">
            <a:xfrm>
              <a:off x="5220072" y="764704"/>
              <a:ext cx="1148036" cy="35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40"/>
            <a:stretch/>
          </p:blipFill>
          <p:spPr bwMode="auto">
            <a:xfrm>
              <a:off x="4555608" y="764704"/>
              <a:ext cx="483117" cy="46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297071" y="4756230"/>
            <a:ext cx="252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ИРКУТСК, 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3683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Рабочие документы\презентации\элементы презентаций\графический углов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7" y="0"/>
            <a:ext cx="10302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4047" y="216299"/>
            <a:ext cx="641673" cy="273844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10</a:t>
            </a:fld>
            <a:endParaRPr lang="ru-RU" sz="1600" b="1" dirty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88004" y="4731495"/>
            <a:ext cx="1243636" cy="322895"/>
            <a:chOff x="4555608" y="202027"/>
            <a:chExt cx="3749815" cy="1025464"/>
          </a:xfrm>
        </p:grpSpPr>
        <p:pic>
          <p:nvPicPr>
            <p:cNvPr id="67" name="Picture 2" descr="C:\Рабочие документы\брендбуки\Брендбук КС 2019\Логотип. Кадастрсъемка белы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537" y="202027"/>
              <a:ext cx="3689886" cy="45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0"/>
            <a:stretch/>
          </p:blipFill>
          <p:spPr bwMode="auto">
            <a:xfrm>
              <a:off x="5220072" y="764704"/>
              <a:ext cx="1148036" cy="35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40"/>
            <a:stretch/>
          </p:blipFill>
          <p:spPr bwMode="auto">
            <a:xfrm>
              <a:off x="4555608" y="764704"/>
              <a:ext cx="483117" cy="46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3" descr="C:\Рабочие документы\презентации\элементы презентаций\Низ паттерн зеленый полупрозрачный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1" r="1"/>
          <a:stretch/>
        </p:blipFill>
        <p:spPr bwMode="auto">
          <a:xfrm>
            <a:off x="6682740" y="4534295"/>
            <a:ext cx="2461260" cy="6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236501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92D050"/>
              </a:buClr>
            </a:pPr>
            <a:r>
              <a:rPr lang="ru-RU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КАКИЕ ДАННЫЕ ИСПОЛЬЗОВАТЬ?</a:t>
            </a:r>
          </a:p>
        </p:txBody>
      </p:sp>
    </p:spTree>
    <p:extLst>
      <p:ext uri="{BB962C8B-B14F-4D97-AF65-F5344CB8AC3E}">
        <p14:creationId xmlns:p14="http://schemas.microsoft.com/office/powerpoint/2010/main" val="28220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Рабочие документы\презентации\элементы презентаций\графический зеленый 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" t="810" r="62241" b="1"/>
          <a:stretch/>
        </p:blipFill>
        <p:spPr bwMode="auto">
          <a:xfrm>
            <a:off x="-35383" y="-264"/>
            <a:ext cx="26631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68846" y="1856252"/>
            <a:ext cx="7801624" cy="810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600" b="1" dirty="0" smtClean="0">
                <a:solidFill>
                  <a:srgbClr val="00B20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БЛАГОДАРИМ ЗА ВНИМАНИЕ</a:t>
            </a:r>
            <a:r>
              <a:rPr lang="ru-RU" sz="2600" b="1" dirty="0">
                <a:solidFill>
                  <a:srgbClr val="00B20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!</a:t>
            </a:r>
            <a:endParaRPr lang="ru-RU" sz="2600" b="1" dirty="0" smtClean="0">
              <a:solidFill>
                <a:srgbClr val="00B200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20381954"/>
              </p:ext>
            </p:extLst>
          </p:nvPr>
        </p:nvGraphicFramePr>
        <p:xfrm>
          <a:off x="2627785" y="3291830"/>
          <a:ext cx="4896544" cy="108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2546716"/>
            <a:ext cx="13811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7058594" y="3927841"/>
            <a:ext cx="173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СКАЧАТЬ ПРЕЗЕНТАЦИЮ</a:t>
            </a:r>
            <a:endParaRPr lang="ru-RU" sz="12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Рабочие документы\презентации\элементы презентаций\графический углов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7" y="0"/>
            <a:ext cx="10302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ие документы\презентации\элементы презентаций\графический белый 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68"/>
          <a:stretch/>
        </p:blipFill>
        <p:spPr bwMode="auto">
          <a:xfrm flipH="1">
            <a:off x="5995686" y="2845"/>
            <a:ext cx="3148314" cy="51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Рабочие документы\презентации\элементы презентаций\графический серый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9" r="27357"/>
          <a:stretch/>
        </p:blipFill>
        <p:spPr bwMode="auto">
          <a:xfrm>
            <a:off x="6096227" y="2846"/>
            <a:ext cx="3047789" cy="438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0749D1-A88F-4F73-BDED-2CEC913C3465}"/>
              </a:ext>
            </a:extLst>
          </p:cNvPr>
          <p:cNvSpPr/>
          <p:nvPr/>
        </p:nvSpPr>
        <p:spPr>
          <a:xfrm>
            <a:off x="993928" y="160817"/>
            <a:ext cx="5568020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ГРУППА КОМПАНИЙ </a:t>
            </a:r>
          </a:p>
          <a:p>
            <a:r>
              <a:rPr lang="ru-RU" sz="1600" b="1" cap="all" dirty="0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«АЛАНС» И «КАДАСТРСЪЕМКА» – это</a:t>
            </a:r>
            <a:endParaRPr lang="ru-RU" sz="1600" b="1" cap="all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777938" y="1698421"/>
            <a:ext cx="5324836" cy="2632828"/>
            <a:chOff x="-30068" y="218211"/>
            <a:chExt cx="9036146" cy="5010051"/>
          </a:xfrm>
        </p:grpSpPr>
        <p:pic>
          <p:nvPicPr>
            <p:cNvPr id="17" name="Picture 2" descr="C:\Рабочие документы\презентации\элементы презентаций\картинки со стоков\карта России\карта 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68" y="218211"/>
              <a:ext cx="9036146" cy="5010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68338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2636912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217" y="2395623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116" y="3882526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465" y="3419988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676" y="2996952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957" y="4365104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717032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4437112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844147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602858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850" y="3943240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625" y="4199610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989" y="3238241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854" y="1268760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1988840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921" y="740765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276" y="2832933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197" y="2481948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524" y="1953637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2816185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" descr="C:\Рабочие документы\презентации\элементы презентаций\ИКОНКИ\MAP P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318" y="4604039"/>
              <a:ext cx="482578" cy="4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30088" y="730025"/>
            <a:ext cx="70516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БОЛЕЕ</a:t>
            </a:r>
            <a:r>
              <a:rPr lang="ru-RU" b="1" dirty="0">
                <a:solidFill>
                  <a:srgbClr val="00B20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r>
              <a:rPr lang="ru-RU" b="1" dirty="0">
                <a:solidFill>
                  <a:srgbClr val="92D05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20</a:t>
            </a:r>
            <a:r>
              <a:rPr lang="ru-RU" b="1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ЛЕТ ОПЫТА В ОБЛАСТИ</a:t>
            </a:r>
            <a:r>
              <a:rPr lang="en-US" sz="1200" b="1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КОМПЛЕКСНЫХ ИНЖЕНЕРНЫХ ИЗЫСКАНИЙ</a:t>
            </a:r>
          </a:p>
          <a:p>
            <a:pPr lvl="0" algn="ctr">
              <a:spcAft>
                <a:spcPts val="60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БОЛЕЕ</a:t>
            </a:r>
            <a:r>
              <a:rPr lang="ru-RU" b="1" dirty="0" smtClean="0">
                <a:solidFill>
                  <a:srgbClr val="00B20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r>
              <a:rPr lang="ru-RU" b="1" dirty="0">
                <a:solidFill>
                  <a:srgbClr val="92D05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60</a:t>
            </a:r>
            <a:r>
              <a:rPr lang="ru-RU" b="1" dirty="0">
                <a:solidFill>
                  <a:prstClr val="white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 </a:t>
            </a:r>
            <a:r>
              <a:rPr lang="ru-RU" sz="1200" b="1" dirty="0">
                <a:solidFill>
                  <a:prstClr val="white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КОРПОРАТИВНЫХ ЗАКАЗЧИКОВ</a:t>
            </a:r>
          </a:p>
          <a:p>
            <a:pPr lvl="0" algn="ctr">
              <a:spcAft>
                <a:spcPts val="600"/>
              </a:spcAft>
            </a:pPr>
            <a:r>
              <a:rPr lang="ru-RU" sz="1200" b="1" dirty="0">
                <a:solidFill>
                  <a:prstClr val="white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 БОЛЕЕ </a:t>
            </a:r>
            <a:r>
              <a:rPr lang="ru-RU" b="1" dirty="0">
                <a:solidFill>
                  <a:srgbClr val="92D05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1 200 </a:t>
            </a:r>
            <a:r>
              <a:rPr lang="ru-RU" sz="1200" b="1" dirty="0">
                <a:solidFill>
                  <a:prstClr val="white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ВЫПОЛНЕННЫХ </a:t>
            </a:r>
            <a:r>
              <a:rPr lang="ru-RU" sz="1200" b="1" dirty="0" smtClean="0">
                <a:solidFill>
                  <a:prstClr val="white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ДОГОВОРОВ</a:t>
            </a:r>
            <a:endParaRPr lang="ru-RU" sz="1200" b="1" dirty="0" smtClean="0">
              <a:solidFill>
                <a:srgbClr val="00B200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  <a:p>
            <a:pPr lvl="0" algn="ctr">
              <a:spcAft>
                <a:spcPts val="6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ОТСКАНИРОВАНО  БОЛЕЕ</a:t>
            </a:r>
            <a:r>
              <a:rPr lang="ru-RU" sz="1200" b="1" dirty="0" smtClean="0">
                <a:solidFill>
                  <a:srgbClr val="00B20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r>
              <a:rPr lang="ru-RU" b="1" dirty="0" smtClean="0">
                <a:solidFill>
                  <a:srgbClr val="92D05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10 000 </a:t>
            </a:r>
            <a:r>
              <a:rPr lang="ru-RU" sz="1200" b="1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КМ</a:t>
            </a:r>
            <a:r>
              <a:rPr lang="ru-RU" sz="1200" b="1" baseline="30000" dirty="0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</a:t>
            </a:r>
            <a:r>
              <a:rPr lang="ru-RU" sz="1200" b="1" baseline="30000" dirty="0" smtClean="0">
                <a:solidFill>
                  <a:srgbClr val="00B20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 </a:t>
            </a:r>
            <a:r>
              <a:rPr lang="ru-RU" sz="1200" b="1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ГОРОДСКОЙ ЗАСТРОЙКИ, ДОРОГ, ПУТЕПРОВОДОВ</a:t>
            </a:r>
            <a:endParaRPr lang="ru-RU" sz="1200" dirty="0" smtClean="0">
              <a:solidFill>
                <a:schemeClr val="bg1"/>
              </a:solidFill>
              <a:latin typeface="Gotham Pro Narrow Medium" panose="02000606030000020004" pitchFamily="2" charset="0"/>
              <a:cs typeface="Gotham Pro Narrow Medium" panose="02000606030000020004" pitchFamily="2" charset="0"/>
            </a:endParaRPr>
          </a:p>
          <a:p>
            <a:pPr algn="ctr">
              <a:spcAft>
                <a:spcPts val="6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ПРОБУРЕНО</a:t>
            </a:r>
            <a:r>
              <a:rPr lang="ru-RU" sz="1200" b="1" dirty="0" smtClean="0">
                <a:solidFill>
                  <a:srgbClr val="00B20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БОЛЕЕ</a:t>
            </a:r>
            <a:r>
              <a:rPr lang="ru-RU" sz="1200" b="1" dirty="0">
                <a:solidFill>
                  <a:srgbClr val="00B20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r>
              <a:rPr lang="ru-RU" b="1" dirty="0" smtClean="0">
                <a:solidFill>
                  <a:srgbClr val="92D05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1 000 000</a:t>
            </a:r>
            <a:r>
              <a:rPr lang="en-US" b="1" dirty="0" smtClean="0">
                <a:solidFill>
                  <a:srgbClr val="92D05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МЕТРОВ СКВАЖИН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415" y="2579837"/>
            <a:ext cx="4166672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">
              <a:spcBef>
                <a:spcPts val="216"/>
              </a:spcBef>
              <a:defRPr/>
            </a:pPr>
            <a:r>
              <a:rPr lang="ru-RU" altLang="ru-RU" sz="1200" b="1" dirty="0">
                <a:solidFill>
                  <a:srgbClr val="92D050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ПОЛНАЯ ТЕХНИЧЕСКАЯ ОСНАЩЕННОСТЬ:</a:t>
            </a:r>
          </a:p>
          <a:p>
            <a:pPr marL="268313" indent="-214313">
              <a:spcBef>
                <a:spcPts val="216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000" b="1" dirty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САМОЛЕТ </a:t>
            </a:r>
            <a:r>
              <a:rPr lang="ru-RU" altLang="ru-RU" sz="1000" b="1" dirty="0" smtClean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С-44Ф,</a:t>
            </a:r>
            <a:endParaRPr lang="en-US" altLang="ru-RU" sz="1000" b="1" dirty="0" smtClean="0">
              <a:solidFill>
                <a:schemeClr val="bg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marL="268313" indent="-214313">
              <a:spcBef>
                <a:spcPts val="216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000" b="1" dirty="0" smtClean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БПЛА </a:t>
            </a:r>
            <a:r>
              <a:rPr lang="ru-RU" altLang="ru-RU" sz="1000" b="1" dirty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ГЕОСКАН-401, </a:t>
            </a:r>
          </a:p>
          <a:p>
            <a:pPr marL="268313" indent="-214313">
              <a:spcBef>
                <a:spcPts val="216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000" b="1" dirty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АЭРОФОТОКАМЕРЫ И ЛАЗЕРНЫЕ СКАНЕРЫ </a:t>
            </a:r>
            <a:r>
              <a:rPr lang="en-US" altLang="ru-RU" sz="1000" b="1" dirty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LEICA </a:t>
            </a:r>
            <a:r>
              <a:rPr lang="ru-RU" altLang="ru-RU" sz="1000" b="1" dirty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И </a:t>
            </a:r>
            <a:r>
              <a:rPr lang="en-US" altLang="ru-RU" sz="1000" b="1" dirty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OPTECH</a:t>
            </a:r>
            <a:r>
              <a:rPr lang="ru-RU" altLang="ru-RU" sz="1000" b="1" dirty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.</a:t>
            </a:r>
          </a:p>
          <a:p>
            <a:pPr marL="268313" indent="-214313">
              <a:spcBef>
                <a:spcPts val="216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000" b="1" dirty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ГЕОДЕЗИЧЕСКОЕ, ТАКСАЦИОННОЕ ОБОРУДОВАНИЕ И ИНСТРУМЕНТЫ.</a:t>
            </a:r>
          </a:p>
          <a:p>
            <a:pPr marL="268313" indent="-214313">
              <a:buFont typeface="Wingdings" panose="05000000000000000000" pitchFamily="2" charset="2"/>
              <a:buChar char="§"/>
              <a:defRPr/>
            </a:pPr>
            <a:r>
              <a:rPr lang="ru-RU" altLang="ru-RU" sz="1000" b="1" dirty="0" smtClean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СПЕЦАВТОТРАНСПОРТ</a:t>
            </a:r>
            <a:endParaRPr lang="en-US" altLang="ru-RU" sz="1000" b="1" dirty="0" smtClean="0">
              <a:solidFill>
                <a:schemeClr val="bg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marL="268288">
              <a:defRPr/>
            </a:pPr>
            <a:r>
              <a:rPr lang="ru-RU" altLang="ru-RU" sz="1000" b="1" dirty="0" smtClean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(ГРУЗОВЫЕ, СНЕГОБОЛОТОХОДЫ,</a:t>
            </a:r>
            <a:r>
              <a:rPr lang="ru-RU" altLang="ru-RU" sz="1000" b="1" dirty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 </a:t>
            </a:r>
            <a:r>
              <a:rPr lang="ru-RU" altLang="ru-RU" sz="1000" b="1" dirty="0" smtClean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КВАДРОЦИКЛЫ</a:t>
            </a:r>
            <a:r>
              <a:rPr lang="ru-RU" altLang="ru-RU" sz="1000" b="1" dirty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, </a:t>
            </a:r>
            <a:r>
              <a:rPr lang="ru-RU" altLang="ru-RU" sz="1000" b="1" dirty="0" smtClean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БУРОВЫЕ УСТАНОВКИ, ВАГОН-ДОМА</a:t>
            </a:r>
            <a:r>
              <a:rPr lang="ru-RU" altLang="ru-RU" sz="1000" b="1" dirty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)</a:t>
            </a:r>
            <a:endParaRPr lang="ru-RU" sz="1000" b="1" dirty="0">
              <a:solidFill>
                <a:schemeClr val="bg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74236" y="4383450"/>
            <a:ext cx="5584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algn="ctr">
              <a:spcBef>
                <a:spcPts val="288"/>
              </a:spcBef>
              <a:defRPr/>
            </a:pPr>
            <a:r>
              <a:rPr lang="ru-RU" altLang="ru-RU" sz="1200" dirty="0">
                <a:solidFill>
                  <a:schemeClr val="bg1"/>
                </a:solidFill>
              </a:rPr>
              <a:t>РАБОТАЕМ НА ВСЕЙ ТЕРРИТОРИИ </a:t>
            </a:r>
            <a:r>
              <a:rPr lang="ru-RU" altLang="ru-RU" sz="1200" dirty="0" smtClean="0">
                <a:solidFill>
                  <a:schemeClr val="bg1"/>
                </a:solidFill>
              </a:rPr>
              <a:t>СИБИРИ</a:t>
            </a:r>
            <a:r>
              <a:rPr lang="ru-RU" altLang="ru-RU" sz="1200" dirty="0">
                <a:solidFill>
                  <a:schemeClr val="bg1"/>
                </a:solidFill>
              </a:rPr>
              <a:t> </a:t>
            </a:r>
            <a:r>
              <a:rPr lang="ru-RU" altLang="ru-RU" sz="1200" dirty="0" smtClean="0">
                <a:solidFill>
                  <a:schemeClr val="bg1"/>
                </a:solidFill>
              </a:rPr>
              <a:t>И </a:t>
            </a:r>
            <a:r>
              <a:rPr lang="ru-RU" altLang="ru-RU" sz="1200" dirty="0">
                <a:solidFill>
                  <a:schemeClr val="bg1"/>
                </a:solidFill>
              </a:rPr>
              <a:t>ДАЛЬНЕГО ВОСТОКА</a:t>
            </a:r>
          </a:p>
        </p:txBody>
      </p:sp>
      <p:sp>
        <p:nvSpPr>
          <p:cNvPr id="46" name="Номер слайда 1"/>
          <p:cNvSpPr txBox="1">
            <a:spLocks/>
          </p:cNvSpPr>
          <p:nvPr/>
        </p:nvSpPr>
        <p:spPr>
          <a:xfrm>
            <a:off x="112483" y="244078"/>
            <a:ext cx="6416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pPr/>
              <a:t>2</a:t>
            </a:fld>
            <a:endParaRPr lang="ru-RU" sz="1600" b="1" dirty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88004" y="4731495"/>
            <a:ext cx="1315644" cy="322895"/>
            <a:chOff x="4555608" y="202027"/>
            <a:chExt cx="3749815" cy="1025464"/>
          </a:xfrm>
        </p:grpSpPr>
        <p:pic>
          <p:nvPicPr>
            <p:cNvPr id="52" name="Picture 2" descr="C:\Рабочие документы\брендбуки\Брендбук КС 2019\Логотип. Кадастрсъемка белый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537" y="202027"/>
              <a:ext cx="3689886" cy="45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0"/>
            <a:stretch/>
          </p:blipFill>
          <p:spPr bwMode="auto">
            <a:xfrm>
              <a:off x="5220072" y="764704"/>
              <a:ext cx="1148036" cy="35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40"/>
            <a:stretch/>
          </p:blipFill>
          <p:spPr bwMode="auto">
            <a:xfrm>
              <a:off x="4555608" y="764704"/>
              <a:ext cx="483117" cy="46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Picture 3" descr="C:\Рабочие документы\презентации\элементы презентаций\Низ паттерн зеленый полупрозрачный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1" r="1"/>
          <a:stretch/>
        </p:blipFill>
        <p:spPr bwMode="auto">
          <a:xfrm>
            <a:off x="6682740" y="4534295"/>
            <a:ext cx="2461260" cy="6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2080" y="813067"/>
            <a:ext cx="727280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КОМПЛЕКСНЫЕ ИНЖЕНЕРНЫЕ ИЗЫСКАНИЯ;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ЦИФРОВАЯ АЭРОФОТОСЪЕМКА;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ВОЗДУШНОЕ И НАЗЕМНОЕ ЛАЗЕРНОЕ СКАНИРОВАНИЕ;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СОЗДАНИЕ ЦИФРОВЫХ КАРТ И ПЛАНОВ;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СОЗДАНИЕ ТРЕХМЕРНЫХ ЦИФРОВЫХ МОДЕЛЕЙ;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ЛЕСОУСТРОЙСТВО;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КАДАСТРОВЫЕ РАБОТЫ;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РАЗВЕДКА КАРЬЕРОВ;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МАРКШЕЙДЕРИЯ;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ПРОЕКТИРОВАНИЕ ЛИНЕЙНЫХ И ПЛОЩАДНЫХ ОБЪЕКТОВ;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ОБСЛЕДОВАНИЕ ЛЭП, ДОРОГ, НЕФТЕ- И ГАЗОПРОВОДОВ;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РАЗРАБОТКА ПРОГРАММНОГО ОБЕСПЕЧЕНИЯ</a:t>
            </a:r>
            <a:r>
              <a:rPr lang="en-US" sz="1400" b="1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  <a:endParaRPr lang="ru-RU" sz="1400" b="1" dirty="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17" name="Picture 2" descr="C:\Рабочие документы\презентации\элементы презентаций\графический углов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7" y="0"/>
            <a:ext cx="10302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80749D1-A88F-4F73-BDED-2CEC913C3465}"/>
              </a:ext>
            </a:extLst>
          </p:cNvPr>
          <p:cNvSpPr/>
          <p:nvPr/>
        </p:nvSpPr>
        <p:spPr>
          <a:xfrm>
            <a:off x="1187624" y="195486"/>
            <a:ext cx="5676792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НАПРАВЛЕНИЯ  РАБОТЫ</a:t>
            </a:r>
            <a:endParaRPr lang="ru-RU" sz="1600" b="1" cap="all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4047" y="216299"/>
            <a:ext cx="641673" cy="273844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3</a:t>
            </a:fld>
            <a:endParaRPr lang="ru-RU" sz="1600" b="1" dirty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endParaRPr>
          </a:p>
        </p:txBody>
      </p:sp>
      <p:pic>
        <p:nvPicPr>
          <p:cNvPr id="23" name="Picture 4" descr="C:\Рабочие документы\презентации\элементы презентаций\графический белый 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r="62468"/>
          <a:stretch/>
        </p:blipFill>
        <p:spPr bwMode="auto">
          <a:xfrm flipH="1">
            <a:off x="6423296" y="2845"/>
            <a:ext cx="2720704" cy="51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Рабочие документы\презентации\элементы презентаций\графический серый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79" r="38158"/>
          <a:stretch/>
        </p:blipFill>
        <p:spPr bwMode="auto">
          <a:xfrm>
            <a:off x="6549381" y="2846"/>
            <a:ext cx="2594619" cy="438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88004" y="4731495"/>
            <a:ext cx="1315644" cy="322895"/>
            <a:chOff x="4555608" y="202027"/>
            <a:chExt cx="3749815" cy="1025464"/>
          </a:xfrm>
        </p:grpSpPr>
        <p:pic>
          <p:nvPicPr>
            <p:cNvPr id="26" name="Picture 2" descr="C:\Рабочие документы\брендбуки\Брендбук КС 2019\Логотип. Кадастрсъемка белый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537" y="202027"/>
              <a:ext cx="3689886" cy="45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0"/>
            <a:stretch/>
          </p:blipFill>
          <p:spPr bwMode="auto">
            <a:xfrm>
              <a:off x="5220072" y="764704"/>
              <a:ext cx="1148036" cy="35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40"/>
            <a:stretch/>
          </p:blipFill>
          <p:spPr bwMode="auto">
            <a:xfrm>
              <a:off x="4555608" y="764704"/>
              <a:ext cx="483117" cy="46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3" descr="C:\Рабочие документы\презентации\элементы презентаций\Низ паттерн зеленый полупрозрачный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1" r="1"/>
          <a:stretch/>
        </p:blipFill>
        <p:spPr bwMode="auto">
          <a:xfrm>
            <a:off x="6682740" y="4534295"/>
            <a:ext cx="2461260" cy="6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Рабочие документы\презентации\элементы презентаций\графический углов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7" y="0"/>
            <a:ext cx="10302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4047" y="216299"/>
            <a:ext cx="641673" cy="273844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4</a:t>
            </a:fld>
            <a:endParaRPr lang="ru-RU" sz="1600" b="1" dirty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88004" y="4731495"/>
            <a:ext cx="1243636" cy="322895"/>
            <a:chOff x="4555608" y="202027"/>
            <a:chExt cx="3749815" cy="1025464"/>
          </a:xfrm>
        </p:grpSpPr>
        <p:pic>
          <p:nvPicPr>
            <p:cNvPr id="67" name="Picture 2" descr="C:\Рабочие документы\брендбуки\Брендбук КС 2019\Логотип. Кадастрсъемка белы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537" y="202027"/>
              <a:ext cx="3689886" cy="45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0"/>
            <a:stretch/>
          </p:blipFill>
          <p:spPr bwMode="auto">
            <a:xfrm>
              <a:off x="5220072" y="764704"/>
              <a:ext cx="1148036" cy="35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40"/>
            <a:stretch/>
          </p:blipFill>
          <p:spPr bwMode="auto">
            <a:xfrm>
              <a:off x="4555608" y="764704"/>
              <a:ext cx="483117" cy="46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3" descr="C:\Рабочие документы\презентации\элементы презентаций\Низ паттерн зеленый полупрозрачный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1" r="1"/>
          <a:stretch/>
        </p:blipFill>
        <p:spPr bwMode="auto">
          <a:xfrm>
            <a:off x="6682740" y="4534295"/>
            <a:ext cx="2461260" cy="6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80749D1-A88F-4F73-BDED-2CEC913C3465}"/>
              </a:ext>
            </a:extLst>
          </p:cNvPr>
          <p:cNvSpPr/>
          <p:nvPr/>
        </p:nvSpPr>
        <p:spPr>
          <a:xfrm>
            <a:off x="1187624" y="195486"/>
            <a:ext cx="7344816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ДАННЫЕ ДЛЯ СОЗДАНИЯ КАРТОГРАФИЧЕСКИХ МАТЕРИАЛОВ</a:t>
            </a:r>
            <a:endParaRPr lang="ru-RU" sz="1600" b="1" cap="all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43558"/>
            <a:ext cx="855181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МАТЕРИАЛЫ ФЕДЕРАЛЬНОГО ФОНДА ПРОСТРАНСТВЕННЫХ ДАННЫХ (ФФПД);</a:t>
            </a:r>
          </a:p>
          <a:p>
            <a:pPr marL="285750" indent="-285750">
              <a:spcBef>
                <a:spcPts val="300"/>
              </a:spcBef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АРХИВНЫЕ МАТЕРИАЛЫ АО «КАДАСТРСЪЕМКА»;</a:t>
            </a:r>
          </a:p>
          <a:p>
            <a:pPr marL="285750" indent="-285750">
              <a:spcBef>
                <a:spcPts val="300"/>
              </a:spcBef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АРХИВНЫЕ МАТЕРИАЛЫ ДРУГИХ ПРЕДПРИЯТИЙ.</a:t>
            </a:r>
            <a:endParaRPr lang="ru-RU" sz="1400" dirty="0">
              <a:solidFill>
                <a:schemeClr val="bg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124" y="2208418"/>
            <a:ext cx="828092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200"/>
              </a:buClr>
            </a:pPr>
            <a:r>
              <a:rPr lang="ru-RU" dirty="0" smtClean="0">
                <a:solidFill>
                  <a:schemeClr val="bg1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ТИПЫ ФОНДОВЫХ ДАННЫХ:</a:t>
            </a:r>
          </a:p>
          <a:p>
            <a:pPr marL="1079500" indent="-719138">
              <a:spcBef>
                <a:spcPts val="300"/>
              </a:spcBef>
              <a:buClr>
                <a:srgbClr val="00B2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92D050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ЦИФРОВЫЕ КАРТЫ;</a:t>
            </a:r>
          </a:p>
          <a:p>
            <a:pPr marL="1079500" indent="-719138">
              <a:spcBef>
                <a:spcPts val="300"/>
              </a:spcBef>
              <a:buClr>
                <a:srgbClr val="00B2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92D050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ЦИФРОВЫЕ ПЛАНЫ;</a:t>
            </a:r>
          </a:p>
          <a:p>
            <a:pPr marL="1079500" indent="-719138">
              <a:spcBef>
                <a:spcPts val="300"/>
              </a:spcBef>
              <a:buClr>
                <a:srgbClr val="00B2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92D050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АЭРОФОТОСНИМКИ;</a:t>
            </a:r>
          </a:p>
          <a:p>
            <a:pPr marL="1079500" indent="-719138">
              <a:spcBef>
                <a:spcPts val="300"/>
              </a:spcBef>
              <a:buClr>
                <a:srgbClr val="00B2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92D050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ГЕОДЕЗИЧЕСКИЕ ДАННЫЕ;</a:t>
            </a:r>
          </a:p>
          <a:p>
            <a:pPr marL="1079500" indent="-719138">
              <a:spcBef>
                <a:spcPts val="300"/>
              </a:spcBef>
              <a:buClr>
                <a:srgbClr val="00B2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92D050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ТОПОГРАФИЧЕСКИЕ ДАННЫЕ;</a:t>
            </a:r>
          </a:p>
          <a:p>
            <a:pPr marL="1079500" indent="-719138">
              <a:spcBef>
                <a:spcPts val="300"/>
              </a:spcBef>
              <a:buClr>
                <a:srgbClr val="00B2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92D050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ДОПОЛНИТЕЛЬНЫЕ ИСТОЧНИКИ ИНФОРМАЦИИ.</a:t>
            </a:r>
            <a:endParaRPr lang="ru-RU" sz="1400" dirty="0">
              <a:solidFill>
                <a:srgbClr val="92D050"/>
              </a:solidFill>
              <a:latin typeface="Gotham Pro Narrow Medium" panose="02000606030000020004" pitchFamily="2" charset="0"/>
              <a:cs typeface="Gotham Pro Narrow Medium" panose="02000606030000020004" pitchFamily="2" charset="0"/>
            </a:endParaRPr>
          </a:p>
        </p:txBody>
      </p:sp>
      <p:pic>
        <p:nvPicPr>
          <p:cNvPr id="18" name="Picture 7" descr="D:\Перфильева\Презентация\!!!!!!!!!Готово\слайд_2\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2" b="98502" l="27845" r="651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75" r="34986"/>
          <a:stretch/>
        </p:blipFill>
        <p:spPr bwMode="auto">
          <a:xfrm>
            <a:off x="5724128" y="1563638"/>
            <a:ext cx="2616056" cy="304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Рабочие документы\презентации\элементы презентаций\графический углов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7" y="0"/>
            <a:ext cx="10302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4047" y="216299"/>
            <a:ext cx="641673" cy="273844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5</a:t>
            </a:fld>
            <a:endParaRPr lang="ru-RU" sz="1600" b="1" dirty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88004" y="4731495"/>
            <a:ext cx="1243636" cy="322895"/>
            <a:chOff x="4555608" y="202027"/>
            <a:chExt cx="3749815" cy="1025464"/>
          </a:xfrm>
        </p:grpSpPr>
        <p:pic>
          <p:nvPicPr>
            <p:cNvPr id="67" name="Picture 2" descr="C:\Рабочие документы\брендбуки\Брендбук КС 2019\Логотип. Кадастрсъемка белы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537" y="202027"/>
              <a:ext cx="3689886" cy="45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0"/>
            <a:stretch/>
          </p:blipFill>
          <p:spPr bwMode="auto">
            <a:xfrm>
              <a:off x="5220072" y="764704"/>
              <a:ext cx="1148036" cy="35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40"/>
            <a:stretch/>
          </p:blipFill>
          <p:spPr bwMode="auto">
            <a:xfrm>
              <a:off x="4555608" y="764704"/>
              <a:ext cx="483117" cy="46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3" descr="C:\Рабочие документы\презентации\элементы презентаций\Низ паттерн зеленый полупрозрачный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1" r="1"/>
          <a:stretch/>
        </p:blipFill>
        <p:spPr bwMode="auto">
          <a:xfrm>
            <a:off x="6682740" y="4534295"/>
            <a:ext cx="2461260" cy="6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80749D1-A88F-4F73-BDED-2CEC913C3465}"/>
              </a:ext>
            </a:extLst>
          </p:cNvPr>
          <p:cNvSpPr/>
          <p:nvPr/>
        </p:nvSpPr>
        <p:spPr>
          <a:xfrm>
            <a:off x="1187624" y="195486"/>
            <a:ext cx="7344816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Использование фондовых данных</a:t>
            </a:r>
            <a:endParaRPr lang="ru-RU" sz="1600" b="1" cap="all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" y="762000"/>
            <a:ext cx="442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ПРЕИМУЩЕСТВА </a:t>
            </a:r>
            <a:endParaRPr lang="ru-RU" dirty="0">
              <a:solidFill>
                <a:srgbClr val="92D050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762000"/>
            <a:ext cx="442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DA4646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НЕДОСТАТКИ</a:t>
            </a:r>
            <a:endParaRPr lang="ru-RU" dirty="0">
              <a:solidFill>
                <a:srgbClr val="DA4646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61429" y="802908"/>
            <a:ext cx="0" cy="3713058"/>
          </a:xfrm>
          <a:prstGeom prst="line">
            <a:avLst/>
          </a:prstGeom>
          <a:ln w="25400">
            <a:gradFill>
              <a:gsLst>
                <a:gs pos="0">
                  <a:srgbClr val="92D050"/>
                </a:gs>
                <a:gs pos="50000">
                  <a:srgbClr val="00B050"/>
                </a:gs>
                <a:gs pos="100000">
                  <a:srgbClr val="92D05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31447" y="802908"/>
            <a:ext cx="0" cy="3713058"/>
          </a:xfrm>
          <a:prstGeom prst="line">
            <a:avLst/>
          </a:prstGeom>
          <a:ln w="25400">
            <a:gradFill>
              <a:gsLst>
                <a:gs pos="0">
                  <a:srgbClr val="DA4646"/>
                </a:gs>
                <a:gs pos="50000">
                  <a:srgbClr val="FF0000"/>
                </a:gs>
                <a:gs pos="100000">
                  <a:srgbClr val="DA4646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8375" y="1268996"/>
            <a:ext cx="41196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92D050"/>
              </a:buClr>
            </a:pPr>
            <a:r>
              <a:rPr lang="ru-RU" sz="1400" b="1" dirty="0" smtClean="0">
                <a:solidFill>
                  <a:srgbClr val="92D050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ЭКОНОМИЯ ВРЕМЕНИ И СРЕДСТВ: 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нет </a:t>
            </a:r>
            <a:r>
              <a:rPr lang="ru-RU" sz="1400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необходимости проводить новые исследования и съемки, когда есть уже готовые данные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.</a:t>
            </a:r>
          </a:p>
          <a:p>
            <a:pPr marL="342900" indent="-342900" algn="just">
              <a:buClr>
                <a:srgbClr val="92D050"/>
              </a:buClr>
              <a:buFont typeface="+mj-lt"/>
              <a:buAutoNum type="arabicPeriod"/>
            </a:pPr>
            <a:endParaRPr lang="ru-RU" sz="1400" dirty="0">
              <a:solidFill>
                <a:schemeClr val="bg1"/>
              </a:solidFill>
              <a:latin typeface="Gotham Pro Narrow Medium" panose="02000606030000020004" pitchFamily="2" charset="0"/>
              <a:cs typeface="Gotham Pro Narrow Medium" panose="02000606030000020004" pitchFamily="2" charset="0"/>
            </a:endParaRPr>
          </a:p>
          <a:p>
            <a:pPr algn="just">
              <a:buClr>
                <a:srgbClr val="92D050"/>
              </a:buClr>
            </a:pPr>
            <a:r>
              <a:rPr lang="ru-RU" sz="1400" b="1" dirty="0" smtClean="0">
                <a:solidFill>
                  <a:srgbClr val="92D050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ПОВЫШЕНИЕ КАЧЕСТВА КАРТОГРАФИЧЕСКИХ МАТЕРИАЛОВ: 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фондовые </a:t>
            </a:r>
            <a:r>
              <a:rPr lang="ru-RU" sz="1400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данные могут быть использованы для проверки и уточнения новых данных, полученных в результате 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исследований.</a:t>
            </a:r>
          </a:p>
          <a:p>
            <a:pPr marL="342900" indent="-342900" algn="just">
              <a:buClr>
                <a:srgbClr val="92D050"/>
              </a:buClr>
              <a:buFont typeface="+mj-lt"/>
              <a:buAutoNum type="arabicPeriod"/>
            </a:pPr>
            <a:endParaRPr lang="ru-RU" sz="1400" dirty="0">
              <a:solidFill>
                <a:schemeClr val="bg1"/>
              </a:solidFill>
              <a:latin typeface="Gotham Pro Narrow Medium" panose="02000606030000020004" pitchFamily="2" charset="0"/>
              <a:cs typeface="Gotham Pro Narrow Medium" panose="02000606030000020004" pitchFamily="2" charset="0"/>
            </a:endParaRPr>
          </a:p>
          <a:p>
            <a:pPr algn="just">
              <a:buClr>
                <a:srgbClr val="92D050"/>
              </a:buClr>
            </a:pPr>
            <a:r>
              <a:rPr lang="ru-RU" sz="1400" b="1" dirty="0" smtClean="0">
                <a:solidFill>
                  <a:srgbClr val="92D050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СОХРАНЕНИЕ ИСТОРИКО-КУЛЬТУРНОГО НАСЛЕДИЯ: 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фондовые </a:t>
            </a:r>
            <a:r>
              <a:rPr lang="ru-RU" sz="1400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материалы позволяют сохранить информацию о прошлом и изучать 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изменения.</a:t>
            </a:r>
            <a:endParaRPr lang="ru-RU" sz="1400" dirty="0">
              <a:solidFill>
                <a:schemeClr val="bg1"/>
              </a:solidFill>
              <a:latin typeface="Gotham Pro Narrow Medium" panose="02000606030000020004" pitchFamily="2" charset="0"/>
              <a:cs typeface="Gotham Pro Narrow Medium" panose="02000606030000020004" pitchFamily="2" charset="0"/>
            </a:endParaRPr>
          </a:p>
          <a:p>
            <a:endParaRPr lang="ru-RU" sz="1400" dirty="0">
              <a:solidFill>
                <a:schemeClr val="bg1"/>
              </a:solidFill>
              <a:latin typeface="Gotham Pro Narrow Medium" panose="02000606030000020004" pitchFamily="2" charset="0"/>
              <a:cs typeface="Gotham Pro Narrow Medium" panose="0200060603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9708" y="1285018"/>
            <a:ext cx="39707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DA4646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НЕПОЛНОТА И НЕТОЧНОСТЬ ДАННЫХ: 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некоторые </a:t>
            </a:r>
            <a:r>
              <a:rPr lang="ru-RU" sz="1400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фондовые материалы могут быть неполными или содержать ошибки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, </a:t>
            </a:r>
            <a:r>
              <a:rPr lang="ru-RU" sz="1400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что требует их проверки и 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корректировки.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Gotham Pro Narrow Medium" panose="02000606030000020004" pitchFamily="2" charset="0"/>
              <a:cs typeface="Gotham Pro Narrow Medium" panose="02000606030000020004" pitchFamily="2" charset="0"/>
            </a:endParaRPr>
          </a:p>
          <a:p>
            <a:pPr algn="just"/>
            <a:r>
              <a:rPr lang="ru-RU" sz="1400" b="1" dirty="0" smtClean="0">
                <a:solidFill>
                  <a:srgbClr val="DA4646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УТРАТА АКТУАЛЬНОСТИ ДАННЫХ: 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некоторые фондовые материалы могут содержать устаревшую информацию в связи с изменениями ситуации на местности.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400" b="1" dirty="0">
              <a:solidFill>
                <a:schemeClr val="bg1"/>
              </a:solidFill>
              <a:latin typeface="Gotham Pro Narrow Medium" panose="02000606030000020004" pitchFamily="2" charset="0"/>
              <a:cs typeface="Gotham Pro Narrow Medium" panose="02000606030000020004" pitchFamily="2" charset="0"/>
            </a:endParaRPr>
          </a:p>
          <a:p>
            <a:pPr algn="just"/>
            <a:r>
              <a:rPr lang="ru-RU" sz="1400" b="1" dirty="0" smtClean="0">
                <a:solidFill>
                  <a:srgbClr val="DA4646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ПРОБЛЕМЫ С ЛИЦЕНЗИРОВАНИЕМ И АВТОРСКИМИ ПРАВАМИ: 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использование </a:t>
            </a:r>
            <a:r>
              <a:rPr lang="ru-RU" sz="1400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некоторых фондовых материалов может потребовать разрешения от их правообладателей.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0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Рабочие документы\презентации\элементы презентаций\графический углов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7" y="0"/>
            <a:ext cx="10302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4047" y="216299"/>
            <a:ext cx="641673" cy="273844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6</a:t>
            </a:fld>
            <a:endParaRPr lang="ru-RU" sz="1600" b="1" dirty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88004" y="4731495"/>
            <a:ext cx="1243636" cy="322895"/>
            <a:chOff x="4555608" y="202027"/>
            <a:chExt cx="3749815" cy="1025464"/>
          </a:xfrm>
        </p:grpSpPr>
        <p:pic>
          <p:nvPicPr>
            <p:cNvPr id="67" name="Picture 2" descr="C:\Рабочие документы\брендбуки\Брендбук КС 2019\Логотип. Кадастрсъемка белы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537" y="202027"/>
              <a:ext cx="3689886" cy="45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0"/>
            <a:stretch/>
          </p:blipFill>
          <p:spPr bwMode="auto">
            <a:xfrm>
              <a:off x="5220072" y="764704"/>
              <a:ext cx="1148036" cy="35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40"/>
            <a:stretch/>
          </p:blipFill>
          <p:spPr bwMode="auto">
            <a:xfrm>
              <a:off x="4555608" y="764704"/>
              <a:ext cx="483117" cy="46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3" descr="C:\Рабочие документы\презентации\элементы презентаций\Низ паттерн зеленый полупрозрачный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1" r="1"/>
          <a:stretch/>
        </p:blipFill>
        <p:spPr bwMode="auto">
          <a:xfrm>
            <a:off x="6682740" y="4534295"/>
            <a:ext cx="2461260" cy="6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080350" y="352335"/>
            <a:ext cx="4786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200"/>
              </a:spcAft>
              <a:buClr>
                <a:srgbClr val="92D050"/>
              </a:buClr>
            </a:pPr>
            <a:r>
              <a:rPr lang="ru-RU" sz="2000" dirty="0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ПРИОБРЕТЕНИЕ ДАННЫХ ФФПД </a:t>
            </a:r>
            <a:endParaRPr lang="ru-RU" sz="2000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173" y="963212"/>
            <a:ext cx="4156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Пересчет пунктов государственной геодезической  сети (ГГС) в местной системе координат приводит к неоднородности геодезических работ, выполненных до 2023 года.</a:t>
            </a:r>
          </a:p>
          <a:p>
            <a:pPr algn="just"/>
            <a:endParaRPr lang="en-US" sz="1400" dirty="0" smtClean="0">
              <a:solidFill>
                <a:schemeClr val="bg1"/>
              </a:solidFill>
              <a:latin typeface="Gotham Pro Narrow Medium" panose="02000606030000020004" pitchFamily="2" charset="0"/>
              <a:cs typeface="Gotham Pro Narrow Medium" panose="02000606030000020004" pitchFamily="2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РАСХОЖДЕНИЯ ГГС БОЛЕЕ </a:t>
            </a:r>
            <a:r>
              <a:rPr lang="ru-RU" sz="1600" dirty="0" smtClean="0">
                <a:solidFill>
                  <a:srgbClr val="DA4646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20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 СМ УСЛОЖНЯЮТ ИЗЫСКАТЕЛЬСКИЕ РАБОТЫ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НА ОБЪЕКТАХ.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961819"/>
              </p:ext>
            </p:extLst>
          </p:nvPr>
        </p:nvGraphicFramePr>
        <p:xfrm>
          <a:off x="1187624" y="3263286"/>
          <a:ext cx="6552728" cy="14495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08112"/>
                <a:gridCol w="936104"/>
                <a:gridCol w="1008112"/>
                <a:gridCol w="936104"/>
                <a:gridCol w="1008112"/>
                <a:gridCol w="864096"/>
                <a:gridCol w="792088"/>
              </a:tblGrid>
              <a:tr h="60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ПУНКТ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КООРДИНАТЫ МСК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ДО ПЕРЕСЧЕТА 2022 </a:t>
                      </a:r>
                      <a:r>
                        <a:rPr lang="ru-RU" sz="900" baseline="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Г.</a:t>
                      </a:r>
                      <a:r>
                        <a:rPr lang="en-US" sz="900" baseline="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(М)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КООРДИНАТЫ МСК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ПОСЛЕ ПЕРЕСЧЕТА 2022 г.</a:t>
                      </a:r>
                      <a:r>
                        <a:rPr lang="en-US" sz="900" baseline="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(М)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РАСХОЖДЕНИЕ КООРДИНАТ</a:t>
                      </a:r>
                      <a:r>
                        <a:rPr lang="en-US" sz="900" baseline="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(М)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ЗОЛОТОЙ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1094063.11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73266.99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1094062.74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73266.49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DA4646"/>
                          </a:solidFill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0.37</a:t>
                      </a:r>
                      <a:endParaRPr lang="ru-RU" sz="900" dirty="0">
                        <a:solidFill>
                          <a:srgbClr val="DA4646"/>
                        </a:solidFill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DA4646"/>
                          </a:solidFill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0.50</a:t>
                      </a:r>
                      <a:endParaRPr lang="ru-RU" sz="900">
                        <a:solidFill>
                          <a:srgbClr val="DA4646"/>
                        </a:solidFill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</a:tr>
              <a:tr h="16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КУРЕПСКИЙ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1081936.68</a:t>
                      </a:r>
                      <a:endParaRPr lang="ru-RU" sz="90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64459.72</a:t>
                      </a:r>
                      <a:endParaRPr lang="ru-RU" sz="90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1081936.36</a:t>
                      </a:r>
                      <a:endParaRPr lang="ru-RU" sz="90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64459.24</a:t>
                      </a:r>
                      <a:endParaRPr lang="ru-RU" sz="90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DA4646"/>
                          </a:solidFill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0.32</a:t>
                      </a:r>
                      <a:endParaRPr lang="ru-RU" sz="900" dirty="0">
                        <a:solidFill>
                          <a:srgbClr val="DA4646"/>
                        </a:solidFill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DA4646"/>
                          </a:solidFill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0.48</a:t>
                      </a:r>
                      <a:endParaRPr lang="ru-RU" sz="900" dirty="0">
                        <a:solidFill>
                          <a:srgbClr val="DA4646"/>
                        </a:solidFill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</a:tr>
              <a:tr h="16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ОЛЕНКА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1089094.25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41314.23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1089093.88</a:t>
                      </a:r>
                      <a:endParaRPr lang="ru-RU" sz="90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41313.93</a:t>
                      </a:r>
                      <a:endParaRPr lang="ru-RU" sz="90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DA4646"/>
                          </a:solidFill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0.37</a:t>
                      </a:r>
                      <a:endParaRPr lang="ru-RU" sz="900" dirty="0">
                        <a:solidFill>
                          <a:srgbClr val="DA4646"/>
                        </a:solidFill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DA4646"/>
                          </a:solidFill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0.30</a:t>
                      </a:r>
                      <a:endParaRPr lang="ru-RU" sz="900" dirty="0">
                        <a:solidFill>
                          <a:srgbClr val="DA4646"/>
                        </a:solidFill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</a:tr>
              <a:tr h="16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ЗЕЛЕНЫЙ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1099750.49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79480.78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1099750.03</a:t>
                      </a:r>
                      <a:endParaRPr lang="ru-RU" sz="90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79480.22</a:t>
                      </a:r>
                      <a:endParaRPr lang="ru-RU" sz="90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DA4646"/>
                          </a:solidFill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0.46</a:t>
                      </a:r>
                      <a:endParaRPr lang="ru-RU" sz="900">
                        <a:solidFill>
                          <a:srgbClr val="DA4646"/>
                        </a:solidFill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DA4646"/>
                          </a:solidFill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0.56</a:t>
                      </a:r>
                      <a:endParaRPr lang="ru-RU" sz="900" dirty="0">
                        <a:solidFill>
                          <a:srgbClr val="DA4646"/>
                        </a:solidFill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</a:tr>
              <a:tr h="16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ВОЛОКОВАЯ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1071843.10</a:t>
                      </a:r>
                      <a:endParaRPr lang="ru-RU" sz="90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41395.61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1071842.75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41395.31</a:t>
                      </a:r>
                      <a:endParaRPr lang="ru-RU" sz="900" dirty="0"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DA4646"/>
                          </a:solidFill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0.35</a:t>
                      </a:r>
                      <a:endParaRPr lang="ru-RU" sz="900" dirty="0">
                        <a:solidFill>
                          <a:srgbClr val="DA4646"/>
                        </a:solidFill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DA4646"/>
                          </a:solidFill>
                          <a:effectLst/>
                          <a:latin typeface="Gotham Pro Narrow Medium" panose="02000606030000020004" pitchFamily="2" charset="0"/>
                          <a:cs typeface="Gotham Pro Narrow Medium" panose="02000606030000020004" pitchFamily="2" charset="0"/>
                        </a:rPr>
                        <a:t>0.30</a:t>
                      </a:r>
                      <a:endParaRPr lang="ru-RU" sz="900" dirty="0">
                        <a:solidFill>
                          <a:srgbClr val="DA4646"/>
                        </a:solidFill>
                        <a:effectLst/>
                        <a:latin typeface="Gotham Pro Narrow Medium" panose="02000606030000020004" pitchFamily="2" charset="0"/>
                        <a:ea typeface="Calibri"/>
                        <a:cs typeface="Gotham Pro Narrow Medium" panose="02000606030000020004" pitchFamily="2" charset="0"/>
                      </a:endParaRPr>
                    </a:p>
                  </a:txBody>
                  <a:tcPr marL="60997" marR="60997" marT="0" marB="0" anchor="b"/>
                </a:tc>
              </a:tr>
            </a:tbl>
          </a:graphicData>
        </a:graphic>
      </p:graphicFrame>
      <p:pic>
        <p:nvPicPr>
          <p:cNvPr id="1037" name="Picture 13" descr="C:\Рабочие документы\презентации\2023_10_12_презентация Р. Калинин\ракурс\2023_ГЕОДЕЗ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60" y="267494"/>
            <a:ext cx="3881104" cy="29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Рабочие документы\презентации\элементы презентаций\графический углов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7" y="0"/>
            <a:ext cx="10302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4047" y="216299"/>
            <a:ext cx="641673" cy="273844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7</a:t>
            </a:fld>
            <a:endParaRPr lang="ru-RU" sz="1600" b="1" dirty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88004" y="4731495"/>
            <a:ext cx="1243636" cy="322895"/>
            <a:chOff x="4555608" y="202027"/>
            <a:chExt cx="3749815" cy="1025464"/>
          </a:xfrm>
        </p:grpSpPr>
        <p:pic>
          <p:nvPicPr>
            <p:cNvPr id="67" name="Picture 2" descr="C:\Рабочие документы\брендбуки\Брендбук КС 2019\Логотип. Кадастрсъемка белы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537" y="202027"/>
              <a:ext cx="3689886" cy="45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0"/>
            <a:stretch/>
          </p:blipFill>
          <p:spPr bwMode="auto">
            <a:xfrm>
              <a:off x="5220072" y="764704"/>
              <a:ext cx="1148036" cy="35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40"/>
            <a:stretch/>
          </p:blipFill>
          <p:spPr bwMode="auto">
            <a:xfrm>
              <a:off x="4555608" y="764704"/>
              <a:ext cx="483117" cy="46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3" descr="C:\Рабочие документы\презентации\элементы презентаций\Низ паттерн зеленый полупрозрачный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1" r="1"/>
          <a:stretch/>
        </p:blipFill>
        <p:spPr bwMode="auto">
          <a:xfrm>
            <a:off x="6682740" y="4534295"/>
            <a:ext cx="2461260" cy="6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080350" y="352335"/>
            <a:ext cx="4786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200"/>
              </a:spcAft>
              <a:buClr>
                <a:srgbClr val="92D050"/>
              </a:buClr>
            </a:pPr>
            <a:r>
              <a:rPr lang="ru-RU" sz="2000" dirty="0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ПРИОБРЕТЕНИЕ ДАННЫХ ФФПД </a:t>
            </a:r>
            <a:endParaRPr lang="ru-RU" sz="2000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359" y="866785"/>
            <a:ext cx="78850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Один из примеров несоответствия точностных характеристик нормативно-технических документов.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На </a:t>
            </a:r>
            <a:r>
              <a:rPr lang="ru-RU" sz="1400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один из субъектов РФ приобретены 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из Федерального фонда пространственных данных материалы </a:t>
            </a:r>
            <a:r>
              <a:rPr lang="ru-RU" sz="1400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в виде цифровых ортофотопланов и матриц 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рельефа на </a:t>
            </a:r>
            <a:r>
              <a:rPr lang="ru-RU" sz="1600" dirty="0" smtClean="0">
                <a:solidFill>
                  <a:srgbClr val="92D05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28</a:t>
            </a:r>
            <a:r>
              <a:rPr lang="ru-RU" sz="1400" dirty="0" smtClean="0">
                <a:solidFill>
                  <a:srgbClr val="92D05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населенных пунктов.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5" y="1852790"/>
            <a:ext cx="77048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DA4646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25% </a:t>
            </a:r>
            <a:r>
              <a:rPr lang="ru-RU" sz="20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- НЕСООТВЕТСТВИЕ ТОЧНОСТИ В ПЛАНЕ И ПО ВЫСОТЕ</a:t>
            </a:r>
            <a:endParaRPr lang="ru-RU" sz="2000" dirty="0">
              <a:solidFill>
                <a:schemeClr val="bg1"/>
              </a:solidFill>
              <a:latin typeface="Gotham Pro Narrow Medium" panose="02000606030000020004" pitchFamily="2" charset="0"/>
              <a:cs typeface="Gotham Pro Narrow Medium" panose="02000606030000020004" pitchFamily="2" charset="0"/>
            </a:endParaRPr>
          </a:p>
        </p:txBody>
      </p:sp>
      <p:pic>
        <p:nvPicPr>
          <p:cNvPr id="1030" name="Picture 6" descr="C:\Рабочие документы\презентации\2023_10_12_презентация Р. Калинин\ракурс\ДЛЯ презентации\С качество ОФП увел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86" y="2427734"/>
            <a:ext cx="2621235" cy="2019445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Рабочие документы\презентации\2023_10_12_презентация Р. Калинин\ракурс\ДЛЯ презентации\Качество матрицы наклон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r="31788" b="10980"/>
          <a:stretch/>
        </p:blipFill>
        <p:spPr bwMode="auto">
          <a:xfrm>
            <a:off x="6081093" y="2427734"/>
            <a:ext cx="2601307" cy="2019445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Рабочие документы\презентации\2023_10_12_презентация Р. Калинин\ракурс\Снимок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7" r="1821"/>
          <a:stretch/>
        </p:blipFill>
        <p:spPr bwMode="auto">
          <a:xfrm>
            <a:off x="470590" y="2427734"/>
            <a:ext cx="2647872" cy="2019445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Рабочие документы\презентации\элементы презентаций\графический углов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7" y="0"/>
            <a:ext cx="10302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4047" y="216299"/>
            <a:ext cx="641673" cy="273844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8</a:t>
            </a:fld>
            <a:endParaRPr lang="ru-RU" sz="1600" b="1" dirty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88004" y="4731495"/>
            <a:ext cx="1243636" cy="322895"/>
            <a:chOff x="4555608" y="202027"/>
            <a:chExt cx="3749815" cy="1025464"/>
          </a:xfrm>
        </p:grpSpPr>
        <p:pic>
          <p:nvPicPr>
            <p:cNvPr id="67" name="Picture 2" descr="C:\Рабочие документы\брендбуки\Брендбук КС 2019\Логотип. Кадастрсъемка белы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537" y="202027"/>
              <a:ext cx="3689886" cy="45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0"/>
            <a:stretch/>
          </p:blipFill>
          <p:spPr bwMode="auto">
            <a:xfrm>
              <a:off x="5220072" y="764704"/>
              <a:ext cx="1148036" cy="35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40"/>
            <a:stretch/>
          </p:blipFill>
          <p:spPr bwMode="auto">
            <a:xfrm>
              <a:off x="4555608" y="764704"/>
              <a:ext cx="483117" cy="46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3" descr="C:\Рабочие документы\презентации\элементы презентаций\Низ паттерн зеленый полупрозрачный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1" r="1"/>
          <a:stretch/>
        </p:blipFill>
        <p:spPr bwMode="auto">
          <a:xfrm>
            <a:off x="6682740" y="4534295"/>
            <a:ext cx="2461260" cy="6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80350" y="352335"/>
            <a:ext cx="4786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200"/>
              </a:spcAft>
              <a:buClr>
                <a:srgbClr val="92D050"/>
              </a:buClr>
            </a:pPr>
            <a:r>
              <a:rPr lang="ru-RU" sz="2000" dirty="0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ПРИОБРЕТЕНИЕ ДАННЫХ ФФПД </a:t>
            </a:r>
            <a:endParaRPr lang="ru-RU" sz="2000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967" y="955037"/>
            <a:ext cx="7885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Пример несогласованности между картографическим материалом в виде ортофотоплана, созданного в рамках ЕЭКО, с данными ЕГРН.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Приобретены ортофотопланы </a:t>
            </a:r>
            <a:r>
              <a:rPr lang="ru-RU" sz="1400" dirty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и 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кадастровые планы территорий на </a:t>
            </a:r>
            <a:r>
              <a:rPr lang="ru-RU" sz="1600" dirty="0" smtClean="0">
                <a:solidFill>
                  <a:srgbClr val="92D05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17</a:t>
            </a:r>
            <a:r>
              <a:rPr lang="ru-RU" sz="14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 населенных пунктов.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25067" y="1779662"/>
            <a:ext cx="78488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DA4646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5</a:t>
            </a:r>
            <a:r>
              <a:rPr lang="ru-RU" sz="2000" dirty="0" smtClean="0">
                <a:solidFill>
                  <a:srgbClr val="DA4646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МЕТРОВ</a:t>
            </a:r>
            <a:r>
              <a:rPr lang="ru-RU" sz="2000" dirty="0" smtClean="0">
                <a:solidFill>
                  <a:srgbClr val="DA4646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– РАСХОЖДЕНИЯ КАДАСТРОВЫХ ГРАНИЦ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Gotham Pro Narrow Medium" panose="02000606030000020004" pitchFamily="2" charset="0"/>
                <a:cs typeface="Gotham Pro Narrow Medium" panose="02000606030000020004" pitchFamily="2" charset="0"/>
              </a:rPr>
              <a:t>С ОРТОФОТОПЛАНАМИ НА ВСЕХ 17 НАСЕЛЕННЫХ ПУНКТАХ.</a:t>
            </a:r>
            <a:endParaRPr lang="ru-RU" sz="2000" dirty="0">
              <a:solidFill>
                <a:schemeClr val="bg1"/>
              </a:solidFill>
              <a:latin typeface="Gotham Pro Narrow Medium" panose="02000606030000020004" pitchFamily="2" charset="0"/>
              <a:cs typeface="Gotham Pro Narrow Medium" panose="02000606030000020004" pitchFamily="2" charset="0"/>
            </a:endParaRPr>
          </a:p>
        </p:txBody>
      </p:sp>
      <p:pic>
        <p:nvPicPr>
          <p:cNvPr id="7170" name="Picture 2" descr="C:\Рабочие документы\презентации\2023_10_12_презентация Р. Калинин\ракурс\ДЛЯ презентации\Кневичи\Кневичи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7309" r="11455" b="1"/>
          <a:stretch/>
        </p:blipFill>
        <p:spPr bwMode="auto">
          <a:xfrm>
            <a:off x="5989113" y="2741590"/>
            <a:ext cx="2182381" cy="1846416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Рабочие документы\презентации\2023_10_12_презентация Р. Калинин\ракурс\ДЛЯ презентации\Кневичи\Кневичи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 t="16855" r="34410" b="12528"/>
          <a:stretch/>
        </p:blipFill>
        <p:spPr bwMode="auto">
          <a:xfrm>
            <a:off x="909288" y="2741590"/>
            <a:ext cx="2006528" cy="1846416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Рабочие документы\презентации\2023_10_12_презентация Р. Калинин\ракурс\ДЛЯ презентации\СМЕЩЕНИЯ!!!!!\Суражевка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6365" r="35963" b="19407"/>
          <a:stretch/>
        </p:blipFill>
        <p:spPr bwMode="auto">
          <a:xfrm>
            <a:off x="3292334" y="2741591"/>
            <a:ext cx="2319786" cy="1846414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Рабочие документы\презентации\элементы презентаций\графический углов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7" y="0"/>
            <a:ext cx="10302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4047" y="216299"/>
            <a:ext cx="641673" cy="273844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9</a:t>
            </a:fld>
            <a:endParaRPr lang="ru-RU" sz="1600" b="1" dirty="0">
              <a:solidFill>
                <a:schemeClr val="bg1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88004" y="4731495"/>
            <a:ext cx="1243636" cy="322895"/>
            <a:chOff x="4555608" y="202027"/>
            <a:chExt cx="3749815" cy="1025464"/>
          </a:xfrm>
        </p:grpSpPr>
        <p:pic>
          <p:nvPicPr>
            <p:cNvPr id="67" name="Picture 2" descr="C:\Рабочие документы\брендбуки\Брендбук КС 2019\Логотип. Кадастрсъемка белы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537" y="202027"/>
              <a:ext cx="3689886" cy="45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0"/>
            <a:stretch/>
          </p:blipFill>
          <p:spPr bwMode="auto">
            <a:xfrm>
              <a:off x="5220072" y="764704"/>
              <a:ext cx="1148036" cy="35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panov\Desktop\Аланс_логотип белый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40"/>
            <a:stretch/>
          </p:blipFill>
          <p:spPr bwMode="auto">
            <a:xfrm>
              <a:off x="4555608" y="764704"/>
              <a:ext cx="483117" cy="46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3" descr="C:\Рабочие документы\презентации\элементы презентаций\Низ паттерн зеленый полупрозрачный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1" r="1"/>
          <a:stretch/>
        </p:blipFill>
        <p:spPr bwMode="auto">
          <a:xfrm>
            <a:off x="6682740" y="4534295"/>
            <a:ext cx="2461260" cy="6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80749D1-A88F-4F73-BDED-2CEC913C3465}"/>
              </a:ext>
            </a:extLst>
          </p:cNvPr>
          <p:cNvSpPr/>
          <p:nvPr/>
        </p:nvSpPr>
        <p:spPr>
          <a:xfrm>
            <a:off x="1187624" y="195486"/>
            <a:ext cx="7200800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Проблемы При </a:t>
            </a:r>
            <a:r>
              <a:rPr lang="ru-RU" sz="1600" b="1" cap="all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создании картографической продукции с использованием </a:t>
            </a:r>
            <a:r>
              <a:rPr lang="ru-RU" sz="1600" b="1" cap="all" dirty="0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данных ФФПД</a:t>
            </a:r>
            <a:endParaRPr lang="ru-RU" sz="1600" b="1" cap="all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1203598"/>
            <a:ext cx="691276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sz="2000" dirty="0" smtClean="0">
                <a:solidFill>
                  <a:srgbClr val="92D050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НЕДОСТАТОЧНОЕ КАЧЕСТВО ИСХОДНЫХ ДАННЫХ;</a:t>
            </a:r>
          </a:p>
          <a:p>
            <a:pPr algn="just">
              <a:spcBef>
                <a:spcPts val="1800"/>
              </a:spcBef>
            </a:pPr>
            <a:r>
              <a:rPr lang="ru-RU" sz="2000" dirty="0" smtClean="0">
                <a:solidFill>
                  <a:srgbClr val="92D050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ПРОБЛЕМЫ С ДОСТУПНОСТЬЮ ДАННЫХ;</a:t>
            </a:r>
          </a:p>
          <a:p>
            <a:pPr algn="just">
              <a:spcBef>
                <a:spcPts val="1800"/>
              </a:spcBef>
            </a:pPr>
            <a:r>
              <a:rPr lang="ru-RU" sz="2000" dirty="0" smtClean="0">
                <a:solidFill>
                  <a:srgbClr val="92D050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СЛОЖНОСТЬ ИНТЕГРАЦИИ ДАННЫХ;</a:t>
            </a:r>
          </a:p>
          <a:p>
            <a:pPr algn="just">
              <a:spcBef>
                <a:spcPts val="1800"/>
              </a:spcBef>
            </a:pPr>
            <a:r>
              <a:rPr lang="ru-RU" sz="2000" dirty="0" smtClean="0">
                <a:solidFill>
                  <a:srgbClr val="92D050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ОГРАНИЧЕНИЯ АВТОРСКОГО ПРАВА;</a:t>
            </a:r>
          </a:p>
          <a:p>
            <a:pPr algn="just">
              <a:spcBef>
                <a:spcPts val="1800"/>
              </a:spcBef>
            </a:pPr>
            <a:r>
              <a:rPr lang="ru-RU" sz="2000" dirty="0" smtClean="0">
                <a:solidFill>
                  <a:srgbClr val="92D050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НЕАДЕКВАТНОСТЬ ДАННЫХ ДЛЯ КОНКРЕТНЫХ ЗАДАЧ;</a:t>
            </a:r>
          </a:p>
          <a:p>
            <a:pPr algn="just">
              <a:spcBef>
                <a:spcPts val="1800"/>
              </a:spcBef>
            </a:pPr>
            <a:r>
              <a:rPr lang="ru-RU" sz="2000" dirty="0" smtClean="0">
                <a:solidFill>
                  <a:srgbClr val="92D050"/>
                </a:solidFill>
                <a:latin typeface="Gotham Pro Narrow Bold" panose="02000806030000020004" pitchFamily="2" charset="0"/>
                <a:cs typeface="Gotham Pro Narrow Bold" panose="02000806030000020004" pitchFamily="2" charset="0"/>
              </a:rPr>
              <a:t>НЕДОСТАТОК СПЕЦИАЛИСТОВ.</a:t>
            </a:r>
            <a:endParaRPr lang="ru-RU" sz="2000" dirty="0">
              <a:solidFill>
                <a:srgbClr val="92D050"/>
              </a:solidFill>
              <a:latin typeface="Gotham Pro Narrow Bold" panose="02000806030000020004" pitchFamily="2" charset="0"/>
              <a:cs typeface="Gotham Pro Narrow Bold" panose="02000806030000020004" pitchFamily="2" charset="0"/>
            </a:endParaRPr>
          </a:p>
        </p:txBody>
      </p:sp>
      <p:pic>
        <p:nvPicPr>
          <p:cNvPr id="6146" name="Picture 2" descr="C:\Рабочие документы\презентации\2023_10_12_презентация Р. Калинин\Ресурс 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7" y="3219822"/>
            <a:ext cx="48577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Рабочие документы\презентации\2023_10_12_презентация Р. Калинин\Ресурс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1100138"/>
            <a:ext cx="390525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Рабочие документы\презентации\2023_10_12_презентация Р. Калинин\Ресурс 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93" y="3893186"/>
            <a:ext cx="487363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848" y="1779662"/>
            <a:ext cx="411653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Рабочие документы\презентации\2023_10_12_презентация Р. Калинин\Ресурс 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34" y="2750175"/>
            <a:ext cx="418483" cy="3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Рабочие документы\презентации\2023_10_12_презентация Р. Калинин\Ресурс 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00" y="2227585"/>
            <a:ext cx="4889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604</Words>
  <Application>Microsoft Office PowerPoint</Application>
  <PresentationFormat>Экран (16:9)</PresentationFormat>
  <Paragraphs>135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Gotham Pro Light</vt:lpstr>
      <vt:lpstr>Gotham Pro Narrow Bold</vt:lpstr>
      <vt:lpstr>Gotham Pro Narrow Medium</vt:lpstr>
      <vt:lpstr>Wingdings</vt:lpstr>
      <vt:lpstr>Gotham Pro Black</vt:lpstr>
      <vt:lpstr>Calibri</vt:lpstr>
      <vt:lpstr>Gotham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Панов В.И.</dc:creator>
  <cp:lastModifiedBy>Панов В.И.</cp:lastModifiedBy>
  <cp:revision>347</cp:revision>
  <cp:lastPrinted>2023-09-01T03:04:14Z</cp:lastPrinted>
  <dcterms:created xsi:type="dcterms:W3CDTF">2023-06-14T02:32:58Z</dcterms:created>
  <dcterms:modified xsi:type="dcterms:W3CDTF">2023-10-17T06:31:52Z</dcterms:modified>
</cp:coreProperties>
</file>