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9" r:id="rId4"/>
    <p:sldId id="273" r:id="rId5"/>
    <p:sldId id="268" r:id="rId6"/>
    <p:sldId id="260" r:id="rId7"/>
    <p:sldId id="261" r:id="rId8"/>
    <p:sldId id="263" r:id="rId9"/>
    <p:sldId id="265" r:id="rId10"/>
    <p:sldId id="274" r:id="rId11"/>
    <p:sldId id="275" r:id="rId12"/>
    <p:sldId id="270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AC"/>
    <a:srgbClr val="3A0078"/>
    <a:srgbClr val="76BE31"/>
    <a:srgbClr val="7D2571"/>
    <a:srgbClr val="D674C8"/>
    <a:srgbClr val="000000"/>
    <a:srgbClr val="7E2470"/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>
        <p:scale>
          <a:sx n="75" d="100"/>
          <a:sy n="75" d="100"/>
        </p:scale>
        <p:origin x="1914" y="9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3342000408494"/>
          <c:y val="0"/>
          <c:w val="0.66332124572440765"/>
          <c:h val="0.7061529487294324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rgbClr val="008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2F-42DD-B454-A3E38DE557B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2F-42DD-B454-A3E38DE557B9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2F-42DD-B454-A3E38DE557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2F-42DD-B454-A3E38DE557B9}"/>
              </c:ext>
            </c:extLst>
          </c:dPt>
          <c:cat>
            <c:strRef>
              <c:f>Лист1!$A$2:$A$5</c:f>
              <c:strCache>
                <c:ptCount val="3"/>
                <c:pt idx="0">
                  <c:v>Производственный персонал</c:v>
                </c:pt>
                <c:pt idx="1">
                  <c:v>Адиминистративно-управленческий персонал</c:v>
                </c:pt>
                <c:pt idx="2">
                  <c:v>Общехозяйственный персонал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7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2F-42DD-B454-A3E38DE557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42F-42DD-B454-A3E38DE557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42F-42DD-B454-A3E38DE557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942F-42DD-B454-A3E38DE557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942F-42DD-B454-A3E38DE557B9}"/>
              </c:ext>
            </c:extLst>
          </c:dPt>
          <c:cat>
            <c:strRef>
              <c:f>Лист1!$A$2:$A$5</c:f>
              <c:strCache>
                <c:ptCount val="3"/>
                <c:pt idx="0">
                  <c:v>Производственный персонал</c:v>
                </c:pt>
                <c:pt idx="1">
                  <c:v>Адиминистративно-управленческий персонал</c:v>
                </c:pt>
                <c:pt idx="2">
                  <c:v>Общехозяйственный персонал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942F-42DD-B454-A3E38DE55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96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14FF1-F3DE-4A36-A953-B52E68B222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7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1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4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3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10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11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8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1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8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tif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13" Type="http://schemas.openxmlformats.org/officeDocument/2006/relationships/image" Target="../media/image33.jp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g"/><Relationship Id="rId15" Type="http://schemas.openxmlformats.org/officeDocument/2006/relationships/image" Target="../media/image35.jpeg"/><Relationship Id="rId10" Type="http://schemas.openxmlformats.org/officeDocument/2006/relationships/image" Target="../media/image30.tiff"/><Relationship Id="rId4" Type="http://schemas.openxmlformats.org/officeDocument/2006/relationships/image" Target="../media/image5.png"/><Relationship Id="rId9" Type="http://schemas.openxmlformats.org/officeDocument/2006/relationships/image" Target="../media/image29.tif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4495" y="2940213"/>
            <a:ext cx="7926104" cy="977573"/>
          </a:xfrm>
        </p:spPr>
        <p:txBody>
          <a:bodyPr anchor="t">
            <a:noAutofit/>
          </a:bodyPr>
          <a:lstStyle/>
          <a:p>
            <a:pPr algn="l"/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Производство и реализация печатной картографической продукции </a:t>
            </a:r>
            <a:br>
              <a:rPr lang="ru-RU" sz="3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АО «Роскартография»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98FF5-91C9-DB3F-22CF-4332F3EBFC45}"/>
              </a:ext>
            </a:extLst>
          </p:cNvPr>
          <p:cNvSpPr txBox="1"/>
          <p:nvPr/>
        </p:nvSpPr>
        <p:spPr>
          <a:xfrm>
            <a:off x="3387538" y="5155003"/>
            <a:ext cx="483300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Докладчик: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Игонин Александр Иванович</a:t>
            </a:r>
          </a:p>
          <a:p>
            <a:pPr>
              <a:spcAft>
                <a:spcPts val="600"/>
              </a:spcAft>
            </a:pP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к.г.н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., начальник центра разработки и реализации картографической продукции</a:t>
            </a:r>
          </a:p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Исполнительный директор – директор филиала </a:t>
            </a:r>
          </a:p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«Омская картографическая фабрика»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География продаж учебной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D9292E-BBE8-2B2F-E7A9-97F2EBF0A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5"/>
          <a:stretch/>
        </p:blipFill>
        <p:spPr>
          <a:xfrm>
            <a:off x="206996" y="801524"/>
            <a:ext cx="9435966" cy="57197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9A8743-D668-0BDF-8C09-1D0860A6C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2296"/>
          <a:stretch/>
        </p:blipFill>
        <p:spPr>
          <a:xfrm>
            <a:off x="9957732" y="902401"/>
            <a:ext cx="1965789" cy="26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8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География продаж учебной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D9292E-BBE8-2B2F-E7A9-97F2EBF0A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6"/>
          <a:stretch/>
        </p:blipFill>
        <p:spPr>
          <a:xfrm>
            <a:off x="206996" y="801524"/>
            <a:ext cx="9435966" cy="57197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A7AFC-C402-35ED-8297-91D404C14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2296"/>
          <a:stretch/>
        </p:blipFill>
        <p:spPr>
          <a:xfrm>
            <a:off x="9957732" y="902401"/>
            <a:ext cx="1965789" cy="2678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2EB99-3C79-7B02-641D-CEBE73902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73" y="3387458"/>
            <a:ext cx="2627261" cy="27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B373FA-5072-C1F6-A01C-3BF0BF5AA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0" y="241620"/>
            <a:ext cx="11080404" cy="66163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64553" y="208643"/>
            <a:ext cx="25714" cy="3574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86">
              <a:solidFill>
                <a:schemeClr val="tx1"/>
              </a:solidFill>
            </a:endParaRPr>
          </a:p>
        </p:txBody>
      </p:sp>
      <p:pic>
        <p:nvPicPr>
          <p:cNvPr id="6149" name="Рисунок 1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92" y="224430"/>
            <a:ext cx="1763259" cy="3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61AB55-5101-C96A-6E6F-BDA4E4E2B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14CE50CE-8211-4E8E-934E-E760FBF9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7339" y="36020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и 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913ED3A-9A26-A449-E5DC-2E8D97195E6D}"/>
              </a:ext>
            </a:extLst>
          </p:cNvPr>
          <p:cNvSpPr/>
          <p:nvPr/>
        </p:nvSpPr>
        <p:spPr>
          <a:xfrm>
            <a:off x="3168300" y="1122362"/>
            <a:ext cx="2982897" cy="1672112"/>
          </a:xfrm>
          <a:prstGeom prst="roundRect">
            <a:avLst/>
          </a:prstGeom>
          <a:solidFill>
            <a:srgbClr val="0054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Центр разработки</a:t>
            </a:r>
            <a:br>
              <a:rPr lang="ru-RU" dirty="0"/>
            </a:br>
            <a:r>
              <a:rPr lang="ru-RU" dirty="0"/>
              <a:t>и реализации картографической продукции</a:t>
            </a:r>
            <a:br>
              <a:rPr lang="ru-RU" dirty="0"/>
            </a:br>
            <a:r>
              <a:rPr lang="ru-RU" dirty="0"/>
              <a:t>АО «</a:t>
            </a:r>
            <a:r>
              <a:rPr lang="ru-RU" dirty="0" err="1"/>
              <a:t>Роскартография</a:t>
            </a:r>
            <a:r>
              <a:rPr lang="ru-RU" dirty="0"/>
              <a:t>»</a:t>
            </a: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050FC185-D0FB-A844-EC45-985460129DB3}"/>
              </a:ext>
            </a:extLst>
          </p:cNvPr>
          <p:cNvCxnSpPr>
            <a:cxnSpLocks/>
            <a:stCxn id="4" idx="1"/>
            <a:endCxn id="14" idx="0"/>
          </p:cNvCxnSpPr>
          <p:nvPr/>
        </p:nvCxnSpPr>
        <p:spPr>
          <a:xfrm rot="10800000" flipV="1">
            <a:off x="1666158" y="1958418"/>
            <a:ext cx="1502143" cy="1714160"/>
          </a:xfrm>
          <a:prstGeom prst="bentConnector2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DAEB1B-2643-D05C-DBE0-09D5774756FD}"/>
              </a:ext>
            </a:extLst>
          </p:cNvPr>
          <p:cNvSpPr/>
          <p:nvPr/>
        </p:nvSpPr>
        <p:spPr>
          <a:xfrm>
            <a:off x="325629" y="3672578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Направление разработки картографической продукции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025DF61-E73C-F17D-0477-E81201A91F75}"/>
              </a:ext>
            </a:extLst>
          </p:cNvPr>
          <p:cNvSpPr/>
          <p:nvPr/>
        </p:nvSpPr>
        <p:spPr>
          <a:xfrm>
            <a:off x="3319221" y="3672162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Рельефное производство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9806F25-91DC-5D87-7803-DB6074BCED23}"/>
              </a:ext>
            </a:extLst>
          </p:cNvPr>
          <p:cNvSpPr/>
          <p:nvPr/>
        </p:nvSpPr>
        <p:spPr>
          <a:xfrm>
            <a:off x="6792658" y="3672162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Направление реализации картографической продукции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F462AFB-BA7C-B67F-1606-046A805F3F49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4659749" y="2794474"/>
            <a:ext cx="0" cy="877688"/>
          </a:xfrm>
          <a:prstGeom prst="straightConnector1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2C6919CD-6486-E0F4-5B8B-756EE0F02FCE}"/>
              </a:ext>
            </a:extLst>
          </p:cNvPr>
          <p:cNvCxnSpPr>
            <a:cxnSpLocks/>
            <a:stCxn id="4" idx="3"/>
            <a:endCxn id="18" idx="0"/>
          </p:cNvCxnSpPr>
          <p:nvPr/>
        </p:nvCxnSpPr>
        <p:spPr>
          <a:xfrm>
            <a:off x="6151197" y="1958418"/>
            <a:ext cx="1981989" cy="1713744"/>
          </a:xfrm>
          <a:prstGeom prst="bentConnector2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081F3C4-9CBC-604C-50CA-C45F00519631}"/>
              </a:ext>
            </a:extLst>
          </p:cNvPr>
          <p:cNvSpPr/>
          <p:nvPr/>
        </p:nvSpPr>
        <p:spPr>
          <a:xfrm>
            <a:off x="9132446" y="1153013"/>
            <a:ext cx="2681056" cy="1641461"/>
          </a:xfrm>
          <a:prstGeom prst="roundRect">
            <a:avLst/>
          </a:prstGeom>
          <a:solidFill>
            <a:srgbClr val="76BE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Филиал </a:t>
            </a:r>
          </a:p>
          <a:p>
            <a:pPr algn="ctr"/>
            <a:r>
              <a:rPr lang="ru-RU" b="1" dirty="0"/>
              <a:t>«Омская картографическая фабрика»</a:t>
            </a:r>
          </a:p>
        </p:txBody>
      </p:sp>
      <p:sp>
        <p:nvSpPr>
          <p:cNvPr id="29" name="Стрелка: влево-вправо 28">
            <a:extLst>
              <a:ext uri="{FF2B5EF4-FFF2-40B4-BE49-F238E27FC236}">
                <a16:creationId xmlns:a16="http://schemas.microsoft.com/office/drawing/2014/main" id="{DE00C07A-FFE7-B3D3-B934-EEEA95BCDE55}"/>
              </a:ext>
            </a:extLst>
          </p:cNvPr>
          <p:cNvSpPr/>
          <p:nvPr/>
        </p:nvSpPr>
        <p:spPr>
          <a:xfrm>
            <a:off x="6280337" y="1422400"/>
            <a:ext cx="2681057" cy="21518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Производство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525099" y="6189152"/>
            <a:ext cx="269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Омская картографическая фабрика</a:t>
            </a:r>
          </a:p>
          <a:p>
            <a:r>
              <a:rPr lang="ru-RU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Омск, ул. Куйбышева, дом 32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3C3B1E-295A-1993-034E-29CCB812B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20995"/>
          <a:stretch/>
        </p:blipFill>
        <p:spPr>
          <a:xfrm>
            <a:off x="525099" y="1149530"/>
            <a:ext cx="5981579" cy="49057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2528C33-F4B8-599B-553D-914D97EA6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57" y="1103956"/>
            <a:ext cx="4242816" cy="26517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BF1A007-6623-70A7-677C-A18293CDF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5" y="3674735"/>
            <a:ext cx="5456480" cy="27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Производство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1065031" y="6290463"/>
            <a:ext cx="269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Омская картографическая фабрика</a:t>
            </a:r>
          </a:p>
          <a:p>
            <a:r>
              <a:rPr lang="ru-RU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Омск, ул. Куйбышева, дом 32</a:t>
            </a:r>
          </a:p>
        </p:txBody>
      </p:sp>
      <p:sp>
        <p:nvSpPr>
          <p:cNvPr id="10" name="Скругленный прямоугольник 33">
            <a:extLst>
              <a:ext uri="{FF2B5EF4-FFF2-40B4-BE49-F238E27FC236}">
                <a16:creationId xmlns:a16="http://schemas.microsoft.com/office/drawing/2014/main" id="{908F6B57-606F-7944-BB31-EF700147A190}"/>
              </a:ext>
            </a:extLst>
          </p:cNvPr>
          <p:cNvSpPr/>
          <p:nvPr/>
        </p:nvSpPr>
        <p:spPr>
          <a:xfrm>
            <a:off x="4021928" y="5429087"/>
            <a:ext cx="6539354" cy="7594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7" rIns="68575" bIns="34287" rtlCol="0" anchor="ctr"/>
          <a:lstStyle/>
          <a:p>
            <a:pPr algn="ctr" defTabSz="685718">
              <a:defRPr/>
            </a:pPr>
            <a:endParaRPr lang="ru-RU" sz="1400">
              <a:solidFill>
                <a:schemeClr val="bg1">
                  <a:lumMod val="75000"/>
                </a:schemeClr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D250F9-8990-6740-83E2-8C75AFCECA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4" b="10222"/>
          <a:stretch/>
        </p:blipFill>
        <p:spPr>
          <a:xfrm>
            <a:off x="1550967" y="1019445"/>
            <a:ext cx="2062995" cy="122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7F97E4-D09C-EB44-95CC-22501A12AF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-87"/>
          <a:stretch/>
        </p:blipFill>
        <p:spPr>
          <a:xfrm>
            <a:off x="1550967" y="3674513"/>
            <a:ext cx="979867" cy="9798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94455D-B3EF-0B46-8407-B74540317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95" y="3674513"/>
            <a:ext cx="979867" cy="9798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5DAEC5-65A4-9D46-9F5B-D126CD96F7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9" y="2358512"/>
            <a:ext cx="2073193" cy="1200935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6EEFF56-48C9-344C-BEC2-41E19D70339B}"/>
              </a:ext>
            </a:extLst>
          </p:cNvPr>
          <p:cNvSpPr/>
          <p:nvPr/>
        </p:nvSpPr>
        <p:spPr>
          <a:xfrm>
            <a:off x="7950356" y="3878213"/>
            <a:ext cx="2610929" cy="1275469"/>
          </a:xfrm>
          <a:prstGeom prst="roundRect">
            <a:avLst/>
          </a:prstGeom>
          <a:ln w="57150">
            <a:solidFill>
              <a:srgbClr val="008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C05A4765-E36D-484F-8443-202A22D31410}"/>
              </a:ext>
            </a:extLst>
          </p:cNvPr>
          <p:cNvGraphicFramePr/>
          <p:nvPr/>
        </p:nvGraphicFramePr>
        <p:xfrm>
          <a:off x="2644295" y="1602894"/>
          <a:ext cx="5625915" cy="286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B54166F-7CAC-284F-9CEC-7D9217DC4A30}"/>
              </a:ext>
            </a:extLst>
          </p:cNvPr>
          <p:cNvGrpSpPr/>
          <p:nvPr/>
        </p:nvGrpSpPr>
        <p:grpSpPr>
          <a:xfrm>
            <a:off x="3432935" y="1630403"/>
            <a:ext cx="4882689" cy="2000433"/>
            <a:chOff x="1179002" y="1741091"/>
            <a:chExt cx="5451777" cy="2233585"/>
          </a:xfrm>
        </p:grpSpPr>
        <p:sp>
          <p:nvSpPr>
            <p:cNvPr id="19" name="Заголовок 1">
              <a:extLst>
                <a:ext uri="{FF2B5EF4-FFF2-40B4-BE49-F238E27FC236}">
                  <a16:creationId xmlns:a16="http://schemas.microsoft.com/office/drawing/2014/main" id="{95413F31-87BB-DE45-8FE8-FB153E694DF0}"/>
                </a:ext>
              </a:extLst>
            </p:cNvPr>
            <p:cNvSpPr txBox="1">
              <a:spLocks/>
            </p:cNvSpPr>
            <p:nvPr/>
          </p:nvSpPr>
          <p:spPr>
            <a:xfrm>
              <a:off x="3565141" y="2276768"/>
              <a:ext cx="976128" cy="913710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600" b="1" dirty="0"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5</a:t>
              </a:r>
              <a:r>
                <a:rPr lang="ru-RU" sz="2600" b="1" dirty="0"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Заголовок 1">
              <a:extLst>
                <a:ext uri="{FF2B5EF4-FFF2-40B4-BE49-F238E27FC236}">
                  <a16:creationId xmlns:a16="http://schemas.microsoft.com/office/drawing/2014/main" id="{93144B42-9112-F44C-9665-F527681BCE19}"/>
                </a:ext>
              </a:extLst>
            </p:cNvPr>
            <p:cNvSpPr txBox="1">
              <a:spLocks/>
            </p:cNvSpPr>
            <p:nvPr/>
          </p:nvSpPr>
          <p:spPr>
            <a:xfrm>
              <a:off x="3242774" y="2846817"/>
              <a:ext cx="1545643" cy="330862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сотрудника</a:t>
              </a:r>
            </a:p>
          </p:txBody>
        </p:sp>
        <p:sp>
          <p:nvSpPr>
            <p:cNvPr id="22" name="Заголовок 1">
              <a:extLst>
                <a:ext uri="{FF2B5EF4-FFF2-40B4-BE49-F238E27FC236}">
                  <a16:creationId xmlns:a16="http://schemas.microsoft.com/office/drawing/2014/main" id="{CEE67ECE-2351-7E43-873A-E64E65C4A753}"/>
                </a:ext>
              </a:extLst>
            </p:cNvPr>
            <p:cNvSpPr txBox="1">
              <a:spLocks/>
            </p:cNvSpPr>
            <p:nvPr/>
          </p:nvSpPr>
          <p:spPr>
            <a:xfrm>
              <a:off x="4721752" y="2313638"/>
              <a:ext cx="1909027" cy="1091676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600" b="1" i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26</a:t>
              </a:r>
            </a:p>
            <a:p>
              <a:pPr algn="l"/>
              <a:r>
                <a:rPr lang="ru-RU" sz="1200" b="1" i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сотрудников</a:t>
              </a:r>
              <a:br>
                <a:rPr lang="ru-RU" sz="1200" i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br>
                <a:rPr lang="ru-RU" sz="1200" i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ru-RU" sz="1000" i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производственный персонал</a:t>
              </a:r>
            </a:p>
          </p:txBody>
        </p:sp>
        <p:sp>
          <p:nvSpPr>
            <p:cNvPr id="23" name="Заголовок 1">
              <a:extLst>
                <a:ext uri="{FF2B5EF4-FFF2-40B4-BE49-F238E27FC236}">
                  <a16:creationId xmlns:a16="http://schemas.microsoft.com/office/drawing/2014/main" id="{07FA04B6-884F-174F-BFE4-0DCE579876C8}"/>
                </a:ext>
              </a:extLst>
            </p:cNvPr>
            <p:cNvSpPr txBox="1">
              <a:spLocks/>
            </p:cNvSpPr>
            <p:nvPr/>
          </p:nvSpPr>
          <p:spPr>
            <a:xfrm>
              <a:off x="1392517" y="1741091"/>
              <a:ext cx="1966292" cy="1349448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1600" b="1" i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21</a:t>
              </a:r>
            </a:p>
            <a:p>
              <a:pPr algn="r"/>
              <a:r>
                <a:rPr lang="ru-RU" sz="1200" b="1" i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сотрудник</a:t>
              </a:r>
              <a:br>
                <a:rPr lang="ru-RU" sz="1200" b="1" i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br>
                <a:rPr lang="ru-RU" sz="1200" i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ru-RU" sz="1000" i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общехозяйственный персонал</a:t>
              </a: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99340B0B-522B-8041-9732-9C9FBC79ECE9}"/>
                </a:ext>
              </a:extLst>
            </p:cNvPr>
            <p:cNvSpPr txBox="1">
              <a:spLocks/>
            </p:cNvSpPr>
            <p:nvPr/>
          </p:nvSpPr>
          <p:spPr>
            <a:xfrm>
              <a:off x="1179002" y="3060965"/>
              <a:ext cx="2205656" cy="913711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1700" b="1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7</a:t>
              </a:r>
            </a:p>
            <a:p>
              <a:pPr algn="r"/>
              <a:r>
                <a:rPr lang="ru-RU" sz="1300" b="1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сотрудников</a:t>
              </a:r>
              <a:br>
                <a:rPr lang="ru-RU" sz="1300" b="1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br>
                <a:rPr lang="ru-RU" sz="1200" b="1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ru-RU" sz="1100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административно-управленческий персонал</a:t>
              </a:r>
            </a:p>
          </p:txBody>
        </p:sp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B0B967E-6110-D64C-A316-33C089FA1EAC}"/>
              </a:ext>
            </a:extLst>
          </p:cNvPr>
          <p:cNvSpPr txBox="1">
            <a:spLocks/>
          </p:cNvSpPr>
          <p:nvPr/>
        </p:nvSpPr>
        <p:spPr>
          <a:xfrm>
            <a:off x="4080800" y="983554"/>
            <a:ext cx="4305769" cy="913711"/>
          </a:xfrm>
          <a:prstGeom prst="rect">
            <a:avLst/>
          </a:prstGeom>
          <a:ln w="50800">
            <a:noFill/>
          </a:ln>
        </p:spPr>
        <p:txBody>
          <a:bodyPr vert="horz" lIns="36000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Численность основных категорий персонала, чел.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8330ECA-ADBF-D946-94BD-84A8788180A6}"/>
              </a:ext>
            </a:extLst>
          </p:cNvPr>
          <p:cNvGrpSpPr/>
          <p:nvPr/>
        </p:nvGrpSpPr>
        <p:grpSpPr>
          <a:xfrm>
            <a:off x="5102012" y="3881917"/>
            <a:ext cx="2866596" cy="1155685"/>
            <a:chOff x="5222476" y="4383924"/>
            <a:chExt cx="2866596" cy="1155685"/>
          </a:xfrm>
        </p:grpSpPr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id="{73501ECB-4EB4-7048-956B-148E5D412891}"/>
                </a:ext>
              </a:extLst>
            </p:cNvPr>
            <p:cNvSpPr txBox="1">
              <a:spLocks/>
            </p:cNvSpPr>
            <p:nvPr/>
          </p:nvSpPr>
          <p:spPr>
            <a:xfrm>
              <a:off x="5712567" y="4383924"/>
              <a:ext cx="2376505" cy="913710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700 000 </a:t>
              </a:r>
              <a:br>
                <a:rPr lang="ru-RU" sz="2000" b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ru-RU" sz="1800" b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экземпляров</a:t>
              </a:r>
            </a:p>
          </p:txBody>
        </p:sp>
        <p:sp>
          <p:nvSpPr>
            <p:cNvPr id="28" name="Заголовок 1">
              <a:extLst>
                <a:ext uri="{FF2B5EF4-FFF2-40B4-BE49-F238E27FC236}">
                  <a16:creationId xmlns:a16="http://schemas.microsoft.com/office/drawing/2014/main" id="{81DA3AA7-047A-F549-BDBF-6CFF433186BF}"/>
                </a:ext>
              </a:extLst>
            </p:cNvPr>
            <p:cNvSpPr txBox="1">
              <a:spLocks/>
            </p:cNvSpPr>
            <p:nvPr/>
          </p:nvSpPr>
          <p:spPr>
            <a:xfrm>
              <a:off x="5222476" y="4383924"/>
              <a:ext cx="904497" cy="913710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>
                  <a:solidFill>
                    <a:srgbClr val="FF660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&gt;</a:t>
              </a:r>
              <a:endParaRPr lang="ru-RU" sz="4000" b="1" dirty="0">
                <a:solidFill>
                  <a:srgbClr val="FF66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Заголовок 1">
              <a:extLst>
                <a:ext uri="{FF2B5EF4-FFF2-40B4-BE49-F238E27FC236}">
                  <a16:creationId xmlns:a16="http://schemas.microsoft.com/office/drawing/2014/main" id="{47C694D3-4AFB-D34D-9F79-615193D6A8FC}"/>
                </a:ext>
              </a:extLst>
            </p:cNvPr>
            <p:cNvSpPr txBox="1">
              <a:spLocks/>
            </p:cNvSpPr>
            <p:nvPr/>
          </p:nvSpPr>
          <p:spPr>
            <a:xfrm>
              <a:off x="5712567" y="5177301"/>
              <a:ext cx="2376505" cy="362308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2000" b="1" dirty="0"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картографической продукции</a:t>
              </a:r>
              <a:endParaRPr lang="ru-RU" sz="1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5B550A1-58E4-1D4F-B7BA-43C4FF30DAFA}"/>
              </a:ext>
            </a:extLst>
          </p:cNvPr>
          <p:cNvGrpSpPr/>
          <p:nvPr/>
        </p:nvGrpSpPr>
        <p:grpSpPr>
          <a:xfrm>
            <a:off x="7887407" y="3881917"/>
            <a:ext cx="2866596" cy="1155685"/>
            <a:chOff x="8684578" y="4383924"/>
            <a:chExt cx="2866596" cy="1155685"/>
          </a:xfrm>
        </p:grpSpPr>
        <p:sp>
          <p:nvSpPr>
            <p:cNvPr id="31" name="Заголовок 1">
              <a:extLst>
                <a:ext uri="{FF2B5EF4-FFF2-40B4-BE49-F238E27FC236}">
                  <a16:creationId xmlns:a16="http://schemas.microsoft.com/office/drawing/2014/main" id="{D8763D76-D72B-E44D-A20F-0CD21FCA62FB}"/>
                </a:ext>
              </a:extLst>
            </p:cNvPr>
            <p:cNvSpPr txBox="1">
              <a:spLocks/>
            </p:cNvSpPr>
            <p:nvPr/>
          </p:nvSpPr>
          <p:spPr>
            <a:xfrm>
              <a:off x="9174669" y="4383924"/>
              <a:ext cx="2376505" cy="913710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24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2 0</a:t>
              </a:r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00 000 </a:t>
              </a:r>
              <a:br>
                <a:rPr lang="ru-RU" sz="20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</a:br>
              <a:r>
                <a:rPr lang="ru-RU" sz="18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экземпляров</a:t>
              </a:r>
            </a:p>
          </p:txBody>
        </p:sp>
        <p:sp>
          <p:nvSpPr>
            <p:cNvPr id="32" name="Заголовок 1">
              <a:extLst>
                <a:ext uri="{FF2B5EF4-FFF2-40B4-BE49-F238E27FC236}">
                  <a16:creationId xmlns:a16="http://schemas.microsoft.com/office/drawing/2014/main" id="{F16D84B4-6414-9747-8397-58E8E791C027}"/>
                </a:ext>
              </a:extLst>
            </p:cNvPr>
            <p:cNvSpPr txBox="1">
              <a:spLocks/>
            </p:cNvSpPr>
            <p:nvPr/>
          </p:nvSpPr>
          <p:spPr>
            <a:xfrm>
              <a:off x="8684578" y="4383924"/>
              <a:ext cx="904497" cy="913710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&gt;</a:t>
              </a:r>
              <a:endParaRPr lang="ru-RU" sz="4000" b="1" dirty="0">
                <a:solidFill>
                  <a:srgbClr val="00B0F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Заголовок 1">
              <a:extLst>
                <a:ext uri="{FF2B5EF4-FFF2-40B4-BE49-F238E27FC236}">
                  <a16:creationId xmlns:a16="http://schemas.microsoft.com/office/drawing/2014/main" id="{F4A4938B-9E17-2148-8801-899A608CF4B3}"/>
                </a:ext>
              </a:extLst>
            </p:cNvPr>
            <p:cNvSpPr txBox="1">
              <a:spLocks/>
            </p:cNvSpPr>
            <p:nvPr/>
          </p:nvSpPr>
          <p:spPr>
            <a:xfrm>
              <a:off x="9174669" y="5177301"/>
              <a:ext cx="2376505" cy="362308"/>
            </a:xfrm>
            <a:prstGeom prst="rect">
              <a:avLst/>
            </a:prstGeom>
            <a:ln w="50800">
              <a:noFill/>
            </a:ln>
          </p:spPr>
          <p:txBody>
            <a:bodyPr vert="horz" lIns="36000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2000" b="1" dirty="0"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полиграфической продукции</a:t>
              </a:r>
              <a:endParaRPr lang="ru-RU" sz="1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FAFA484B-8CC9-F14F-A64C-B15B77C3F45F}"/>
              </a:ext>
            </a:extLst>
          </p:cNvPr>
          <p:cNvSpPr txBox="1">
            <a:spLocks/>
          </p:cNvSpPr>
          <p:nvPr/>
        </p:nvSpPr>
        <p:spPr>
          <a:xfrm>
            <a:off x="2978380" y="4085576"/>
            <a:ext cx="2075833" cy="913711"/>
          </a:xfrm>
          <a:prstGeom prst="rect">
            <a:avLst/>
          </a:prstGeom>
          <a:ln w="50800">
            <a:noFill/>
          </a:ln>
        </p:spPr>
        <p:txBody>
          <a:bodyPr vert="horz" lIns="36000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Тиражи</a:t>
            </a:r>
          </a:p>
          <a:p>
            <a:pPr algn="r"/>
            <a:r>
              <a:rPr lang="ru-RU" sz="12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2022 год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DBD4AC69-9984-6747-9DAB-1EA441CEC108}"/>
              </a:ext>
            </a:extLst>
          </p:cNvPr>
          <p:cNvSpPr txBox="1">
            <a:spLocks/>
          </p:cNvSpPr>
          <p:nvPr/>
        </p:nvSpPr>
        <p:spPr>
          <a:xfrm>
            <a:off x="4016296" y="5527334"/>
            <a:ext cx="6221851" cy="562937"/>
          </a:xfrm>
          <a:prstGeom prst="rect">
            <a:avLst/>
          </a:prstGeom>
          <a:ln w="50800" cap="rnd">
            <a:noFill/>
          </a:ln>
          <a:effectLst>
            <a:softEdge rad="12700"/>
          </a:effectLst>
        </p:spPr>
        <p:txBody>
          <a:bodyPr vert="horz" lIns="36000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Предприятие выпускает линейки учебных картографических пособий по географии и истории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46EEFF56-48C9-344C-BEC2-41E19D70339B}"/>
              </a:ext>
            </a:extLst>
          </p:cNvPr>
          <p:cNvSpPr/>
          <p:nvPr/>
        </p:nvSpPr>
        <p:spPr>
          <a:xfrm>
            <a:off x="5195125" y="3878213"/>
            <a:ext cx="2610929" cy="1275469"/>
          </a:xfrm>
          <a:prstGeom prst="roundRect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13EAE5-264C-1346-BFF5-1584B143A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2"/>
          <a:stretch/>
        </p:blipFill>
        <p:spPr>
          <a:xfrm>
            <a:off x="1550967" y="4680027"/>
            <a:ext cx="206299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8243283" y="4370814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Фирменный магазин </a:t>
            </a:r>
            <a:r>
              <a:rPr lang="ru-RU" sz="12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</a:t>
            </a:r>
            <a:endParaRPr lang="ru-RU" sz="1200" i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Москва, Волгоградский проспект, дом 45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820D60-194A-B096-F1F0-499BB56C9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1" y="902401"/>
            <a:ext cx="3622468" cy="27072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62DA37-59A6-44CE-CCCF-782BC54D7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41" y="907552"/>
            <a:ext cx="3765378" cy="502050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39A6D9-C469-5C41-B727-008976636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86" y="907551"/>
            <a:ext cx="3752828" cy="5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5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51" y="867656"/>
            <a:ext cx="8244455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298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«Космонавтика», масштаб 1:15 000 000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6D0D5D-7707-3D1B-D0CD-18DE86A080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54"/>
          <a:stretch/>
        </p:blipFill>
        <p:spPr>
          <a:xfrm>
            <a:off x="8531439" y="2844782"/>
            <a:ext cx="3377380" cy="3036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374137-8A24-2D87-C17C-220482A7A6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72" t="23260" r="844" b="20077"/>
          <a:stretch/>
        </p:blipFill>
        <p:spPr>
          <a:xfrm>
            <a:off x="8531439" y="975340"/>
            <a:ext cx="3381118" cy="17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42" y="867656"/>
            <a:ext cx="7672362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20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«Транспортная система Российской Федерации», масштаб 1:4 000 000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646DEB-F363-E8E5-2888-2F7105ADAD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5737"/>
          <a:stretch/>
        </p:blipFill>
        <p:spPr>
          <a:xfrm>
            <a:off x="8084321" y="891042"/>
            <a:ext cx="3729181" cy="50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9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05" y="867656"/>
            <a:ext cx="7665835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11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«Карта Российской Федерации в стиле хай-тек», масштаб 1:6 000 000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646DEB-F363-E8E5-2888-2F7105ADA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r="11630"/>
          <a:stretch/>
        </p:blipFill>
        <p:spPr>
          <a:xfrm>
            <a:off x="8084321" y="891042"/>
            <a:ext cx="3729181" cy="5042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506B7-23C6-9A0B-B5AE-347C89585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810" y="868738"/>
            <a:ext cx="7665835" cy="50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Рельефное производство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05" y="871619"/>
            <a:ext cx="7665835" cy="5078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471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рельефной карты Российской Федерации масштаба 1:6 000 000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161A4-7F29-A9CB-68ED-6776C894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99" b="27521"/>
          <a:stretch/>
        </p:blipFill>
        <p:spPr>
          <a:xfrm>
            <a:off x="8063426" y="3497878"/>
            <a:ext cx="3750076" cy="24358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C67297-6C0E-C1D0-BC76-0F22F4E9C3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93" b="20359"/>
          <a:stretch/>
        </p:blipFill>
        <p:spPr>
          <a:xfrm>
            <a:off x="8067160" y="870402"/>
            <a:ext cx="3745622" cy="25585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CBAB83-27C5-69C0-F2E5-433B6F3888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1316" r="723" b="1627"/>
          <a:stretch/>
        </p:blipFill>
        <p:spPr>
          <a:xfrm>
            <a:off x="310441" y="870402"/>
            <a:ext cx="7669099" cy="50800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2CB589-8C48-D975-0AF8-F26B4E707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5058"/>
          <a:stretch/>
        </p:blipFill>
        <p:spPr>
          <a:xfrm>
            <a:off x="8067160" y="870402"/>
            <a:ext cx="3745622" cy="25585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F2061A-EA4E-779C-572F-7F0F4460E4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4211"/>
          <a:stretch/>
        </p:blipFill>
        <p:spPr>
          <a:xfrm>
            <a:off x="8063426" y="3497877"/>
            <a:ext cx="3750076" cy="2435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9DCC33-57E2-44D1-A158-2FD8C36CC5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b="10365"/>
          <a:stretch/>
        </p:blipFill>
        <p:spPr>
          <a:xfrm>
            <a:off x="310441" y="870402"/>
            <a:ext cx="7669099" cy="5080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0D4FD9-0631-FFEA-06F5-F9ADF7A188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8457" r="8035" b="12644"/>
          <a:stretch/>
        </p:blipFill>
        <p:spPr>
          <a:xfrm>
            <a:off x="8067160" y="878521"/>
            <a:ext cx="3745622" cy="2558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75401A-8383-8C0A-9F43-1F8BF5668C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7943" r="7995" b="17943"/>
          <a:stretch/>
        </p:blipFill>
        <p:spPr>
          <a:xfrm>
            <a:off x="8063426" y="3497877"/>
            <a:ext cx="3750076" cy="2435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2AA9FC-0835-C1C7-ECE6-1469FFFF01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631"/>
          <a:stretch/>
        </p:blipFill>
        <p:spPr>
          <a:xfrm>
            <a:off x="310441" y="853726"/>
            <a:ext cx="7665835" cy="50967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F70D50-C1D2-1F03-A955-5EC0EC704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3" b="15863"/>
          <a:stretch/>
        </p:blipFill>
        <p:spPr>
          <a:xfrm>
            <a:off x="8067160" y="861846"/>
            <a:ext cx="3745622" cy="25585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93E9C8-C422-E3DF-8595-6A481A6479C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13014"/>
          <a:stretch/>
        </p:blipFill>
        <p:spPr>
          <a:xfrm>
            <a:off x="8063426" y="3481202"/>
            <a:ext cx="3750076" cy="24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260</Words>
  <Application>Microsoft Office PowerPoint</Application>
  <PresentationFormat>Широкоэкранный</PresentationFormat>
  <Paragraphs>72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Тема Office</vt:lpstr>
      <vt:lpstr>Производство и реализация печатной картографической продукции  АО «Роскартография»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Чебышева Дарья Алексеевна</cp:lastModifiedBy>
  <cp:revision>27</cp:revision>
  <dcterms:created xsi:type="dcterms:W3CDTF">2022-02-28T06:25:48Z</dcterms:created>
  <dcterms:modified xsi:type="dcterms:W3CDTF">2023-10-16T05:22:25Z</dcterms:modified>
</cp:coreProperties>
</file>