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43" r:id="rId3"/>
    <p:sldId id="355" r:id="rId4"/>
    <p:sldId id="352" r:id="rId5"/>
    <p:sldId id="353" r:id="rId6"/>
    <p:sldId id="356" r:id="rId7"/>
    <p:sldId id="348" r:id="rId8"/>
    <p:sldId id="318" r:id="rId9"/>
    <p:sldId id="319" r:id="rId10"/>
    <p:sldId id="320" r:id="rId11"/>
    <p:sldId id="347" r:id="rId12"/>
    <p:sldId id="354" r:id="rId13"/>
    <p:sldId id="350" r:id="rId14"/>
    <p:sldId id="326" r:id="rId15"/>
    <p:sldId id="328" r:id="rId16"/>
    <p:sldId id="359" r:id="rId17"/>
    <p:sldId id="324" r:id="rId18"/>
    <p:sldId id="330" r:id="rId19"/>
    <p:sldId id="344" r:id="rId20"/>
    <p:sldId id="345" r:id="rId21"/>
    <p:sldId id="358" r:id="rId22"/>
    <p:sldId id="351" r:id="rId23"/>
    <p:sldId id="357" r:id="rId24"/>
    <p:sldId id="311" r:id="rId25"/>
    <p:sldId id="29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51" d="100"/>
          <a:sy n="51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 type="sldNum" idx="75"/>
          </p:nvPr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DE65AB1-DEFD-4CF8-A153-0E6067A349D6}" type="slidenum">
              <a:rPr lang="en-US" sz="1400" b="0" strike="noStrike" spc="-1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889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BC39545-9593-4AE1-819B-B1771316B25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4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7221743-E223-4A7A-9746-C2C9ADFA3C9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65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12432" y="1602377"/>
            <a:ext cx="8064709" cy="4981303"/>
          </a:xfrm>
        </p:spPr>
        <p:txBody>
          <a:bodyPr anchor="t">
            <a:normAutofit fontScale="90000"/>
          </a:bodyPr>
          <a:lstStyle/>
          <a:p>
            <a:pPr indent="450215">
              <a:lnSpc>
                <a:spcPct val="107000"/>
              </a:lnSpc>
            </a:pPr>
            <a:r>
              <a:rPr lang="ru-RU" sz="3100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Мультимедийные картографические приложения – дополненная </a:t>
            </a:r>
            <a:r>
              <a:rPr lang="ru-RU" sz="3100" b="1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реальность </a:t>
            </a:r>
            <a:r>
              <a:rPr lang="ru-RU" sz="3100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системе топографического мониторинга: технологическое </a:t>
            </a:r>
            <a:r>
              <a:rPr lang="ru-RU" sz="3100" b="1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решение</a:t>
            </a:r>
            <a:br>
              <a:rPr lang="ru-RU" sz="3100" b="1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/>
            </a:r>
            <a:br>
              <a:rPr lang="ru-RU" sz="2700" b="1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Бровко Е.А</a:t>
            </a:r>
            <a:r>
              <a:rPr lang="ru-RU" sz="2200" b="1" dirty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. к.т.н</a:t>
            </a:r>
            <a: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.- руководитель направления ЦНТР</a:t>
            </a:r>
            <a:b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АО «Роскартография», </a:t>
            </a:r>
            <a:r>
              <a:rPr lang="ru-RU" sz="2200" b="1" dirty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ru-RU" sz="2200" b="1" dirty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заведующая кафедрой цифровой картографии Московского государственного университета геодезии и картографии (</a:t>
            </a:r>
            <a:r>
              <a:rPr lang="ru-RU" sz="2200" b="1" dirty="0" err="1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МИИГАиК</a:t>
            </a:r>
            <a: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)</a:t>
            </a:r>
            <a:b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ru-RU" sz="2200" b="1" dirty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Москва – Сочи, 2023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i="1" dirty="0">
                <a:latin typeface="Times New Roman" panose="02020603050405020304" pitchFamily="18" charset="0"/>
                <a:ea typeface="Arial Unicode MS"/>
                <a:cs typeface="Arial Unicode MS"/>
              </a:rPr>
              <a:t> 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96" y="175552"/>
            <a:ext cx="3399843" cy="6691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266757" y="915161"/>
            <a:ext cx="4753800" cy="597116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0" tIns="0" rIns="0" bIns="0" anchor="t">
            <a:noAutofit/>
          </a:bodyPr>
          <a:lstStyle/>
          <a:p>
            <a:pPr marL="182880" indent="-182880"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ru-RU" sz="3200" u="sng" spc="-1" dirty="0" smtClean="0">
                <a:latin typeface="+mn-lt"/>
              </a:rPr>
              <a:t>Яндекс-карты</a:t>
            </a:r>
            <a:endParaRPr lang="ru-RU" sz="3200" u="sng" spc="-1" dirty="0">
              <a:latin typeface="+mn-lt"/>
            </a:endParaRPr>
          </a:p>
          <a:p>
            <a:pPr marL="182880" indent="-182880">
              <a:lnSpc>
                <a:spcPct val="90000"/>
              </a:lnSpc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endParaRPr lang="en-US" sz="3200" b="0" strike="noStrike" spc="-1" dirty="0">
              <a:latin typeface="+mn-lt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sldNum" idx="4294967295"/>
          </p:nvPr>
        </p:nvSpPr>
        <p:spPr>
          <a:xfrm>
            <a:off x="11311200" y="6272640"/>
            <a:ext cx="63900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1" strike="noStrike" spc="-1">
                <a:solidFill>
                  <a:srgbClr val="FFFFFF"/>
                </a:solidFill>
                <a:latin typeface="Rockwell Condensed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287E1CC0-2672-4602-918A-DA466B437C8E}" type="slidenum">
              <a:rPr lang="ru-RU" sz="1400" b="1" strike="noStrike" spc="-1">
                <a:solidFill>
                  <a:srgbClr val="FFFFFF"/>
                </a:solidFill>
                <a:latin typeface="Rockwell Condensed"/>
                <a:ea typeface="DejaVu Sans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533" name="Объект 6"/>
          <p:cNvPicPr/>
          <p:nvPr/>
        </p:nvPicPr>
        <p:blipFill>
          <a:blip r:embed="rId2"/>
          <a:stretch/>
        </p:blipFill>
        <p:spPr>
          <a:xfrm>
            <a:off x="98474" y="1631853"/>
            <a:ext cx="5342821" cy="5004748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2">
            <a:extLst>
              <a:ext uri="{FF2B5EF4-FFF2-40B4-BE49-F238E27FC236}">
                <a16:creationId xmlns:a16="http://schemas.microsoft.com/office/drawing/2014/main" id="{6F4C8C9B-A081-0D38-DD45-3D87F121D0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379200" y="915161"/>
            <a:ext cx="4753800" cy="521172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0" tIns="0" rIns="0" bIns="0" anchor="t">
            <a:noAutofit/>
          </a:bodyPr>
          <a:lstStyle/>
          <a:p>
            <a:pPr marL="182880" indent="-182880"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en-US" sz="3200" u="sng" spc="-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Google-</a:t>
            </a:r>
            <a:r>
              <a:rPr lang="ru-RU" sz="3200" u="sng" spc="-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карты</a:t>
            </a:r>
          </a:p>
          <a:p>
            <a:pPr marL="182880" indent="-182880">
              <a:lnSpc>
                <a:spcPct val="90000"/>
              </a:lnSpc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endParaRPr lang="en-US" sz="3200" b="0" strike="noStrike" spc="-1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78753-2FAB-F790-0E18-7369AC14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78" y="1631853"/>
            <a:ext cx="6086622" cy="50047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D19D2D-D00F-E2D2-D01A-4AA02D669276}"/>
              </a:ext>
            </a:extLst>
          </p:cNvPr>
          <p:cNvSpPr/>
          <p:nvPr/>
        </p:nvSpPr>
        <p:spPr>
          <a:xfrm>
            <a:off x="540000" y="0"/>
            <a:ext cx="10979640" cy="71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2800" b="1" i="1" strike="noStrike" spc="-1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Примеры</a:t>
            </a:r>
            <a:r>
              <a:rPr lang="en-US" sz="2800" b="1" i="1" strike="noStrike" spc="-1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2800" b="1" i="1" strike="noStrike" spc="-1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мультимедийных</a:t>
            </a:r>
            <a:r>
              <a:rPr lang="en-US" sz="2800" b="1" i="1" strike="noStrike" spc="-1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2800" b="1" i="1" strike="noStrike" spc="-1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картографических</a:t>
            </a:r>
            <a:r>
              <a:rPr lang="en-US" sz="2800" b="1" i="1" strike="noStrike" spc="-1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2800" b="1" i="1" strike="noStrike" spc="-1" dirty="0" smtClean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продуктов: </a:t>
            </a:r>
            <a:r>
              <a:rPr lang="ru-RU" sz="2800" b="1" i="1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геопорталы</a:t>
            </a:r>
            <a:r>
              <a:rPr lang="ru-RU" sz="2800" b="1" i="1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и картографические </a:t>
            </a:r>
            <a:r>
              <a:rPr lang="ru-RU" sz="2800" b="1" i="1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геосервисы</a:t>
            </a:r>
            <a:endParaRPr lang="ru-RU" sz="2800" b="1" i="1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36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5" y="0"/>
            <a:ext cx="11830929" cy="82445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Основные этапы создания мультимедийных картографических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приложений в рамках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ТМ: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76" y="824458"/>
            <a:ext cx="11830929" cy="5950415"/>
          </a:xfrm>
        </p:spPr>
        <p:txBody>
          <a:bodyPr>
            <a:noAutofit/>
          </a:bodyPr>
          <a:lstStyle/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сбор и систематизация исходных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материалов;</a:t>
            </a:r>
            <a:endParaRPr lang="ru-RU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– изучение природных, климатических и экономических и экологических особенностей территории;</a:t>
            </a:r>
          </a:p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и формирование картографической основы – цифровой дежурной топографической карты, в том числе, открытого пользования (ЦДТК ОП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 на конкретную территорию;</a:t>
            </a:r>
            <a:endParaRPr lang="ru-RU" sz="20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– помещение ЦДТК ОП, актуализированную на территорию картографирования, в геоинформационную среду (например, в ГИС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Панораму); </a:t>
            </a:r>
            <a:endParaRPr lang="ru-RU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– формирование дополнение к имеющимся общегеографических и тематических баз данных;</a:t>
            </a:r>
          </a:p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– экспорт данных из ГИС Панораму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GIS)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в векторный формат (например, </a:t>
            </a:r>
            <a:r>
              <a:rPr lang="ru-RU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Adobe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llustrator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– импорт картографического изображения в программную среду (например, в программу </a:t>
            </a:r>
            <a:r>
              <a:rPr lang="ru-RU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Adobe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Animate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), в которой на платформе HTML5 создается картографическое отображение района съемки, в рабочем поле котором осуществляется автоматизированная обработка данных, структурирование отображаемой информации и оформление картографического приложения; </a:t>
            </a:r>
          </a:p>
          <a:p>
            <a:pPr marL="0" lvl="0" indent="4572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– разработка интерактивного инструментария для визуализации и управления картографическим изображением и создания интерактивного картографического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приложения..</a:t>
            </a:r>
            <a:endParaRPr lang="ru-RU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3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2041944" cy="1083211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ТМ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-интеграция сегментов, в каждом из которых формируются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базы данных мультимедийных приложений и </a:t>
            </a:r>
            <a:r>
              <a:rPr lang="ru-RU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геопространственных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знаний в своей предметной области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83212"/>
            <a:ext cx="11887199" cy="5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7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05" y="154745"/>
            <a:ext cx="10904095" cy="829993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Использование анимации в картографических приложениях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286" y="984738"/>
            <a:ext cx="11086514" cy="5192226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обеспечит: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 в отображении на карте процессов и явлений окружающей природной среды и антропогенного воздействия, пространственных характеристик объектов местности, наряду с получением новой качественной информации об их пространственно-временных изменениях объектов, улучшение наглядности картографического изображения, интерактивное управление приложениями посредством добавления информации об объектах реальной действительности.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744"/>
          </a:xfrm>
        </p:spPr>
        <p:txBody>
          <a:bodyPr>
            <a:noAutofit/>
          </a:bodyPr>
          <a:lstStyle/>
          <a:p>
            <a:pPr algn="ctr"/>
            <a:r>
              <a:rPr lang="ru-RU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мультимедийный карт, атласов, цифровых моделей местности 3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и 4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67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Геосервисов</a:t>
            </a:r>
            <a:endParaRPr lang="ru-RU" sz="2667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239350" y="1220755"/>
          <a:ext cx="11952652" cy="576072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952652">
                  <a:extLst>
                    <a:ext uri="{9D8B030D-6E8A-4147-A177-3AD203B41FA5}">
                      <a16:colId xmlns:a16="http://schemas.microsoft.com/office/drawing/2014/main" val="844286944"/>
                    </a:ext>
                  </a:extLst>
                </a:gridCol>
              </a:tblGrid>
              <a:tr h="568960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Определение: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1" i="1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целевой установки карты (атлас и др.)</a:t>
                      </a: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назначения,  характера ее использования;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установление перечня элементов содержания </a:t>
                      </a:r>
                      <a:r>
                        <a:rPr lang="ru-RU" sz="2700" b="0" i="0" dirty="0" err="1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МмКП</a:t>
                      </a: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требуемую степень детализации, требование к точности, особенности оформления.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проектировании содержания карты (атласа и др.) необходимо определить: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 какие элементы и объекты реальной действительности и с какой полнотой должны быть изображены на карте данного назначения, темы и масштаба;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 классификацию объектов и явлений действительности и степень их картографического выражения на картах;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 характеристики объектов и явлений и их показатели, подлежащие отображению.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86276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B9EA0-8301-45E8-8D4B-EAD438C49EB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29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830996"/>
              </p:ext>
            </p:extLst>
          </p:nvPr>
        </p:nvGraphicFramePr>
        <p:xfrm>
          <a:off x="263731" y="1261601"/>
          <a:ext cx="11928268" cy="509475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928268">
                  <a:extLst>
                    <a:ext uri="{9D8B030D-6E8A-4147-A177-3AD203B41FA5}">
                      <a16:colId xmlns:a16="http://schemas.microsoft.com/office/drawing/2014/main" val="844286944"/>
                    </a:ext>
                  </a:extLst>
                </a:gridCol>
              </a:tblGrid>
              <a:tr h="509475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1" i="1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4D-карты </a:t>
                      </a: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могут обеспечить обобщение, анализ и представление современной информации и знаний о динамике пространственных объектов и явлений (природе, экономике, социальной сфере, различных ресурсах, населении, хозяйстве, экологии, промышленности и т. п.) в их трехмерном представлении. 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4D </a:t>
                      </a: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моделирование - это добавление в классическое 3D представление ещё одного измерения – </a:t>
                      </a:r>
                      <a:r>
                        <a:rPr lang="ru-RU" sz="2700" b="1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времени. 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</a:pP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Пример: получается наглядная демонстрация строительства объекта с помощью </a:t>
                      </a:r>
                      <a:r>
                        <a:rPr lang="ru-RU" sz="2700" b="1" i="1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пространственно-временной модели</a:t>
                      </a:r>
                      <a:r>
                        <a:rPr lang="ru-RU" sz="2700" b="0" i="0" dirty="0" smtClean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700" b="0" i="0" dirty="0" smtClean="0">
                          <a:solidFill>
                            <a:srgbClr val="212529"/>
                          </a:solidFill>
                          <a:effectLst/>
                          <a:latin typeface="Roboto Condensed"/>
                        </a:rPr>
                        <a:t>Моделирование строительства может быть реализовано через различные программные продукты. Основные из них: </a:t>
                      </a:r>
                      <a:r>
                        <a:rPr lang="ru-RU" sz="2700" b="0" i="0" dirty="0" err="1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Autodesk</a:t>
                      </a:r>
                      <a:r>
                        <a:rPr lang="ru-RU" sz="2700" b="0" i="0" dirty="0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 </a:t>
                      </a:r>
                      <a:r>
                        <a:rPr lang="ru-RU" sz="2700" b="0" i="0" dirty="0" err="1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Navisworks</a:t>
                      </a:r>
                      <a:r>
                        <a:rPr lang="ru-RU" sz="2700" b="0" i="0" dirty="0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; </a:t>
                      </a:r>
                      <a:r>
                        <a:rPr lang="ru-RU" sz="2700" b="0" i="0" dirty="0" err="1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Synchro</a:t>
                      </a:r>
                      <a:r>
                        <a:rPr lang="ru-RU" sz="2700" b="0" i="0" dirty="0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 </a:t>
                      </a:r>
                      <a:r>
                        <a:rPr lang="ru-RU" sz="2700" b="0" i="0" dirty="0" err="1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Pro</a:t>
                      </a:r>
                      <a:r>
                        <a:rPr lang="ru-RU" sz="2700" b="0" i="0" dirty="0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; </a:t>
                      </a:r>
                      <a:r>
                        <a:rPr lang="ru-RU" sz="2700" b="0" i="0" dirty="0" err="1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Bexel</a:t>
                      </a:r>
                      <a:r>
                        <a:rPr lang="ru-RU" sz="2700" b="0" i="0" dirty="0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 </a:t>
                      </a:r>
                      <a:r>
                        <a:rPr lang="ru-RU" sz="2700" b="0" i="0" dirty="0" err="1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Manager</a:t>
                      </a:r>
                      <a:r>
                        <a:rPr lang="ru-RU" sz="2700" b="0" i="0" dirty="0" smtClean="0">
                          <a:solidFill>
                            <a:srgbClr val="212529"/>
                          </a:solidFill>
                          <a:effectLst/>
                          <a:latin typeface="Oswald"/>
                        </a:rPr>
                        <a:t>. </a:t>
                      </a:r>
                      <a:endParaRPr lang="ru-RU" sz="2700" b="0" i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86276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B9EA0-8301-45E8-8D4B-EAD438C49EB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123395"/>
            <a:ext cx="12048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i="1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овый вид картографических произведений -четырехмерных карт (4</a:t>
            </a:r>
            <a:r>
              <a:rPr lang="en-US" sz="2800" b="1" i="1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2800" b="1" i="1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карт) – принципиально новых трехмерных динамических картографических произведений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08198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64" y="0"/>
            <a:ext cx="11572406" cy="1738859"/>
          </a:xfrm>
        </p:spPr>
        <p:txBody>
          <a:bodyPr>
            <a:normAutofit fontScale="90000"/>
          </a:bodyPr>
          <a:lstStyle/>
          <a:p>
            <a:pPr indent="457200" algn="just">
              <a:lnSpc>
                <a:spcPct val="10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получения и использования по результатам топографического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мониторинга 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пространственных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данных о территории картографирования и анализа произошедших изменений в состоянии объектов местности (в динамическом виде), необходимо предусмотреть возможность формирования баз данных, содержащих трехмерные модели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местности 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3D-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модели  (объектов местности), с использованием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средств  мультимедиа и исходных данных.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10236200" y="6354763"/>
            <a:ext cx="431800" cy="366712"/>
          </a:xfrm>
        </p:spPr>
        <p:txBody>
          <a:bodyPr/>
          <a:lstStyle/>
          <a:p>
            <a:pPr>
              <a:defRPr/>
            </a:pPr>
            <a:fld id="{12C5185A-B1A6-4BFF-8FD9-05807CBCBA49}" type="slidenum">
              <a:rPr lang="ru-RU" sz="160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4" y="1988841"/>
            <a:ext cx="11572406" cy="47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35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1"/>
            <a:ext cx="10995065" cy="1471320"/>
          </a:xfrm>
        </p:spPr>
        <p:txBody>
          <a:bodyPr/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 и методы получения исходной информации для мультимедийных приложений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91068" y="1471321"/>
            <a:ext cx="11244415" cy="52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23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02" y="1"/>
            <a:ext cx="11897405" cy="709385"/>
          </a:xfrm>
        </p:spPr>
        <p:txBody>
          <a:bodyPr>
            <a:noAutofit/>
          </a:bodyPr>
          <a:lstStyle/>
          <a:p>
            <a:pPr indent="457200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Принципы интеграции мультимедийных картографических приложений в систему топографического мониторинга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451842"/>
              </p:ext>
            </p:extLst>
          </p:nvPr>
        </p:nvGraphicFramePr>
        <p:xfrm>
          <a:off x="0" y="854439"/>
          <a:ext cx="12047307" cy="607286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2047307">
                  <a:extLst>
                    <a:ext uri="{9D8B030D-6E8A-4147-A177-3AD203B41FA5}">
                      <a16:colId xmlns:a16="http://schemas.microsoft.com/office/drawing/2014/main" val="844286944"/>
                    </a:ext>
                  </a:extLst>
                </a:gridCol>
              </a:tblGrid>
              <a:tr h="6072866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b="1" i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мультимедийной версии системы ТМ: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2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Каждая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карта 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должна 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быть связана со справочной информацией, с указателем географических названий и с относящимся к данному району мультимедиа-контентом;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2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Информационное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обеспечение должно включать в себя векторные электронные карты, растровые данные, перечни географических объектов, процессов и явлений, таблицы стилей (легенды), библиотеки условных знаков, шаблонов оформления, гипертекст, видео и аудио материалы;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2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Технология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создания должна обеспечивать возможность включения в состав информационного обеспечения дополнительной информации в различных форматах представления: векторная и растровая графика, электронные таблицы, базы данных, гипертекст, мультимедиа;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22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Содержание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должно быть защищено от несанкционированного копирования программно-техническими средствами, как при работе на локальном компьютере пользователя, так и при передаче в дальнейшем информации посредством сети Интернет;-</a:t>
                      </a:r>
                      <a:r>
                        <a:rPr lang="ru-RU" sz="22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должны</a:t>
                      </a:r>
                      <a:r>
                        <a:rPr lang="ru-RU" sz="2200" b="0" i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содержаться: алгоритмы генерализации и оформления карт, обеспечивающие достоверность отображения в различных масштабах;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2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Карты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должны отвечать требованиям </a:t>
                      </a:r>
                      <a:r>
                        <a:rPr lang="ru-RU" sz="2200" b="0" i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мультимасштабного</a:t>
                      </a:r>
                      <a:r>
                        <a:rPr lang="ru-RU" sz="2200" b="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картографирования.</a:t>
                      </a:r>
                    </a:p>
                    <a:p>
                      <a:pPr indent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200" b="0" i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862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8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23" y="329784"/>
            <a:ext cx="11083977" cy="659567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национального стандарта в данной предметной области 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031" y="1153552"/>
            <a:ext cx="10931769" cy="554267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 «Роскартография» в соответствии с Программой национальной стандартизации на 2023 год (ПНС-2023) разрабатывает национальный стандарт – ГОСТ Р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«Геодезия и картография.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«Геодезия и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картография. Топографический мониторинг для обновления цифровых, электронных топографических карт и актуализации пространственных данных.  Общие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положения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5]. </a:t>
            </a:r>
            <a:endParaRPr lang="ru-R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Наименование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стандарта достаточно точно характеризует объект стандартизации и занимаемое им место в системе стандартизации в данной предметной области.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редакция проекта ГОСТ Р направлена в ТК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404, 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прошла обсуждение научной общественностью.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7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745"/>
            <a:ext cx="10515600" cy="82999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Актуальность темы исследования 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083" y="984738"/>
            <a:ext cx="11128717" cy="5192225"/>
          </a:xfrm>
        </p:spPr>
        <p:txBody>
          <a:bodyPr>
            <a:normAutofit fontScale="92500"/>
          </a:bodyPr>
          <a:lstStyle/>
          <a:p>
            <a:pPr marL="0" indent="45720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основным современным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направлениям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геодезической и картографической деятельности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входящим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полномочия                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Росреестра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п.2.5.6 Постановления Правительства №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457 [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1]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Публичной правовой компании «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(ППК «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»),  предусмотренных Федеральным Законом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№ 448-ФЗ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[2], относятся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создание и обновление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цифровых (ЦТК),электронных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топографических карт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(ЭТК),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актуализация единой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электронной картографической основы (ЕЭКО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08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98" y="0"/>
            <a:ext cx="10917702" cy="145404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Актуальность содержания ГОСТ Р, учитывающего современные тенденции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геодезической и картографической деятельности 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489" y="1663908"/>
            <a:ext cx="11487770" cy="4513055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Содержанием ГОСТ Р являются основные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положения по современным средствам,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методам, технологиям,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мультимедийным,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используемым на уровнях топографического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мониторинга (обзорном и детальном)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при актуализации пространственных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0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813" y="0"/>
            <a:ext cx="11182662" cy="6741368"/>
          </a:xfrm>
        </p:spPr>
        <p:txBody>
          <a:bodyPr/>
          <a:lstStyle/>
          <a:p>
            <a:pPr marL="0" indent="457200">
              <a:spcBef>
                <a:spcPts val="0"/>
              </a:spcBef>
              <a:buNone/>
            </a:pP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национального стандарта ГОСТ Р в рамках ПНС-2023</a:t>
            </a:r>
          </a:p>
          <a:p>
            <a:pPr marL="0" indent="0" algn="ctr">
              <a:buNone/>
            </a:pP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599608"/>
            <a:ext cx="6000750" cy="6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87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91" y="154745"/>
            <a:ext cx="11577711" cy="829993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Научное и практическое значение использования мультимедийных технологий в системе </a:t>
            </a:r>
            <a:r>
              <a:rPr lang="ru-RU" sz="3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ТМ</a:t>
            </a:r>
            <a:r>
              <a:rPr lang="ru-RU" sz="3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3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931" y="984738"/>
            <a:ext cx="12087069" cy="5873262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проблемы с постоянно нарастающим потоком современных пространственных данных, усложнением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геопространственных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знаний, отсутствием иллюстративного материала, дополняющего цифровую реальность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временных рядов демонстрируемых данных (карт, матриц или растров) выполняется с использованием информации, содержащейся в БД ИОМ.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пространственных данных (результатов детального ТМ, мультимедийных приложений и др.)  на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одну и ту же территорию, но на различные моменты времени,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позволит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 динамике проанализировать изменение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местности.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эффективного средства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анализа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временного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ряда карт, полученного по результатам циклических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измерений в процессе топографического мониторинга.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91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283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 </a:t>
            </a:r>
            <a:r>
              <a:rPr kumimoji="0" lang="ru-RU" sz="2800" b="1" i="1" u="none" strike="noStrike" kern="0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kumimoji="0" lang="ru-RU" sz="2800" b="1" i="1" u="none" strike="noStrike" kern="0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ТМ (на федеральном и региональном  уровнях позволит</a:t>
            </a:r>
            <a:r>
              <a:rPr kumimoji="0" lang="ru-RU" sz="2800" b="1" i="1" u="none" strike="noStrike" kern="0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ru-RU" sz="28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677" y="956373"/>
            <a:ext cx="1194347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1600" b="1" kern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и поддерживать на уровне современности федеральный и региональные фонды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пространственных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данных;</a:t>
            </a:r>
            <a:endParaRPr lang="ru-RU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0000" algn="just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-совершенствовать структуру информационного взаимодействия между   территориальными органами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управлениями </a:t>
            </a:r>
            <a:r>
              <a:rPr lang="ru-RU" sz="2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Росреестра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ППК «</a:t>
            </a:r>
            <a:r>
              <a:rPr lang="ru-RU" sz="2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», ВТУ ВС ГШ РФ, призванного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ведение государственного 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топографического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мониторинга;</a:t>
            </a:r>
            <a:endParaRPr lang="ru-RU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0000" algn="just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исключить повторяемость проведения картографических работ на одни и те же территории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Субъектов РФ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различными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отраслевыми министерствами 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и 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коммерческими структурами;</a:t>
            </a:r>
          </a:p>
          <a:p>
            <a:pPr lvl="0" indent="450000" algn="just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-обеспечить достоверное, точное и документированное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картографическое, аэрокосмическое и мультимедийное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подтверждение состояния окружающей среды в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регионах 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и влияния на нее неблагоприятных техногенных факторов и природных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явлений в целях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обеспечения экономической и экологической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деятельности,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устойчивого </a:t>
            </a: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долгосрочного экономического роста регионов </a:t>
            </a:r>
            <a:r>
              <a:rPr lang="ru-RU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страны.</a:t>
            </a:r>
            <a:endParaRPr lang="ru-RU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</a:pPr>
            <a:endParaRPr lang="ru-RU" sz="2000" b="1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45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304" y="365126"/>
            <a:ext cx="4852244" cy="60152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423" y="1045029"/>
            <a:ext cx="11127377" cy="56255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«О Федеральной службе государственной регистрации, кадастра и картографии», утв. Постановлением Правительства РФ от 01.06.2009 N 457 (ред. от 30.06.2022) (с изм. и доп., вступ. в силу с 01.01.2023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Федеральный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закон «О публично-правовой компании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от 30.12.2021 № 448-ФЗ. 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Правила взаимодействия между Министерством обороны Российской Федерации и Федеральной службой государственной регистрации, кадастра и картографии при организации геодезических и картографических работ, выполняемых в целях обеспечения обороны Российской Федерации, утв. Постановлением Правительства Российской Федерации от 29 декабря 2016 г. № 1531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Бровко Е. А., Софинов Р. Э.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Геосервисное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решение проблемы актуализации пространственных данных по результатам государственного топографического мониторинга// Геодезия и картография. – 2023. – № 2.– С.12–20.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 «Геодезия и картография. Топографический мониторинг для обновления ЦТК. Основные положения», разрабатывается в рамках Программы национальной стандартизации ПНС -2023 (первая редакция проекта ГОСТ Р направлена в ТК 404 и прошла обсуждение научной общественностью. Подготовлена доработанная редакция проекта ГОСТ Р).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733" y="133649"/>
            <a:ext cx="3846909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71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1" y="1097280"/>
            <a:ext cx="10593644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04143"/>
          </a:xfrm>
        </p:spPr>
        <p:txBody>
          <a:bodyPr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Обоснование проведения работ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топографическому мониторингу (ТМ) 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083" y="1199213"/>
            <a:ext cx="11128717" cy="5516380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 осуществление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топографического мониторинга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масштабе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 Российской Федерации являются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составной частью работ в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сфере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обновления ЦТК, ЭТК и 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актуализации пространственных данных [3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Обновление государственных топографических карт, в том числе с изображением территорий сопредельных государств, осуществляется во взаимодействии Росреестра и Министерства обороны Российской Федерации (МО РФ) в соответствии с Постановлением Правительства Российской Федерации от 29 декабря 2016 г. №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1531. 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2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1"/>
            <a:ext cx="10988040" cy="756457"/>
          </a:xfrm>
        </p:spPr>
        <p:txBody>
          <a:bodyPr>
            <a:noAutofit/>
          </a:bodyPr>
          <a:lstStyle/>
          <a:p>
            <a:pPr indent="457200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Общие положения по организации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топографического мониторинга: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1273"/>
            <a:ext cx="12192000" cy="5910349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регулярное регламентированное картографическое слежение с использованием данных дистанционного зондирования Земли (ДЗЗ) за состоянием и изменениями объектов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местности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элементов содержания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ЦТК и ЭТК;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выявление зафиксированных на цифровой дежурной топографической карте (ЦДТК), на оригинале изменений (ОИ) и в базе данных изменений объектов местности (БД ИОМ);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–анализ действительного состояния и выявленных изменений местности, оценку современности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ЦТК, ЭТК и актуальности ЕЭКО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территорию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ТМ;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выработку предложений по научно - обоснованному планированию обновления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ЦТК и ЭТК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соответствии с районированием территории Российской Федерации по периодичности топографического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мониторинга;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оперативное обновление ЦТК, ЭТК и актуализация ЕЭКО с использованием данных топографического мониторинга.</a:t>
            </a:r>
          </a:p>
        </p:txBody>
      </p:sp>
    </p:spTree>
    <p:extLst>
      <p:ext uri="{BB962C8B-B14F-4D97-AF65-F5344CB8AC3E}">
        <p14:creationId xmlns:p14="http://schemas.microsoft.com/office/powerpoint/2010/main" val="341015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1"/>
            <a:ext cx="11184988" cy="900331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государственного топографического мониторинга: общая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схема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12" y="900332"/>
            <a:ext cx="11043139" cy="57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5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24" y="1014380"/>
            <a:ext cx="4583833" cy="239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26" y="2595399"/>
            <a:ext cx="5734955" cy="28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08" y="4101580"/>
            <a:ext cx="5531152" cy="264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93306" y="1903751"/>
            <a:ext cx="3036163" cy="4771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640080" algn="just">
              <a:spcBef>
                <a:spcPts val="0"/>
              </a:spcBef>
            </a:pPr>
            <a:endParaRPr lang="ru-RU" sz="2520" b="1" dirty="0" smtClean="0"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дешифрирование изменений объектов местности</a:t>
            </a: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 </a:t>
            </a: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endParaRPr lang="ru-RU" sz="22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создание и ведение цифровой дежурной топографической  карты</a:t>
            </a: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endParaRPr lang="ru-RU" sz="2200" b="1" dirty="0" smtClean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endParaRPr lang="ru-RU" sz="2200" b="1" dirty="0" smtClean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endParaRPr lang="ru-RU" sz="2200" b="1" dirty="0" smtClean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indent="640080"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создание и ведение базы данных изменений объектов местности </a:t>
            </a:r>
            <a:endParaRPr lang="ru-RU" sz="2200" strike="sngStrike" dirty="0" smtClean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indent="64008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indent="6400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5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 bwMode="auto">
          <a:xfrm>
            <a:off x="3129469" y="2430056"/>
            <a:ext cx="1217371" cy="20133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8016" tIns="64008" rIns="128016" bIns="64008" numCol="1" rtlCol="0" anchor="t" anchorCtr="0" compatLnSpc="1">
            <a:prstTxWarp prst="textNoShape">
              <a:avLst/>
            </a:prstTxWarp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52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Стрелка вправо 12"/>
          <p:cNvSpPr/>
          <p:nvPr/>
        </p:nvSpPr>
        <p:spPr bwMode="auto">
          <a:xfrm flipV="1">
            <a:off x="3326279" y="3903624"/>
            <a:ext cx="1877488" cy="31070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8016" tIns="64008" rIns="128016" bIns="64008" numCol="1" rtlCol="0" anchor="t" anchorCtr="0" compatLnSpc="1">
            <a:prstTxWarp prst="textNoShape">
              <a:avLst/>
            </a:prstTxWarp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52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 flipV="1">
            <a:off x="3570136" y="5830007"/>
            <a:ext cx="3090711" cy="22869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8016" tIns="64008" rIns="128016" bIns="64008" numCol="1" rtlCol="0" anchor="t" anchorCtr="0" compatLnSpc="1">
            <a:prstTxWarp prst="textNoShape">
              <a:avLst/>
            </a:prstTxWarp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52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4734" y="0"/>
            <a:ext cx="91440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Технологические процессы детального топографического мониторинга </a:t>
            </a:r>
            <a:endParaRPr lang="ru-RU" sz="2800" b="1" i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2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1"/>
            <a:ext cx="10988040" cy="984738"/>
          </a:xfrm>
        </p:spPr>
        <p:txBody>
          <a:bodyPr>
            <a:noAutofit/>
          </a:bodyPr>
          <a:lstStyle/>
          <a:p>
            <a:pPr indent="457200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Мультимедийный контент в системе топографического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мониторинга 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609" y="984738"/>
            <a:ext cx="11955463" cy="5873261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Мультимедиа: </a:t>
            </a:r>
            <a:r>
              <a:rPr lang="ru-RU" sz="2200" b="1" kern="0" dirty="0">
                <a:latin typeface="Arial" panose="020B0604020202020204" pitchFamily="34" charset="0"/>
                <a:cs typeface="Arial" panose="020B0604020202020204" pitchFamily="34" charset="0"/>
              </a:rPr>
              <a:t>- современные цифровые технологии, дающие возможность совмещать достижения аудиовизуальной техники (тексты, звуки, видеоизображения, графика и т. п.) и обеспечивающие интерактивное взаимодействие пользователя с </a:t>
            </a:r>
            <a:r>
              <a:rPr lang="en-US" sz="2200" b="1" kern="0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ru-RU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Мультимедийные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картографические приложения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 системе топографического мониторинга (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ТМ) это сочетание разнообразных методов, приемов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традиционной и цифровой картографии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 мультимедиа, программных и технических средств, позволяющих осуществлять совместную интеграцию картографического изображения и другой информации в форме текста, звукового сопровождения, графиков, фотографий, видеосюжетов, рисунков, анимации,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двух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трехмерных и четырехмерных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моделей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Дополненная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реальность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: расширение возможностей цифровых технологий в показе на район топографического мониторинга в режиме реального времени, объектов физического мира дополненные информацией с виртуальными графическими объектами, 3-D анимацией, звуковым сопровождением и др.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7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269823" y="69509"/>
            <a:ext cx="5936105" cy="4852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1" i="1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</a:t>
            </a:r>
            <a:r>
              <a:rPr lang="ru-RU" sz="2800" b="1" i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ультимедийные </a:t>
            </a:r>
            <a:r>
              <a:rPr lang="ru-RU" sz="2800" b="1" i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технологии:</a:t>
            </a:r>
            <a:endParaRPr lang="en-US" sz="2800" b="1" i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0" y="554805"/>
            <a:ext cx="5556738" cy="63021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0000"/>
          </a:bodyPr>
          <a:lstStyle/>
          <a:p>
            <a:pPr marL="182880" indent="-182880">
              <a:lnSpc>
                <a:spcPct val="90000"/>
              </a:lnSpc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предназначены  </a:t>
            </a:r>
            <a:r>
              <a:rPr lang="ru-RU" sz="2400" b="1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создания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мультимедийных картографических приложений, содержащих </a:t>
            </a:r>
            <a:r>
              <a:rPr lang="ru-RU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коллекции изображений, текстов и данных, сопровождающихся звуком, видео, анимацией и другими визуальными эффектами, с интерактивным интерфейсом и другими механизмами управления. </a:t>
            </a:r>
            <a:endParaRPr lang="en-US" sz="24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82880">
              <a:lnSpc>
                <a:spcPct val="90000"/>
              </a:lnSpc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включают </a:t>
            </a:r>
            <a:r>
              <a:rPr lang="ru-RU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 себя специальные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аппаратные </a:t>
            </a:r>
            <a:r>
              <a:rPr lang="ru-RU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 программные средства. </a:t>
            </a:r>
            <a:endParaRPr lang="ru-RU" sz="2400" b="1" strike="noStrike" spc="-1" dirty="0" smtClean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82880" indent="-182880"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ru-RU" sz="2400" b="1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sz="2400" b="1" spc="-1" dirty="0">
                <a:latin typeface="Arial" panose="020B0604020202020204" pitchFamily="34" charset="0"/>
                <a:cs typeface="Arial" panose="020B0604020202020204" pitchFamily="34" charset="0"/>
              </a:rPr>
              <a:t>дополненной реальности: Комплекс технологических решений, позволяющий с использованием специальных средств обработки и отображения информации) дополнять объекты реального мира виртуальными элементами различной модальности (изображения, текст, аудио и пр.). [ГОСТ Р 59278-2020, статья 3.6]</a:t>
            </a:r>
          </a:p>
          <a:p>
            <a:pPr marL="182880" indent="-182880"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endParaRPr lang="ru-RU" sz="2400" b="1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82880">
              <a:lnSpc>
                <a:spcPct val="90000"/>
              </a:lnSpc>
              <a:spcBef>
                <a:spcPts val="1199"/>
              </a:spcBef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endParaRPr lang="en-US" sz="24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9" name="Объект 5"/>
          <p:cNvPicPr/>
          <p:nvPr/>
        </p:nvPicPr>
        <p:blipFill>
          <a:blip r:embed="rId3"/>
          <a:stretch/>
        </p:blipFill>
        <p:spPr>
          <a:xfrm>
            <a:off x="8059624" y="4991219"/>
            <a:ext cx="1504800" cy="1645381"/>
          </a:xfrm>
          <a:prstGeom prst="rect">
            <a:avLst/>
          </a:prstGeom>
          <a:ln w="0">
            <a:noFill/>
          </a:ln>
        </p:spPr>
      </p:pic>
      <p:sp>
        <p:nvSpPr>
          <p:cNvPr id="480" name="PlaceHolder 3"/>
          <p:cNvSpPr>
            <a:spLocks noGrp="1"/>
          </p:cNvSpPr>
          <p:nvPr>
            <p:ph type="sldNum" idx="4294967295"/>
          </p:nvPr>
        </p:nvSpPr>
        <p:spPr>
          <a:xfrm>
            <a:off x="11311200" y="6272640"/>
            <a:ext cx="63900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1" strike="noStrike" spc="-1">
                <a:solidFill>
                  <a:srgbClr val="FFFFFF"/>
                </a:solidFill>
                <a:latin typeface="Rockwell Condensed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8F88FD32-065C-4B24-B394-72B9AE6342DA}" type="slidenum">
              <a:rPr lang="ru-RU" sz="1400" b="1" strike="noStrike" spc="-1">
                <a:solidFill>
                  <a:srgbClr val="FFFFFF"/>
                </a:solidFill>
                <a:latin typeface="Rockwell Condensed"/>
                <a:ea typeface="DejaVu Sans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481" name="Рисунок 6"/>
          <p:cNvPicPr/>
          <p:nvPr/>
        </p:nvPicPr>
        <p:blipFill>
          <a:blip r:embed="rId4"/>
          <a:stretch/>
        </p:blipFill>
        <p:spPr>
          <a:xfrm>
            <a:off x="10031288" y="4991219"/>
            <a:ext cx="1813708" cy="1645381"/>
          </a:xfrm>
          <a:prstGeom prst="rect">
            <a:avLst/>
          </a:prstGeom>
          <a:ln w="0">
            <a:noFill/>
          </a:ln>
        </p:spPr>
      </p:pic>
      <p:pic>
        <p:nvPicPr>
          <p:cNvPr id="482" name="Рисунок 7"/>
          <p:cNvPicPr/>
          <p:nvPr/>
        </p:nvPicPr>
        <p:blipFill>
          <a:blip r:embed="rId5"/>
          <a:stretch/>
        </p:blipFill>
        <p:spPr>
          <a:xfrm>
            <a:off x="5556738" y="4991219"/>
            <a:ext cx="2036022" cy="1747205"/>
          </a:xfrm>
          <a:prstGeom prst="rect">
            <a:avLst/>
          </a:prstGeom>
          <a:ln w="0">
            <a:noFill/>
          </a:ln>
        </p:spPr>
      </p:pic>
      <p:pic>
        <p:nvPicPr>
          <p:cNvPr id="483" name="Рисунок 2"/>
          <p:cNvPicPr/>
          <p:nvPr/>
        </p:nvPicPr>
        <p:blipFill>
          <a:blip r:embed="rId6"/>
          <a:stretch/>
        </p:blipFill>
        <p:spPr>
          <a:xfrm>
            <a:off x="6011056" y="69509"/>
            <a:ext cx="6067664" cy="492170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8086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1108908" cy="518548"/>
          </a:xfrm>
        </p:spPr>
        <p:txBody>
          <a:bodyPr/>
          <a:lstStyle/>
          <a:p>
            <a:pPr algn="ctr"/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мультимедийных картографических приложений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>
          <a:xfrm>
            <a:off x="225083" y="833718"/>
            <a:ext cx="11356837" cy="5903258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Геопорталы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картографические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геосервисы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[5]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Мультимедийные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картографические произведения (атласы,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энциклопедии и др.); </a:t>
            </a: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Справочно-картографические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ГИС, включающие в себя цифровые векторные карты с базами данных, а также дополнительный мультимедийный справочный материал в сочетании с поисковыми средствами;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Картографические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информационно-обучающие системы, включающие в себя цифровые векторные карты с базами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данных;</a:t>
            </a: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000" algn="just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Дополнительный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мультимедийный справочный материал в сочетании с поисковыми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средствами.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4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5887</TotalTime>
  <Words>1828</Words>
  <Application>Microsoft Office PowerPoint</Application>
  <PresentationFormat>Широкоэкранный</PresentationFormat>
  <Paragraphs>114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Arial Unicode MS</vt:lpstr>
      <vt:lpstr>Calibri</vt:lpstr>
      <vt:lpstr>Calibri Light</vt:lpstr>
      <vt:lpstr>DejaVu Sans</vt:lpstr>
      <vt:lpstr>Oswald</vt:lpstr>
      <vt:lpstr>Roboto</vt:lpstr>
      <vt:lpstr>Roboto Condensed</vt:lpstr>
      <vt:lpstr>Rockwell Condensed</vt:lpstr>
      <vt:lpstr>Times New Roman</vt:lpstr>
      <vt:lpstr>Wingdings</vt:lpstr>
      <vt:lpstr>Тема Office</vt:lpstr>
      <vt:lpstr>Мультимедийные картографические приложения – дополненная реальность в системе топографического мониторинга: технологическое решение  Бровко Е.А. к.т.н.- руководитель направления ЦНТР АО «Роскартография»,  заведующая кафедрой цифровой картографии Московского государственного университета геодезии и картографии (МИИГАиК)   Москва – Сочи, 2023   </vt:lpstr>
      <vt:lpstr>Актуальность темы исследования </vt:lpstr>
      <vt:lpstr>Обоснование проведения работ по топографическому мониторингу (ТМ) </vt:lpstr>
      <vt:lpstr>Общие положения по организации государственного топографического мониторинга:</vt:lpstr>
      <vt:lpstr>Система государственного топографического мониторинга: общая технологическая схема</vt:lpstr>
      <vt:lpstr>Презентация PowerPoint</vt:lpstr>
      <vt:lpstr>Мультимедийный контент в системе топографического мониторинга </vt:lpstr>
      <vt:lpstr>Мультимедийные технологии:</vt:lpstr>
      <vt:lpstr>Виды мультимедийных картографических приложений</vt:lpstr>
      <vt:lpstr>Презентация PowerPoint</vt:lpstr>
      <vt:lpstr> Основные этапы создания мультимедийных картографических приложений в рамках ТМ: </vt:lpstr>
      <vt:lpstr>Система ТМ -интеграция сегментов, в каждом из которых формируются базы данных мультимедийных приложений и геопространственных знаний в своей предметной области</vt:lpstr>
      <vt:lpstr> Использование анимации в картографических приложениях </vt:lpstr>
      <vt:lpstr>Проектирование мультимедийный карт, атласов, цифровых моделей местности 3D и 4D, Геосервисов</vt:lpstr>
      <vt:lpstr>Презентация PowerPoint</vt:lpstr>
      <vt:lpstr> Для получения и использования по результатам топографического мониторинга и пространственных данных о территории картографирования и анализа произошедших изменений в состоянии объектов местности (в динамическом виде), необходимо предусмотреть возможность формирования баз данных, содержащих трехмерные модели местности - 3D-модели  (объектов местности), с использованием средств  мультимедиа и исходных данных. </vt:lpstr>
      <vt:lpstr>Средства и методы получения исходной информации для мультимедийных приложений</vt:lpstr>
      <vt:lpstr> Принципы интеграции мультимедийных картографических приложений в систему топографического мониторинга </vt:lpstr>
      <vt:lpstr>Разработка национального стандарта в данной предметной области </vt:lpstr>
      <vt:lpstr>Актуальность содержания ГОСТ Р, учитывающего современные тенденции в геодезической и картографической деятельности </vt:lpstr>
      <vt:lpstr>Презентация PowerPoint</vt:lpstr>
      <vt:lpstr> Научное и практическое значение использования мультимедийных технологий в системе ТМ: </vt:lpstr>
      <vt:lpstr>Презентация PowerPoint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А Б</cp:lastModifiedBy>
  <cp:revision>143</cp:revision>
  <dcterms:created xsi:type="dcterms:W3CDTF">2022-02-28T06:25:48Z</dcterms:created>
  <dcterms:modified xsi:type="dcterms:W3CDTF">2023-10-14T19:22:47Z</dcterms:modified>
</cp:coreProperties>
</file>