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7.jpg" ContentType="image/jpe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10.jpg" ContentType="image/jpe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5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D4DCC-D1AC-442D-9D60-FF99A6378450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BA5EA-3844-4110-9D1D-C064B89F3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260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A5EA-3844-4110-9D1D-C064B89F318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644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A5EA-3844-4110-9D1D-C064B89F318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506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A5EA-3844-4110-9D1D-C064B89F318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939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A5EA-3844-4110-9D1D-C064B89F318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483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A5EA-3844-4110-9D1D-C064B89F318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790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A5EA-3844-4110-9D1D-C064B89F318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82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A5EA-3844-4110-9D1D-C064B89F318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868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A5EA-3844-4110-9D1D-C064B89F318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003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A5EA-3844-4110-9D1D-C064B89F318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205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A5EA-3844-4110-9D1D-C064B89F318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43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A5EA-3844-4110-9D1D-C064B89F318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759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A5EA-3844-4110-9D1D-C064B89F318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193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BFE-C8DB-4CCF-A2BC-A974D35494C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DF2C-F9DB-4519-8BEF-17A0D67F4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738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BFE-C8DB-4CCF-A2BC-A974D35494C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DF2C-F9DB-4519-8BEF-17A0D67F4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63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BFE-C8DB-4CCF-A2BC-A974D35494C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DF2C-F9DB-4519-8BEF-17A0D67F4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486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BFE-C8DB-4CCF-A2BC-A974D35494C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DF2C-F9DB-4519-8BEF-17A0D67F4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01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BFE-C8DB-4CCF-A2BC-A974D35494C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DF2C-F9DB-4519-8BEF-17A0D67F4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643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BFE-C8DB-4CCF-A2BC-A974D35494C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DF2C-F9DB-4519-8BEF-17A0D67F4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742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BFE-C8DB-4CCF-A2BC-A974D35494C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DF2C-F9DB-4519-8BEF-17A0D67F4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808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BFE-C8DB-4CCF-A2BC-A974D35494C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DF2C-F9DB-4519-8BEF-17A0D67F4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07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BFE-C8DB-4CCF-A2BC-A974D35494C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DF2C-F9DB-4519-8BEF-17A0D67F4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24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BFE-C8DB-4CCF-A2BC-A974D35494C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DF2C-F9DB-4519-8BEF-17A0D67F4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30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BFE-C8DB-4CCF-A2BC-A974D35494C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DF2C-F9DB-4519-8BEF-17A0D67F4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568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9ABFE-C8DB-4CCF-A2BC-A974D35494C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1DF2C-F9DB-4519-8BEF-17A0D67F4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040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789" y="2322976"/>
            <a:ext cx="7064750" cy="2387600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5400" dirty="0">
                <a:solidFill>
                  <a:schemeClr val="bg1">
                    <a:lumMod val="50000"/>
                  </a:schemeClr>
                </a:solidFill>
              </a:rPr>
              <a:t>Проблемы развития АФС в Российской Федерации</a:t>
            </a:r>
            <a:br>
              <a:rPr lang="ru-RU" sz="5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ru-RU" sz="54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973" y="596359"/>
            <a:ext cx="2918566" cy="5534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547" y="5155003"/>
            <a:ext cx="3470350" cy="17029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77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41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100" y="391849"/>
            <a:ext cx="8580753" cy="409675"/>
          </a:xfrm>
        </p:spPr>
        <p:txBody>
          <a:bodyPr anchor="ctr">
            <a:noAutofit/>
          </a:bodyPr>
          <a:lstStyle/>
          <a:p>
            <a:pPr algn="l"/>
            <a:r>
              <a:rPr lang="ru-RU" sz="2000" b="1" dirty="0">
                <a:solidFill>
                  <a:srgbClr val="00548B"/>
                </a:solidFill>
              </a:rPr>
              <a:t>Падение спроса на услуги аэрофотосъемки и увеличение стоимости летных часов для воздушных судов, в том числе для целей геодезии и картографии, с начала специальной военной операции (СВО)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377" y="391849"/>
            <a:ext cx="2524125" cy="409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83" y="5954415"/>
            <a:ext cx="505926" cy="566881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268782" y="6055292"/>
            <a:ext cx="505927" cy="365125"/>
          </a:xfrm>
        </p:spPr>
        <p:txBody>
          <a:bodyPr/>
          <a:lstStyle/>
          <a:p>
            <a:pPr algn="ctr"/>
            <a:fld id="{7241DF2C-F9DB-4519-8BEF-17A0D67F4937}" type="slidenum">
              <a:rPr lang="ru-RU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10</a:t>
            </a:fld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04E66EA-B17B-4B73-8E6D-EC94C7E08220}"/>
              </a:ext>
            </a:extLst>
          </p:cNvPr>
          <p:cNvSpPr txBox="1">
            <a:spLocks/>
          </p:cNvSpPr>
          <p:nvPr/>
        </p:nvSpPr>
        <p:spPr>
          <a:xfrm>
            <a:off x="1156822" y="1396999"/>
            <a:ext cx="8911687" cy="149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latin typeface="+mn-lt"/>
              </a:rPr>
              <a:t>Спрос на услуги аэрофотосъемки, в том числе для целей геодезии и картографии, упал более чем на 70%. В тех регионах страны, где не ввели запреты на запуск беспилотников и выполнения АФС с применением пилотируемого воздушного судна, цены на эти услуги выросли на 50% из-за дефицита специалистов и комплектующих к летательным аппаратам.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E4F61E-A024-4E28-94E6-94C11FCD0EA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3248297"/>
            <a:ext cx="6791855" cy="3110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1024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100" y="391849"/>
            <a:ext cx="8580753" cy="409675"/>
          </a:xfrm>
        </p:spPr>
        <p:txBody>
          <a:bodyPr anchor="ctr">
            <a:noAutofit/>
          </a:bodyPr>
          <a:lstStyle/>
          <a:p>
            <a:pPr algn="l"/>
            <a:r>
              <a:rPr lang="ru-RU" sz="2000" b="1" dirty="0">
                <a:solidFill>
                  <a:srgbClr val="00548B"/>
                </a:solidFill>
              </a:rPr>
              <a:t>Дефицит квалифицированных специалистов в области АФС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377" y="391849"/>
            <a:ext cx="2524125" cy="409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83" y="5954415"/>
            <a:ext cx="505926" cy="566881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268782" y="6055292"/>
            <a:ext cx="505927" cy="365125"/>
          </a:xfrm>
        </p:spPr>
        <p:txBody>
          <a:bodyPr/>
          <a:lstStyle/>
          <a:p>
            <a:pPr algn="ctr"/>
            <a:fld id="{7241DF2C-F9DB-4519-8BEF-17A0D67F4937}" type="slidenum">
              <a:rPr lang="ru-RU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11</a:t>
            </a:fld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04E66EA-B17B-4B73-8E6D-EC94C7E08220}"/>
              </a:ext>
            </a:extLst>
          </p:cNvPr>
          <p:cNvSpPr txBox="1">
            <a:spLocks/>
          </p:cNvSpPr>
          <p:nvPr/>
        </p:nvSpPr>
        <p:spPr>
          <a:xfrm>
            <a:off x="953622" y="3429000"/>
            <a:ext cx="8911687" cy="149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latin typeface="+mn-lt"/>
              </a:rPr>
              <a:t>Дефицит квалифицированных кадров становится серьезной проблемой для аэрофотосъёмки. В современных условиях требования к соискателям значительно изменились. Теперь востребованы квалифицированные специалисты, которые применяли бы новые технологии в аэрофотосъёмке, обладали навыками работы с программным обеспечением и современными аэросъёмочными комплексами.    Непрерывное развитие материально технической базы и программного обеспечения требуют постоянного совершенствования и обновления знаний специалистов, что в свою очередь требует актуализации и адаптации образовательных программ в учебных заведениях.   </a:t>
            </a:r>
          </a:p>
          <a:p>
            <a:pPr algn="l"/>
            <a:r>
              <a:rPr lang="ru-RU" sz="2000" dirty="0">
                <a:latin typeface="+mn-lt"/>
              </a:rPr>
              <a:t>Еще одна важная проблема в вопросе подготовки кадров – отсутствие у выпускников практических навыков. Это делает сложным начало самостоятельной работы на производстве.  </a:t>
            </a:r>
          </a:p>
        </p:txBody>
      </p:sp>
    </p:spTree>
    <p:extLst>
      <p:ext uri="{BB962C8B-B14F-4D97-AF65-F5344CB8AC3E}">
        <p14:creationId xmlns:p14="http://schemas.microsoft.com/office/powerpoint/2010/main" val="2602956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100" y="391849"/>
            <a:ext cx="8580753" cy="409675"/>
          </a:xfrm>
        </p:spPr>
        <p:txBody>
          <a:bodyPr anchor="ctr">
            <a:noAutofit/>
          </a:bodyPr>
          <a:lstStyle/>
          <a:p>
            <a:pPr algn="l"/>
            <a:r>
              <a:rPr lang="ru-RU" sz="2000" b="1" dirty="0">
                <a:solidFill>
                  <a:srgbClr val="00548B"/>
                </a:solidFill>
              </a:rPr>
              <a:t>Устаревшие нормативно-технические и методические документы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377" y="391849"/>
            <a:ext cx="2524125" cy="409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83" y="5954415"/>
            <a:ext cx="505926" cy="566881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268782" y="6055292"/>
            <a:ext cx="505927" cy="365125"/>
          </a:xfrm>
        </p:spPr>
        <p:txBody>
          <a:bodyPr/>
          <a:lstStyle/>
          <a:p>
            <a:pPr algn="ctr"/>
            <a:fld id="{7241DF2C-F9DB-4519-8BEF-17A0D67F4937}" type="slidenum">
              <a:rPr lang="ru-RU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12</a:t>
            </a:fld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04E66EA-B17B-4B73-8E6D-EC94C7E08220}"/>
              </a:ext>
            </a:extLst>
          </p:cNvPr>
          <p:cNvSpPr txBox="1">
            <a:spLocks/>
          </p:cNvSpPr>
          <p:nvPr/>
        </p:nvSpPr>
        <p:spPr>
          <a:xfrm>
            <a:off x="953622" y="1286933"/>
            <a:ext cx="8911687" cy="36401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latin typeface="+mn-lt"/>
              </a:rPr>
              <a:t>Нормативно-техническая документация – это полный комплект документов, позволяющий без лишних финансовых потерь и затрат дополнительных ресурсов, производить качественную и безопасную продукцию, соответствующую всем нормативам и государственным стандартам. </a:t>
            </a:r>
          </a:p>
          <a:p>
            <a:pPr algn="l"/>
            <a:r>
              <a:rPr lang="ru-RU" sz="2000" dirty="0">
                <a:latin typeface="+mn-lt"/>
              </a:rPr>
              <a:t>Основные положения по аэрофотосъемке, выполняемой для создания и обновления топографических карт и планов, практически полностью устарели, не отражают современных возможностей и условий, и их использование никакого практического смысла не имеет.</a:t>
            </a:r>
          </a:p>
          <a:p>
            <a:pPr algn="l"/>
            <a:r>
              <a:rPr lang="ru-RU" sz="2000" dirty="0">
                <a:latin typeface="+mn-lt"/>
              </a:rPr>
              <a:t>Таким образом, совершенно очевидна необходимость иметь нормативно-технические и методические документы, отражающие современные условия и технические возможности выполнения аэрофотосъемки. Разработка таких документов должна опираться на накопленный практический опыт и научные исследования.</a:t>
            </a:r>
          </a:p>
        </p:txBody>
      </p:sp>
    </p:spTree>
    <p:extLst>
      <p:ext uri="{BB962C8B-B14F-4D97-AF65-F5344CB8AC3E}">
        <p14:creationId xmlns:p14="http://schemas.microsoft.com/office/powerpoint/2010/main" val="331170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100" y="391849"/>
            <a:ext cx="8580753" cy="409675"/>
          </a:xfrm>
        </p:spPr>
        <p:txBody>
          <a:bodyPr anchor="ctr">
            <a:noAutofit/>
          </a:bodyPr>
          <a:lstStyle/>
          <a:p>
            <a:pPr algn="l"/>
            <a:r>
              <a:rPr lang="ru-RU" sz="2000" b="1" dirty="0">
                <a:solidFill>
                  <a:srgbClr val="00548B"/>
                </a:solidFill>
              </a:rPr>
              <a:t>Большие сроки получения разрешений: ГШ ВС РФ, Штабов ВО, УФСБ, инициаторов запретных зон и зон ограничений полетов, воинских частей.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377" y="391849"/>
            <a:ext cx="2524125" cy="409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83" y="5954415"/>
            <a:ext cx="505926" cy="566881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268782" y="6055292"/>
            <a:ext cx="505927" cy="365125"/>
          </a:xfrm>
        </p:spPr>
        <p:txBody>
          <a:bodyPr/>
          <a:lstStyle/>
          <a:p>
            <a:pPr algn="ctr"/>
            <a:fld id="{7241DF2C-F9DB-4519-8BEF-17A0D67F4937}" type="slidenum">
              <a:rPr lang="ru-RU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13</a:t>
            </a:fld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04E66EA-B17B-4B73-8E6D-EC94C7E08220}"/>
              </a:ext>
            </a:extLst>
          </p:cNvPr>
          <p:cNvSpPr txBox="1">
            <a:spLocks/>
          </p:cNvSpPr>
          <p:nvPr/>
        </p:nvSpPr>
        <p:spPr>
          <a:xfrm>
            <a:off x="1021355" y="1650999"/>
            <a:ext cx="8911687" cy="27342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ru-RU" sz="2000" dirty="0">
                <a:latin typeface="+mn-lt"/>
              </a:rPr>
              <a:t>В настоящее время порядок выдачи разрешений на производство аэросъемочных работ и дальнейшей обработки цифровых </a:t>
            </a:r>
            <a:r>
              <a:rPr lang="ru-RU" sz="2000" dirty="0" err="1">
                <a:latin typeface="+mn-lt"/>
              </a:rPr>
              <a:t>геопространственных</a:t>
            </a:r>
            <a:r>
              <a:rPr lang="ru-RU" sz="2000" dirty="0">
                <a:latin typeface="+mn-lt"/>
              </a:rPr>
              <a:t> данных (аэросъемочных данных), получаемых с применением авиационных систем, в том числе беспилотных занимает большой период времени. Все больше растет необходимость издание нового отдельного нормативного акта, описывающего актуализированный порядок выдачи разрешений на производство аэросъемочных работ 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и дальнейшей обработки получаемых </a:t>
            </a:r>
            <a:r>
              <a:rPr lang="ru-RU" sz="2000" dirty="0" err="1">
                <a:latin typeface="+mn-lt"/>
              </a:rPr>
              <a:t>геопространственных</a:t>
            </a:r>
            <a:r>
              <a:rPr lang="ru-RU" sz="2000" dirty="0">
                <a:latin typeface="+mn-lt"/>
              </a:rPr>
              <a:t> (аэросъемочных) данных.</a:t>
            </a:r>
          </a:p>
        </p:txBody>
      </p:sp>
    </p:spTree>
    <p:extLst>
      <p:ext uri="{BB962C8B-B14F-4D97-AF65-F5344CB8AC3E}">
        <p14:creationId xmlns:p14="http://schemas.microsoft.com/office/powerpoint/2010/main" val="3508751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17339" y="1122363"/>
            <a:ext cx="9144000" cy="23876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17339" y="3602038"/>
            <a:ext cx="9144000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699" y="0"/>
            <a:ext cx="9696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98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17339" y="1122363"/>
            <a:ext cx="9144000" cy="23876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100" y="391849"/>
            <a:ext cx="8580753" cy="409675"/>
          </a:xfrm>
        </p:spPr>
        <p:txBody>
          <a:bodyPr anchor="ctr">
            <a:normAutofit/>
          </a:bodyPr>
          <a:lstStyle/>
          <a:p>
            <a:pPr algn="l"/>
            <a:r>
              <a:rPr lang="ru-RU" sz="2000" b="1" dirty="0">
                <a:solidFill>
                  <a:srgbClr val="00548B"/>
                </a:solidFill>
              </a:rPr>
              <a:t>Аэрофотосъёмка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377" y="391849"/>
            <a:ext cx="2524125" cy="409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83" y="5954415"/>
            <a:ext cx="505926" cy="566881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268782" y="6055292"/>
            <a:ext cx="505927" cy="365125"/>
          </a:xfrm>
        </p:spPr>
        <p:txBody>
          <a:bodyPr/>
          <a:lstStyle/>
          <a:p>
            <a:pPr algn="ctr"/>
            <a:fld id="{7241DF2C-F9DB-4519-8BEF-17A0D67F4937}" type="slidenum">
              <a:rPr lang="ru-RU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2</a:t>
            </a:fld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E0E0C1AA-EDF2-4103-9E07-FA2A9D7ED3BA}"/>
              </a:ext>
            </a:extLst>
          </p:cNvPr>
          <p:cNvSpPr txBox="1">
            <a:spLocks/>
          </p:cNvSpPr>
          <p:nvPr/>
        </p:nvSpPr>
        <p:spPr>
          <a:xfrm>
            <a:off x="1636039" y="3088257"/>
            <a:ext cx="8915400" cy="277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Аэрофотосъёмка делится на 3 вида: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/>
              <a:t>Плановая (площадная). </a:t>
            </a:r>
            <a:r>
              <a:rPr lang="ru-RU" sz="2000" dirty="0"/>
              <a:t>Фотографирование производится в вертикальном направлении, сверху вниз, с отклонением от вертикали не более 3º. Этим видом съемки покрывают большие территории, пролетая над ней галсами.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/>
              <a:t>Перспективная. </a:t>
            </a:r>
            <a:r>
              <a:rPr lang="ru-RU" sz="2000" dirty="0"/>
              <a:t>Съемка производится под острым углом к горизонту.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/>
              <a:t>Маршрутная. </a:t>
            </a:r>
            <a:r>
              <a:rPr lang="ru-RU" sz="2000" dirty="0"/>
              <a:t>Разновидность плановой съемки. Производится вдоль определенных направлений, долин рек, горных дорог и т.д. </a:t>
            </a:r>
          </a:p>
          <a:p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04E66EA-B17B-4B73-8E6D-EC94C7E08220}"/>
              </a:ext>
            </a:extLst>
          </p:cNvPr>
          <p:cNvSpPr txBox="1">
            <a:spLocks/>
          </p:cNvSpPr>
          <p:nvPr/>
        </p:nvSpPr>
        <p:spPr>
          <a:xfrm>
            <a:off x="1640156" y="1537690"/>
            <a:ext cx="8911687" cy="14496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 b="1" dirty="0">
                <a:latin typeface="+mn-lt"/>
              </a:rPr>
              <a:t>Аэрофотосъёмка</a:t>
            </a:r>
            <a:r>
              <a:rPr lang="ru-RU" sz="2000" dirty="0">
                <a:latin typeface="+mn-lt"/>
              </a:rPr>
              <a:t> —комплекс работ, который выполняется для получения топографических планов и цифровых моделей местности на основе материалов фотографирования земной поверхности с летательных аппаратов (самолёта, вертолёта, БПЛА и </a:t>
            </a:r>
            <a:r>
              <a:rPr lang="ru-RU" sz="2000" dirty="0" err="1">
                <a:latin typeface="+mn-lt"/>
              </a:rPr>
              <a:t>т.д</a:t>
            </a:r>
            <a:r>
              <a:rPr lang="ru-RU" sz="2000" dirty="0">
                <a:latin typeface="+mn-lt"/>
              </a:rPr>
              <a:t>).</a:t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722494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17339" y="1122363"/>
            <a:ext cx="9144000" cy="23876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100" y="391849"/>
            <a:ext cx="8580753" cy="409675"/>
          </a:xfrm>
        </p:spPr>
        <p:txBody>
          <a:bodyPr anchor="ctr">
            <a:normAutofit/>
          </a:bodyPr>
          <a:lstStyle/>
          <a:p>
            <a:pPr algn="l"/>
            <a:r>
              <a:rPr lang="ru-RU" sz="2000" b="1" dirty="0">
                <a:solidFill>
                  <a:srgbClr val="00548B"/>
                </a:solidFill>
              </a:rPr>
              <a:t>Сферы применения аэрофотосъемки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377" y="391849"/>
            <a:ext cx="2524125" cy="409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83" y="5954415"/>
            <a:ext cx="505926" cy="566881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268782" y="6055292"/>
            <a:ext cx="505927" cy="365125"/>
          </a:xfrm>
        </p:spPr>
        <p:txBody>
          <a:bodyPr/>
          <a:lstStyle/>
          <a:p>
            <a:pPr algn="ctr"/>
            <a:fld id="{7241DF2C-F9DB-4519-8BEF-17A0D67F4937}" type="slidenum">
              <a:rPr lang="ru-RU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3</a:t>
            </a:fld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04E66EA-B17B-4B73-8E6D-EC94C7E08220}"/>
              </a:ext>
            </a:extLst>
          </p:cNvPr>
          <p:cNvSpPr txBox="1">
            <a:spLocks/>
          </p:cNvSpPr>
          <p:nvPr/>
        </p:nvSpPr>
        <p:spPr>
          <a:xfrm>
            <a:off x="1640156" y="1392513"/>
            <a:ext cx="8911687" cy="33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Картография.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Сельское хозяйство.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Градостроение.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Экология и состояние полигонов ТБО.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Земельный кадастр.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Военная сфера.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Развитие и оптимизация транспортных систем.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Туризм и реклама.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Геологоразведка.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Мелиорация и т.д.</a:t>
            </a:r>
          </a:p>
          <a:p>
            <a:pPr algn="l"/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547253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17339" y="1122363"/>
            <a:ext cx="9144000" cy="23876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100" y="391849"/>
            <a:ext cx="8580753" cy="409675"/>
          </a:xfrm>
        </p:spPr>
        <p:txBody>
          <a:bodyPr anchor="ctr">
            <a:normAutofit/>
          </a:bodyPr>
          <a:lstStyle/>
          <a:p>
            <a:pPr algn="l"/>
            <a:r>
              <a:rPr lang="ru-RU" sz="2000" b="1" dirty="0">
                <a:solidFill>
                  <a:srgbClr val="00548B"/>
                </a:solidFill>
              </a:rPr>
              <a:t>Средства для проведения аэрофотосъемки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377" y="391849"/>
            <a:ext cx="2524125" cy="409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83" y="5954415"/>
            <a:ext cx="505926" cy="566881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268782" y="6055292"/>
            <a:ext cx="505927" cy="365125"/>
          </a:xfrm>
        </p:spPr>
        <p:txBody>
          <a:bodyPr/>
          <a:lstStyle/>
          <a:p>
            <a:pPr algn="ctr"/>
            <a:fld id="{7241DF2C-F9DB-4519-8BEF-17A0D67F4937}" type="slidenum">
              <a:rPr lang="ru-RU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4</a:t>
            </a:fld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04E66EA-B17B-4B73-8E6D-EC94C7E08220}"/>
              </a:ext>
            </a:extLst>
          </p:cNvPr>
          <p:cNvSpPr txBox="1">
            <a:spLocks/>
          </p:cNvSpPr>
          <p:nvPr/>
        </p:nvSpPr>
        <p:spPr>
          <a:xfrm>
            <a:off x="1640156" y="1392513"/>
            <a:ext cx="8911687" cy="33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latin typeface="+mn-lt"/>
              </a:rPr>
              <a:t>Для осуществления съемки местности с воздуха необходим соответствующее Воздушное судно. В зависимости от целей аэросъемки и назначения полученных снимков это может быть как статичный аэростат с камерой, поднятый на необходимую высоту, так и полноценный самолет с многофункциональным высокоточным оптическим оборудованием. В основном используют 2 типа воздушных судов: </a:t>
            </a:r>
          </a:p>
          <a:p>
            <a:pPr algn="l"/>
            <a:endParaRPr lang="ru-RU" sz="2000" dirty="0">
              <a:latin typeface="+mn-lt"/>
            </a:endParaRPr>
          </a:p>
          <a:p>
            <a:pPr algn="l">
              <a:buAutoNum type="arabicPeriod"/>
            </a:pPr>
            <a:r>
              <a:rPr lang="ru-RU" sz="2000" dirty="0">
                <a:latin typeface="+mn-lt"/>
              </a:rPr>
              <a:t>Пилотируемое Воздушное судно.</a:t>
            </a:r>
          </a:p>
          <a:p>
            <a:pPr algn="l">
              <a:buAutoNum type="arabicPeriod"/>
            </a:pPr>
            <a:r>
              <a:rPr lang="ru-RU" sz="2000" dirty="0">
                <a:latin typeface="+mn-lt"/>
              </a:rPr>
              <a:t>Беспилотное Воздушное судно (БПЛА).</a:t>
            </a:r>
          </a:p>
          <a:p>
            <a:pPr algn="l"/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575781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100" y="391849"/>
            <a:ext cx="8580753" cy="409675"/>
          </a:xfrm>
        </p:spPr>
        <p:txBody>
          <a:bodyPr anchor="ctr">
            <a:normAutofit/>
          </a:bodyPr>
          <a:lstStyle/>
          <a:p>
            <a:pPr algn="l"/>
            <a:r>
              <a:rPr lang="ru-RU" sz="2000" b="1" dirty="0">
                <a:solidFill>
                  <a:srgbClr val="00548B"/>
                </a:solidFill>
              </a:rPr>
              <a:t>Аэрофотосъемка при помощи пилотируемых воздушных судов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377" y="391849"/>
            <a:ext cx="2524125" cy="409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83" y="5954415"/>
            <a:ext cx="505926" cy="566881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268782" y="6055292"/>
            <a:ext cx="505927" cy="365125"/>
          </a:xfrm>
        </p:spPr>
        <p:txBody>
          <a:bodyPr/>
          <a:lstStyle/>
          <a:p>
            <a:pPr algn="ctr"/>
            <a:fld id="{7241DF2C-F9DB-4519-8BEF-17A0D67F4937}" type="slidenum">
              <a:rPr lang="ru-RU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5</a:t>
            </a:fld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04E66EA-B17B-4B73-8E6D-EC94C7E08220}"/>
              </a:ext>
            </a:extLst>
          </p:cNvPr>
          <p:cNvSpPr txBox="1">
            <a:spLocks/>
          </p:cNvSpPr>
          <p:nvPr/>
        </p:nvSpPr>
        <p:spPr>
          <a:xfrm>
            <a:off x="1640156" y="949834"/>
            <a:ext cx="8911687" cy="36135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latin typeface="+mn-lt"/>
              </a:rPr>
              <a:t>Фотосъемка с применением пилотируемых воздушных судов имеет большое значение в тех направлениях, где требуется охват большой площади за минимальное время.</a:t>
            </a:r>
          </a:p>
          <a:p>
            <a:pPr algn="l"/>
            <a:r>
              <a:rPr lang="ru-RU" sz="2000" dirty="0">
                <a:latin typeface="+mn-lt"/>
              </a:rPr>
              <a:t>Для аэрофотосъемки применяют различные типы ВС в зависимости условий задания. При крупномасштабных съемках используют менее скоростные ВС и аэрофотосъемку ведут с меньших высот. При мелкомасштабном </a:t>
            </a:r>
            <a:r>
              <a:rPr lang="ru-RU" sz="2000" dirty="0" err="1">
                <a:latin typeface="+mn-lt"/>
              </a:rPr>
              <a:t>аэрофотографировании</a:t>
            </a:r>
            <a:r>
              <a:rPr lang="ru-RU" sz="2000" dirty="0">
                <a:latin typeface="+mn-lt"/>
              </a:rPr>
              <a:t> применяют более скоростные ВС и проводят съемку с больших высот. Это один из самых дорогих способов съемки территорий с воздуха и применяют его исключительно для обследования, изучения и планирования масштабных территорий.</a:t>
            </a:r>
          </a:p>
          <a:p>
            <a:pPr algn="l"/>
            <a:endParaRPr lang="ru-RU" sz="2000" dirty="0">
              <a:latin typeface="+mn-lt"/>
            </a:endParaRPr>
          </a:p>
          <a:p>
            <a:pPr algn="l"/>
            <a:br>
              <a:rPr lang="ru-RU" sz="1800" dirty="0"/>
            </a:br>
            <a:endParaRPr lang="ru-RU" sz="18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149D093-96FF-4E03-9524-2F754B91F0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956" y="3826932"/>
            <a:ext cx="6848086" cy="277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100" y="391849"/>
            <a:ext cx="8580753" cy="409675"/>
          </a:xfrm>
        </p:spPr>
        <p:txBody>
          <a:bodyPr anchor="ctr">
            <a:normAutofit/>
          </a:bodyPr>
          <a:lstStyle/>
          <a:p>
            <a:pPr algn="l"/>
            <a:r>
              <a:rPr lang="ru-RU" sz="2000" b="1" dirty="0">
                <a:solidFill>
                  <a:srgbClr val="00548B"/>
                </a:solidFill>
              </a:rPr>
              <a:t>Аэрофотосъемка при помощи БПЛА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377" y="391849"/>
            <a:ext cx="2524125" cy="409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83" y="5954415"/>
            <a:ext cx="505926" cy="566881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268782" y="6055292"/>
            <a:ext cx="505927" cy="365125"/>
          </a:xfrm>
        </p:spPr>
        <p:txBody>
          <a:bodyPr/>
          <a:lstStyle/>
          <a:p>
            <a:pPr algn="ctr"/>
            <a:fld id="{7241DF2C-F9DB-4519-8BEF-17A0D67F4937}" type="slidenum">
              <a:rPr lang="ru-RU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6</a:t>
            </a:fld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04E66EA-B17B-4B73-8E6D-EC94C7E08220}"/>
              </a:ext>
            </a:extLst>
          </p:cNvPr>
          <p:cNvSpPr txBox="1">
            <a:spLocks/>
          </p:cNvSpPr>
          <p:nvPr/>
        </p:nvSpPr>
        <p:spPr>
          <a:xfrm>
            <a:off x="1640155" y="801524"/>
            <a:ext cx="8911687" cy="28785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latin typeface="+mn-lt"/>
              </a:rPr>
              <a:t>Фотосъемка с применением БПЛА один из самых простых, эффективных и сравнительно недорогих способов ведения площадной и маршрутной аэрофотосъемки для топографических и иных целей с получением серии снимков. Для этих целей используют специальные беспилотные летательные аппараты, способные вести съемку с достаточно большой высоты на протяжении длительного времени в автоматическом и полуавтоматическом режимах. </a:t>
            </a:r>
          </a:p>
          <a:p>
            <a:pPr algn="l"/>
            <a:endParaRPr lang="ru-RU" sz="2000" dirty="0">
              <a:latin typeface="+mn-lt"/>
            </a:endParaRPr>
          </a:p>
          <a:p>
            <a:pPr algn="l"/>
            <a:br>
              <a:rPr lang="ru-RU" sz="1800" dirty="0"/>
            </a:br>
            <a:endParaRPr lang="ru-RU" sz="18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5059733-75C7-4BD8-9FB1-EA6A8811BF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714" y="3107267"/>
            <a:ext cx="8346285" cy="319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3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100" y="391849"/>
            <a:ext cx="8580753" cy="409675"/>
          </a:xfrm>
        </p:spPr>
        <p:txBody>
          <a:bodyPr anchor="ctr">
            <a:normAutofit/>
          </a:bodyPr>
          <a:lstStyle/>
          <a:p>
            <a:pPr algn="l"/>
            <a:r>
              <a:rPr lang="ru-RU" sz="2100" b="1" dirty="0">
                <a:solidFill>
                  <a:srgbClr val="00548B"/>
                </a:solidFill>
              </a:rPr>
              <a:t>Основные проблемы развития АФС в России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377" y="391849"/>
            <a:ext cx="2524125" cy="409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83" y="5954415"/>
            <a:ext cx="505926" cy="566881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268782" y="6055292"/>
            <a:ext cx="505927" cy="365125"/>
          </a:xfrm>
        </p:spPr>
        <p:txBody>
          <a:bodyPr/>
          <a:lstStyle/>
          <a:p>
            <a:pPr algn="ctr"/>
            <a:fld id="{7241DF2C-F9DB-4519-8BEF-17A0D67F4937}" type="slidenum">
              <a:rPr lang="ru-RU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7</a:t>
            </a:fld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04E66EA-B17B-4B73-8E6D-EC94C7E08220}"/>
              </a:ext>
            </a:extLst>
          </p:cNvPr>
          <p:cNvSpPr txBox="1">
            <a:spLocks/>
          </p:cNvSpPr>
          <p:nvPr/>
        </p:nvSpPr>
        <p:spPr>
          <a:xfrm>
            <a:off x="1640156" y="1278467"/>
            <a:ext cx="8911687" cy="41147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Старение специализированной авиационной техники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Отсутствие Аэросъемочных комплексов Российского производства и рост цен на зарубежные комплектующие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Падение спроса на услуги аэрофотосъемки, том числе для целей геодезии и картографии, с начала специальной военной операции (СВО)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Дефицит квалифицированных специалистов в области АФС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Устаревшие нормативно-технические и методические документы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Большие сроки получения разрешений: ГШ ВС РФ, Штабов ВО, УФСБ, инициаторов запретных зон и зон ограничений полетов, воинских частей и т.д.</a:t>
            </a:r>
          </a:p>
          <a:p>
            <a:pPr algn="l"/>
            <a:endParaRPr lang="ru-RU" sz="2000" dirty="0">
              <a:latin typeface="+mn-lt"/>
            </a:endParaRPr>
          </a:p>
          <a:p>
            <a:pPr algn="l"/>
            <a:endParaRPr lang="ru-RU" sz="2000" dirty="0">
              <a:latin typeface="+mn-lt"/>
            </a:endParaRPr>
          </a:p>
          <a:p>
            <a:pPr algn="l"/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973964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100" y="391849"/>
            <a:ext cx="8580753" cy="409675"/>
          </a:xfrm>
        </p:spPr>
        <p:txBody>
          <a:bodyPr anchor="ctr">
            <a:normAutofit/>
          </a:bodyPr>
          <a:lstStyle/>
          <a:p>
            <a:pPr algn="l"/>
            <a:r>
              <a:rPr lang="ru-RU" sz="2100" b="1" dirty="0">
                <a:solidFill>
                  <a:srgbClr val="00548B"/>
                </a:solidFill>
              </a:rPr>
              <a:t>Старение специализированной авиационной техники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377" y="391849"/>
            <a:ext cx="2524125" cy="409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83" y="5954415"/>
            <a:ext cx="505926" cy="566881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268782" y="6055292"/>
            <a:ext cx="505927" cy="365125"/>
          </a:xfrm>
        </p:spPr>
        <p:txBody>
          <a:bodyPr/>
          <a:lstStyle/>
          <a:p>
            <a:pPr algn="ctr"/>
            <a:fld id="{7241DF2C-F9DB-4519-8BEF-17A0D67F4937}" type="slidenum">
              <a:rPr lang="ru-RU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8</a:t>
            </a:fld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04E66EA-B17B-4B73-8E6D-EC94C7E08220}"/>
              </a:ext>
            </a:extLst>
          </p:cNvPr>
          <p:cNvSpPr txBox="1">
            <a:spLocks/>
          </p:cNvSpPr>
          <p:nvPr/>
        </p:nvSpPr>
        <p:spPr>
          <a:xfrm>
            <a:off x="1640156" y="1126067"/>
            <a:ext cx="8911687" cy="28955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latin typeface="+mn-lt"/>
              </a:rPr>
              <a:t>Актуальна проблема старения авиационной техники, которая эксплуатируется при выполнении задач аэрофотосъёмки. Подавляющее большинство авиационной техники, находящейся в эксплуатации построена еще в советский период. Но так как такие стареющие самолеты практически невозможно заменить новыми типами самолетов, то авиационные власти вынуждены продлевать ресурсы и сроки службы стареющих самолетов сверх проектных значений.</a:t>
            </a:r>
          </a:p>
          <a:p>
            <a:pPr algn="l"/>
            <a:endParaRPr lang="ru-RU" sz="2000" dirty="0">
              <a:latin typeface="+mn-lt"/>
            </a:endParaRPr>
          </a:p>
          <a:p>
            <a:pPr algn="l"/>
            <a:br>
              <a:rPr lang="ru-RU" sz="1800" dirty="0"/>
            </a:br>
            <a:endParaRPr lang="ru-RU" sz="18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BEF29DB-EFF4-4AB4-BC9E-EFD1F34C385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465" y="4021666"/>
            <a:ext cx="4174067" cy="2499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D771CD8-9AC7-4DC7-A7E4-B340E388488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4021666"/>
            <a:ext cx="3937001" cy="2499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7358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100" y="391849"/>
            <a:ext cx="8580753" cy="409675"/>
          </a:xfrm>
        </p:spPr>
        <p:txBody>
          <a:bodyPr anchor="ctr">
            <a:noAutofit/>
          </a:bodyPr>
          <a:lstStyle/>
          <a:p>
            <a:pPr algn="l"/>
            <a:r>
              <a:rPr lang="ru-RU" sz="2000" b="1" dirty="0">
                <a:solidFill>
                  <a:srgbClr val="00548B"/>
                </a:solidFill>
              </a:rPr>
              <a:t>Отсутствие аэросъемочных комплексов Российского производства и рост цен на зарубежные комплектующие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377" y="391849"/>
            <a:ext cx="2524125" cy="409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83" y="5954415"/>
            <a:ext cx="505926" cy="566881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268782" y="6055292"/>
            <a:ext cx="505927" cy="365125"/>
          </a:xfrm>
        </p:spPr>
        <p:txBody>
          <a:bodyPr/>
          <a:lstStyle/>
          <a:p>
            <a:pPr algn="ctr"/>
            <a:fld id="{7241DF2C-F9DB-4519-8BEF-17A0D67F4937}" type="slidenum">
              <a:rPr lang="ru-RU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9</a:t>
            </a:fld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04E66EA-B17B-4B73-8E6D-EC94C7E08220}"/>
              </a:ext>
            </a:extLst>
          </p:cNvPr>
          <p:cNvSpPr txBox="1">
            <a:spLocks/>
          </p:cNvSpPr>
          <p:nvPr/>
        </p:nvSpPr>
        <p:spPr>
          <a:xfrm>
            <a:off x="1487756" y="1058333"/>
            <a:ext cx="8911687" cy="3403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Растущие объемы аэрофотосъемки требуют совершенствования аэросъемочного оборудования и его носителей. Качественным улучшением явился переход в 2000-е гг. от пленочных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аэрофотокамер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к цифровым. </a:t>
            </a:r>
          </a:p>
          <a:p>
            <a:pPr algn="l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  Ввиду отсутствия цифровых камер отечественного производства организации выполняющие работы по аэрофотосъёмке вынуждены ориентироваться на зарубежных производителей. На современном рынке представлено около десятка иностранных фирм-производителей цифровых топографических аэрокамер. Современная цифровая камера представляет из себя сложный комплекс, требующий постоянного технического сопровождения производителем. Такая зависимость, в условиях, когда иностранные партнеры прекращают свою деятельность в России, создает   риски роста цен на комплектующие запчасти и оборудование.</a:t>
            </a:r>
          </a:p>
        </p:txBody>
      </p:sp>
      <p:pic>
        <p:nvPicPr>
          <p:cNvPr id="12" name="Объект 3">
            <a:extLst>
              <a:ext uri="{FF2B5EF4-FFF2-40B4-BE49-F238E27FC236}">
                <a16:creationId xmlns:a16="http://schemas.microsoft.com/office/drawing/2014/main" id="{118F9BBF-D6B2-4724-8EE2-A69FAFFA57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97" y="4191000"/>
            <a:ext cx="3543903" cy="249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190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1033</Words>
  <Application>Microsoft Office PowerPoint</Application>
  <PresentationFormat>Широкоэкранный</PresentationFormat>
  <Paragraphs>86</Paragraphs>
  <Slides>14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Roboto</vt:lpstr>
      <vt:lpstr>Тема Office</vt:lpstr>
      <vt:lpstr>Проблемы развития АФС в Российской Федерации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ЗАГОЛОВКА ПРИМЕР ЗАГОЛОВКА</dc:title>
  <dc:creator>Ivan</dc:creator>
  <cp:lastModifiedBy>Кирилл Акулов</cp:lastModifiedBy>
  <cp:revision>12</cp:revision>
  <dcterms:created xsi:type="dcterms:W3CDTF">2022-02-28T06:25:48Z</dcterms:created>
  <dcterms:modified xsi:type="dcterms:W3CDTF">2023-10-12T13:18:31Z</dcterms:modified>
</cp:coreProperties>
</file>