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6" r:id="rId3"/>
    <p:sldId id="257" r:id="rId4"/>
    <p:sldId id="258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</p:sldIdLst>
  <p:sldSz cx="48761650" cy="27428825"/>
  <p:notesSz cx="6858000" cy="9144000"/>
  <p:defaultTextStyle>
    <a:defPPr>
      <a:defRPr lang="ru-RU"/>
    </a:defPPr>
    <a:lvl1pPr marL="0" algn="l" defTabSz="3657143" rtl="0" eaLnBrk="1" latinLnBrk="0" hangingPunct="1">
      <a:defRPr sz="7199" kern="1200">
        <a:solidFill>
          <a:schemeClr val="tx1"/>
        </a:solidFill>
        <a:latin typeface="+mn-lt"/>
        <a:ea typeface="+mn-ea"/>
        <a:cs typeface="+mn-cs"/>
      </a:defRPr>
    </a:lvl1pPr>
    <a:lvl2pPr marL="1828571" algn="l" defTabSz="3657143" rtl="0" eaLnBrk="1" latinLnBrk="0" hangingPunct="1">
      <a:defRPr sz="7199" kern="1200">
        <a:solidFill>
          <a:schemeClr val="tx1"/>
        </a:solidFill>
        <a:latin typeface="+mn-lt"/>
        <a:ea typeface="+mn-ea"/>
        <a:cs typeface="+mn-cs"/>
      </a:defRPr>
    </a:lvl2pPr>
    <a:lvl3pPr marL="3657143" algn="l" defTabSz="3657143" rtl="0" eaLnBrk="1" latinLnBrk="0" hangingPunct="1">
      <a:defRPr sz="7199" kern="1200">
        <a:solidFill>
          <a:schemeClr val="tx1"/>
        </a:solidFill>
        <a:latin typeface="+mn-lt"/>
        <a:ea typeface="+mn-ea"/>
        <a:cs typeface="+mn-cs"/>
      </a:defRPr>
    </a:lvl3pPr>
    <a:lvl4pPr marL="5485714" algn="l" defTabSz="3657143" rtl="0" eaLnBrk="1" latinLnBrk="0" hangingPunct="1">
      <a:defRPr sz="7199" kern="1200">
        <a:solidFill>
          <a:schemeClr val="tx1"/>
        </a:solidFill>
        <a:latin typeface="+mn-lt"/>
        <a:ea typeface="+mn-ea"/>
        <a:cs typeface="+mn-cs"/>
      </a:defRPr>
    </a:lvl4pPr>
    <a:lvl5pPr marL="7314286" algn="l" defTabSz="3657143" rtl="0" eaLnBrk="1" latinLnBrk="0" hangingPunct="1">
      <a:defRPr sz="7199" kern="1200">
        <a:solidFill>
          <a:schemeClr val="tx1"/>
        </a:solidFill>
        <a:latin typeface="+mn-lt"/>
        <a:ea typeface="+mn-ea"/>
        <a:cs typeface="+mn-cs"/>
      </a:defRPr>
    </a:lvl5pPr>
    <a:lvl6pPr marL="9142857" algn="l" defTabSz="3657143" rtl="0" eaLnBrk="1" latinLnBrk="0" hangingPunct="1">
      <a:defRPr sz="7199" kern="1200">
        <a:solidFill>
          <a:schemeClr val="tx1"/>
        </a:solidFill>
        <a:latin typeface="+mn-lt"/>
        <a:ea typeface="+mn-ea"/>
        <a:cs typeface="+mn-cs"/>
      </a:defRPr>
    </a:lvl6pPr>
    <a:lvl7pPr marL="10971428" algn="l" defTabSz="3657143" rtl="0" eaLnBrk="1" latinLnBrk="0" hangingPunct="1">
      <a:defRPr sz="7199" kern="1200">
        <a:solidFill>
          <a:schemeClr val="tx1"/>
        </a:solidFill>
        <a:latin typeface="+mn-lt"/>
        <a:ea typeface="+mn-ea"/>
        <a:cs typeface="+mn-cs"/>
      </a:defRPr>
    </a:lvl7pPr>
    <a:lvl8pPr marL="12800000" algn="l" defTabSz="3657143" rtl="0" eaLnBrk="1" latinLnBrk="0" hangingPunct="1">
      <a:defRPr sz="7199" kern="1200">
        <a:solidFill>
          <a:schemeClr val="tx1"/>
        </a:solidFill>
        <a:latin typeface="+mn-lt"/>
        <a:ea typeface="+mn-ea"/>
        <a:cs typeface="+mn-cs"/>
      </a:defRPr>
    </a:lvl8pPr>
    <a:lvl9pPr marL="14628571" algn="l" defTabSz="3657143" rtl="0" eaLnBrk="1" latinLnBrk="0" hangingPunct="1">
      <a:defRPr sz="71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592B"/>
    <a:srgbClr val="E3139E"/>
    <a:srgbClr val="00B0F0"/>
    <a:srgbClr val="FF9375"/>
    <a:srgbClr val="AC499C"/>
    <a:srgbClr val="EC1163"/>
    <a:srgbClr val="0065A8"/>
    <a:srgbClr val="7D03B4"/>
    <a:srgbClr val="E9900D"/>
    <a:srgbClr val="AF0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29" d="100"/>
          <a:sy n="29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5206" y="4488932"/>
            <a:ext cx="36571238" cy="9549295"/>
          </a:xfrm>
        </p:spPr>
        <p:txBody>
          <a:bodyPr anchor="b"/>
          <a:lstStyle>
            <a:lvl1pPr algn="ctr">
              <a:defRPr sz="2399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5206" y="14406485"/>
            <a:ext cx="36571238" cy="6622281"/>
          </a:xfrm>
        </p:spPr>
        <p:txBody>
          <a:bodyPr/>
          <a:lstStyle>
            <a:lvl1pPr marL="0" indent="0" algn="ctr">
              <a:buNone/>
              <a:defRPr sz="9599"/>
            </a:lvl1pPr>
            <a:lvl2pPr marL="1828571" indent="0" algn="ctr">
              <a:buNone/>
              <a:defRPr sz="7999"/>
            </a:lvl2pPr>
            <a:lvl3pPr marL="3657143" indent="0" algn="ctr">
              <a:buNone/>
              <a:defRPr sz="7199"/>
            </a:lvl3pPr>
            <a:lvl4pPr marL="5485714" indent="0" algn="ctr">
              <a:buNone/>
              <a:defRPr sz="6399"/>
            </a:lvl4pPr>
            <a:lvl5pPr marL="7314286" indent="0" algn="ctr">
              <a:buNone/>
              <a:defRPr sz="6399"/>
            </a:lvl5pPr>
            <a:lvl6pPr marL="9142857" indent="0" algn="ctr">
              <a:buNone/>
              <a:defRPr sz="6399"/>
            </a:lvl6pPr>
            <a:lvl7pPr marL="10971428" indent="0" algn="ctr">
              <a:buNone/>
              <a:defRPr sz="6399"/>
            </a:lvl7pPr>
            <a:lvl8pPr marL="12800000" indent="0" algn="ctr">
              <a:buNone/>
              <a:defRPr sz="6399"/>
            </a:lvl8pPr>
            <a:lvl9pPr marL="14628571" indent="0" algn="ctr">
              <a:buNone/>
              <a:defRPr sz="6399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77369-D626-43CD-B3FD-BEAD7E948B56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B2B6-677D-4C67-B742-859F0E80D7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791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77369-D626-43CD-B3FD-BEAD7E948B56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B2B6-677D-4C67-B742-859F0E80D7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144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4895056" y="1460331"/>
            <a:ext cx="10514231" cy="2324466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52363" y="1460331"/>
            <a:ext cx="30933172" cy="2324466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77369-D626-43CD-B3FD-BEAD7E948B56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B2B6-677D-4C67-B742-859F0E80D7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63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77369-D626-43CD-B3FD-BEAD7E948B56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B2B6-677D-4C67-B742-859F0E80D7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09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6967" y="6838163"/>
            <a:ext cx="42056923" cy="11409627"/>
          </a:xfrm>
        </p:spPr>
        <p:txBody>
          <a:bodyPr anchor="b"/>
          <a:lstStyle>
            <a:lvl1pPr>
              <a:defRPr sz="2399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6967" y="18355729"/>
            <a:ext cx="42056923" cy="6000053"/>
          </a:xfrm>
        </p:spPr>
        <p:txBody>
          <a:bodyPr/>
          <a:lstStyle>
            <a:lvl1pPr marL="0" indent="0">
              <a:buNone/>
              <a:defRPr sz="9599">
                <a:solidFill>
                  <a:schemeClr val="tx1">
                    <a:tint val="75000"/>
                  </a:schemeClr>
                </a:solidFill>
              </a:defRPr>
            </a:lvl1pPr>
            <a:lvl2pPr marL="1828571" indent="0">
              <a:buNone/>
              <a:defRPr sz="7999">
                <a:solidFill>
                  <a:schemeClr val="tx1">
                    <a:tint val="75000"/>
                  </a:schemeClr>
                </a:solidFill>
              </a:defRPr>
            </a:lvl2pPr>
            <a:lvl3pPr marL="3657143" indent="0">
              <a:buNone/>
              <a:defRPr sz="7199">
                <a:solidFill>
                  <a:schemeClr val="tx1">
                    <a:tint val="75000"/>
                  </a:schemeClr>
                </a:solidFill>
              </a:defRPr>
            </a:lvl3pPr>
            <a:lvl4pPr marL="5485714" indent="0">
              <a:buNone/>
              <a:defRPr sz="6399">
                <a:solidFill>
                  <a:schemeClr val="tx1">
                    <a:tint val="75000"/>
                  </a:schemeClr>
                </a:solidFill>
              </a:defRPr>
            </a:lvl4pPr>
            <a:lvl5pPr marL="7314286" indent="0">
              <a:buNone/>
              <a:defRPr sz="6399">
                <a:solidFill>
                  <a:schemeClr val="tx1">
                    <a:tint val="75000"/>
                  </a:schemeClr>
                </a:solidFill>
              </a:defRPr>
            </a:lvl5pPr>
            <a:lvl6pPr marL="9142857" indent="0">
              <a:buNone/>
              <a:defRPr sz="6399">
                <a:solidFill>
                  <a:schemeClr val="tx1">
                    <a:tint val="75000"/>
                  </a:schemeClr>
                </a:solidFill>
              </a:defRPr>
            </a:lvl6pPr>
            <a:lvl7pPr marL="10971428" indent="0">
              <a:buNone/>
              <a:defRPr sz="6399">
                <a:solidFill>
                  <a:schemeClr val="tx1">
                    <a:tint val="75000"/>
                  </a:schemeClr>
                </a:solidFill>
              </a:defRPr>
            </a:lvl7pPr>
            <a:lvl8pPr marL="12800000" indent="0">
              <a:buNone/>
              <a:defRPr sz="6399">
                <a:solidFill>
                  <a:schemeClr val="tx1">
                    <a:tint val="75000"/>
                  </a:schemeClr>
                </a:solidFill>
              </a:defRPr>
            </a:lvl8pPr>
            <a:lvl9pPr marL="14628571" indent="0">
              <a:buNone/>
              <a:defRPr sz="6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77369-D626-43CD-B3FD-BEAD7E948B56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B2B6-677D-4C67-B742-859F0E80D7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34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2364" y="7301655"/>
            <a:ext cx="20723701" cy="1740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685585" y="7301655"/>
            <a:ext cx="20723701" cy="17403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77369-D626-43CD-B3FD-BEAD7E948B56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B2B6-677D-4C67-B742-859F0E80D7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35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8715" y="1460333"/>
            <a:ext cx="42056923" cy="53016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8716" y="6723873"/>
            <a:ext cx="20628462" cy="3295267"/>
          </a:xfrm>
        </p:spPr>
        <p:txBody>
          <a:bodyPr anchor="b"/>
          <a:lstStyle>
            <a:lvl1pPr marL="0" indent="0">
              <a:buNone/>
              <a:defRPr sz="9599" b="1"/>
            </a:lvl1pPr>
            <a:lvl2pPr marL="1828571" indent="0">
              <a:buNone/>
              <a:defRPr sz="7999" b="1"/>
            </a:lvl2pPr>
            <a:lvl3pPr marL="3657143" indent="0">
              <a:buNone/>
              <a:defRPr sz="7199" b="1"/>
            </a:lvl3pPr>
            <a:lvl4pPr marL="5485714" indent="0">
              <a:buNone/>
              <a:defRPr sz="6399" b="1"/>
            </a:lvl4pPr>
            <a:lvl5pPr marL="7314286" indent="0">
              <a:buNone/>
              <a:defRPr sz="6399" b="1"/>
            </a:lvl5pPr>
            <a:lvl6pPr marL="9142857" indent="0">
              <a:buNone/>
              <a:defRPr sz="6399" b="1"/>
            </a:lvl6pPr>
            <a:lvl7pPr marL="10971428" indent="0">
              <a:buNone/>
              <a:defRPr sz="6399" b="1"/>
            </a:lvl7pPr>
            <a:lvl8pPr marL="12800000" indent="0">
              <a:buNone/>
              <a:defRPr sz="6399" b="1"/>
            </a:lvl8pPr>
            <a:lvl9pPr marL="14628571" indent="0">
              <a:buNone/>
              <a:defRPr sz="639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8716" y="10019140"/>
            <a:ext cx="20628462" cy="147366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685586" y="6723873"/>
            <a:ext cx="20730052" cy="3295267"/>
          </a:xfrm>
        </p:spPr>
        <p:txBody>
          <a:bodyPr anchor="b"/>
          <a:lstStyle>
            <a:lvl1pPr marL="0" indent="0">
              <a:buNone/>
              <a:defRPr sz="9599" b="1"/>
            </a:lvl1pPr>
            <a:lvl2pPr marL="1828571" indent="0">
              <a:buNone/>
              <a:defRPr sz="7999" b="1"/>
            </a:lvl2pPr>
            <a:lvl3pPr marL="3657143" indent="0">
              <a:buNone/>
              <a:defRPr sz="7199" b="1"/>
            </a:lvl3pPr>
            <a:lvl4pPr marL="5485714" indent="0">
              <a:buNone/>
              <a:defRPr sz="6399" b="1"/>
            </a:lvl4pPr>
            <a:lvl5pPr marL="7314286" indent="0">
              <a:buNone/>
              <a:defRPr sz="6399" b="1"/>
            </a:lvl5pPr>
            <a:lvl6pPr marL="9142857" indent="0">
              <a:buNone/>
              <a:defRPr sz="6399" b="1"/>
            </a:lvl6pPr>
            <a:lvl7pPr marL="10971428" indent="0">
              <a:buNone/>
              <a:defRPr sz="6399" b="1"/>
            </a:lvl7pPr>
            <a:lvl8pPr marL="12800000" indent="0">
              <a:buNone/>
              <a:defRPr sz="6399" b="1"/>
            </a:lvl8pPr>
            <a:lvl9pPr marL="14628571" indent="0">
              <a:buNone/>
              <a:defRPr sz="639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685586" y="10019140"/>
            <a:ext cx="20730052" cy="147366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77369-D626-43CD-B3FD-BEAD7E948B56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B2B6-677D-4C67-B742-859F0E80D7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00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77369-D626-43CD-B3FD-BEAD7E948B56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B2B6-677D-4C67-B742-859F0E80D7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356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77369-D626-43CD-B3FD-BEAD7E948B56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B2B6-677D-4C67-B742-859F0E80D7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57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8717" y="1828588"/>
            <a:ext cx="15726900" cy="6400059"/>
          </a:xfrm>
        </p:spPr>
        <p:txBody>
          <a:bodyPr anchor="b"/>
          <a:lstStyle>
            <a:lvl1pPr>
              <a:defRPr sz="1279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0053" y="3949245"/>
            <a:ext cx="24685585" cy="19492244"/>
          </a:xfrm>
        </p:spPr>
        <p:txBody>
          <a:bodyPr/>
          <a:lstStyle>
            <a:lvl1pPr>
              <a:defRPr sz="12798"/>
            </a:lvl1pPr>
            <a:lvl2pPr>
              <a:defRPr sz="11199"/>
            </a:lvl2pPr>
            <a:lvl3pPr>
              <a:defRPr sz="9599"/>
            </a:lvl3pPr>
            <a:lvl4pPr>
              <a:defRPr sz="7999"/>
            </a:lvl4pPr>
            <a:lvl5pPr>
              <a:defRPr sz="7999"/>
            </a:lvl5pPr>
            <a:lvl6pPr>
              <a:defRPr sz="7999"/>
            </a:lvl6pPr>
            <a:lvl7pPr>
              <a:defRPr sz="7999"/>
            </a:lvl7pPr>
            <a:lvl8pPr>
              <a:defRPr sz="7999"/>
            </a:lvl8pPr>
            <a:lvl9pPr>
              <a:defRPr sz="79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8717" y="8228648"/>
            <a:ext cx="15726900" cy="15244587"/>
          </a:xfrm>
        </p:spPr>
        <p:txBody>
          <a:bodyPr/>
          <a:lstStyle>
            <a:lvl1pPr marL="0" indent="0">
              <a:buNone/>
              <a:defRPr sz="6399"/>
            </a:lvl1pPr>
            <a:lvl2pPr marL="1828571" indent="0">
              <a:buNone/>
              <a:defRPr sz="5599"/>
            </a:lvl2pPr>
            <a:lvl3pPr marL="3657143" indent="0">
              <a:buNone/>
              <a:defRPr sz="4799"/>
            </a:lvl3pPr>
            <a:lvl4pPr marL="5485714" indent="0">
              <a:buNone/>
              <a:defRPr sz="3999"/>
            </a:lvl4pPr>
            <a:lvl5pPr marL="7314286" indent="0">
              <a:buNone/>
              <a:defRPr sz="3999"/>
            </a:lvl5pPr>
            <a:lvl6pPr marL="9142857" indent="0">
              <a:buNone/>
              <a:defRPr sz="3999"/>
            </a:lvl6pPr>
            <a:lvl7pPr marL="10971428" indent="0">
              <a:buNone/>
              <a:defRPr sz="3999"/>
            </a:lvl7pPr>
            <a:lvl8pPr marL="12800000" indent="0">
              <a:buNone/>
              <a:defRPr sz="3999"/>
            </a:lvl8pPr>
            <a:lvl9pPr marL="14628571" indent="0">
              <a:buNone/>
              <a:defRPr sz="399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77369-D626-43CD-B3FD-BEAD7E948B56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B2B6-677D-4C67-B742-859F0E80D7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021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8717" y="1828588"/>
            <a:ext cx="15726900" cy="6400059"/>
          </a:xfrm>
        </p:spPr>
        <p:txBody>
          <a:bodyPr anchor="b"/>
          <a:lstStyle>
            <a:lvl1pPr>
              <a:defRPr sz="1279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730053" y="3949245"/>
            <a:ext cx="24685585" cy="19492244"/>
          </a:xfrm>
        </p:spPr>
        <p:txBody>
          <a:bodyPr anchor="t"/>
          <a:lstStyle>
            <a:lvl1pPr marL="0" indent="0">
              <a:buNone/>
              <a:defRPr sz="12798"/>
            </a:lvl1pPr>
            <a:lvl2pPr marL="1828571" indent="0">
              <a:buNone/>
              <a:defRPr sz="11199"/>
            </a:lvl2pPr>
            <a:lvl3pPr marL="3657143" indent="0">
              <a:buNone/>
              <a:defRPr sz="9599"/>
            </a:lvl3pPr>
            <a:lvl4pPr marL="5485714" indent="0">
              <a:buNone/>
              <a:defRPr sz="7999"/>
            </a:lvl4pPr>
            <a:lvl5pPr marL="7314286" indent="0">
              <a:buNone/>
              <a:defRPr sz="7999"/>
            </a:lvl5pPr>
            <a:lvl6pPr marL="9142857" indent="0">
              <a:buNone/>
              <a:defRPr sz="7999"/>
            </a:lvl6pPr>
            <a:lvl7pPr marL="10971428" indent="0">
              <a:buNone/>
              <a:defRPr sz="7999"/>
            </a:lvl7pPr>
            <a:lvl8pPr marL="12800000" indent="0">
              <a:buNone/>
              <a:defRPr sz="7999"/>
            </a:lvl8pPr>
            <a:lvl9pPr marL="14628571" indent="0">
              <a:buNone/>
              <a:defRPr sz="799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8717" y="8228648"/>
            <a:ext cx="15726900" cy="15244587"/>
          </a:xfrm>
        </p:spPr>
        <p:txBody>
          <a:bodyPr/>
          <a:lstStyle>
            <a:lvl1pPr marL="0" indent="0">
              <a:buNone/>
              <a:defRPr sz="6399"/>
            </a:lvl1pPr>
            <a:lvl2pPr marL="1828571" indent="0">
              <a:buNone/>
              <a:defRPr sz="5599"/>
            </a:lvl2pPr>
            <a:lvl3pPr marL="3657143" indent="0">
              <a:buNone/>
              <a:defRPr sz="4799"/>
            </a:lvl3pPr>
            <a:lvl4pPr marL="5485714" indent="0">
              <a:buNone/>
              <a:defRPr sz="3999"/>
            </a:lvl4pPr>
            <a:lvl5pPr marL="7314286" indent="0">
              <a:buNone/>
              <a:defRPr sz="3999"/>
            </a:lvl5pPr>
            <a:lvl6pPr marL="9142857" indent="0">
              <a:buNone/>
              <a:defRPr sz="3999"/>
            </a:lvl6pPr>
            <a:lvl7pPr marL="10971428" indent="0">
              <a:buNone/>
              <a:defRPr sz="3999"/>
            </a:lvl7pPr>
            <a:lvl8pPr marL="12800000" indent="0">
              <a:buNone/>
              <a:defRPr sz="3999"/>
            </a:lvl8pPr>
            <a:lvl9pPr marL="14628571" indent="0">
              <a:buNone/>
              <a:defRPr sz="399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77369-D626-43CD-B3FD-BEAD7E948B56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B2B6-677D-4C67-B742-859F0E80D7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948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364" y="1460333"/>
            <a:ext cx="42056923" cy="5301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364" y="7301655"/>
            <a:ext cx="42056923" cy="1740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52364" y="25422459"/>
            <a:ext cx="10971371" cy="1460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77369-D626-43CD-B3FD-BEAD7E948B56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152297" y="25422459"/>
            <a:ext cx="16457057" cy="1460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437915" y="25422459"/>
            <a:ext cx="10971371" cy="1460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2B2B6-677D-4C67-B742-859F0E80D7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91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657143" rtl="0" eaLnBrk="1" latinLnBrk="0" hangingPunct="1">
        <a:lnSpc>
          <a:spcPct val="90000"/>
        </a:lnSpc>
        <a:spcBef>
          <a:spcPct val="0"/>
        </a:spcBef>
        <a:buNone/>
        <a:defRPr sz="175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286" indent="-914286" algn="l" defTabSz="3657143" rtl="0" eaLnBrk="1" latinLnBrk="0" hangingPunct="1">
        <a:lnSpc>
          <a:spcPct val="90000"/>
        </a:lnSpc>
        <a:spcBef>
          <a:spcPts val="3999"/>
        </a:spcBef>
        <a:buFont typeface="Arial" panose="020B0604020202020204" pitchFamily="34" charset="0"/>
        <a:buChar char="•"/>
        <a:defRPr sz="11199" kern="1200">
          <a:solidFill>
            <a:schemeClr val="tx1"/>
          </a:solidFill>
          <a:latin typeface="+mn-lt"/>
          <a:ea typeface="+mn-ea"/>
          <a:cs typeface="+mn-cs"/>
        </a:defRPr>
      </a:lvl1pPr>
      <a:lvl2pPr marL="2742857" indent="-914286" algn="l" defTabSz="36571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599" kern="1200">
          <a:solidFill>
            <a:schemeClr val="tx1"/>
          </a:solidFill>
          <a:latin typeface="+mn-lt"/>
          <a:ea typeface="+mn-ea"/>
          <a:cs typeface="+mn-cs"/>
        </a:defRPr>
      </a:lvl2pPr>
      <a:lvl3pPr marL="4571429" indent="-914286" algn="l" defTabSz="36571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999" kern="1200">
          <a:solidFill>
            <a:schemeClr val="tx1"/>
          </a:solidFill>
          <a:latin typeface="+mn-lt"/>
          <a:ea typeface="+mn-ea"/>
          <a:cs typeface="+mn-cs"/>
        </a:defRPr>
      </a:lvl3pPr>
      <a:lvl4pPr marL="6400000" indent="-914286" algn="l" defTabSz="36571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199" kern="1200">
          <a:solidFill>
            <a:schemeClr val="tx1"/>
          </a:solidFill>
          <a:latin typeface="+mn-lt"/>
          <a:ea typeface="+mn-ea"/>
          <a:cs typeface="+mn-cs"/>
        </a:defRPr>
      </a:lvl4pPr>
      <a:lvl5pPr marL="8228571" indent="-914286" algn="l" defTabSz="36571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199" kern="1200">
          <a:solidFill>
            <a:schemeClr val="tx1"/>
          </a:solidFill>
          <a:latin typeface="+mn-lt"/>
          <a:ea typeface="+mn-ea"/>
          <a:cs typeface="+mn-cs"/>
        </a:defRPr>
      </a:lvl5pPr>
      <a:lvl6pPr marL="10057143" indent="-914286" algn="l" defTabSz="36571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199" kern="1200">
          <a:solidFill>
            <a:schemeClr val="tx1"/>
          </a:solidFill>
          <a:latin typeface="+mn-lt"/>
          <a:ea typeface="+mn-ea"/>
          <a:cs typeface="+mn-cs"/>
        </a:defRPr>
      </a:lvl6pPr>
      <a:lvl7pPr marL="11885714" indent="-914286" algn="l" defTabSz="36571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199" kern="1200">
          <a:solidFill>
            <a:schemeClr val="tx1"/>
          </a:solidFill>
          <a:latin typeface="+mn-lt"/>
          <a:ea typeface="+mn-ea"/>
          <a:cs typeface="+mn-cs"/>
        </a:defRPr>
      </a:lvl7pPr>
      <a:lvl8pPr marL="13714286" indent="-914286" algn="l" defTabSz="36571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199" kern="1200">
          <a:solidFill>
            <a:schemeClr val="tx1"/>
          </a:solidFill>
          <a:latin typeface="+mn-lt"/>
          <a:ea typeface="+mn-ea"/>
          <a:cs typeface="+mn-cs"/>
        </a:defRPr>
      </a:lvl8pPr>
      <a:lvl9pPr marL="15542857" indent="-914286" algn="l" defTabSz="36571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143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1pPr>
      <a:lvl2pPr marL="1828571" algn="l" defTabSz="3657143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2pPr>
      <a:lvl3pPr marL="3657143" algn="l" defTabSz="3657143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3pPr>
      <a:lvl4pPr marL="5485714" algn="l" defTabSz="3657143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4pPr>
      <a:lvl5pPr marL="7314286" algn="l" defTabSz="3657143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5pPr>
      <a:lvl6pPr marL="9142857" algn="l" defTabSz="3657143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6pPr>
      <a:lvl7pPr marL="10971428" algn="l" defTabSz="3657143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7pPr>
      <a:lvl8pPr marL="12800000" algn="l" defTabSz="3657143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8pPr>
      <a:lvl9pPr marL="14628571" algn="l" defTabSz="3657143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525859" y="23934550"/>
            <a:ext cx="20600101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0000" dirty="0" smtClean="0">
                <a:latin typeface="Calibri" panose="020F0502020204030204" pitchFamily="34" charset="0"/>
                <a:ea typeface="Calibri" panose="020F0502020204030204" pitchFamily="34" charset="0"/>
              </a:rPr>
              <a:t>THE LIFE-CYCLE OF CITY DIGITAL TWIN:</a:t>
            </a:r>
            <a:endParaRPr lang="ru-RU" sz="100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7600" dirty="0" smtClean="0">
                <a:latin typeface="Calibri" panose="020F0502020204030204" pitchFamily="34" charset="0"/>
                <a:ea typeface="Calibri" panose="020F0502020204030204" pitchFamily="34" charset="0"/>
              </a:rPr>
              <a:t>from </a:t>
            </a:r>
            <a:r>
              <a:rPr lang="en-US" sz="7600" dirty="0">
                <a:latin typeface="Calibri" panose="020F0502020204030204" pitchFamily="34" charset="0"/>
                <a:ea typeface="Calibri" panose="020F0502020204030204" pitchFamily="34" charset="0"/>
              </a:rPr>
              <a:t>a concept to an actual city management </a:t>
            </a:r>
            <a:r>
              <a:rPr lang="en-US" sz="7600" dirty="0" smtClean="0">
                <a:latin typeface="Calibri" panose="020F0502020204030204" pitchFamily="34" charset="0"/>
                <a:ea typeface="Calibri" panose="020F0502020204030204" pitchFamily="34" charset="0"/>
              </a:rPr>
              <a:t>tool</a:t>
            </a:r>
            <a:endParaRPr lang="ru-RU" sz="7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73985" y="1339957"/>
            <a:ext cx="228034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1000" dirty="0" smtClean="0">
                <a:latin typeface="Calibri" panose="020F0502020204030204" pitchFamily="34" charset="0"/>
                <a:ea typeface="Calibri" panose="020F0502020204030204" pitchFamily="34" charset="0"/>
              </a:rPr>
              <a:t>ЖИЗНЕННЫЙ ЦИКЛ</a:t>
            </a:r>
            <a:endParaRPr lang="ru-RU" sz="21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25859" y="4615103"/>
            <a:ext cx="2387670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600" dirty="0" smtClean="0">
                <a:latin typeface="Calibri" panose="020F0502020204030204" pitchFamily="34" charset="0"/>
                <a:ea typeface="Calibri" panose="020F0502020204030204" pitchFamily="34" charset="0"/>
              </a:rPr>
              <a:t>ЦИФРОВОГО ДВОЙНИКА</a:t>
            </a:r>
            <a:endParaRPr lang="ru-RU" sz="8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59798" y="23867422"/>
            <a:ext cx="20600101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LIFE-CYCLE OF CITY DIGITAL TWIN</a:t>
            </a:r>
            <a:endParaRPr lang="ru-RU" sz="10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7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from </a:t>
            </a:r>
            <a:r>
              <a:rPr lang="en-US" sz="7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 concept to an actual city management </a:t>
            </a:r>
            <a:r>
              <a:rPr lang="en-US" sz="7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tool</a:t>
            </a:r>
            <a:endParaRPr lang="ru-RU" sz="76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70" y="11654926"/>
            <a:ext cx="16684196" cy="740063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688546" y="7453768"/>
            <a:ext cx="224988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6200" dirty="0" smtClean="0">
                <a:solidFill>
                  <a:srgbClr val="0065A8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ОТ ИДЕИ ДО РЕАЛЬНОГО ИНСТРУМЕНТА УПРАВЛЕНИЯ ГОРОДОМ</a:t>
            </a:r>
            <a:endParaRPr lang="ru-RU" sz="6200" dirty="0">
              <a:solidFill>
                <a:srgbClr val="0065A8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rot="20965588">
            <a:off x="2110823" y="11991826"/>
            <a:ext cx="8308672" cy="50660"/>
          </a:xfrm>
          <a:prstGeom prst="roundRect">
            <a:avLst/>
          </a:prstGeom>
          <a:solidFill>
            <a:srgbClr val="006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 rot="652119">
            <a:off x="11004693" y="11991827"/>
            <a:ext cx="8308672" cy="50660"/>
          </a:xfrm>
          <a:prstGeom prst="roundRect">
            <a:avLst/>
          </a:prstGeom>
          <a:solidFill>
            <a:srgbClr val="006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 rot="9557871">
            <a:off x="10958161" y="17897976"/>
            <a:ext cx="8748827" cy="59072"/>
          </a:xfrm>
          <a:prstGeom prst="roundRect">
            <a:avLst/>
          </a:prstGeom>
          <a:solidFill>
            <a:srgbClr val="006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 rot="12024758">
            <a:off x="1718771" y="17932268"/>
            <a:ext cx="8744723" cy="45719"/>
          </a:xfrm>
          <a:prstGeom prst="roundRect">
            <a:avLst/>
          </a:prstGeom>
          <a:solidFill>
            <a:srgbClr val="006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459799" y="1261955"/>
            <a:ext cx="2244795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1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ЖИЗНЕННЫЙ ЦИКЛ</a:t>
            </a:r>
            <a:endParaRPr lang="ru-RU" sz="21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459798" y="4468940"/>
            <a:ext cx="2272755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ЦИФРОВОГО ДВОЙНИКА</a:t>
            </a:r>
            <a:endParaRPr lang="ru-RU" sz="8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5720593" y="1543275"/>
            <a:ext cx="10661856" cy="2761345"/>
            <a:chOff x="37998401" y="1473199"/>
            <a:chExt cx="8826500" cy="2286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7998401" y="1473199"/>
              <a:ext cx="8826500" cy="228600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9329" y="1587271"/>
              <a:ext cx="8475878" cy="2005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75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580155" y="975356"/>
            <a:ext cx="246326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chemeClr val="bg1"/>
                </a:solidFill>
              </a:rPr>
              <a:t>РАЗВИТИЕ ЦД. </a:t>
            </a:r>
            <a:r>
              <a:rPr lang="en-US" sz="9600" dirty="0" smtClean="0">
                <a:solidFill>
                  <a:schemeClr val="bg1"/>
                </a:solidFill>
              </a:rPr>
              <a:t>META </a:t>
            </a:r>
            <a:r>
              <a:rPr lang="ru-RU" sz="9600" dirty="0" smtClean="0">
                <a:solidFill>
                  <a:schemeClr val="bg1"/>
                </a:solidFill>
              </a:rPr>
              <a:t>ВСЕЛЕННАЯ</a:t>
            </a:r>
            <a:endParaRPr lang="ru-RU" sz="9600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392956" y="3879915"/>
            <a:ext cx="93762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</a:rPr>
              <a:t>БЛИЖАЙШЕЕ БУДУЩЕЕ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29434" y="3884653"/>
            <a:ext cx="21767526" cy="108171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29433" y="15832806"/>
            <a:ext cx="21745600" cy="9336505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1" y="4090730"/>
            <a:ext cx="2069432" cy="686366"/>
            <a:chOff x="1" y="5638238"/>
            <a:chExt cx="2069432" cy="686366"/>
          </a:xfrm>
          <a:solidFill>
            <a:srgbClr val="FF9375"/>
          </a:solidFill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1" y="5638238"/>
              <a:ext cx="2069432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 rot="5400000">
              <a:off x="1703391" y="5958562"/>
              <a:ext cx="686364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1580154" y="5694118"/>
            <a:ext cx="215748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</a:rPr>
              <a:t>Новый </a:t>
            </a:r>
            <a:r>
              <a:rPr lang="ru-RU" sz="6600" dirty="0">
                <a:solidFill>
                  <a:schemeClr val="bg1"/>
                </a:solidFill>
              </a:rPr>
              <a:t>уровень представления </a:t>
            </a:r>
            <a:r>
              <a:rPr lang="ru-RU" sz="6600" dirty="0" smtClean="0">
                <a:solidFill>
                  <a:schemeClr val="bg1"/>
                </a:solidFill>
              </a:rPr>
              <a:t>архитектурно-градостроительных решений на </a:t>
            </a:r>
            <a:r>
              <a:rPr lang="ru-RU" sz="6600" dirty="0">
                <a:solidFill>
                  <a:schemeClr val="bg1"/>
                </a:solidFill>
              </a:rPr>
              <a:t>базе Цифрового </a:t>
            </a:r>
            <a:r>
              <a:rPr lang="ru-RU" sz="6600" dirty="0" smtClean="0">
                <a:solidFill>
                  <a:schemeClr val="bg1"/>
                </a:solidFill>
              </a:rPr>
              <a:t>двойника: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848355" y="9177359"/>
            <a:ext cx="396436" cy="231775"/>
          </a:xfrm>
          <a:prstGeom prst="roundRect">
            <a:avLst/>
          </a:prstGeom>
          <a:solidFill>
            <a:srgbClr val="FF93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848355" y="13731343"/>
            <a:ext cx="396436" cy="231775"/>
          </a:xfrm>
          <a:prstGeom prst="roundRect">
            <a:avLst/>
          </a:prstGeom>
          <a:solidFill>
            <a:srgbClr val="FF93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848355" y="16480590"/>
            <a:ext cx="396436" cy="231775"/>
          </a:xfrm>
          <a:prstGeom prst="roundRect">
            <a:avLst/>
          </a:prstGeom>
          <a:solidFill>
            <a:srgbClr val="FF93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848355" y="19229837"/>
            <a:ext cx="396436" cy="231775"/>
          </a:xfrm>
          <a:prstGeom prst="roundRect">
            <a:avLst/>
          </a:prstGeom>
          <a:solidFill>
            <a:srgbClr val="FF93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24929433" y="15556132"/>
            <a:ext cx="21767527" cy="53707"/>
          </a:xfrm>
          <a:prstGeom prst="roundRect">
            <a:avLst/>
          </a:prstGeom>
          <a:solidFill>
            <a:srgbClr val="FF93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4929433" y="3621044"/>
            <a:ext cx="21767527" cy="53707"/>
          </a:xfrm>
          <a:prstGeom prst="roundRect">
            <a:avLst/>
          </a:prstGeom>
          <a:solidFill>
            <a:srgbClr val="FF93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658427" y="8730460"/>
            <a:ext cx="20496541" cy="1578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Возможность создания модели </a:t>
            </a:r>
            <a:r>
              <a:rPr lang="ru-RU" sz="6000" dirty="0">
                <a:solidFill>
                  <a:schemeClr val="bg1"/>
                </a:solidFill>
              </a:rPr>
              <a:t>АГР в </a:t>
            </a:r>
            <a:r>
              <a:rPr lang="ru-RU" sz="6000" dirty="0" smtClean="0">
                <a:solidFill>
                  <a:schemeClr val="bg1"/>
                </a:solidFill>
              </a:rPr>
              <a:t>своей </a:t>
            </a:r>
            <a:r>
              <a:rPr lang="ru-RU" sz="6000" dirty="0">
                <a:solidFill>
                  <a:schemeClr val="bg1"/>
                </a:solidFill>
              </a:rPr>
              <a:t>максимальной детализации и отображения ее в реальном времени. Уровень визуализации приближен к статичным </a:t>
            </a:r>
            <a:r>
              <a:rPr lang="ru-RU" sz="6000" dirty="0" err="1" smtClean="0">
                <a:solidFill>
                  <a:schemeClr val="bg1"/>
                </a:solidFill>
              </a:rPr>
              <a:t>рендерам</a:t>
            </a:r>
            <a:r>
              <a:rPr lang="ru-RU" sz="6000" dirty="0" smtClean="0">
                <a:solidFill>
                  <a:schemeClr val="bg1"/>
                </a:solidFill>
              </a:rPr>
              <a:t> </a:t>
            </a:r>
            <a:r>
              <a:rPr lang="ru-RU" sz="6000" dirty="0">
                <a:solidFill>
                  <a:schemeClr val="bg1"/>
                </a:solidFill>
              </a:rPr>
              <a:t>буклета. В перспективе отказ от </a:t>
            </a:r>
            <a:r>
              <a:rPr lang="ru-RU" sz="6000" dirty="0" smtClean="0">
                <a:solidFill>
                  <a:schemeClr val="bg1"/>
                </a:solidFill>
              </a:rPr>
              <a:t>буклета</a:t>
            </a:r>
          </a:p>
          <a:p>
            <a:endParaRPr lang="ru-RU" sz="6000" dirty="0">
              <a:solidFill>
                <a:schemeClr val="bg1"/>
              </a:solidFill>
            </a:endParaRPr>
          </a:p>
          <a:p>
            <a:r>
              <a:rPr lang="ru-RU" sz="6000" dirty="0" smtClean="0">
                <a:solidFill>
                  <a:schemeClr val="bg1"/>
                </a:solidFill>
              </a:rPr>
              <a:t>Визуализация объекта </a:t>
            </a:r>
            <a:r>
              <a:rPr lang="ru-RU" sz="6000" dirty="0">
                <a:solidFill>
                  <a:schemeClr val="bg1"/>
                </a:solidFill>
              </a:rPr>
              <a:t>капитального строительства не только </a:t>
            </a:r>
            <a:r>
              <a:rPr lang="ru-RU" sz="6000" dirty="0" err="1">
                <a:solidFill>
                  <a:schemeClr val="bg1"/>
                </a:solidFill>
              </a:rPr>
              <a:t>экстерьерно</a:t>
            </a:r>
            <a:r>
              <a:rPr lang="ru-RU" sz="6000" dirty="0">
                <a:solidFill>
                  <a:schemeClr val="bg1"/>
                </a:solidFill>
              </a:rPr>
              <a:t>, но и </a:t>
            </a:r>
            <a:r>
              <a:rPr lang="ru-RU" sz="6000" dirty="0" err="1" smtClean="0">
                <a:solidFill>
                  <a:schemeClr val="bg1"/>
                </a:solidFill>
              </a:rPr>
              <a:t>интерьерно</a:t>
            </a:r>
            <a:endParaRPr lang="ru-RU" sz="6000" dirty="0" smtClean="0">
              <a:solidFill>
                <a:schemeClr val="bg1"/>
              </a:solidFill>
            </a:endParaRPr>
          </a:p>
          <a:p>
            <a:endParaRPr lang="ru-RU" sz="6000" dirty="0">
              <a:solidFill>
                <a:schemeClr val="bg1"/>
              </a:solidFill>
            </a:endParaRPr>
          </a:p>
          <a:p>
            <a:r>
              <a:rPr lang="ru-RU" sz="6000" dirty="0" smtClean="0">
                <a:solidFill>
                  <a:schemeClr val="bg1"/>
                </a:solidFill>
              </a:rPr>
              <a:t>Визуализация благоустройства и </a:t>
            </a:r>
            <a:r>
              <a:rPr lang="ru-RU" sz="6000" dirty="0">
                <a:solidFill>
                  <a:schemeClr val="bg1"/>
                </a:solidFill>
              </a:rPr>
              <a:t>возможность посмотреть объект с высоты человеческого </a:t>
            </a:r>
            <a:r>
              <a:rPr lang="ru-RU" sz="6000" dirty="0" smtClean="0">
                <a:solidFill>
                  <a:schemeClr val="bg1"/>
                </a:solidFill>
              </a:rPr>
              <a:t>роста</a:t>
            </a:r>
          </a:p>
          <a:p>
            <a:endParaRPr lang="ru-RU" sz="6000" dirty="0">
              <a:solidFill>
                <a:schemeClr val="bg1"/>
              </a:solidFill>
            </a:endParaRPr>
          </a:p>
          <a:p>
            <a:r>
              <a:rPr lang="ru-RU" sz="6000" dirty="0" err="1" smtClean="0">
                <a:solidFill>
                  <a:schemeClr val="bg1"/>
                </a:solidFill>
              </a:rPr>
              <a:t>Сценарность</a:t>
            </a:r>
            <a:r>
              <a:rPr lang="ru-RU" sz="6000" dirty="0" smtClean="0">
                <a:solidFill>
                  <a:schemeClr val="bg1"/>
                </a:solidFill>
              </a:rPr>
              <a:t> </a:t>
            </a:r>
            <a:r>
              <a:rPr lang="ru-RU" sz="6000" dirty="0">
                <a:solidFill>
                  <a:schemeClr val="bg1"/>
                </a:solidFill>
              </a:rPr>
              <a:t>представления буклета АГР: </a:t>
            </a:r>
            <a:r>
              <a:rPr lang="ru-RU" sz="6000" dirty="0" smtClean="0">
                <a:solidFill>
                  <a:schemeClr val="bg1"/>
                </a:solidFill>
              </a:rPr>
              <a:t>ночной </a:t>
            </a:r>
            <a:r>
              <a:rPr lang="ru-RU" sz="6000" dirty="0">
                <a:solidFill>
                  <a:schemeClr val="bg1"/>
                </a:solidFill>
              </a:rPr>
              <a:t>вариант представления </a:t>
            </a:r>
            <a:r>
              <a:rPr lang="ru-RU" sz="5400" dirty="0">
                <a:solidFill>
                  <a:schemeClr val="bg1"/>
                </a:solidFill>
              </a:rPr>
              <a:t>(влияние на внешний облик </a:t>
            </a:r>
            <a:r>
              <a:rPr lang="ru-RU" sz="5400" dirty="0" smtClean="0">
                <a:solidFill>
                  <a:schemeClr val="bg1"/>
                </a:solidFill>
              </a:rPr>
              <a:t>подсветки)</a:t>
            </a:r>
            <a:r>
              <a:rPr lang="ru-RU" sz="6000" dirty="0" smtClean="0">
                <a:solidFill>
                  <a:schemeClr val="bg1"/>
                </a:solidFill>
              </a:rPr>
              <a:t> и моделирование </a:t>
            </a:r>
            <a:r>
              <a:rPr lang="ru-RU" sz="6000" dirty="0">
                <a:solidFill>
                  <a:schemeClr val="bg1"/>
                </a:solidFill>
              </a:rPr>
              <a:t>различных погодных </a:t>
            </a:r>
            <a:r>
              <a:rPr lang="ru-RU" sz="6000" dirty="0" smtClean="0">
                <a:solidFill>
                  <a:schemeClr val="bg1"/>
                </a:solidFill>
              </a:rPr>
              <a:t>условий</a:t>
            </a:r>
            <a:endParaRPr lang="ru-RU" sz="6000" dirty="0">
              <a:solidFill>
                <a:schemeClr val="bg1"/>
              </a:solidFill>
            </a:endParaRPr>
          </a:p>
          <a:p>
            <a:endParaRPr lang="ru-RU" sz="6000" dirty="0" smtClean="0">
              <a:solidFill>
                <a:schemeClr val="bg1"/>
              </a:solidFill>
            </a:endParaRPr>
          </a:p>
          <a:p>
            <a:r>
              <a:rPr lang="ru-RU" sz="6000" dirty="0" smtClean="0">
                <a:solidFill>
                  <a:schemeClr val="bg1"/>
                </a:solidFill>
              </a:rPr>
              <a:t>Повышение </a:t>
            </a:r>
            <a:r>
              <a:rPr lang="ru-RU" sz="6000" dirty="0">
                <a:solidFill>
                  <a:schemeClr val="bg1"/>
                </a:solidFill>
              </a:rPr>
              <a:t>уровня </a:t>
            </a:r>
            <a:r>
              <a:rPr lang="ru-RU" sz="6000" dirty="0" smtClean="0">
                <a:solidFill>
                  <a:schemeClr val="bg1"/>
                </a:solidFill>
              </a:rPr>
              <a:t>фотограмметрической </a:t>
            </a:r>
            <a:r>
              <a:rPr lang="ru-RU" sz="6000" dirty="0" err="1" smtClean="0">
                <a:solidFill>
                  <a:schemeClr val="bg1"/>
                </a:solidFill>
              </a:rPr>
              <a:t>моделиза</a:t>
            </a:r>
            <a:r>
              <a:rPr lang="ru-RU" sz="6000" dirty="0" smtClean="0">
                <a:solidFill>
                  <a:schemeClr val="bg1"/>
                </a:solidFill>
              </a:rPr>
              <a:t> </a:t>
            </a:r>
            <a:r>
              <a:rPr lang="ru-RU" sz="6000" dirty="0">
                <a:solidFill>
                  <a:schemeClr val="bg1"/>
                </a:solidFill>
              </a:rPr>
              <a:t>счет постобработки графического ядра </a:t>
            </a:r>
            <a:r>
              <a:rPr lang="ru-RU" sz="6000" dirty="0" err="1" smtClean="0">
                <a:solidFill>
                  <a:schemeClr val="bg1"/>
                </a:solidFill>
              </a:rPr>
              <a:t>Unreal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48355" y="22935563"/>
            <a:ext cx="396436" cy="231775"/>
          </a:xfrm>
          <a:prstGeom prst="roundRect">
            <a:avLst/>
          </a:prstGeom>
          <a:solidFill>
            <a:srgbClr val="FF93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4986" y="503879"/>
            <a:ext cx="1954165" cy="20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580155" y="975356"/>
            <a:ext cx="246326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chemeClr val="bg1"/>
                </a:solidFill>
              </a:rPr>
              <a:t>РАЗВИТИЕ ЦД. </a:t>
            </a:r>
            <a:r>
              <a:rPr lang="en-US" sz="9600" dirty="0" smtClean="0">
                <a:solidFill>
                  <a:schemeClr val="bg1"/>
                </a:solidFill>
              </a:rPr>
              <a:t>META </a:t>
            </a:r>
            <a:r>
              <a:rPr lang="ru-RU" sz="9600" dirty="0" smtClean="0">
                <a:solidFill>
                  <a:schemeClr val="bg1"/>
                </a:solidFill>
              </a:rPr>
              <a:t>ВСЕЛЕННАЯ</a:t>
            </a:r>
            <a:endParaRPr lang="ru-RU" sz="96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392955" y="5449829"/>
            <a:ext cx="71701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</a:rPr>
              <a:t>СЛЕДУЮЩИЙ ШАГ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15737" y="3399647"/>
            <a:ext cx="23437357" cy="11261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15737" y="15740817"/>
            <a:ext cx="23437357" cy="978579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28928" y="7921831"/>
            <a:ext cx="18151634" cy="13757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Предварительная </a:t>
            </a:r>
            <a:r>
              <a:rPr lang="ru-RU" sz="6000" dirty="0">
                <a:solidFill>
                  <a:schemeClr val="bg1"/>
                </a:solidFill>
              </a:rPr>
              <a:t>экспертиза </a:t>
            </a:r>
            <a:r>
              <a:rPr lang="ru-RU" sz="6000" dirty="0" smtClean="0">
                <a:solidFill>
                  <a:schemeClr val="bg1"/>
                </a:solidFill>
              </a:rPr>
              <a:t>на основе данных </a:t>
            </a:r>
            <a:r>
              <a:rPr lang="ru-RU" sz="6000" dirty="0">
                <a:solidFill>
                  <a:schemeClr val="bg1"/>
                </a:solidFill>
              </a:rPr>
              <a:t>текущего банка согласованных АГР за счет интеграции в процесс </a:t>
            </a:r>
            <a:r>
              <a:rPr lang="ru-RU" sz="6000" dirty="0" err="1">
                <a:solidFill>
                  <a:schemeClr val="bg1"/>
                </a:solidFill>
              </a:rPr>
              <a:t>нейросетей</a:t>
            </a:r>
            <a:r>
              <a:rPr lang="ru-RU" sz="6000" dirty="0">
                <a:solidFill>
                  <a:schemeClr val="bg1"/>
                </a:solidFill>
              </a:rPr>
              <a:t> и машинного </a:t>
            </a:r>
            <a:r>
              <a:rPr lang="ru-RU" sz="6000" dirty="0" smtClean="0">
                <a:solidFill>
                  <a:schemeClr val="bg1"/>
                </a:solidFill>
              </a:rPr>
              <a:t>обучения</a:t>
            </a:r>
            <a:endParaRPr lang="ru-RU" sz="6000" dirty="0">
              <a:solidFill>
                <a:schemeClr val="bg1"/>
              </a:solidFill>
            </a:endParaRPr>
          </a:p>
          <a:p>
            <a:endParaRPr lang="ru-RU" sz="6000" dirty="0" smtClean="0">
              <a:solidFill>
                <a:schemeClr val="bg1"/>
              </a:solidFill>
            </a:endParaRPr>
          </a:p>
          <a:p>
            <a:r>
              <a:rPr lang="ru-RU" sz="6000" dirty="0" smtClean="0">
                <a:solidFill>
                  <a:schemeClr val="bg1"/>
                </a:solidFill>
              </a:rPr>
              <a:t>Анализ </a:t>
            </a:r>
            <a:r>
              <a:rPr lang="ru-RU" sz="6000" dirty="0">
                <a:solidFill>
                  <a:schemeClr val="bg1"/>
                </a:solidFill>
              </a:rPr>
              <a:t>транспортной доступности, аналитика </a:t>
            </a:r>
            <a:r>
              <a:rPr lang="ru-RU" sz="6000" dirty="0" err="1" smtClean="0">
                <a:solidFill>
                  <a:schemeClr val="bg1"/>
                </a:solidFill>
              </a:rPr>
              <a:t>технико</a:t>
            </a:r>
            <a:r>
              <a:rPr lang="en-US" sz="6000" dirty="0" smtClean="0">
                <a:solidFill>
                  <a:schemeClr val="bg1"/>
                </a:solidFill>
              </a:rPr>
              <a:t>-</a:t>
            </a:r>
            <a:r>
              <a:rPr lang="ru-RU" sz="6000" dirty="0" smtClean="0">
                <a:solidFill>
                  <a:schemeClr val="bg1"/>
                </a:solidFill>
              </a:rPr>
              <a:t>экономических показателей</a:t>
            </a:r>
            <a:endParaRPr lang="ru-RU" sz="6000" dirty="0">
              <a:solidFill>
                <a:schemeClr val="bg1"/>
              </a:solidFill>
            </a:endParaRPr>
          </a:p>
          <a:p>
            <a:endParaRPr lang="ru-RU" sz="6000" dirty="0" smtClean="0">
              <a:solidFill>
                <a:schemeClr val="bg1"/>
              </a:solidFill>
            </a:endParaRPr>
          </a:p>
          <a:p>
            <a:r>
              <a:rPr lang="ru-RU" sz="6000" dirty="0" smtClean="0">
                <a:solidFill>
                  <a:schemeClr val="bg1"/>
                </a:solidFill>
              </a:rPr>
              <a:t>Сокращение </a:t>
            </a:r>
            <a:r>
              <a:rPr lang="ru-RU" sz="6000" dirty="0">
                <a:solidFill>
                  <a:schemeClr val="bg1"/>
                </a:solidFill>
              </a:rPr>
              <a:t>времени на услугу, увеличение скорости получения последующей разрешительной документации на </a:t>
            </a:r>
            <a:r>
              <a:rPr lang="ru-RU" sz="6000" dirty="0" smtClean="0">
                <a:solidFill>
                  <a:schemeClr val="bg1"/>
                </a:solidFill>
              </a:rPr>
              <a:t>строительство</a:t>
            </a:r>
            <a:endParaRPr lang="ru-RU" sz="6000" dirty="0">
              <a:solidFill>
                <a:schemeClr val="bg1"/>
              </a:solidFill>
            </a:endParaRPr>
          </a:p>
          <a:p>
            <a:endParaRPr lang="ru-RU" sz="6000" dirty="0" smtClean="0">
              <a:solidFill>
                <a:schemeClr val="bg1"/>
              </a:solidFill>
            </a:endParaRPr>
          </a:p>
          <a:p>
            <a:r>
              <a:rPr lang="ru-RU" sz="6000" dirty="0" smtClean="0">
                <a:solidFill>
                  <a:schemeClr val="bg1"/>
                </a:solidFill>
              </a:rPr>
              <a:t>Инструмент анализа и отслеживание комплексного развития территории</a:t>
            </a:r>
          </a:p>
          <a:p>
            <a:endParaRPr lang="ru-RU" sz="5400" dirty="0">
              <a:solidFill>
                <a:schemeClr val="bg1"/>
              </a:solidFill>
            </a:endParaRPr>
          </a:p>
          <a:p>
            <a:r>
              <a:rPr lang="ru-RU" sz="6000" dirty="0" smtClean="0">
                <a:solidFill>
                  <a:schemeClr val="bg1"/>
                </a:solidFill>
              </a:rPr>
              <a:t>Комплексное принятие решений </a:t>
            </a:r>
            <a:r>
              <a:rPr lang="ru-RU" sz="5400" dirty="0" smtClean="0">
                <a:solidFill>
                  <a:schemeClr val="bg1"/>
                </a:solidFill>
              </a:rPr>
              <a:t>(Мневники, </a:t>
            </a:r>
            <a:r>
              <a:rPr lang="ru-RU" sz="5400" dirty="0" err="1" smtClean="0">
                <a:solidFill>
                  <a:schemeClr val="bg1"/>
                </a:solidFill>
              </a:rPr>
              <a:t>ЗилАрт</a:t>
            </a:r>
            <a:r>
              <a:rPr lang="ru-RU" sz="5400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" y="5660644"/>
            <a:ext cx="2069432" cy="686366"/>
            <a:chOff x="1" y="5638238"/>
            <a:chExt cx="2069432" cy="686366"/>
          </a:xfrm>
          <a:solidFill>
            <a:srgbClr val="00B0F0"/>
          </a:solidFill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1" y="5638238"/>
              <a:ext cx="2069432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 rot="5400000">
              <a:off x="1703391" y="5958562"/>
              <a:ext cx="686364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Скругленный прямоугольник 24"/>
          <p:cNvSpPr/>
          <p:nvPr/>
        </p:nvSpPr>
        <p:spPr>
          <a:xfrm>
            <a:off x="1848355" y="8262959"/>
            <a:ext cx="396436" cy="2317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848355" y="12036378"/>
            <a:ext cx="396436" cy="2317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48355" y="14770474"/>
            <a:ext cx="396436" cy="2317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48355" y="18437599"/>
            <a:ext cx="396436" cy="2317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848355" y="20980774"/>
            <a:ext cx="396436" cy="2317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3215737" y="3141252"/>
            <a:ext cx="23437357" cy="4571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3215737" y="15493810"/>
            <a:ext cx="23437357" cy="4571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4986" y="503879"/>
            <a:ext cx="1954165" cy="20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2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375068" y="8672051"/>
            <a:ext cx="17982301" cy="1500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5719968" y="2845246"/>
            <a:ext cx="36639876" cy="4338030"/>
            <a:chOff x="1438157" y="3196262"/>
            <a:chExt cx="30773096" cy="15770049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564670" y="3362039"/>
              <a:ext cx="30646583" cy="15604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5200" dirty="0" smtClean="0">
                  <a:latin typeface="Calibri" panose="020F0502020204030204" pitchFamily="34" charset="0"/>
                  <a:ea typeface="Calibri" panose="020F0502020204030204" pitchFamily="34" charset="0"/>
                </a:rPr>
                <a:t>СПАСИБО ЗА ВНИМАНИЕ!</a:t>
              </a:r>
              <a:endParaRPr lang="ru-RU" sz="252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438157" y="3196262"/>
              <a:ext cx="30646583" cy="15604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52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СПАСИБО ЗА ВНИМАНИЕ!</a:t>
              </a:r>
              <a:endParaRPr lang="ru-RU" sz="25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68" y="8672051"/>
            <a:ext cx="15002325" cy="1500232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5037170" y="12611211"/>
            <a:ext cx="17320199" cy="1037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/>
              <a:t>ГБУ ГОРОДА МОСКВЫ «МОСКОВСКИЙ ГОРОДСКОЙ ТРЕСТ ГЕОЛОГО-ГЕОДЕЗИЧЕСКИХ РАБОТ»</a:t>
            </a:r>
          </a:p>
          <a:p>
            <a:endParaRPr lang="ru-RU" sz="6000" dirty="0"/>
          </a:p>
          <a:p>
            <a:pPr>
              <a:spcBef>
                <a:spcPts val="600"/>
              </a:spcBef>
            </a:pPr>
            <a:r>
              <a:rPr lang="ru-RU" sz="6000" dirty="0">
                <a:ea typeface="Microsoft JhengHei Light" panose="020B0304030504040204" pitchFamily="34" charset="-120"/>
              </a:rPr>
              <a:t>Центральный офис:</a:t>
            </a:r>
            <a:r>
              <a:rPr lang="en-US" sz="6000" dirty="0">
                <a:ea typeface="Microsoft JhengHei Light" panose="020B0304030504040204" pitchFamily="34" charset="-120"/>
              </a:rPr>
              <a:t> </a:t>
            </a:r>
            <a:r>
              <a:rPr lang="ru-RU" sz="6000" dirty="0">
                <a:ea typeface="Microsoft JhengHei Light" panose="020B0304030504040204" pitchFamily="34" charset="-120"/>
              </a:rPr>
              <a:t>123308, </a:t>
            </a:r>
            <a:r>
              <a:rPr lang="ru-RU" sz="6000" dirty="0">
                <a:ea typeface="Microsoft JhengHei Light" panose="020B0304030504040204" pitchFamily="34" charset="-120"/>
                <a:cs typeface="Segoe UI Light" panose="020B0502040204020203" pitchFamily="34" charset="0"/>
              </a:rPr>
              <a:t>Москва, ул. Зорге, д. 1</a:t>
            </a:r>
          </a:p>
          <a:p>
            <a:pPr>
              <a:spcBef>
                <a:spcPts val="600"/>
              </a:spcBef>
            </a:pPr>
            <a:r>
              <a:rPr lang="ru-RU" sz="6000" dirty="0">
                <a:ea typeface="Microsoft JhengHei Light" panose="020B0304030504040204" pitchFamily="34" charset="-120"/>
              </a:rPr>
              <a:t>Телефон:</a:t>
            </a:r>
            <a:r>
              <a:rPr lang="en-US" sz="6000" dirty="0">
                <a:ea typeface="Microsoft JhengHei Light" panose="020B0304030504040204" pitchFamily="34" charset="-120"/>
              </a:rPr>
              <a:t> </a:t>
            </a:r>
            <a:r>
              <a:rPr lang="ru-RU" sz="6000" dirty="0">
                <a:ea typeface="Microsoft JhengHei Light" panose="020B0304030504040204" pitchFamily="34" charset="-120"/>
                <a:cs typeface="Segoe UI Light" panose="020B0502040204020203" pitchFamily="34" charset="0"/>
              </a:rPr>
              <a:t>+7 (499) 257-09-11</a:t>
            </a:r>
            <a:r>
              <a:rPr lang="en-US" sz="6000" dirty="0">
                <a:ea typeface="Microsoft JhengHei Light" panose="020B0304030504040204" pitchFamily="34" charset="-120"/>
                <a:cs typeface="Segoe UI Light" panose="020B0502040204020203" pitchFamily="34" charset="0"/>
              </a:rPr>
              <a:t> </a:t>
            </a:r>
            <a:r>
              <a:rPr lang="ru-RU" sz="6000" dirty="0">
                <a:ea typeface="Microsoft JhengHei Light" panose="020B0304030504040204" pitchFamily="34" charset="-120"/>
                <a:cs typeface="Segoe UI Light" panose="020B0502040204020203" pitchFamily="34" charset="0"/>
              </a:rPr>
              <a:t>(доб.5607)</a:t>
            </a:r>
            <a:endParaRPr lang="en-US" sz="6000" dirty="0">
              <a:ea typeface="Microsoft JhengHei Light" panose="020B0304030504040204" pitchFamily="34" charset="-120"/>
              <a:cs typeface="Segoe UI Light" panose="020B0502040204020203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6000" dirty="0">
                <a:ea typeface="Microsoft JhengHei Light" panose="020B0304030504040204" pitchFamily="34" charset="-120"/>
              </a:rPr>
              <a:t>E-mail</a:t>
            </a:r>
            <a:r>
              <a:rPr lang="ru-RU" sz="6000" dirty="0">
                <a:ea typeface="Microsoft JhengHei Light" panose="020B0304030504040204" pitchFamily="34" charset="-120"/>
              </a:rPr>
              <a:t>: </a:t>
            </a:r>
            <a:r>
              <a:rPr lang="en-US" sz="6000" dirty="0">
                <a:ea typeface="Microsoft JhengHei Light" panose="020B0304030504040204" pitchFamily="34" charset="-120"/>
              </a:rPr>
              <a:t>akopytov@mggt.ru</a:t>
            </a:r>
            <a:endParaRPr lang="ru-RU" sz="6000" dirty="0">
              <a:ea typeface="Microsoft JhengHei Light" panose="020B03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en-US" sz="6000" dirty="0">
                <a:ea typeface="Microsoft JhengHei Light" panose="020B0304030504040204" pitchFamily="34" charset="-120"/>
              </a:rPr>
              <a:t>E-mail</a:t>
            </a:r>
            <a:r>
              <a:rPr lang="ru-RU" sz="6000" dirty="0">
                <a:ea typeface="Microsoft JhengHei Light" panose="020B0304030504040204" pitchFamily="34" charset="-120"/>
              </a:rPr>
              <a:t>: </a:t>
            </a:r>
            <a:r>
              <a:rPr lang="en-US" sz="6000" dirty="0">
                <a:ea typeface="Microsoft JhengHei Light" panose="020B0304030504040204" pitchFamily="34" charset="-120"/>
              </a:rPr>
              <a:t>info.mggt@mos.ru</a:t>
            </a:r>
            <a:r>
              <a:rPr lang="ru-RU" sz="6000" dirty="0">
                <a:ea typeface="Microsoft JhengHei Light" panose="020B0304030504040204" pitchFamily="34" charset="-120"/>
                <a:cs typeface="Segoe UI Light" panose="020B0502040204020203" pitchFamily="34" charset="0"/>
              </a:rPr>
              <a:t> </a:t>
            </a:r>
          </a:p>
          <a:p>
            <a:endParaRPr lang="ru-RU" sz="6000" dirty="0"/>
          </a:p>
          <a:p>
            <a:r>
              <a:rPr lang="ru-RU" sz="6000" dirty="0" smtClean="0"/>
              <a:t>Копытов Андрей Андреевич</a:t>
            </a:r>
            <a:endParaRPr lang="en-US" sz="6000" dirty="0" smtClean="0"/>
          </a:p>
          <a:p>
            <a:r>
              <a:rPr lang="ru-RU" sz="5400" dirty="0" smtClean="0"/>
              <a:t>Заместитель начальника отдела картографирования и ведения ЕГКО</a:t>
            </a:r>
            <a:endParaRPr lang="ru-RU" sz="54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70" y="9080191"/>
            <a:ext cx="12919587" cy="30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5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80155" y="990745"/>
            <a:ext cx="1679133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9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ТРЕХМЕРНАЯ МОДЕЛЬ ГОРОДА</a:t>
            </a:r>
          </a:p>
          <a:p>
            <a:pPr>
              <a:spcAft>
                <a:spcPts val="0"/>
              </a:spcAft>
            </a:pPr>
            <a:r>
              <a:rPr lang="ru-RU" sz="5400" dirty="0" smtClean="0">
                <a:solidFill>
                  <a:srgbClr val="0065A8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ОСНОВНЫЕ ЭТАПЫ РАЗВИТИЯ ЦИФРОВОГО ДВОЙНИКА</a:t>
            </a:r>
            <a:endParaRPr lang="ru-RU" sz="5400" dirty="0">
              <a:solidFill>
                <a:srgbClr val="0065A8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53602" y="9084863"/>
            <a:ext cx="52494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2018</a:t>
            </a:r>
            <a:endParaRPr lang="ru-RU" sz="16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263053" y="5238269"/>
            <a:ext cx="436646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2010</a:t>
            </a:r>
            <a:endParaRPr lang="ru-RU" sz="16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60613" y="18141076"/>
            <a:ext cx="482366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2019</a:t>
            </a:r>
            <a:endParaRPr lang="ru-RU" sz="16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60234" y="11141646"/>
            <a:ext cx="482366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2012</a:t>
            </a:r>
            <a:endParaRPr lang="ru-RU" sz="16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664250" y="13815625"/>
            <a:ext cx="15127666" cy="223404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022373" y="14014247"/>
            <a:ext cx="14270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</a:rPr>
              <a:t>Создание моделей строений типовых серий методом </a:t>
            </a:r>
            <a:r>
              <a:rPr lang="ru-RU" sz="5400" dirty="0" err="1" smtClean="0">
                <a:solidFill>
                  <a:schemeClr val="bg1"/>
                </a:solidFill>
              </a:rPr>
              <a:t>фототекстурирования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584160" y="16522563"/>
            <a:ext cx="482366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2019</a:t>
            </a:r>
            <a:endParaRPr lang="ru-RU" sz="16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flipH="1">
            <a:off x="24136023" y="23855957"/>
            <a:ext cx="6485673" cy="2425669"/>
          </a:xfrm>
          <a:prstGeom prst="line">
            <a:avLst/>
          </a:prstGeom>
          <a:ln w="190500">
            <a:solidFill>
              <a:srgbClr val="7D03B4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17591926" y="18317497"/>
            <a:ext cx="3382081" cy="2845912"/>
          </a:xfrm>
          <a:prstGeom prst="line">
            <a:avLst/>
          </a:prstGeom>
          <a:ln w="190500">
            <a:solidFill>
              <a:srgbClr val="7D03B4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V="1">
            <a:off x="25626696" y="13968385"/>
            <a:ext cx="5993509" cy="2920946"/>
          </a:xfrm>
          <a:prstGeom prst="line">
            <a:avLst/>
          </a:prstGeom>
          <a:ln w="190500">
            <a:solidFill>
              <a:srgbClr val="0065A8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4066032" y="15524330"/>
            <a:ext cx="6709812" cy="824849"/>
          </a:xfrm>
          <a:prstGeom prst="line">
            <a:avLst/>
          </a:prstGeom>
          <a:ln w="190500">
            <a:solidFill>
              <a:schemeClr val="tx1">
                <a:lumMod val="50000"/>
                <a:lumOff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24305639" y="6561708"/>
            <a:ext cx="4845810" cy="8363660"/>
          </a:xfrm>
          <a:prstGeom prst="line">
            <a:avLst/>
          </a:prstGeom>
          <a:ln w="190500">
            <a:solidFill>
              <a:schemeClr val="tx1">
                <a:lumMod val="75000"/>
                <a:lumOff val="2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 flipV="1">
            <a:off x="18788966" y="9250822"/>
            <a:ext cx="2741256" cy="6460266"/>
          </a:xfrm>
          <a:prstGeom prst="line">
            <a:avLst/>
          </a:prstGeom>
          <a:ln w="19050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29699849" y="11758841"/>
            <a:ext cx="16956933" cy="2329927"/>
          </a:xfrm>
          <a:prstGeom prst="roundRect">
            <a:avLst/>
          </a:prstGeom>
          <a:solidFill>
            <a:srgbClr val="006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C499C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036930" y="12024820"/>
            <a:ext cx="16218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</a:rPr>
              <a:t>Создание моделей строений с нетиповыми фасадами и моделей доминант (</a:t>
            </a:r>
            <a:r>
              <a:rPr lang="ru-RU" sz="5400" dirty="0" err="1" smtClean="0">
                <a:solidFill>
                  <a:schemeClr val="bg1"/>
                </a:solidFill>
              </a:rPr>
              <a:t>фототекстуры</a:t>
            </a:r>
            <a:r>
              <a:rPr lang="ru-RU" sz="5400" dirty="0" smtClean="0">
                <a:solidFill>
                  <a:schemeClr val="bg1"/>
                </a:solidFill>
              </a:rPr>
              <a:t>)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74645" y="7782444"/>
            <a:ext cx="20943285" cy="146837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305184" y="8006376"/>
            <a:ext cx="20210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</a:rPr>
              <a:t>Создание базовой модели строений на территорию старой Москвы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580155" y="20765729"/>
            <a:ext cx="18698330" cy="4129548"/>
          </a:xfrm>
          <a:prstGeom prst="roundRect">
            <a:avLst/>
          </a:prstGeom>
          <a:solidFill>
            <a:srgbClr val="7D0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1887457" y="21155196"/>
            <a:ext cx="177865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</a:rPr>
              <a:t>Актуализация 3</a:t>
            </a:r>
            <a:r>
              <a:rPr lang="en-US" sz="5400" dirty="0" smtClean="0">
                <a:solidFill>
                  <a:schemeClr val="bg1"/>
                </a:solidFill>
              </a:rPr>
              <a:t>D </a:t>
            </a:r>
            <a:r>
              <a:rPr lang="ru-RU" sz="5400" dirty="0" smtClean="0">
                <a:solidFill>
                  <a:schemeClr val="bg1"/>
                </a:solidFill>
              </a:rPr>
              <a:t>строений, поверхности рельефа, создание тематических информационных картографических слоев (подложки) на территории старой Москвы.</a:t>
            </a:r>
          </a:p>
          <a:p>
            <a:pPr algn="ctr"/>
            <a:r>
              <a:rPr lang="ru-RU" sz="5400" dirty="0" smtClean="0">
                <a:solidFill>
                  <a:schemeClr val="bg1"/>
                </a:solidFill>
              </a:rPr>
              <a:t>Создание меш-модели территории новой Москвы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0558321" y="18992360"/>
            <a:ext cx="16429703" cy="5902918"/>
          </a:xfrm>
          <a:prstGeom prst="roundRect">
            <a:avLst/>
          </a:prstGeom>
          <a:solidFill>
            <a:srgbClr val="7D0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1354734" y="19359128"/>
            <a:ext cx="149002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</a:rPr>
              <a:t>После </a:t>
            </a:r>
            <a:r>
              <a:rPr lang="ru-RU" sz="5400" dirty="0">
                <a:solidFill>
                  <a:schemeClr val="bg1"/>
                </a:solidFill>
              </a:rPr>
              <a:t>изучения мирового опыта было принято решение выстраивать </a:t>
            </a:r>
            <a:r>
              <a:rPr lang="ru-RU" sz="5400" dirty="0" smtClean="0">
                <a:solidFill>
                  <a:schemeClr val="bg1"/>
                </a:solidFill>
              </a:rPr>
              <a:t>инфраструктуру </a:t>
            </a:r>
            <a:r>
              <a:rPr lang="ru-RU" sz="5400" dirty="0">
                <a:solidFill>
                  <a:schemeClr val="bg1"/>
                </a:solidFill>
              </a:rPr>
              <a:t>Цифрового двойника на базе </a:t>
            </a:r>
            <a:r>
              <a:rPr lang="ru-RU" sz="5400" dirty="0" smtClean="0">
                <a:solidFill>
                  <a:schemeClr val="bg1"/>
                </a:solidFill>
              </a:rPr>
              <a:t>графического ядра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smtClean="0">
                <a:solidFill>
                  <a:schemeClr val="bg1"/>
                </a:solidFill>
              </a:rPr>
              <a:t>Cesium</a:t>
            </a:r>
            <a:r>
              <a:rPr lang="ru-RU" sz="5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5400" dirty="0" smtClean="0">
                <a:solidFill>
                  <a:schemeClr val="bg1"/>
                </a:solidFill>
              </a:rPr>
              <a:t>Впервые была выполнена съемка старой Москвы</a:t>
            </a:r>
          </a:p>
          <a:p>
            <a:r>
              <a:rPr lang="ru-RU" sz="5400" dirty="0" smtClean="0">
                <a:solidFill>
                  <a:schemeClr val="bg1"/>
                </a:solidFill>
              </a:rPr>
              <a:t>с целью создания фотограмметрической модели (аэрофотосъемка с высоты 3000 м) 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551" y="14324064"/>
            <a:ext cx="9155555" cy="131047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40571" y="1844045"/>
            <a:ext cx="70548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2006</a:t>
            </a:r>
            <a:endParaRPr lang="ru-RU" sz="16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332753" y="4486088"/>
            <a:ext cx="20695657" cy="236916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690876" y="4745245"/>
            <a:ext cx="19979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</a:rPr>
              <a:t>Моделирование строений туристической трассы пешеходного маршрута «Нескучный сад – ММДЦ Москва-Сити»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4986" y="503879"/>
            <a:ext cx="1954165" cy="20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8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7296" y="18897600"/>
            <a:ext cx="28454351" cy="5473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7297" y="5414912"/>
            <a:ext cx="28454353" cy="5472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7297" y="12192000"/>
            <a:ext cx="28454351" cy="55321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80155" y="990745"/>
            <a:ext cx="241373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9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ИНФОРМАЦИОННОЕ НАПОЛНЕНИЕ МОДЕЛИ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0351" y="6849451"/>
            <a:ext cx="82084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</a:rPr>
              <a:t>Наземное </a:t>
            </a:r>
            <a:r>
              <a:rPr lang="ru-RU" sz="5400" dirty="0">
                <a:solidFill>
                  <a:schemeClr val="bg1"/>
                </a:solidFill>
              </a:rPr>
              <a:t>пространство</a:t>
            </a:r>
          </a:p>
          <a:p>
            <a:r>
              <a:rPr lang="ru-RU" sz="5400" dirty="0">
                <a:solidFill>
                  <a:schemeClr val="bg1"/>
                </a:solidFill>
              </a:rPr>
              <a:t>Подземные объекты</a:t>
            </a:r>
          </a:p>
          <a:p>
            <a:r>
              <a:rPr lang="ru-RU" sz="5400" dirty="0">
                <a:solidFill>
                  <a:schemeClr val="bg1"/>
                </a:solidFill>
              </a:rPr>
              <a:t>Геологическая </a:t>
            </a:r>
            <a:r>
              <a:rPr lang="ru-RU" sz="5400" dirty="0" smtClean="0">
                <a:solidFill>
                  <a:schemeClr val="bg1"/>
                </a:solidFill>
              </a:rPr>
              <a:t>среда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3857" y="17835771"/>
            <a:ext cx="114807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</a:rPr>
              <a:t>КОМПЛЕКСНАЯ ИНФОРМАЦИЯ О ГОРОДСКОЙ ТЕРРИТОРИИ</a:t>
            </a:r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3857" y="21406654"/>
            <a:ext cx="114807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</a:rPr>
              <a:t>ВЗАИМОСВЯЗАННЫЕ ПРОСТРАНСТВЕННЫЕ ДАННЫЕ</a:t>
            </a:r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0" y="5722189"/>
            <a:ext cx="2322286" cy="45719"/>
          </a:xfrm>
          <a:prstGeom prst="roundRect">
            <a:avLst/>
          </a:prstGeom>
          <a:solidFill>
            <a:srgbClr val="7D0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0" y="18092562"/>
            <a:ext cx="2322286" cy="55369"/>
          </a:xfrm>
          <a:prstGeom prst="roundRect">
            <a:avLst/>
          </a:prstGeom>
          <a:solidFill>
            <a:srgbClr val="7D0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0" y="21701544"/>
            <a:ext cx="2322286" cy="55369"/>
          </a:xfrm>
          <a:prstGeom prst="roundRect">
            <a:avLst/>
          </a:prstGeom>
          <a:solidFill>
            <a:srgbClr val="7D0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573857" y="7199049"/>
            <a:ext cx="396436" cy="231775"/>
          </a:xfrm>
          <a:prstGeom prst="roundRect">
            <a:avLst/>
          </a:prstGeom>
          <a:solidFill>
            <a:srgbClr val="7D0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73857" y="8033368"/>
            <a:ext cx="396436" cy="231775"/>
          </a:xfrm>
          <a:prstGeom prst="roundRect">
            <a:avLst/>
          </a:prstGeom>
          <a:solidFill>
            <a:srgbClr val="7D0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573857" y="8850225"/>
            <a:ext cx="396436" cy="231775"/>
          </a:xfrm>
          <a:prstGeom prst="roundRect">
            <a:avLst/>
          </a:prstGeom>
          <a:solidFill>
            <a:srgbClr val="7D0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510327" y="5477805"/>
            <a:ext cx="123265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</a:rPr>
              <a:t>ТРИ ПРОСТРАНСТВА ИЗМЕРЕНИЙ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 rot="16200000">
            <a:off x="1942709" y="6046399"/>
            <a:ext cx="703789" cy="55369"/>
          </a:xfrm>
          <a:prstGeom prst="roundRect">
            <a:avLst/>
          </a:prstGeom>
          <a:solidFill>
            <a:srgbClr val="7D0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 rot="16200000">
            <a:off x="1452833" y="18906646"/>
            <a:ext cx="1683539" cy="55367"/>
          </a:xfrm>
          <a:prstGeom prst="roundRect">
            <a:avLst/>
          </a:prstGeom>
          <a:solidFill>
            <a:srgbClr val="7D0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 rot="16200000">
            <a:off x="1452833" y="22515630"/>
            <a:ext cx="1683539" cy="55367"/>
          </a:xfrm>
          <a:prstGeom prst="roundRect">
            <a:avLst/>
          </a:prstGeom>
          <a:solidFill>
            <a:srgbClr val="7D0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 flipV="1">
            <a:off x="20307298" y="5207872"/>
            <a:ext cx="28454351" cy="61959"/>
          </a:xfrm>
          <a:prstGeom prst="roundRect">
            <a:avLst/>
          </a:prstGeom>
          <a:solidFill>
            <a:srgbClr val="7D0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 flipV="1">
            <a:off x="20307298" y="11971299"/>
            <a:ext cx="28454351" cy="61959"/>
          </a:xfrm>
          <a:prstGeom prst="roundRect">
            <a:avLst/>
          </a:prstGeom>
          <a:solidFill>
            <a:srgbClr val="7D0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 flipV="1">
            <a:off x="20307299" y="18625790"/>
            <a:ext cx="28454351" cy="61959"/>
          </a:xfrm>
          <a:prstGeom prst="roundRect">
            <a:avLst/>
          </a:prstGeom>
          <a:solidFill>
            <a:srgbClr val="7D0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327" y="10188936"/>
            <a:ext cx="13026364" cy="653989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4986" y="503879"/>
            <a:ext cx="1954165" cy="20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4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0155" y="990745"/>
            <a:ext cx="382724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9600" dirty="0">
                <a:solidFill>
                  <a:schemeClr val="bg1"/>
                </a:solidFill>
              </a:rPr>
              <a:t>ПРОБЛЕМЫ ВОЗНИКШИЕ ПРИ РЕАЛИЗАЦИИ ЦИФРОВОГО ДВОЙНИКА</a:t>
            </a:r>
            <a:endParaRPr lang="ru-RU" sz="96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29994" y="4458484"/>
            <a:ext cx="20433753" cy="904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chemeClr val="bg1"/>
                </a:solidFill>
              </a:rPr>
              <a:t>Большой объем </a:t>
            </a:r>
            <a:r>
              <a:rPr lang="ru-RU" sz="6600" dirty="0" smtClean="0">
                <a:solidFill>
                  <a:schemeClr val="bg1"/>
                </a:solidFill>
              </a:rPr>
              <a:t>данных</a:t>
            </a:r>
            <a:r>
              <a:rPr lang="ru-RU" sz="6600" dirty="0">
                <a:solidFill>
                  <a:schemeClr val="bg1"/>
                </a:solidFill>
              </a:rPr>
              <a:t>, который необходимо единовременно </a:t>
            </a:r>
            <a:r>
              <a:rPr lang="ru-RU" sz="6600" dirty="0" smtClean="0">
                <a:solidFill>
                  <a:schemeClr val="bg1"/>
                </a:solidFill>
              </a:rPr>
              <a:t>визуализировать </a:t>
            </a:r>
            <a:r>
              <a:rPr lang="ru-RU" sz="5400" dirty="0">
                <a:solidFill>
                  <a:schemeClr val="bg1"/>
                </a:solidFill>
              </a:rPr>
              <a:t>(площадь 2561 </a:t>
            </a:r>
            <a:r>
              <a:rPr lang="ru-RU" sz="5400" dirty="0" smtClean="0">
                <a:solidFill>
                  <a:schemeClr val="bg1"/>
                </a:solidFill>
              </a:rPr>
              <a:t>км</a:t>
            </a:r>
            <a:r>
              <a:rPr lang="en-US" sz="5400" baseline="30000" dirty="0" smtClean="0">
                <a:solidFill>
                  <a:schemeClr val="bg1"/>
                </a:solidFill>
              </a:rPr>
              <a:t>2</a:t>
            </a:r>
            <a:r>
              <a:rPr lang="ru-RU" sz="5400" dirty="0" smtClean="0">
                <a:solidFill>
                  <a:schemeClr val="bg1"/>
                </a:solidFill>
              </a:rPr>
              <a:t>)</a:t>
            </a:r>
            <a:endParaRPr lang="en-US" sz="5400" dirty="0" smtClean="0">
              <a:solidFill>
                <a:schemeClr val="bg1"/>
              </a:solidFill>
            </a:endParaRPr>
          </a:p>
          <a:p>
            <a:endParaRPr lang="ru-RU" sz="6600" dirty="0">
              <a:solidFill>
                <a:schemeClr val="bg1"/>
              </a:solidFill>
            </a:endParaRPr>
          </a:p>
          <a:p>
            <a:r>
              <a:rPr lang="ru-RU" sz="6600" dirty="0">
                <a:solidFill>
                  <a:schemeClr val="bg1"/>
                </a:solidFill>
              </a:rPr>
              <a:t>Высокие трудозатраты на создание </a:t>
            </a:r>
            <a:r>
              <a:rPr lang="ru-RU" sz="6600" dirty="0" smtClean="0">
                <a:solidFill>
                  <a:schemeClr val="bg1"/>
                </a:solidFill>
              </a:rPr>
              <a:t>детальных моделей </a:t>
            </a:r>
            <a:r>
              <a:rPr lang="ru-RU" sz="5400" dirty="0">
                <a:solidFill>
                  <a:schemeClr val="bg1"/>
                </a:solidFill>
              </a:rPr>
              <a:t>(большое количество времени и </a:t>
            </a:r>
            <a:r>
              <a:rPr lang="ru-RU" sz="5400" dirty="0" smtClean="0">
                <a:solidFill>
                  <a:schemeClr val="bg1"/>
                </a:solidFill>
              </a:rPr>
              <a:t>специалистов)</a:t>
            </a:r>
            <a:endParaRPr lang="en-US" sz="5400" dirty="0" smtClean="0">
              <a:solidFill>
                <a:schemeClr val="bg1"/>
              </a:solidFill>
            </a:endParaRPr>
          </a:p>
          <a:p>
            <a:endParaRPr lang="ru-RU" sz="6600" dirty="0">
              <a:solidFill>
                <a:schemeClr val="bg1"/>
              </a:solidFill>
            </a:endParaRPr>
          </a:p>
          <a:p>
            <a:r>
              <a:rPr lang="ru-RU" sz="6600" dirty="0" smtClean="0">
                <a:solidFill>
                  <a:schemeClr val="bg1"/>
                </a:solidFill>
              </a:rPr>
              <a:t>Большие </a:t>
            </a:r>
            <a:r>
              <a:rPr lang="ru-RU" sz="6600" dirty="0">
                <a:solidFill>
                  <a:schemeClr val="bg1"/>
                </a:solidFill>
              </a:rPr>
              <a:t>аппаратные мощности </a:t>
            </a:r>
            <a:r>
              <a:rPr lang="ru-RU" sz="5400" dirty="0">
                <a:solidFill>
                  <a:schemeClr val="bg1"/>
                </a:solidFill>
              </a:rPr>
              <a:t>(стационарные компьютеры</a:t>
            </a:r>
            <a:r>
              <a:rPr lang="ru-RU" sz="5400" dirty="0" smtClean="0">
                <a:solidFill>
                  <a:schemeClr val="bg1"/>
                </a:solidFill>
              </a:rPr>
              <a:t>)</a:t>
            </a:r>
            <a:endParaRPr lang="en-US" sz="6600" dirty="0" smtClean="0">
              <a:solidFill>
                <a:schemeClr val="bg1"/>
              </a:solidFill>
            </a:endParaRPr>
          </a:p>
          <a:p>
            <a:endParaRPr lang="ru-RU" sz="6600" dirty="0">
              <a:solidFill>
                <a:schemeClr val="bg1"/>
              </a:solidFill>
            </a:endParaRPr>
          </a:p>
          <a:p>
            <a:r>
              <a:rPr lang="ru-RU" sz="6600" dirty="0">
                <a:solidFill>
                  <a:schemeClr val="bg1"/>
                </a:solidFill>
              </a:rPr>
              <a:t>Ограничения </a:t>
            </a:r>
            <a:r>
              <a:rPr lang="ru-RU" sz="6600" dirty="0" smtClean="0">
                <a:solidFill>
                  <a:schemeClr val="bg1"/>
                </a:solidFill>
              </a:rPr>
              <a:t>движка, </a:t>
            </a:r>
            <a:r>
              <a:rPr lang="ru-RU" sz="6600" dirty="0">
                <a:solidFill>
                  <a:schemeClr val="bg1"/>
                </a:solidFill>
              </a:rPr>
              <a:t>на котором </a:t>
            </a:r>
            <a:r>
              <a:rPr lang="ru-RU" sz="6600" dirty="0" smtClean="0">
                <a:solidFill>
                  <a:schemeClr val="bg1"/>
                </a:solidFill>
              </a:rPr>
              <a:t>реализован проект</a:t>
            </a:r>
            <a:endParaRPr lang="ru-RU" sz="66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12832" y="3725412"/>
            <a:ext cx="22565032" cy="11435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00602" y="16488696"/>
            <a:ext cx="14377245" cy="94684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5392" y="16488696"/>
            <a:ext cx="14386572" cy="94684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86485" y="16488696"/>
            <a:ext cx="14391379" cy="9468465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1" y="4737679"/>
            <a:ext cx="2069432" cy="686366"/>
            <a:chOff x="1" y="5638238"/>
            <a:chExt cx="2069432" cy="686366"/>
          </a:xfrm>
          <a:solidFill>
            <a:srgbClr val="F2592B"/>
          </a:solidFill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1" y="5638238"/>
              <a:ext cx="2069432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 rot="5400000">
              <a:off x="1703391" y="5958562"/>
              <a:ext cx="686364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1" y="7719260"/>
            <a:ext cx="2069432" cy="686366"/>
            <a:chOff x="1" y="5638238"/>
            <a:chExt cx="2069432" cy="686366"/>
          </a:xfrm>
          <a:solidFill>
            <a:srgbClr val="F2592B"/>
          </a:solidFill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1" y="5638238"/>
              <a:ext cx="2069432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Скругленный прямоугольник 44"/>
            <p:cNvSpPr/>
            <p:nvPr/>
          </p:nvSpPr>
          <p:spPr>
            <a:xfrm rot="5400000">
              <a:off x="1703391" y="5958562"/>
              <a:ext cx="686364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1" y="10628886"/>
            <a:ext cx="2069432" cy="686366"/>
            <a:chOff x="1" y="5638238"/>
            <a:chExt cx="2069432" cy="686366"/>
          </a:xfrm>
          <a:solidFill>
            <a:srgbClr val="F2592B"/>
          </a:solidFill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1" y="5638238"/>
              <a:ext cx="2069432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Скругленный прямоугольник 47"/>
            <p:cNvSpPr/>
            <p:nvPr/>
          </p:nvSpPr>
          <p:spPr>
            <a:xfrm rot="5400000">
              <a:off x="1703391" y="5958562"/>
              <a:ext cx="686364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1" y="12595240"/>
            <a:ext cx="2069432" cy="686366"/>
            <a:chOff x="1" y="5638238"/>
            <a:chExt cx="2069432" cy="686366"/>
          </a:xfrm>
          <a:solidFill>
            <a:srgbClr val="F2592B"/>
          </a:solidFill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1" y="5638238"/>
              <a:ext cx="2069432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Скругленный прямоугольник 50"/>
            <p:cNvSpPr/>
            <p:nvPr/>
          </p:nvSpPr>
          <p:spPr>
            <a:xfrm rot="5400000">
              <a:off x="1703391" y="5958562"/>
              <a:ext cx="686364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4986" y="503879"/>
            <a:ext cx="1954165" cy="20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9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0155" y="990745"/>
            <a:ext cx="241373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9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СОСТАВ 3</a:t>
            </a:r>
            <a:r>
              <a:rPr lang="en-US" sz="9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 </a:t>
            </a:r>
            <a:r>
              <a:rPr lang="ru-RU" sz="9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МОДЕЛИ</a:t>
            </a:r>
            <a:r>
              <a:rPr lang="en-US" sz="9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9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ГОРОДА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0157" y="3201489"/>
            <a:ext cx="211323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</a:rPr>
              <a:t>3</a:t>
            </a:r>
            <a:r>
              <a:rPr lang="en-US" sz="6600" dirty="0" smtClean="0">
                <a:solidFill>
                  <a:schemeClr val="bg1"/>
                </a:solidFill>
              </a:rPr>
              <a:t>D </a:t>
            </a:r>
            <a:r>
              <a:rPr lang="en-US" sz="6600" dirty="0" err="1" smtClean="0">
                <a:solidFill>
                  <a:schemeClr val="bg1"/>
                </a:solidFill>
              </a:rPr>
              <a:t>CityGML</a:t>
            </a:r>
            <a:endParaRPr lang="ru-RU" sz="6600" dirty="0" smtClean="0">
              <a:solidFill>
                <a:schemeClr val="bg1"/>
              </a:solidFill>
            </a:endParaRPr>
          </a:p>
          <a:p>
            <a:pPr algn="ctr"/>
            <a:r>
              <a:rPr lang="ru-RU" sz="5400" dirty="0" smtClean="0">
                <a:solidFill>
                  <a:schemeClr val="bg1"/>
                </a:solidFill>
              </a:rPr>
              <a:t>Векторная объектовая модель с атрибутами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79892" y="14173608"/>
            <a:ext cx="167062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Быстрые локальные корректировки данных</a:t>
            </a:r>
          </a:p>
          <a:p>
            <a:r>
              <a:rPr lang="ru-RU" sz="6000" dirty="0" smtClean="0">
                <a:solidFill>
                  <a:schemeClr val="bg1"/>
                </a:solidFill>
              </a:rPr>
              <a:t>Проработка детализации до необходимых визуальных значений</a:t>
            </a:r>
          </a:p>
          <a:p>
            <a:r>
              <a:rPr lang="ru-RU" sz="6000" dirty="0" smtClean="0">
                <a:solidFill>
                  <a:schemeClr val="bg1"/>
                </a:solidFill>
              </a:rPr>
              <a:t>Наполнение атрибутами и семантикой</a:t>
            </a:r>
          </a:p>
          <a:p>
            <a:r>
              <a:rPr lang="ru-RU" sz="6000" dirty="0" smtClean="0">
                <a:solidFill>
                  <a:schemeClr val="bg1"/>
                </a:solidFill>
              </a:rPr>
              <a:t>Различная аналитика</a:t>
            </a:r>
          </a:p>
          <a:p>
            <a:r>
              <a:rPr lang="ru-RU" sz="6000" dirty="0" smtClean="0">
                <a:solidFill>
                  <a:schemeClr val="bg1"/>
                </a:solidFill>
              </a:rPr>
              <a:t>Интеграция с </a:t>
            </a:r>
            <a:r>
              <a:rPr lang="en-US" sz="6000" dirty="0" smtClean="0">
                <a:solidFill>
                  <a:schemeClr val="bg1"/>
                </a:solidFill>
              </a:rPr>
              <a:t>BIM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551947" y="14550113"/>
            <a:ext cx="172311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Оперативное получение данных в виде модели на большие территории</a:t>
            </a:r>
          </a:p>
          <a:p>
            <a:r>
              <a:rPr lang="ru-RU" sz="6000" dirty="0" smtClean="0">
                <a:solidFill>
                  <a:schemeClr val="bg1"/>
                </a:solidFill>
              </a:rPr>
              <a:t>Реалистичное отображение ситуации и объектов, исключая человеческий фактор</a:t>
            </a:r>
            <a:endParaRPr lang="en-US" sz="6000" dirty="0" smtClean="0">
              <a:solidFill>
                <a:schemeClr val="bg1"/>
              </a:solidFill>
            </a:endParaRPr>
          </a:p>
          <a:p>
            <a:r>
              <a:rPr lang="ru-RU" sz="6000" dirty="0" smtClean="0">
                <a:solidFill>
                  <a:schemeClr val="bg1"/>
                </a:solidFill>
              </a:rPr>
              <a:t>Возможность выгрузки моделей в различных форматах для разных платформ</a:t>
            </a:r>
            <a:endParaRPr lang="en-US" sz="6000" dirty="0" smtClean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00411" y="21144497"/>
            <a:ext cx="55848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</a:rPr>
              <a:t>НЕДОСТАТКИ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72983" y="23261220"/>
            <a:ext cx="122504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Трудоемкость на этапе создания</a:t>
            </a:r>
          </a:p>
          <a:p>
            <a:r>
              <a:rPr lang="ru-RU" sz="6000" dirty="0" smtClean="0">
                <a:solidFill>
                  <a:schemeClr val="bg1"/>
                </a:solidFill>
              </a:rPr>
              <a:t>Условная реалистичность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745039" y="22417639"/>
            <a:ext cx="172311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Искажения и дефекты моделей из-за</a:t>
            </a:r>
          </a:p>
          <a:p>
            <a:r>
              <a:rPr lang="ru-RU" sz="6000" dirty="0" smtClean="0">
                <a:solidFill>
                  <a:schemeClr val="bg1"/>
                </a:solidFill>
              </a:rPr>
              <a:t>технологических ограничений</a:t>
            </a:r>
          </a:p>
          <a:p>
            <a:r>
              <a:rPr lang="ru-RU" sz="6000" dirty="0" smtClean="0">
                <a:solidFill>
                  <a:schemeClr val="bg1"/>
                </a:solidFill>
              </a:rPr>
              <a:t>Сезонность съемки</a:t>
            </a:r>
          </a:p>
          <a:p>
            <a:r>
              <a:rPr lang="ru-RU" sz="6000" dirty="0" smtClean="0">
                <a:solidFill>
                  <a:schemeClr val="bg1"/>
                </a:solidFill>
              </a:rPr>
              <a:t>Большие объемы данных</a:t>
            </a:r>
            <a:endParaRPr lang="en-US" sz="6000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225060" y="3308355"/>
            <a:ext cx="210130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</a:rPr>
              <a:t>3</a:t>
            </a:r>
            <a:r>
              <a:rPr lang="en-US" sz="6600" dirty="0" smtClean="0">
                <a:solidFill>
                  <a:schemeClr val="bg1"/>
                </a:solidFill>
              </a:rPr>
              <a:t>D </a:t>
            </a:r>
            <a:r>
              <a:rPr lang="ru-RU" sz="6600" dirty="0" smtClean="0">
                <a:solidFill>
                  <a:schemeClr val="bg1"/>
                </a:solidFill>
              </a:rPr>
              <a:t>ФОТОГРАММЕТРИЯ</a:t>
            </a:r>
          </a:p>
          <a:p>
            <a:pPr algn="ctr"/>
            <a:r>
              <a:rPr lang="ru-RU" sz="5400" dirty="0" smtClean="0">
                <a:solidFill>
                  <a:schemeClr val="bg1"/>
                </a:solidFill>
              </a:rPr>
              <a:t>Фотография </a:t>
            </a:r>
            <a:r>
              <a:rPr lang="en-US" sz="5400" dirty="0" smtClean="0">
                <a:solidFill>
                  <a:schemeClr val="bg1"/>
                </a:solidFill>
              </a:rPr>
              <a:t>3D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00411" y="12153975"/>
            <a:ext cx="6346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</a:rPr>
              <a:t>ПРЕИМУЩЕСТВА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885133" y="14550113"/>
            <a:ext cx="396436" cy="2317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885133" y="15463428"/>
            <a:ext cx="396436" cy="2317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885133" y="17374480"/>
            <a:ext cx="396436" cy="2317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885133" y="19201108"/>
            <a:ext cx="396436" cy="2317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1885133" y="18287794"/>
            <a:ext cx="396436" cy="2317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2078225" y="23624717"/>
            <a:ext cx="396436" cy="2317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2078225" y="24538032"/>
            <a:ext cx="396436" cy="2317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28829381" y="14942889"/>
            <a:ext cx="396436" cy="2317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829381" y="16769519"/>
            <a:ext cx="396436" cy="2317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28958335" y="22798684"/>
            <a:ext cx="396436" cy="2317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28958335" y="24625314"/>
            <a:ext cx="396436" cy="2317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28958335" y="25538628"/>
            <a:ext cx="396436" cy="2317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7890" y="5733397"/>
            <a:ext cx="20814625" cy="551589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25060" y="5740353"/>
            <a:ext cx="20814625" cy="5501987"/>
          </a:xfrm>
          <a:prstGeom prst="rect">
            <a:avLst/>
          </a:prstGeom>
        </p:spPr>
      </p:pic>
      <p:sp>
        <p:nvSpPr>
          <p:cNvPr id="40" name="Скругленный прямоугольник 39"/>
          <p:cNvSpPr/>
          <p:nvPr/>
        </p:nvSpPr>
        <p:spPr>
          <a:xfrm>
            <a:off x="26225060" y="5513796"/>
            <a:ext cx="20393982" cy="4571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885133" y="5513796"/>
            <a:ext cx="20827382" cy="4571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8829381" y="18596149"/>
            <a:ext cx="396436" cy="2317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/>
          <p:cNvGrpSpPr/>
          <p:nvPr/>
        </p:nvGrpSpPr>
        <p:grpSpPr>
          <a:xfrm>
            <a:off x="1" y="12502570"/>
            <a:ext cx="2069432" cy="686366"/>
            <a:chOff x="1" y="5638238"/>
            <a:chExt cx="2069432" cy="686366"/>
          </a:xfrm>
          <a:solidFill>
            <a:srgbClr val="FF0000"/>
          </a:solidFill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1" y="5638238"/>
              <a:ext cx="2069432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 rot="5400000">
              <a:off x="1703391" y="5958562"/>
              <a:ext cx="686364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1" y="21439010"/>
            <a:ext cx="2069432" cy="686366"/>
            <a:chOff x="1" y="5638238"/>
            <a:chExt cx="2069432" cy="686366"/>
          </a:xfrm>
          <a:solidFill>
            <a:srgbClr val="FF0000"/>
          </a:solidFill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1" y="5638238"/>
              <a:ext cx="2069432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Скругленный прямоугольник 54"/>
            <p:cNvSpPr/>
            <p:nvPr/>
          </p:nvSpPr>
          <p:spPr>
            <a:xfrm rot="5400000">
              <a:off x="1703391" y="5958562"/>
              <a:ext cx="686364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7" name="Скругленный прямоугольник 56"/>
          <p:cNvSpPr/>
          <p:nvPr/>
        </p:nvSpPr>
        <p:spPr>
          <a:xfrm>
            <a:off x="8899770" y="12502570"/>
            <a:ext cx="39861879" cy="4571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7669162" y="21398498"/>
            <a:ext cx="41092488" cy="5809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4986" y="503879"/>
            <a:ext cx="1954165" cy="20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0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518024" y="7124423"/>
            <a:ext cx="119642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err="1" smtClean="0">
                <a:solidFill>
                  <a:schemeClr val="bg1"/>
                </a:solidFill>
              </a:rPr>
              <a:t>ПКиКП</a:t>
            </a:r>
            <a:r>
              <a:rPr lang="ru-RU" sz="6600" dirty="0" smtClean="0">
                <a:solidFill>
                  <a:schemeClr val="bg1"/>
                </a:solidFill>
              </a:rPr>
              <a:t> СПОСОБЕН: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80155" y="975356"/>
            <a:ext cx="18810833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chemeClr val="bg1"/>
                </a:solidFill>
              </a:rPr>
              <a:t>ОТЕЧЕСТВЕННЫЙ АНАЛОГ </a:t>
            </a:r>
            <a:r>
              <a:rPr lang="en-US" sz="9600" dirty="0" smtClean="0">
                <a:solidFill>
                  <a:schemeClr val="bg1"/>
                </a:solidFill>
              </a:rPr>
              <a:t>LUMION</a:t>
            </a:r>
            <a:endParaRPr lang="ru-RU" sz="96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774"/>
          <a:stretch/>
        </p:blipFill>
        <p:spPr>
          <a:xfrm>
            <a:off x="1011535" y="3427931"/>
            <a:ext cx="10519965" cy="228877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08119" y="4656206"/>
            <a:ext cx="19727894" cy="9522907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Скругленный прямоугольник 7"/>
          <p:cNvSpPr/>
          <p:nvPr/>
        </p:nvSpPr>
        <p:spPr>
          <a:xfrm flipV="1">
            <a:off x="10471357" y="7411229"/>
            <a:ext cx="1777997" cy="45719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 rot="16200000">
            <a:off x="11953793" y="7655335"/>
            <a:ext cx="545403" cy="45719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661119" y="9008642"/>
            <a:ext cx="13789329" cy="13018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Передавать точность любого геоинформационного продукта</a:t>
            </a:r>
            <a:endParaRPr lang="ru-RU" sz="6000" dirty="0">
              <a:solidFill>
                <a:schemeClr val="bg1"/>
              </a:solidFill>
            </a:endParaRPr>
          </a:p>
          <a:p>
            <a:endParaRPr lang="ru-RU" sz="6000" dirty="0" smtClean="0">
              <a:solidFill>
                <a:schemeClr val="bg1"/>
              </a:solidFill>
            </a:endParaRPr>
          </a:p>
          <a:p>
            <a:r>
              <a:rPr lang="ru-RU" sz="6000" dirty="0" smtClean="0">
                <a:solidFill>
                  <a:schemeClr val="bg1"/>
                </a:solidFill>
              </a:rPr>
              <a:t>Визуализировать различные по своему масштабу сцены, не ограничиваясь поверхностью земли</a:t>
            </a:r>
          </a:p>
          <a:p>
            <a:endParaRPr lang="ru-RU" sz="6000" dirty="0" smtClean="0">
              <a:solidFill>
                <a:schemeClr val="bg1"/>
              </a:solidFill>
            </a:endParaRPr>
          </a:p>
          <a:p>
            <a:r>
              <a:rPr lang="ru-RU" sz="6000" dirty="0" smtClean="0">
                <a:solidFill>
                  <a:schemeClr val="bg1"/>
                </a:solidFill>
              </a:rPr>
              <a:t>Работать с подземными сооружениями</a:t>
            </a:r>
            <a:endParaRPr lang="en-US" sz="6000" dirty="0" smtClean="0">
              <a:solidFill>
                <a:schemeClr val="bg1"/>
              </a:solidFill>
            </a:endParaRPr>
          </a:p>
          <a:p>
            <a:r>
              <a:rPr lang="ru-RU" sz="6000" dirty="0" smtClean="0">
                <a:solidFill>
                  <a:schemeClr val="bg1"/>
                </a:solidFill>
              </a:rPr>
              <a:t>и геологическими данными</a:t>
            </a:r>
          </a:p>
          <a:p>
            <a:endParaRPr lang="ru-RU" sz="6000" dirty="0">
              <a:solidFill>
                <a:schemeClr val="bg1"/>
              </a:solidFill>
            </a:endParaRPr>
          </a:p>
          <a:p>
            <a:r>
              <a:rPr lang="ru-RU" sz="6000" dirty="0" smtClean="0">
                <a:solidFill>
                  <a:schemeClr val="bg1"/>
                </a:solidFill>
              </a:rPr>
              <a:t>Оперировать основными 2</a:t>
            </a:r>
            <a:r>
              <a:rPr lang="en-US" sz="6000" dirty="0" smtClean="0">
                <a:solidFill>
                  <a:schemeClr val="bg1"/>
                </a:solidFill>
              </a:rPr>
              <a:t>D </a:t>
            </a:r>
            <a:r>
              <a:rPr lang="ru-RU" sz="6000" dirty="0" smtClean="0">
                <a:solidFill>
                  <a:schemeClr val="bg1"/>
                </a:solidFill>
              </a:rPr>
              <a:t>и </a:t>
            </a:r>
            <a:r>
              <a:rPr lang="en-US" sz="6000" dirty="0" smtClean="0">
                <a:solidFill>
                  <a:schemeClr val="bg1"/>
                </a:solidFill>
              </a:rPr>
              <a:t>3D</a:t>
            </a:r>
            <a:r>
              <a:rPr lang="ru-RU" sz="6000" dirty="0" smtClean="0">
                <a:solidFill>
                  <a:schemeClr val="bg1"/>
                </a:solidFill>
              </a:rPr>
              <a:t> данными и отображать их в сцене</a:t>
            </a:r>
          </a:p>
          <a:p>
            <a:endParaRPr lang="ru-RU" sz="6000" dirty="0">
              <a:solidFill>
                <a:schemeClr val="bg1"/>
              </a:solidFill>
            </a:endParaRPr>
          </a:p>
          <a:p>
            <a:r>
              <a:rPr lang="ru-RU" sz="6000" dirty="0" smtClean="0">
                <a:solidFill>
                  <a:schemeClr val="bg1"/>
                </a:solidFill>
              </a:rPr>
              <a:t>Использовать тонкие настройки рендера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051136" y="9417660"/>
            <a:ext cx="396436" cy="231775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051136" y="12150548"/>
            <a:ext cx="396436" cy="231775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051136" y="15845839"/>
            <a:ext cx="396436" cy="231775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051136" y="18588636"/>
            <a:ext cx="396436" cy="231775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051136" y="21331434"/>
            <a:ext cx="396436" cy="231775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38200" y="15300037"/>
            <a:ext cx="19673763" cy="9522907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9" name="Скругленный прямоугольник 18"/>
          <p:cNvSpPr/>
          <p:nvPr/>
        </p:nvSpPr>
        <p:spPr>
          <a:xfrm flipV="1">
            <a:off x="27108119" y="4385481"/>
            <a:ext cx="19727894" cy="45719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 flipV="1">
            <a:off x="27108119" y="15029312"/>
            <a:ext cx="19727894" cy="45719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4986" y="503879"/>
            <a:ext cx="1954165" cy="20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8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>
            <a:spLocks noGrp="1"/>
          </p:cNvSpPr>
          <p:nvPr>
            <p:ph type="title"/>
          </p:nvPr>
        </p:nvSpPr>
        <p:spPr>
          <a:xfrm>
            <a:off x="1580149" y="990745"/>
            <a:ext cx="40215552" cy="1740067"/>
          </a:xfrm>
        </p:spPr>
        <p:txBody>
          <a:bodyPr>
            <a:normAutofit/>
          </a:bodyPr>
          <a:lstStyle/>
          <a:p>
            <a:r>
              <a:rPr lang="ru-RU" sz="9600" dirty="0" smtClean="0">
                <a:solidFill>
                  <a:schemeClr val="bg1"/>
                </a:solidFill>
                <a:latin typeface="+mn-lt"/>
              </a:rPr>
              <a:t>НОВЫЙ ВЕКТОР РАЗВИТИЯ ФГМ КАК ОСНОВЫ ЦИФРОВОГО ДВОЙНИКА </a:t>
            </a:r>
            <a:endParaRPr lang="ru-RU" sz="9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58425" y="5680021"/>
            <a:ext cx="24183640" cy="1117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6000" dirty="0">
                <a:solidFill>
                  <a:schemeClr val="bg1"/>
                </a:solidFill>
              </a:rPr>
              <a:t>Были разработаны технические требования к построению ФГМ, где все модели ФГМ были приведены к единой </a:t>
            </a:r>
            <a:r>
              <a:rPr lang="ru-RU" sz="6000" dirty="0" err="1">
                <a:solidFill>
                  <a:schemeClr val="bg1"/>
                </a:solidFill>
              </a:rPr>
              <a:t>разграфке</a:t>
            </a:r>
            <a:r>
              <a:rPr lang="ru-RU" sz="6000" dirty="0">
                <a:solidFill>
                  <a:schemeClr val="bg1"/>
                </a:solidFill>
              </a:rPr>
              <a:t>, что ускорило процесс загрузки на ЦД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6000" dirty="0">
                <a:solidFill>
                  <a:schemeClr val="bg1"/>
                </a:solidFill>
              </a:rPr>
              <a:t>Была использована технология </a:t>
            </a:r>
            <a:r>
              <a:rPr lang="ru-RU" sz="6000" dirty="0" err="1">
                <a:solidFill>
                  <a:schemeClr val="bg1"/>
                </a:solidFill>
              </a:rPr>
              <a:t>webGL</a:t>
            </a:r>
            <a:r>
              <a:rPr lang="ru-RU" sz="6000" dirty="0">
                <a:solidFill>
                  <a:schemeClr val="bg1"/>
                </a:solidFill>
              </a:rPr>
              <a:t>, позволяющая отображать большой объем данных в браузере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6000" dirty="0">
                <a:solidFill>
                  <a:schemeClr val="bg1"/>
                </a:solidFill>
              </a:rPr>
              <a:t>Чтобы ускорить процесс загрузки и отображения моделей ФГМ был использован модуль </a:t>
            </a:r>
            <a:r>
              <a:rPr lang="ru-RU" sz="6000" dirty="0" err="1">
                <a:solidFill>
                  <a:schemeClr val="bg1"/>
                </a:solidFill>
              </a:rPr>
              <a:t>Drago</a:t>
            </a:r>
            <a:endParaRPr lang="ru-RU" sz="60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6000" dirty="0">
                <a:solidFill>
                  <a:schemeClr val="bg1"/>
                </a:solidFill>
              </a:rPr>
              <a:t>Для улучшения визуальной составляющей была проведена обработка исходных данных </a:t>
            </a:r>
            <a:r>
              <a:rPr lang="ru-RU" sz="6000" dirty="0" err="1">
                <a:solidFill>
                  <a:schemeClr val="bg1"/>
                </a:solidFill>
              </a:rPr>
              <a:t>нейросетямити</a:t>
            </a:r>
            <a:r>
              <a:rPr lang="ru-RU" sz="6000" dirty="0">
                <a:solidFill>
                  <a:schemeClr val="bg1"/>
                </a:solidFill>
              </a:rPr>
              <a:t>, удалены машины и применена </a:t>
            </a:r>
            <a:r>
              <a:rPr lang="ru-RU" sz="6000" dirty="0" err="1">
                <a:solidFill>
                  <a:schemeClr val="bg1"/>
                </a:solidFill>
              </a:rPr>
              <a:t>цветокоррекция</a:t>
            </a:r>
            <a:endParaRPr lang="ru-RU" sz="60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6000" dirty="0">
                <a:solidFill>
                  <a:schemeClr val="bg1"/>
                </a:solidFill>
              </a:rPr>
              <a:t>Была проведена интеграция с классическими ГИС слоями</a:t>
            </a:r>
            <a:endParaRPr lang="ru-RU" sz="6000" dirty="0" smtClean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67974" y="4041792"/>
            <a:ext cx="9520177" cy="122641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68148" y="4041792"/>
            <a:ext cx="9456497" cy="1226411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27667974" y="3737019"/>
            <a:ext cx="19456671" cy="4935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1" y="3782371"/>
            <a:ext cx="2069432" cy="686366"/>
            <a:chOff x="1" y="5638238"/>
            <a:chExt cx="2069432" cy="686366"/>
          </a:xfrm>
          <a:solidFill>
            <a:srgbClr val="FFFF00"/>
          </a:solidFill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1" y="5638238"/>
              <a:ext cx="2069432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 rot="5400000">
              <a:off x="1703391" y="5958562"/>
              <a:ext cx="686364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2392955" y="3499241"/>
            <a:ext cx="240765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6000" dirty="0">
                <a:solidFill>
                  <a:schemeClr val="bg1"/>
                </a:solidFill>
              </a:rPr>
              <a:t>С МОМЕНТА ПРОВЕДЕНИЯ ПЕРВЫХ ПОЛЕТОВ НА ВЫСОТЕ 3000М БЫЛ ВЫПОЛНЕН АНАЛИЗ ДАННЫХ С ЦЕЛЬЮ ОПТИМИЗАЦИИ ФГМ ДЛЯ ЦД:</a:t>
            </a:r>
            <a:endParaRPr lang="ru-RU" sz="6000" dirty="0" smtClean="0">
              <a:solidFill>
                <a:schemeClr val="bg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848355" y="6130011"/>
            <a:ext cx="396436" cy="2317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848355" y="8992127"/>
            <a:ext cx="396436" cy="2317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848355" y="11001064"/>
            <a:ext cx="396436" cy="2317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848355" y="12924594"/>
            <a:ext cx="396436" cy="2317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848355" y="15847692"/>
            <a:ext cx="396436" cy="2317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39800463" y="17551291"/>
            <a:ext cx="7324182" cy="873033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2832" y="17555284"/>
            <a:ext cx="12101988" cy="4123502"/>
          </a:xfrm>
          <a:prstGeom prst="rect">
            <a:avLst/>
          </a:prstGeom>
          <a:ln>
            <a:noFill/>
          </a:ln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60458" y="17551291"/>
            <a:ext cx="12060889" cy="4156992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43841" y="22208373"/>
            <a:ext cx="12130979" cy="4169723"/>
          </a:xfrm>
          <a:prstGeom prst="rect">
            <a:avLst/>
          </a:prstGeom>
          <a:ln w="38100">
            <a:noFill/>
          </a:ln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63290" y="22208373"/>
            <a:ext cx="12106184" cy="4150673"/>
          </a:xfrm>
          <a:prstGeom prst="rect">
            <a:avLst/>
          </a:prstGeom>
          <a:ln w="38100">
            <a:noFill/>
          </a:ln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"/>
          <a:stretch/>
        </p:blipFill>
        <p:spPr>
          <a:xfrm>
            <a:off x="1580149" y="22208374"/>
            <a:ext cx="12159914" cy="4188772"/>
          </a:xfrm>
          <a:prstGeom prst="rect">
            <a:avLst/>
          </a:prstGeom>
          <a:ln w="38100">
            <a:noFill/>
          </a:ln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149" y="17551292"/>
            <a:ext cx="12111788" cy="4186488"/>
          </a:xfrm>
          <a:prstGeom prst="rect">
            <a:avLst/>
          </a:prstGeom>
          <a:ln w="38100">
            <a:noFill/>
          </a:ln>
        </p:spPr>
      </p:pic>
      <p:sp>
        <p:nvSpPr>
          <p:cNvPr id="54" name="Скругленный прямоугольник 53"/>
          <p:cNvSpPr/>
          <p:nvPr/>
        </p:nvSpPr>
        <p:spPr>
          <a:xfrm flipV="1">
            <a:off x="1580149" y="17312115"/>
            <a:ext cx="45544496" cy="4571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4986" y="503879"/>
            <a:ext cx="1954165" cy="20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0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4031" y="20200619"/>
            <a:ext cx="21014879" cy="49011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28546" y="14618318"/>
            <a:ext cx="21000364" cy="485193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86602" y="9022444"/>
            <a:ext cx="20942307" cy="4865509"/>
          </a:xfrm>
          <a:prstGeom prst="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23591" y="3350065"/>
            <a:ext cx="20905320" cy="4880903"/>
          </a:xfrm>
          <a:prstGeom prst="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580154" y="3297905"/>
            <a:ext cx="233733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chemeClr val="bg1"/>
                </a:solidFill>
              </a:rPr>
              <a:t>Классические инструменты ГИС теперь в третьем </a:t>
            </a:r>
            <a:r>
              <a:rPr lang="ru-RU" sz="6600" dirty="0" smtClean="0">
                <a:solidFill>
                  <a:schemeClr val="bg1"/>
                </a:solidFill>
              </a:rPr>
              <a:t>измерении.</a:t>
            </a:r>
            <a:endParaRPr lang="ru-RU" sz="6600" dirty="0">
              <a:solidFill>
                <a:schemeClr val="bg1"/>
              </a:solidFill>
            </a:endParaRPr>
          </a:p>
          <a:p>
            <a:r>
              <a:rPr lang="ru-RU" sz="6600" dirty="0">
                <a:solidFill>
                  <a:schemeClr val="bg1"/>
                </a:solidFill>
              </a:rPr>
              <a:t>Преимущество третьей координаты в решении градостроительных </a:t>
            </a:r>
            <a:r>
              <a:rPr lang="ru-RU" sz="6600" dirty="0" smtClean="0">
                <a:solidFill>
                  <a:schemeClr val="bg1"/>
                </a:solidFill>
              </a:rPr>
              <a:t>задач</a:t>
            </a:r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80155" y="975356"/>
            <a:ext cx="246326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chemeClr val="bg1"/>
                </a:solidFill>
              </a:rPr>
              <a:t>ЦД КАК ИНСТРУМЕНТ УПРАВЛЕНИЯ ГОРОДОМ </a:t>
            </a:r>
            <a:endParaRPr lang="ru-RU" sz="9600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658426" y="8230968"/>
            <a:ext cx="20142580" cy="13295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Моделирование </a:t>
            </a:r>
            <a:r>
              <a:rPr lang="ru-RU" sz="6000" dirty="0">
                <a:solidFill>
                  <a:schemeClr val="bg1"/>
                </a:solidFill>
              </a:rPr>
              <a:t>опор связи с зонами </a:t>
            </a:r>
            <a:r>
              <a:rPr lang="ru-RU" sz="6000" dirty="0" smtClean="0">
                <a:solidFill>
                  <a:schemeClr val="bg1"/>
                </a:solidFill>
              </a:rPr>
              <a:t>покрытия</a:t>
            </a:r>
            <a:endParaRPr lang="ru-RU" sz="6000" dirty="0">
              <a:solidFill>
                <a:schemeClr val="bg1"/>
              </a:solidFill>
            </a:endParaRPr>
          </a:p>
          <a:p>
            <a:r>
              <a:rPr lang="ru-RU" sz="6000" dirty="0">
                <a:solidFill>
                  <a:schemeClr val="bg1"/>
                </a:solidFill>
              </a:rPr>
              <a:t>Контроль камер видеонаблюдения </a:t>
            </a:r>
            <a:r>
              <a:rPr lang="ru-RU" sz="5400" dirty="0" smtClean="0">
                <a:solidFill>
                  <a:schemeClr val="bg1"/>
                </a:solidFill>
              </a:rPr>
              <a:t>(более 100 000 камер)</a:t>
            </a:r>
            <a:endParaRPr lang="ru-RU" sz="6600" dirty="0">
              <a:solidFill>
                <a:schemeClr val="bg1"/>
              </a:solidFill>
            </a:endParaRPr>
          </a:p>
          <a:p>
            <a:r>
              <a:rPr lang="ru-RU" sz="6000" dirty="0" smtClean="0">
                <a:solidFill>
                  <a:schemeClr val="bg1"/>
                </a:solidFill>
              </a:rPr>
              <a:t>Проектирование карты </a:t>
            </a:r>
            <a:r>
              <a:rPr lang="ru-RU" sz="6000" dirty="0">
                <a:solidFill>
                  <a:schemeClr val="bg1"/>
                </a:solidFill>
              </a:rPr>
              <a:t>глубин </a:t>
            </a:r>
            <a:r>
              <a:rPr lang="ru-RU" sz="6000" dirty="0" smtClean="0">
                <a:solidFill>
                  <a:schemeClr val="bg1"/>
                </a:solidFill>
              </a:rPr>
              <a:t>Москвы-реки для </a:t>
            </a:r>
            <a:r>
              <a:rPr lang="ru-RU" sz="6000" dirty="0">
                <a:solidFill>
                  <a:schemeClr val="bg1"/>
                </a:solidFill>
              </a:rPr>
              <a:t>оценки судоходного </a:t>
            </a:r>
            <a:r>
              <a:rPr lang="ru-RU" sz="6000" dirty="0" smtClean="0">
                <a:solidFill>
                  <a:schemeClr val="bg1"/>
                </a:solidFill>
              </a:rPr>
              <a:t>движения</a:t>
            </a:r>
            <a:endParaRPr lang="ru-RU" sz="6000" dirty="0">
              <a:solidFill>
                <a:schemeClr val="bg1"/>
              </a:solidFill>
            </a:endParaRPr>
          </a:p>
          <a:p>
            <a:r>
              <a:rPr lang="ru-RU" sz="6000" dirty="0">
                <a:solidFill>
                  <a:schemeClr val="bg1"/>
                </a:solidFill>
              </a:rPr>
              <a:t>Оценка </a:t>
            </a:r>
            <a:r>
              <a:rPr lang="ru-RU" sz="6000" dirty="0" smtClean="0">
                <a:solidFill>
                  <a:schemeClr val="bg1"/>
                </a:solidFill>
              </a:rPr>
              <a:t>архитектурно-градостроительного </a:t>
            </a:r>
            <a:r>
              <a:rPr lang="ru-RU" sz="6000" dirty="0">
                <a:solidFill>
                  <a:schemeClr val="bg1"/>
                </a:solidFill>
              </a:rPr>
              <a:t>решения за счет трехмерной </a:t>
            </a:r>
            <a:r>
              <a:rPr lang="ru-RU" sz="6000" dirty="0" smtClean="0">
                <a:solidFill>
                  <a:schemeClr val="bg1"/>
                </a:solidFill>
              </a:rPr>
              <a:t>модели:</a:t>
            </a:r>
            <a:endParaRPr lang="ru-RU" sz="6000" dirty="0">
              <a:solidFill>
                <a:schemeClr val="bg1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5400" dirty="0" smtClean="0">
                <a:solidFill>
                  <a:schemeClr val="bg1"/>
                </a:solidFill>
              </a:rPr>
              <a:t>Определение будущего </a:t>
            </a:r>
            <a:r>
              <a:rPr lang="ru-RU" sz="5400" dirty="0">
                <a:solidFill>
                  <a:schemeClr val="bg1"/>
                </a:solidFill>
              </a:rPr>
              <a:t>облика возводимого или реконструируемого здания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5400" dirty="0" smtClean="0">
                <a:solidFill>
                  <a:schemeClr val="bg1"/>
                </a:solidFill>
              </a:rPr>
              <a:t>Формирование </a:t>
            </a:r>
            <a:r>
              <a:rPr lang="ru-RU" sz="5400" dirty="0">
                <a:solidFill>
                  <a:schemeClr val="bg1"/>
                </a:solidFill>
              </a:rPr>
              <a:t>и преемственное развитие композиции, силуэта и архитектурно-художественного облика </a:t>
            </a:r>
            <a:r>
              <a:rPr lang="ru-RU" sz="5400" dirty="0" smtClean="0">
                <a:solidFill>
                  <a:schemeClr val="bg1"/>
                </a:solidFill>
              </a:rPr>
              <a:t>столицы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5400" dirty="0" smtClean="0">
                <a:solidFill>
                  <a:schemeClr val="bg1"/>
                </a:solidFill>
              </a:rPr>
              <a:t>Сохранение </a:t>
            </a:r>
            <a:r>
              <a:rPr lang="ru-RU" sz="5400" dirty="0">
                <a:solidFill>
                  <a:schemeClr val="bg1"/>
                </a:solidFill>
              </a:rPr>
              <a:t>культурного </a:t>
            </a:r>
            <a:r>
              <a:rPr lang="ru-RU" sz="5400" dirty="0" smtClean="0">
                <a:solidFill>
                  <a:schemeClr val="bg1"/>
                </a:solidFill>
              </a:rPr>
              <a:t>наследия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5400" dirty="0" smtClean="0">
                <a:solidFill>
                  <a:schemeClr val="bg1"/>
                </a:solidFill>
              </a:rPr>
              <a:t>Создание </a:t>
            </a:r>
            <a:r>
              <a:rPr lang="ru-RU" sz="5400" dirty="0">
                <a:solidFill>
                  <a:schemeClr val="bg1"/>
                </a:solidFill>
              </a:rPr>
              <a:t>гармоничной, благоустроенной и комфортной городской </a:t>
            </a:r>
            <a:r>
              <a:rPr lang="ru-RU" sz="5400" dirty="0" smtClean="0">
                <a:solidFill>
                  <a:schemeClr val="bg1"/>
                </a:solidFill>
              </a:rPr>
              <a:t>среды</a:t>
            </a:r>
            <a:endParaRPr lang="ru-RU" sz="5400" dirty="0">
              <a:solidFill>
                <a:schemeClr val="bg1"/>
              </a:solidFill>
            </a:endParaRPr>
          </a:p>
          <a:p>
            <a:r>
              <a:rPr lang="ru-RU" sz="6000" dirty="0" smtClean="0">
                <a:solidFill>
                  <a:schemeClr val="bg1"/>
                </a:solidFill>
              </a:rPr>
              <a:t>Определение </a:t>
            </a:r>
            <a:r>
              <a:rPr lang="ru-RU" sz="6000" dirty="0">
                <a:solidFill>
                  <a:schemeClr val="bg1"/>
                </a:solidFill>
              </a:rPr>
              <a:t>коллизии новых </a:t>
            </a:r>
            <a:r>
              <a:rPr lang="ru-RU" sz="6000" dirty="0" smtClean="0">
                <a:solidFill>
                  <a:schemeClr val="bg1"/>
                </a:solidFill>
              </a:rPr>
              <a:t>сетей </a:t>
            </a:r>
            <a:r>
              <a:rPr lang="ru-RU" sz="6000" dirty="0">
                <a:solidFill>
                  <a:schemeClr val="bg1"/>
                </a:solidFill>
              </a:rPr>
              <a:t>на основе </a:t>
            </a:r>
            <a:r>
              <a:rPr lang="ru-RU" sz="6000" dirty="0" smtClean="0">
                <a:solidFill>
                  <a:schemeClr val="bg1"/>
                </a:solidFill>
              </a:rPr>
              <a:t>трехмерного</a:t>
            </a:r>
          </a:p>
          <a:p>
            <a:r>
              <a:rPr lang="ru-RU" sz="6000" dirty="0" smtClean="0">
                <a:solidFill>
                  <a:schemeClr val="bg1"/>
                </a:solidFill>
              </a:rPr>
              <a:t>сводного </a:t>
            </a:r>
            <a:r>
              <a:rPr lang="ru-RU" sz="6000" dirty="0">
                <a:solidFill>
                  <a:schemeClr val="bg1"/>
                </a:solidFill>
              </a:rPr>
              <a:t>плана подземных </a:t>
            </a:r>
            <a:r>
              <a:rPr lang="ru-RU" sz="6000" dirty="0" smtClean="0">
                <a:solidFill>
                  <a:schemeClr val="bg1"/>
                </a:solidFill>
              </a:rPr>
              <a:t>коммуникаций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848355" y="8647743"/>
            <a:ext cx="396436" cy="2317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2392956" y="7051896"/>
            <a:ext cx="75982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РАЗЛИЧНЫЕ</a:t>
            </a:r>
            <a:r>
              <a:rPr lang="ru-RU" sz="6600" dirty="0" smtClean="0">
                <a:solidFill>
                  <a:schemeClr val="bg1"/>
                </a:solidFill>
              </a:rPr>
              <a:t> КЕЙСЫ:</a:t>
            </a:r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580154" y="23162762"/>
            <a:ext cx="22282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ЦД работает только тогда, когда все изыскания и исходные данные собраны вместе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398912" y="22042345"/>
            <a:ext cx="37931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ВЫВОД:</a:t>
            </a:r>
            <a:endParaRPr lang="ru-RU" sz="6000" dirty="0">
              <a:solidFill>
                <a:schemeClr val="bg1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" y="7262711"/>
            <a:ext cx="2069432" cy="686366"/>
            <a:chOff x="1" y="5638238"/>
            <a:chExt cx="2069432" cy="686366"/>
          </a:xfrm>
          <a:solidFill>
            <a:srgbClr val="00B050"/>
          </a:solidFill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1" y="5638238"/>
              <a:ext cx="2069432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 rot="5400000">
              <a:off x="1703391" y="5958562"/>
              <a:ext cx="686364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Скругленный прямоугольник 29"/>
          <p:cNvSpPr/>
          <p:nvPr/>
        </p:nvSpPr>
        <p:spPr>
          <a:xfrm>
            <a:off x="1848355" y="9578184"/>
            <a:ext cx="396436" cy="2317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848355" y="11493507"/>
            <a:ext cx="396436" cy="2317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848355" y="13263690"/>
            <a:ext cx="396436" cy="2317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848355" y="20101235"/>
            <a:ext cx="396436" cy="2317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1" y="22232321"/>
            <a:ext cx="2069432" cy="686366"/>
            <a:chOff x="1" y="5638238"/>
            <a:chExt cx="2069432" cy="686366"/>
          </a:xfrm>
          <a:solidFill>
            <a:srgbClr val="00B050"/>
          </a:solidFill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1" y="5638238"/>
              <a:ext cx="2069432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Скругленный прямоугольник 38"/>
            <p:cNvSpPr/>
            <p:nvPr/>
          </p:nvSpPr>
          <p:spPr>
            <a:xfrm rot="5400000">
              <a:off x="1703391" y="5958562"/>
              <a:ext cx="686364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Скругленный прямоугольник 39"/>
          <p:cNvSpPr/>
          <p:nvPr/>
        </p:nvSpPr>
        <p:spPr>
          <a:xfrm>
            <a:off x="2775134" y="14875738"/>
            <a:ext cx="201429" cy="195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775134" y="16522840"/>
            <a:ext cx="201429" cy="195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 rot="5400000">
            <a:off x="36304392" y="14200246"/>
            <a:ext cx="21751688" cy="5132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 rot="5400000">
            <a:off x="14710759" y="14200246"/>
            <a:ext cx="21751688" cy="5132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4986" y="503879"/>
            <a:ext cx="1954165" cy="20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>
            <a:spLocks noGrp="1"/>
          </p:cNvSpPr>
          <p:nvPr>
            <p:ph type="title"/>
          </p:nvPr>
        </p:nvSpPr>
        <p:spPr>
          <a:xfrm>
            <a:off x="1580149" y="990745"/>
            <a:ext cx="17769735" cy="1740067"/>
          </a:xfrm>
        </p:spPr>
        <p:txBody>
          <a:bodyPr>
            <a:normAutofit/>
          </a:bodyPr>
          <a:lstStyle/>
          <a:p>
            <a:r>
              <a:rPr lang="ru-RU" sz="9600" dirty="0" smtClean="0">
                <a:solidFill>
                  <a:schemeClr val="bg1"/>
                </a:solidFill>
                <a:latin typeface="+mn-lt"/>
              </a:rPr>
              <a:t>ФОТОГРАММЕТРИЯ</a:t>
            </a:r>
            <a:r>
              <a:rPr lang="en-US" sz="9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9600" dirty="0" smtClean="0">
                <a:solidFill>
                  <a:schemeClr val="bg1"/>
                </a:solidFill>
                <a:latin typeface="+mn-lt"/>
              </a:rPr>
              <a:t>В </a:t>
            </a:r>
            <a:r>
              <a:rPr lang="en-US" sz="9600" dirty="0" smtClean="0">
                <a:solidFill>
                  <a:schemeClr val="bg1"/>
                </a:solidFill>
                <a:latin typeface="+mn-lt"/>
              </a:rPr>
              <a:t>UNREAL</a:t>
            </a:r>
            <a:endParaRPr lang="ru-RU" sz="9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2369" y="7200304"/>
            <a:ext cx="22326389" cy="10987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6000" dirty="0" smtClean="0">
                <a:solidFill>
                  <a:schemeClr val="bg1"/>
                </a:solidFill>
              </a:rPr>
              <a:t>Открытый исходный код</a:t>
            </a:r>
            <a:endParaRPr lang="en-US" sz="6000" dirty="0">
              <a:solidFill>
                <a:schemeClr val="bg1"/>
              </a:solidFill>
            </a:endParaRPr>
          </a:p>
          <a:p>
            <a:pPr lvl="1"/>
            <a:r>
              <a:rPr lang="ru-RU" sz="6000" dirty="0" smtClean="0">
                <a:solidFill>
                  <a:schemeClr val="bg1"/>
                </a:solidFill>
              </a:rPr>
              <a:t>Коллекция </a:t>
            </a:r>
            <a:r>
              <a:rPr lang="ru-RU" sz="6000" dirty="0" err="1">
                <a:solidFill>
                  <a:schemeClr val="bg1"/>
                </a:solidFill>
              </a:rPr>
              <a:t>ассетов</a:t>
            </a:r>
            <a:r>
              <a:rPr lang="ru-RU" sz="6000" dirty="0">
                <a:solidFill>
                  <a:schemeClr val="bg1"/>
                </a:solidFill>
              </a:rPr>
              <a:t> которые можно использовать в </a:t>
            </a:r>
            <a:r>
              <a:rPr lang="ru-RU" sz="6000" dirty="0" smtClean="0">
                <a:solidFill>
                  <a:schemeClr val="bg1"/>
                </a:solidFill>
              </a:rPr>
              <a:t>проекте</a:t>
            </a:r>
            <a:endParaRPr lang="ru-RU" sz="6000" dirty="0">
              <a:solidFill>
                <a:schemeClr val="bg1"/>
              </a:solidFill>
            </a:endParaRPr>
          </a:p>
          <a:p>
            <a:pPr lvl="1"/>
            <a:r>
              <a:rPr lang="ru-RU" sz="6000" dirty="0">
                <a:solidFill>
                  <a:schemeClr val="bg1"/>
                </a:solidFill>
              </a:rPr>
              <a:t>Прямая интеграция с </a:t>
            </a:r>
            <a:r>
              <a:rPr lang="ru-RU" sz="6000" dirty="0" err="1">
                <a:solidFill>
                  <a:schemeClr val="bg1"/>
                </a:solidFill>
              </a:rPr>
              <a:t>тайловой</a:t>
            </a:r>
            <a:r>
              <a:rPr lang="ru-RU" sz="6000" dirty="0">
                <a:solidFill>
                  <a:schemeClr val="bg1"/>
                </a:solidFill>
              </a:rPr>
              <a:t> </a:t>
            </a:r>
            <a:r>
              <a:rPr lang="ru-RU" sz="6000" dirty="0" smtClean="0">
                <a:solidFill>
                  <a:schemeClr val="bg1"/>
                </a:solidFill>
              </a:rPr>
              <a:t>композицией </a:t>
            </a:r>
            <a:r>
              <a:rPr lang="ru-RU" sz="5400" dirty="0">
                <a:solidFill>
                  <a:schemeClr val="bg1"/>
                </a:solidFill>
              </a:rPr>
              <a:t>(*b3dm) </a:t>
            </a:r>
            <a:r>
              <a:rPr lang="ru-RU" sz="6000" dirty="0">
                <a:solidFill>
                  <a:schemeClr val="bg1"/>
                </a:solidFill>
              </a:rPr>
              <a:t>фотограмметрической </a:t>
            </a:r>
            <a:r>
              <a:rPr lang="ru-RU" sz="6000" dirty="0" smtClean="0">
                <a:solidFill>
                  <a:schemeClr val="bg1"/>
                </a:solidFill>
              </a:rPr>
              <a:t>модели</a:t>
            </a:r>
            <a:endParaRPr lang="ru-RU" sz="6000" dirty="0">
              <a:solidFill>
                <a:schemeClr val="bg1"/>
              </a:solidFill>
            </a:endParaRPr>
          </a:p>
          <a:p>
            <a:pPr lvl="1"/>
            <a:r>
              <a:rPr lang="ru-RU" sz="6000" dirty="0">
                <a:solidFill>
                  <a:schemeClr val="bg1"/>
                </a:solidFill>
              </a:rPr>
              <a:t>Высокая производительность, </a:t>
            </a:r>
            <a:r>
              <a:rPr lang="ru-RU" sz="6000" dirty="0" smtClean="0">
                <a:solidFill>
                  <a:schemeClr val="bg1"/>
                </a:solidFill>
              </a:rPr>
              <a:t>визуализация </a:t>
            </a:r>
            <a:r>
              <a:rPr lang="ru-RU" sz="6000" dirty="0">
                <a:solidFill>
                  <a:schemeClr val="bg1"/>
                </a:solidFill>
              </a:rPr>
              <a:t>в реальном времени колоссального количества </a:t>
            </a:r>
            <a:r>
              <a:rPr lang="ru-RU" sz="6000" dirty="0" smtClean="0">
                <a:solidFill>
                  <a:schemeClr val="bg1"/>
                </a:solidFill>
              </a:rPr>
              <a:t>полигонов</a:t>
            </a:r>
            <a:endParaRPr lang="ru-RU" sz="6000" dirty="0">
              <a:solidFill>
                <a:schemeClr val="bg1"/>
              </a:solidFill>
            </a:endParaRPr>
          </a:p>
          <a:p>
            <a:pPr lvl="1"/>
            <a:r>
              <a:rPr lang="ru-RU" sz="6000" dirty="0">
                <a:solidFill>
                  <a:schemeClr val="bg1"/>
                </a:solidFill>
              </a:rPr>
              <a:t>Технология </a:t>
            </a:r>
            <a:r>
              <a:rPr lang="ru-RU" sz="6000" dirty="0" err="1">
                <a:solidFill>
                  <a:schemeClr val="bg1"/>
                </a:solidFill>
              </a:rPr>
              <a:t>Nanite</a:t>
            </a:r>
            <a:r>
              <a:rPr lang="ru-RU" sz="6000" dirty="0">
                <a:solidFill>
                  <a:schemeClr val="bg1"/>
                </a:solidFill>
              </a:rPr>
              <a:t> </a:t>
            </a:r>
            <a:r>
              <a:rPr lang="ru-RU" sz="5400" dirty="0">
                <a:solidFill>
                  <a:schemeClr val="bg1"/>
                </a:solidFill>
              </a:rPr>
              <a:t>(интеллектуальная оптимизация </a:t>
            </a:r>
            <a:r>
              <a:rPr lang="ru-RU" sz="5400" dirty="0" smtClean="0">
                <a:solidFill>
                  <a:schemeClr val="bg1"/>
                </a:solidFill>
              </a:rPr>
              <a:t>модели)</a:t>
            </a:r>
            <a:endParaRPr lang="ru-RU" sz="6000" dirty="0">
              <a:solidFill>
                <a:schemeClr val="bg1"/>
              </a:solidFill>
            </a:endParaRPr>
          </a:p>
          <a:p>
            <a:pPr lvl="1"/>
            <a:r>
              <a:rPr lang="ru-RU" sz="6000" dirty="0" smtClean="0">
                <a:solidFill>
                  <a:schemeClr val="bg1"/>
                </a:solidFill>
              </a:rPr>
              <a:t>Модель </a:t>
            </a:r>
            <a:r>
              <a:rPr lang="ru-RU" sz="6000" dirty="0">
                <a:solidFill>
                  <a:schemeClr val="bg1"/>
                </a:solidFill>
              </a:rPr>
              <a:t>готовится единожды в максимальном </a:t>
            </a:r>
            <a:r>
              <a:rPr lang="ru-RU" sz="6000" dirty="0" smtClean="0">
                <a:solidFill>
                  <a:schemeClr val="bg1"/>
                </a:solidFill>
              </a:rPr>
              <a:t>качестве</a:t>
            </a:r>
          </a:p>
          <a:p>
            <a:pPr lvl="1"/>
            <a:r>
              <a:rPr lang="ru-RU" sz="6000" dirty="0" smtClean="0">
                <a:solidFill>
                  <a:schemeClr val="bg1"/>
                </a:solidFill>
              </a:rPr>
              <a:t>Отказ </a:t>
            </a:r>
            <a:r>
              <a:rPr lang="ru-RU" sz="6000" dirty="0">
                <a:solidFill>
                  <a:schemeClr val="bg1"/>
                </a:solidFill>
              </a:rPr>
              <a:t>от карты </a:t>
            </a:r>
            <a:r>
              <a:rPr lang="ru-RU" sz="6000" dirty="0" smtClean="0">
                <a:solidFill>
                  <a:schemeClr val="bg1"/>
                </a:solidFill>
              </a:rPr>
              <a:t>нормалей</a:t>
            </a:r>
            <a:endParaRPr lang="ru-RU" sz="6000" dirty="0">
              <a:solidFill>
                <a:schemeClr val="bg1"/>
              </a:solidFill>
            </a:endParaRPr>
          </a:p>
          <a:p>
            <a:pPr lvl="1"/>
            <a:r>
              <a:rPr lang="ru-RU" sz="6000" dirty="0">
                <a:solidFill>
                  <a:schemeClr val="bg1"/>
                </a:solidFill>
              </a:rPr>
              <a:t>Реалистичное освещение и </a:t>
            </a:r>
            <a:r>
              <a:rPr lang="ru-RU" sz="6000" dirty="0" smtClean="0">
                <a:solidFill>
                  <a:schemeClr val="bg1"/>
                </a:solidFill>
              </a:rPr>
              <a:t>текстуры </a:t>
            </a:r>
            <a:r>
              <a:rPr lang="en-US" sz="6000" dirty="0" smtClean="0">
                <a:solidFill>
                  <a:schemeClr val="bg1"/>
                </a:solidFill>
              </a:rPr>
              <a:t>(</a:t>
            </a:r>
            <a:r>
              <a:rPr lang="ru-RU" sz="5400" dirty="0" smtClean="0">
                <a:solidFill>
                  <a:schemeClr val="bg1"/>
                </a:solidFill>
              </a:rPr>
              <a:t>Технология трассировки лучей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ru-RU" sz="5400" dirty="0" smtClean="0">
                <a:solidFill>
                  <a:schemeClr val="bg1"/>
                </a:solidFill>
              </a:rPr>
              <a:t>– </a:t>
            </a:r>
            <a:r>
              <a:rPr lang="ru-RU" sz="5400" dirty="0">
                <a:solidFill>
                  <a:schemeClr val="bg1"/>
                </a:solidFill>
              </a:rPr>
              <a:t>динамическое освещение которое рассчитывает траектории лучей </a:t>
            </a:r>
            <a:r>
              <a:rPr lang="ru-RU" sz="5400" dirty="0" smtClean="0">
                <a:solidFill>
                  <a:schemeClr val="bg1"/>
                </a:solidFill>
              </a:rPr>
              <a:t>света </a:t>
            </a:r>
            <a:r>
              <a:rPr lang="ru-RU" sz="5400" dirty="0">
                <a:solidFill>
                  <a:schemeClr val="bg1"/>
                </a:solidFill>
              </a:rPr>
              <a:t>так, как они бы двигались в реальном </a:t>
            </a:r>
            <a:r>
              <a:rPr lang="ru-RU" sz="5400" dirty="0" smtClean="0">
                <a:solidFill>
                  <a:schemeClr val="bg1"/>
                </a:solidFill>
              </a:rPr>
              <a:t>мире</a:t>
            </a:r>
            <a:r>
              <a:rPr lang="en-US" sz="5400" dirty="0" smtClean="0">
                <a:solidFill>
                  <a:schemeClr val="bg1"/>
                </a:solidFill>
              </a:rPr>
              <a:t>)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580149" y="3104283"/>
            <a:ext cx="388009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chemeClr val="bg1"/>
                </a:solidFill>
              </a:rPr>
              <a:t>Новый уровень визуализация фотограмметрической модели и геоинформационных данных на базе </a:t>
            </a:r>
            <a:r>
              <a:rPr lang="ru-RU" sz="6600" dirty="0" err="1" smtClean="0">
                <a:solidFill>
                  <a:schemeClr val="bg1"/>
                </a:solidFill>
              </a:rPr>
              <a:t>Unreal</a:t>
            </a:r>
            <a:endParaRPr lang="ru-RU" sz="6600" dirty="0">
              <a:solidFill>
                <a:schemeClr val="bg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4791" y="18852802"/>
            <a:ext cx="19348164" cy="6111176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2392956" y="5519766"/>
            <a:ext cx="106324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</a:rPr>
              <a:t>ПРЕИМУЩЕСТВО UNREAL:</a:t>
            </a:r>
            <a:endParaRPr lang="ru-RU" sz="5400" dirty="0">
              <a:solidFill>
                <a:schemeClr val="bg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4385084" y="6073764"/>
            <a:ext cx="22256481" cy="8524568"/>
            <a:chOff x="25160747" y="3628103"/>
            <a:chExt cx="22256481" cy="852456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60747" y="3628103"/>
              <a:ext cx="22256481" cy="8524568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60747" y="10682915"/>
              <a:ext cx="22256481" cy="714301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084" y="15715395"/>
            <a:ext cx="22256481" cy="9248583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1848355" y="7569155"/>
            <a:ext cx="396436" cy="231775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848355" y="8537792"/>
            <a:ext cx="396436" cy="231775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848355" y="9390541"/>
            <a:ext cx="396436" cy="231775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848355" y="11257441"/>
            <a:ext cx="396436" cy="231775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848355" y="13096587"/>
            <a:ext cx="396436" cy="231775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848355" y="14009101"/>
            <a:ext cx="396436" cy="231775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848355" y="14921615"/>
            <a:ext cx="396436" cy="231775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848355" y="15774058"/>
            <a:ext cx="396436" cy="231775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1" y="5786679"/>
            <a:ext cx="2069432" cy="686366"/>
            <a:chOff x="1" y="5638238"/>
            <a:chExt cx="2069432" cy="686366"/>
          </a:xfrm>
          <a:solidFill>
            <a:srgbClr val="E3139E"/>
          </a:solidFill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1" y="5638238"/>
              <a:ext cx="2069432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 rot="5400000">
              <a:off x="1703391" y="5958562"/>
              <a:ext cx="686364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2" name="Скругленный прямоугольник 41"/>
          <p:cNvSpPr/>
          <p:nvPr/>
        </p:nvSpPr>
        <p:spPr>
          <a:xfrm>
            <a:off x="24385085" y="15467868"/>
            <a:ext cx="22311876" cy="45719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4385085" y="5837270"/>
            <a:ext cx="22311876" cy="45719"/>
          </a:xfrm>
          <a:prstGeom prst="roundRect">
            <a:avLst/>
          </a:prstGeom>
          <a:solidFill>
            <a:srgbClr val="E31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4986" y="503879"/>
            <a:ext cx="1954165" cy="20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4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2760</TotalTime>
  <Words>870</Words>
  <Application>Microsoft Office PowerPoint</Application>
  <PresentationFormat>Произвольный</PresentationFormat>
  <Paragraphs>142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Microsoft JhengHei Light</vt:lpstr>
      <vt:lpstr>Arial</vt:lpstr>
      <vt:lpstr>Calibri</vt:lpstr>
      <vt:lpstr>Calibri Light</vt:lpstr>
      <vt:lpstr>Impact</vt:lpstr>
      <vt:lpstr>Segoe UI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НОВЫЙ ВЕКТОР РАЗВИТИЯ ФГМ КАК ОСНОВЫ ЦИФРОВОГО ДВОЙНИКА </vt:lpstr>
      <vt:lpstr>Презентация PowerPoint</vt:lpstr>
      <vt:lpstr>ФОТОГРАММЕТРИЯ В UNREAL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Копытов А.А.</dc:creator>
  <cp:lastModifiedBy>Хайруллин Марат Ренатович</cp:lastModifiedBy>
  <cp:revision>408</cp:revision>
  <dcterms:created xsi:type="dcterms:W3CDTF">2023-09-12T11:58:30Z</dcterms:created>
  <dcterms:modified xsi:type="dcterms:W3CDTF">2023-10-13T09:25:42Z</dcterms:modified>
</cp:coreProperties>
</file>