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9"/>
  </p:notes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97" r:id="rId11"/>
    <p:sldId id="295" r:id="rId12"/>
    <p:sldId id="288" r:id="rId13"/>
    <p:sldId id="296" r:id="rId14"/>
    <p:sldId id="289" r:id="rId15"/>
    <p:sldId id="291" r:id="rId16"/>
    <p:sldId id="292" r:id="rId17"/>
    <p:sldId id="294" r:id="rId18"/>
  </p:sldIdLst>
  <p:sldSz cx="5761038" cy="324008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4E6"/>
    <a:srgbClr val="14C814"/>
    <a:srgbClr val="2F8FFE"/>
    <a:srgbClr val="424243"/>
    <a:srgbClr val="5A5A5A"/>
    <a:srgbClr val="BC5BCC"/>
    <a:srgbClr val="ED8DB4"/>
    <a:srgbClr val="FAFA14"/>
    <a:srgbClr val="783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" autoAdjust="0"/>
    <p:restoredTop sz="93721" autoAdjust="0"/>
  </p:normalViewPr>
  <p:slideViewPr>
    <p:cSldViewPr>
      <p:cViewPr varScale="1">
        <p:scale>
          <a:sx n="223" d="100"/>
          <a:sy n="223" d="100"/>
        </p:scale>
        <p:origin x="1128" y="168"/>
      </p:cViewPr>
      <p:guideLst>
        <p:guide orient="horz" pos="1021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1E4EFA-17BD-4D93-970A-243B9ABE9503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BCDF8E-1331-4F20-A90A-448804472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15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Актуальность данной темы возросла с  утверждением Нацпрограммы «Цифровая экономика» и появлением Концепции «Умный город»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43C149-701B-4788-A408-FA458F246DE1}" type="slidenum">
              <a:rPr lang="ru-RU" smtClean="0">
                <a:latin typeface="Arial" charset="0"/>
                <a:cs typeface="Arial" charset="0"/>
              </a:rPr>
              <a:pPr/>
              <a:t>1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9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 прежнему в наших программных продуктах успешно создаются и двухмерные цифровые  картографические продукты и …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788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361ACBD-3B30-4B62-BC7F-924AA7A1CF43}" type="slidenum">
              <a:rPr lang="ru-RU" sz="1200"/>
              <a:pPr algn="r" eaLnBrk="0" hangingPunct="0"/>
              <a:t>10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079580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 прежнему в наших программных продуктах успешно создаются и двухмерные цифровые  картографические продукты и …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8E51D3-7140-45BB-A923-AD2366B2F98E}" type="slidenum">
              <a:rPr lang="ru-RU" smtClean="0">
                <a:latin typeface="Arial" charset="0"/>
                <a:cs typeface="Arial" charset="0"/>
              </a:rPr>
              <a:pPr/>
              <a:t>11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23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 прежнему в наших программных продуктах успешно создаются и двухмерные цифровые  картографические продукты и …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8E51D3-7140-45BB-A923-AD2366B2F98E}" type="slidenum">
              <a:rPr lang="ru-RU" smtClean="0">
                <a:latin typeface="Arial" charset="0"/>
                <a:cs typeface="Arial" charset="0"/>
              </a:rPr>
              <a:pPr/>
              <a:t>12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60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 прежнему в наших программных продуктах успешно создаются и двухмерные цифровые  картографические продукты и …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7C7106-C394-4975-94DC-2E58C06933D3}" type="slidenum">
              <a:rPr lang="ru-RU" smtClean="0">
                <a:latin typeface="Arial" charset="0"/>
                <a:cs typeface="Arial" charset="0"/>
              </a:rPr>
              <a:pPr/>
              <a:t>13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94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 прежнему в наших программных продуктах успешно создаются и двухмерные цифровые  картографические продукты и …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913A52-869F-42FD-9993-64D7A95AD0F7}" type="slidenum">
              <a:rPr lang="ru-RU" smtClean="0">
                <a:latin typeface="Arial" charset="0"/>
                <a:cs typeface="Arial" charset="0"/>
              </a:rPr>
              <a:pPr/>
              <a:t>14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98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 прежнему в наших программных продуктах успешно создаются и двухмерные цифровые  картографические продукты и …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A7105D-8E61-4D75-9B16-CCE5EF11265F}" type="slidenum">
              <a:rPr lang="ru-RU" smtClean="0">
                <a:latin typeface="Arial" charset="0"/>
                <a:cs typeface="Arial" charset="0"/>
              </a:rPr>
              <a:pPr/>
              <a:t>15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17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D71AC20-17E9-4572-B064-640F82FA47E8}" type="slidenum">
              <a:rPr lang="ru-RU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6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 прежнему в наших программных продуктах успешно создаются и двухмерные цифровые  картографические продукты и …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D16F4E-B72D-4C88-B895-6D3A89919A22}" type="slidenum">
              <a:rPr lang="ru-RU" smtClean="0">
                <a:latin typeface="Arial" charset="0"/>
                <a:cs typeface="Arial" charset="0"/>
              </a:rPr>
              <a:pPr/>
              <a:t>2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4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 прежнему в наших программных продуктах успешно создаются и двухмерные цифровые  картографические продукты и …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E72987-DD63-4E52-BE14-2F2D447C74A9}" type="slidenum">
              <a:rPr lang="ru-RU" smtClean="0">
                <a:latin typeface="Arial" charset="0"/>
                <a:cs typeface="Arial" charset="0"/>
              </a:rPr>
              <a:pPr/>
              <a:t>3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4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 прежнему в наших программных продуктах успешно создаются и двухмерные цифровые  картографические продукты и …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664CBD-1B65-4523-A932-21CCCE4A8501}" type="slidenum">
              <a:rPr lang="ru-RU" smtClean="0">
                <a:latin typeface="Arial" charset="0"/>
                <a:cs typeface="Arial" charset="0"/>
              </a:rPr>
              <a:pPr/>
              <a:t>4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7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 прежнему в наших программных продуктах успешно создаются и двухмерные цифровые  картографические продукты и …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691448-C06C-4221-A813-5E3A3FFB16C2}" type="slidenum">
              <a:rPr lang="ru-RU" smtClean="0">
                <a:latin typeface="Arial" charset="0"/>
                <a:cs typeface="Arial" charset="0"/>
              </a:rPr>
              <a:pPr/>
              <a:t>5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 прежнему в наших программных продуктах успешно создаются и двухмерные цифровые  картографические продукты и …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8D61B0-70FF-468C-9AEF-08BA41C2568D}" type="slidenum">
              <a:rPr lang="ru-RU" smtClean="0">
                <a:latin typeface="Arial" charset="0"/>
                <a:cs typeface="Arial" charset="0"/>
              </a:rPr>
              <a:pPr/>
              <a:t>6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0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 прежнему в наших программных продуктах успешно создаются и двухмерные цифровые  картографические продукты и …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73BA37-5E95-4392-AAD1-68E978989AF9}" type="slidenum">
              <a:rPr lang="ru-RU" smtClean="0">
                <a:latin typeface="Arial" charset="0"/>
                <a:cs typeface="Arial" charset="0"/>
              </a:rPr>
              <a:pPr/>
              <a:t>7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3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 прежнему в наших программных продуктах успешно создаются и двухмерные цифровые  картографические продукты и …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C66B3-CDF6-4015-ABE5-A837A85BC20F}" type="slidenum">
              <a:rPr lang="ru-RU" smtClean="0">
                <a:latin typeface="Arial" charset="0"/>
                <a:cs typeface="Arial" charset="0"/>
              </a:rPr>
              <a:pPr/>
              <a:t>8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56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По прежнему в наших программных продуктах успешно создаются и двухмерные цифровые  картографические продукты и …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C66B3-CDF6-4015-ABE5-A837A85BC20F}" type="slidenum">
              <a:rPr lang="ru-RU" smtClean="0">
                <a:latin typeface="Arial" charset="0"/>
                <a:cs typeface="Arial" charset="0"/>
              </a:rPr>
              <a:pPr/>
              <a:t>9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0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530225"/>
            <a:ext cx="4319588" cy="11287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1800"/>
            <a:ext cx="4319588" cy="7826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4F9E-68F2-4D03-AF51-B212A5B2D6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FC9B2-C504-47A3-B570-98E02044FD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8300" y="130175"/>
            <a:ext cx="1295400" cy="2763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338" y="130175"/>
            <a:ext cx="3738562" cy="2763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C9C26-19D1-4742-9691-5DA8678637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30175"/>
            <a:ext cx="5186362" cy="5397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87338" y="755650"/>
            <a:ext cx="5186362" cy="21383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7503-4923-48A0-ACDA-DEA7A9E23A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169863" y="169863"/>
            <a:ext cx="5421312" cy="2900362"/>
          </a:xfrm>
          <a:prstGeom prst="rect">
            <a:avLst/>
          </a:prstGeom>
          <a:noFill/>
          <a:ln w="25400">
            <a:solidFill>
              <a:srgbClr val="2F8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5" name="Rectangle 6"/>
          <p:cNvSpPr/>
          <p:nvPr/>
        </p:nvSpPr>
        <p:spPr>
          <a:xfrm>
            <a:off x="169863" y="2457450"/>
            <a:ext cx="2709862" cy="612775"/>
          </a:xfrm>
          <a:prstGeom prst="rect">
            <a:avLst/>
          </a:prstGeom>
          <a:noFill/>
          <a:ln w="25400">
            <a:solidFill>
              <a:srgbClr val="2F8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6" name="Oval 8"/>
          <p:cNvSpPr/>
          <p:nvPr/>
        </p:nvSpPr>
        <p:spPr>
          <a:xfrm>
            <a:off x="144463" y="144463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cxnSp>
        <p:nvCxnSpPr>
          <p:cNvPr id="7" name="Straight Connector 12"/>
          <p:cNvCxnSpPr>
            <a:cxnSpLocks/>
            <a:stCxn id="6" idx="0"/>
            <a:endCxn id="6" idx="2"/>
          </p:cNvCxnSpPr>
          <p:nvPr/>
        </p:nvCxnSpPr>
        <p:spPr>
          <a:xfrm>
            <a:off x="2881313" y="169863"/>
            <a:ext cx="0" cy="2900362"/>
          </a:xfrm>
          <a:prstGeom prst="line">
            <a:avLst/>
          </a:prstGeom>
          <a:ln w="25400">
            <a:solidFill>
              <a:srgbClr val="2F8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21"/>
          <p:cNvSpPr/>
          <p:nvPr/>
        </p:nvSpPr>
        <p:spPr>
          <a:xfrm>
            <a:off x="5565775" y="144463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9" name="Oval 23"/>
          <p:cNvSpPr/>
          <p:nvPr/>
        </p:nvSpPr>
        <p:spPr>
          <a:xfrm>
            <a:off x="2854325" y="3044825"/>
            <a:ext cx="52388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11" name="Oval 25"/>
          <p:cNvSpPr/>
          <p:nvPr/>
        </p:nvSpPr>
        <p:spPr>
          <a:xfrm>
            <a:off x="144463" y="3041650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12" name="Oval 16"/>
          <p:cNvSpPr/>
          <p:nvPr/>
        </p:nvSpPr>
        <p:spPr>
          <a:xfrm>
            <a:off x="8442325" y="4148138"/>
            <a:ext cx="58738" cy="52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13" name="TextBox 40"/>
          <p:cNvSpPr txBox="1"/>
          <p:nvPr/>
        </p:nvSpPr>
        <p:spPr>
          <a:xfrm>
            <a:off x="323850" y="236538"/>
            <a:ext cx="1052513" cy="185737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eaLnBrk="0" hangingPunct="0">
              <a:defRPr/>
            </a:pPr>
            <a:r>
              <a:rPr lang="ru-RU" sz="614" dirty="0">
                <a:solidFill>
                  <a:srgbClr val="2F8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14" dirty="0">
              <a:solidFill>
                <a:srgbClr val="2F8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9"/>
          <p:cNvSpPr/>
          <p:nvPr/>
        </p:nvSpPr>
        <p:spPr>
          <a:xfrm>
            <a:off x="169863" y="1844675"/>
            <a:ext cx="2709862" cy="612775"/>
          </a:xfrm>
          <a:prstGeom prst="rect">
            <a:avLst/>
          </a:prstGeom>
          <a:noFill/>
          <a:ln w="25400">
            <a:solidFill>
              <a:srgbClr val="2F8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15" name="Oval 43"/>
          <p:cNvSpPr/>
          <p:nvPr/>
        </p:nvSpPr>
        <p:spPr>
          <a:xfrm>
            <a:off x="2857500" y="144463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16" name="Oval 22"/>
          <p:cNvSpPr/>
          <p:nvPr/>
        </p:nvSpPr>
        <p:spPr>
          <a:xfrm>
            <a:off x="144463" y="2428875"/>
            <a:ext cx="50800" cy="52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17" name="Oval 45"/>
          <p:cNvSpPr/>
          <p:nvPr/>
        </p:nvSpPr>
        <p:spPr>
          <a:xfrm>
            <a:off x="144463" y="1817688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18" name="Oval 46"/>
          <p:cNvSpPr/>
          <p:nvPr/>
        </p:nvSpPr>
        <p:spPr>
          <a:xfrm>
            <a:off x="2854325" y="2428875"/>
            <a:ext cx="50800" cy="52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19" name="Oval 47"/>
          <p:cNvSpPr/>
          <p:nvPr/>
        </p:nvSpPr>
        <p:spPr>
          <a:xfrm>
            <a:off x="2854325" y="1817688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20" name="Rectangle 48"/>
          <p:cNvSpPr/>
          <p:nvPr/>
        </p:nvSpPr>
        <p:spPr>
          <a:xfrm>
            <a:off x="4414838" y="2457450"/>
            <a:ext cx="1174750" cy="612775"/>
          </a:xfrm>
          <a:prstGeom prst="rect">
            <a:avLst/>
          </a:prstGeom>
          <a:noFill/>
          <a:ln w="25400">
            <a:solidFill>
              <a:srgbClr val="2F8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21" name="Oval 24"/>
          <p:cNvSpPr/>
          <p:nvPr/>
        </p:nvSpPr>
        <p:spPr>
          <a:xfrm>
            <a:off x="5565775" y="2428875"/>
            <a:ext cx="50800" cy="52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22" name="Oval 37"/>
          <p:cNvSpPr/>
          <p:nvPr/>
        </p:nvSpPr>
        <p:spPr>
          <a:xfrm>
            <a:off x="4389438" y="2428875"/>
            <a:ext cx="50800" cy="52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23" name="Oval 26"/>
          <p:cNvSpPr/>
          <p:nvPr/>
        </p:nvSpPr>
        <p:spPr>
          <a:xfrm>
            <a:off x="5564188" y="3041650"/>
            <a:ext cx="52387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sp>
        <p:nvSpPr>
          <p:cNvPr id="24" name="Oval 38"/>
          <p:cNvSpPr/>
          <p:nvPr/>
        </p:nvSpPr>
        <p:spPr>
          <a:xfrm>
            <a:off x="4389438" y="3041650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x-none" sz="425"/>
          </a:p>
        </p:txBody>
      </p:sp>
      <p:pic>
        <p:nvPicPr>
          <p:cNvPr id="25" name="Рисунок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6763" y="2605088"/>
            <a:ext cx="8509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7"/>
          <p:cNvSpPr txBox="1"/>
          <p:nvPr userDrawn="1"/>
        </p:nvSpPr>
        <p:spPr>
          <a:xfrm>
            <a:off x="315913" y="2466975"/>
            <a:ext cx="2398712" cy="481013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eaLnBrk="0" hangingPunct="0">
              <a:defRPr/>
            </a:pPr>
            <a:r>
              <a:rPr lang="ru-RU" sz="630" b="1" dirty="0">
                <a:solidFill>
                  <a:srgbClr val="2F8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Совместная международная научно-техническая конференция «Цифровая реальность: космические и пространственные данные, технологии обработки»</a:t>
            </a:r>
          </a:p>
          <a:p>
            <a:pPr eaLnBrk="0" hangingPunct="0">
              <a:defRPr/>
            </a:pPr>
            <a:r>
              <a:rPr lang="ru-RU" sz="630" b="1" dirty="0">
                <a:solidFill>
                  <a:srgbClr val="2F8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Сочи, 16-18</a:t>
            </a:r>
            <a:r>
              <a:rPr lang="en-US" sz="630" b="1" dirty="0">
                <a:solidFill>
                  <a:srgbClr val="2F8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30" b="1" dirty="0">
                <a:solidFill>
                  <a:srgbClr val="2F8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октября 2023 г.</a:t>
            </a:r>
            <a:endParaRPr lang="en-US" sz="630" dirty="0">
              <a:solidFill>
                <a:srgbClr val="2F8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383" y="1963464"/>
            <a:ext cx="1869458" cy="44288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1512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15982" indent="0">
              <a:buNone/>
              <a:defRPr/>
            </a:lvl2pPr>
            <a:lvl3pPr marL="431964" indent="0">
              <a:buNone/>
              <a:defRPr/>
            </a:lvl3pPr>
            <a:lvl4pPr marL="647946" indent="0">
              <a:buNone/>
              <a:defRPr/>
            </a:lvl4pPr>
            <a:lvl5pPr marL="86392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19383" y="1124197"/>
            <a:ext cx="1836450" cy="64806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268"/>
              </a:lnSpc>
              <a:spcBef>
                <a:spcPts val="0"/>
              </a:spcBef>
              <a:buNone/>
              <a:defRPr sz="2173">
                <a:solidFill>
                  <a:srgbClr val="2F8FFE"/>
                </a:solidFill>
              </a:defRPr>
            </a:lvl1pPr>
            <a:lvl2pPr marL="215982" indent="0">
              <a:buNone/>
              <a:defRPr/>
            </a:lvl2pPr>
            <a:lvl3pPr marL="431964" indent="0">
              <a:buNone/>
              <a:defRPr/>
            </a:lvl3pPr>
            <a:lvl4pPr marL="647946" indent="0">
              <a:buNone/>
              <a:defRPr/>
            </a:lvl4pPr>
            <a:lvl5pPr marL="86392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35005" y="143994"/>
            <a:ext cx="3438626" cy="261009"/>
          </a:xfrm>
        </p:spPr>
        <p:txBody>
          <a:bodyPr/>
          <a:lstStyle>
            <a:lvl1pPr>
              <a:defRPr sz="1512" baseline="0">
                <a:solidFill>
                  <a:srgbClr val="418FD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5446713" y="3022600"/>
            <a:ext cx="223837" cy="173038"/>
          </a:xfrm>
        </p:spPr>
        <p:txBody>
          <a:bodyPr/>
          <a:lstStyle>
            <a:lvl1pPr>
              <a:defRPr sz="500">
                <a:solidFill>
                  <a:srgbClr val="418FDE"/>
                </a:solidFill>
                <a:latin typeface="TT Firs Neue"/>
              </a:defRPr>
            </a:lvl1pPr>
          </a:lstStyle>
          <a:p>
            <a:pPr>
              <a:defRPr/>
            </a:pPr>
            <a:fld id="{74820788-79DA-42E8-97FD-0C20E70D2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F98A-1FEE-4865-939E-8849225A47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808038"/>
            <a:ext cx="4968875" cy="1347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700" y="2168525"/>
            <a:ext cx="4968875" cy="7080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7288-BE7E-4E1C-A364-F082629A1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338" y="755650"/>
            <a:ext cx="2516187" cy="213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55925" y="755650"/>
            <a:ext cx="2517775" cy="213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E57E-409A-46A8-914F-2BDA7A07BE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75" y="173038"/>
            <a:ext cx="4968875" cy="6254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875" y="793750"/>
            <a:ext cx="2436813" cy="390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6875" y="1184275"/>
            <a:ext cx="2436813" cy="1739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6238" y="793750"/>
            <a:ext cx="2449512" cy="390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6238" y="1184275"/>
            <a:ext cx="2449512" cy="1739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4C969-997B-4E61-AF43-1500D63313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FC49F-2B37-434E-BCCF-C64398DBDD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BA8B0-A3F1-4C8E-8F29-E303BCBD5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75" y="215900"/>
            <a:ext cx="1857375" cy="7556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9513" y="466725"/>
            <a:ext cx="2916237" cy="2301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875" y="971550"/>
            <a:ext cx="1857375" cy="18018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C59D3-E23D-44D0-BDB9-A468857E8E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75" y="215900"/>
            <a:ext cx="1857375" cy="7556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49513" y="466725"/>
            <a:ext cx="2916237" cy="2301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875" y="971550"/>
            <a:ext cx="1857375" cy="18018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B1F40-2D69-4B70-97AC-41C3230146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30175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598" tIns="28799" rIns="57598" bIns="28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755650"/>
            <a:ext cx="51863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598" tIns="28799" rIns="57598" bIns="28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2951163"/>
            <a:ext cx="1344612" cy="223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7598" tIns="28799" rIns="57598" bIns="28799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2951163"/>
            <a:ext cx="1824038" cy="223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7598" tIns="28799" rIns="57598" bIns="28799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2951163"/>
            <a:ext cx="1344612" cy="223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7598" tIns="28799" rIns="57598" bIns="28799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78CFBF9F-FF71-4B4A-9685-27A397C9D0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576263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8313" indent="-180975" algn="l" defTabSz="576263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144463" algn="l" defTabSz="576263" rtl="0" eaLnBrk="0" fontAlgn="base" hangingPunct="0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63" indent="-144463" algn="l" defTabSz="576263" rtl="0" eaLnBrk="0" fontAlgn="base" hangingPunct="0">
        <a:spcBef>
          <a:spcPct val="20000"/>
        </a:spcBef>
        <a:spcAft>
          <a:spcPct val="0"/>
        </a:spcAft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5400" indent="-142875" algn="l" defTabSz="576263" rtl="0" eaLnBrk="0" fontAlgn="base" hangingPunct="0">
        <a:spcBef>
          <a:spcPct val="20000"/>
        </a:spcBef>
        <a:spcAft>
          <a:spcPct val="0"/>
        </a:spcAft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173038"/>
            <a:ext cx="4970462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862013"/>
            <a:ext cx="4970462" cy="2055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3003550"/>
            <a:ext cx="1296987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8FFD4-1936-4E91-AD92-C6AFCDB23960}" type="datetime1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175" y="3003550"/>
            <a:ext cx="194468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8763" y="3003550"/>
            <a:ext cx="1296987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DBF40B-08CC-42EE-B9F7-9B72EC998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itchFamily="34" charset="0"/>
        </a:defRPr>
      </a:lvl2pPr>
      <a:lvl3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itchFamily="34" charset="0"/>
        </a:defRPr>
      </a:lvl3pPr>
      <a:lvl4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itchFamily="34" charset="0"/>
        </a:defRPr>
      </a:lvl4pPr>
      <a:lvl5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itchFamily="34" charset="0"/>
        </a:defRPr>
      </a:lvl5pPr>
      <a:lvl6pPr marL="457200"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itchFamily="34" charset="0"/>
        </a:defRPr>
      </a:lvl6pPr>
      <a:lvl7pPr marL="914400"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itchFamily="34" charset="0"/>
        </a:defRPr>
      </a:lvl7pPr>
      <a:lvl8pPr marL="1371600"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itchFamily="34" charset="0"/>
        </a:defRPr>
      </a:lvl8pPr>
      <a:lvl9pPr marL="1828800"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itchFamily="34" charset="0"/>
        </a:defRPr>
      </a:lvl9pPr>
    </p:titleStyle>
    <p:bodyStyle>
      <a:lvl1pPr marL="107950" indent="-107950" algn="l" defTabSz="431800" rtl="0" fontAlgn="base">
        <a:lnSpc>
          <a:spcPct val="90000"/>
        </a:lnSpc>
        <a:spcBef>
          <a:spcPts val="4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850" indent="-107950" algn="l" defTabSz="431800" rtl="0" fontAlgn="base">
        <a:lnSpc>
          <a:spcPct val="90000"/>
        </a:lnSpc>
        <a:spcBef>
          <a:spcPts val="238"/>
        </a:spcBef>
        <a:spcAft>
          <a:spcPct val="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07950" algn="l" defTabSz="431800" rtl="0" fontAlgn="base">
        <a:lnSpc>
          <a:spcPct val="90000"/>
        </a:lnSpc>
        <a:spcBef>
          <a:spcPts val="238"/>
        </a:spcBef>
        <a:spcAft>
          <a:spcPct val="0"/>
        </a:spcAft>
        <a:buFont typeface="Arial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107950" algn="l" defTabSz="431800" rtl="0" fontAlgn="base">
        <a:lnSpc>
          <a:spcPct val="90000"/>
        </a:lnSpc>
        <a:spcBef>
          <a:spcPts val="238"/>
        </a:spcBef>
        <a:spcAft>
          <a:spcPct val="0"/>
        </a:spcAft>
        <a:buFont typeface="Arial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07950" algn="l" defTabSz="431800" rtl="0" fontAlgn="base">
        <a:lnSpc>
          <a:spcPct val="90000"/>
        </a:lnSpc>
        <a:spcBef>
          <a:spcPts val="238"/>
        </a:spcBef>
        <a:spcAft>
          <a:spcPct val="0"/>
        </a:spcAft>
        <a:buFont typeface="Arial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960" indent="-107996" algn="l" defTabSz="43198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53" indent="-107996" algn="l" defTabSz="43198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945" indent="-107996" algn="l" defTabSz="43198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938" indent="-107996" algn="l" defTabSz="431985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85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93" algn="l" defTabSz="431985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85" algn="l" defTabSz="431985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78" algn="l" defTabSz="431985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71" algn="l" defTabSz="431985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64" algn="l" defTabSz="431985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956" algn="l" defTabSz="431985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49" algn="l" defTabSz="431985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942" algn="l" defTabSz="431985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acurs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https://lh3.googleusercontent.com/jeItiYl5imPgJY9ev0D6svak1GHrbZVgi3bGSbzERj7xHF-_IFwY4MkM8O_y9dUEdzQGR7EGHSG20vBFUjKHAqk9lpUScKurRcfgxsrQqa_VPpKlv0NlK5ujYmlrx45eY2_4PbL9qQSUAFi8E26cQ4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15900" y="1892300"/>
            <a:ext cx="2665413" cy="911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000" dirty="0"/>
              <a:t>Научный директор А.Ю. Сечин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000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800" dirty="0"/>
              <a:t>Программист-разработчик Д.В. Василенко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800" dirty="0"/>
              <a:t>Заместитель научного директора А.Э. Зубарев </a:t>
            </a:r>
          </a:p>
          <a:p>
            <a:pPr>
              <a:defRPr/>
            </a:pPr>
            <a:endParaRPr lang="ru-RU" sz="800" dirty="0"/>
          </a:p>
          <a:p>
            <a:pPr>
              <a:defRPr/>
            </a:pPr>
            <a:r>
              <a:rPr lang="en-US" sz="945" dirty="0"/>
              <a:t>	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46075" y="395288"/>
            <a:ext cx="2376488" cy="1238250"/>
          </a:xfrm>
        </p:spPr>
        <p:txBody>
          <a:bodyPr/>
          <a:lstStyle/>
          <a:p>
            <a:pPr>
              <a:defRPr/>
            </a:pPr>
            <a:r>
              <a:rPr lang="ru-RU" altLang="ru-RU" sz="1600" b="1" dirty="0">
                <a:solidFill>
                  <a:srgbClr val="4394E6"/>
                </a:solidFill>
              </a:rPr>
              <a:t>P</a:t>
            </a:r>
            <a:r>
              <a:rPr lang="en-US" altLang="ru-RU" sz="1600" b="1" dirty="0">
                <a:solidFill>
                  <a:srgbClr val="4394E6"/>
                </a:solidFill>
              </a:rPr>
              <a:t>HOTOMOD</a:t>
            </a:r>
            <a:r>
              <a:rPr lang="ru-RU" altLang="ru-RU" sz="1600" b="1" dirty="0">
                <a:solidFill>
                  <a:srgbClr val="4394E6"/>
                </a:solidFill>
              </a:rPr>
              <a:t> </a:t>
            </a:r>
            <a:r>
              <a:rPr lang="ru-RU" altLang="ru-RU" sz="1600" b="1" dirty="0" err="1">
                <a:solidFill>
                  <a:srgbClr val="4394E6"/>
                </a:solidFill>
              </a:rPr>
              <a:t>Neuro</a:t>
            </a:r>
            <a:r>
              <a:rPr lang="ru-RU" altLang="ru-RU" sz="1600" b="1" dirty="0">
                <a:solidFill>
                  <a:srgbClr val="4394E6"/>
                </a:solidFill>
              </a:rPr>
              <a:t> </a:t>
            </a:r>
            <a:r>
              <a:rPr lang="ru-RU" altLang="ru-RU" sz="1600" dirty="0">
                <a:solidFill>
                  <a:srgbClr val="4394E6"/>
                </a:solidFill>
              </a:rPr>
              <a:t>- новый модуль классификации данных на основе </a:t>
            </a:r>
            <a:r>
              <a:rPr lang="ru-RU" altLang="ru-RU" sz="1600" dirty="0" err="1">
                <a:solidFill>
                  <a:srgbClr val="4394E6"/>
                </a:solidFill>
              </a:rPr>
              <a:t>нейросетей</a:t>
            </a:r>
            <a:endParaRPr lang="ru-RU" dirty="0">
              <a:solidFill>
                <a:srgbClr val="4394E6"/>
              </a:solidFill>
            </a:endParaRPr>
          </a:p>
        </p:txBody>
      </p:sp>
      <p:grpSp>
        <p:nvGrpSpPr>
          <p:cNvPr id="29699" name="Группа 17488"/>
          <p:cNvGrpSpPr>
            <a:grpSpLocks/>
          </p:cNvGrpSpPr>
          <p:nvPr/>
        </p:nvGrpSpPr>
        <p:grpSpPr bwMode="auto">
          <a:xfrm>
            <a:off x="3744913" y="817563"/>
            <a:ext cx="1084262" cy="803275"/>
            <a:chOff x="3884108" y="709263"/>
            <a:chExt cx="1084527" cy="802812"/>
          </a:xfrm>
        </p:grpSpPr>
        <p:cxnSp>
          <p:nvCxnSpPr>
            <p:cNvPr id="29700" name="Прямая соединительная линия 17473"/>
            <p:cNvCxnSpPr>
              <a:cxnSpLocks noChangeShapeType="1"/>
            </p:cNvCxnSpPr>
            <p:nvPr/>
          </p:nvCxnSpPr>
          <p:spPr bwMode="auto">
            <a:xfrm>
              <a:off x="4613017" y="1157368"/>
              <a:ext cx="145924" cy="144179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grpSp>
          <p:nvGrpSpPr>
            <p:cNvPr id="29701" name="Группа 17486"/>
            <p:cNvGrpSpPr>
              <a:grpSpLocks/>
            </p:cNvGrpSpPr>
            <p:nvPr/>
          </p:nvGrpSpPr>
          <p:grpSpPr bwMode="auto">
            <a:xfrm>
              <a:off x="3884108" y="709263"/>
              <a:ext cx="1084527" cy="802812"/>
              <a:chOff x="3884108" y="709263"/>
              <a:chExt cx="1084527" cy="802812"/>
            </a:xfrm>
          </p:grpSpPr>
          <p:cxnSp>
            <p:nvCxnSpPr>
              <p:cNvPr id="29702" name="Прямая соединительная линия 17483"/>
              <p:cNvCxnSpPr>
                <a:cxnSpLocks noChangeShapeType="1"/>
                <a:stCxn id="29730" idx="5"/>
              </p:cNvCxnSpPr>
              <p:nvPr/>
            </p:nvCxnSpPr>
            <p:spPr bwMode="auto">
              <a:xfrm flipH="1" flipV="1">
                <a:off x="4572937" y="955150"/>
                <a:ext cx="258066" cy="416014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29703" name="Прямая соединительная линия 17475"/>
              <p:cNvCxnSpPr>
                <a:cxnSpLocks noChangeShapeType="1"/>
              </p:cNvCxnSpPr>
              <p:nvPr/>
            </p:nvCxnSpPr>
            <p:spPr bwMode="auto">
              <a:xfrm flipV="1">
                <a:off x="4604888" y="927389"/>
                <a:ext cx="145245" cy="157819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29704" name="Прямая соединительная линия 17478"/>
              <p:cNvCxnSpPr>
                <a:cxnSpLocks noChangeShapeType="1"/>
                <a:stCxn id="29732" idx="3"/>
                <a:endCxn id="29729" idx="7"/>
              </p:cNvCxnSpPr>
              <p:nvPr/>
            </p:nvCxnSpPr>
            <p:spPr bwMode="auto">
              <a:xfrm flipV="1">
                <a:off x="4534647" y="865261"/>
                <a:ext cx="296356" cy="506697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29705" name="Прямая соединительная линия 17477"/>
              <p:cNvCxnSpPr>
                <a:cxnSpLocks noChangeShapeType="1"/>
              </p:cNvCxnSpPr>
              <p:nvPr/>
            </p:nvCxnSpPr>
            <p:spPr bwMode="auto">
              <a:xfrm flipV="1">
                <a:off x="4609774" y="1143889"/>
                <a:ext cx="145245" cy="157819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29706" name="Прямая соединительная линия 17471"/>
              <p:cNvCxnSpPr>
                <a:cxnSpLocks noChangeShapeType="1"/>
                <a:endCxn id="29719" idx="1"/>
              </p:cNvCxnSpPr>
              <p:nvPr/>
            </p:nvCxnSpPr>
            <p:spPr bwMode="auto">
              <a:xfrm>
                <a:off x="4608711" y="941389"/>
                <a:ext cx="145924" cy="144179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grpSp>
            <p:nvGrpSpPr>
              <p:cNvPr id="29707" name="Группа 17447"/>
              <p:cNvGrpSpPr>
                <a:grpSpLocks/>
              </p:cNvGrpSpPr>
              <p:nvPr/>
            </p:nvGrpSpPr>
            <p:grpSpPr bwMode="auto">
              <a:xfrm>
                <a:off x="4096018" y="801447"/>
                <a:ext cx="191403" cy="656628"/>
                <a:chOff x="4096018" y="801447"/>
                <a:chExt cx="191403" cy="656628"/>
              </a:xfrm>
            </p:grpSpPr>
            <p:cxnSp>
              <p:nvCxnSpPr>
                <p:cNvPr id="29743" name="Прямая соединительная линия 1744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096018" y="1031633"/>
                  <a:ext cx="189313" cy="281542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44" name="Прямая соединительная линия 17439"/>
                <p:cNvCxnSpPr>
                  <a:cxnSpLocks noChangeShapeType="1"/>
                  <a:stCxn id="29717" idx="7"/>
                </p:cNvCxnSpPr>
                <p:nvPr/>
              </p:nvCxnSpPr>
              <p:spPr bwMode="auto">
                <a:xfrm flipV="1">
                  <a:off x="4098108" y="807876"/>
                  <a:ext cx="189313" cy="281542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45" name="Прямая соединительная линия 17425"/>
                <p:cNvCxnSpPr>
                  <a:cxnSpLocks noChangeShapeType="1"/>
                  <a:endCxn id="29712" idx="2"/>
                </p:cNvCxnSpPr>
                <p:nvPr/>
              </p:nvCxnSpPr>
              <p:spPr bwMode="auto">
                <a:xfrm>
                  <a:off x="4113360" y="1367321"/>
                  <a:ext cx="138766" cy="90754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46" name="Прямая соединительная линия 17431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05016" y="1240715"/>
                  <a:ext cx="154648" cy="81624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47" name="Прямая соединительная линия 17417"/>
                <p:cNvCxnSpPr>
                  <a:cxnSpLocks noChangeShapeType="1"/>
                </p:cNvCxnSpPr>
                <p:nvPr/>
              </p:nvCxnSpPr>
              <p:spPr bwMode="auto">
                <a:xfrm>
                  <a:off x="4115977" y="917161"/>
                  <a:ext cx="135165" cy="70421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48" name="Прямая соединительная линия 17424"/>
                <p:cNvCxnSpPr>
                  <a:cxnSpLocks noChangeShapeType="1"/>
                  <a:endCxn id="29711" idx="2"/>
                </p:cNvCxnSpPr>
                <p:nvPr/>
              </p:nvCxnSpPr>
              <p:spPr bwMode="auto">
                <a:xfrm>
                  <a:off x="4110909" y="1149361"/>
                  <a:ext cx="141217" cy="86241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49" name="Прямая соединительная линия 17426"/>
                <p:cNvCxnSpPr>
                  <a:cxnSpLocks noChangeShapeType="1"/>
                  <a:endCxn id="29710" idx="3"/>
                </p:cNvCxnSpPr>
                <p:nvPr/>
              </p:nvCxnSpPr>
              <p:spPr bwMode="auto">
                <a:xfrm flipV="1">
                  <a:off x="4113294" y="801447"/>
                  <a:ext cx="154648" cy="81624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50" name="Прямая соединительная линия 17430"/>
                <p:cNvCxnSpPr>
                  <a:cxnSpLocks noChangeShapeType="1"/>
                  <a:endCxn id="29709" idx="3"/>
                </p:cNvCxnSpPr>
                <p:nvPr/>
              </p:nvCxnSpPr>
              <p:spPr bwMode="auto">
                <a:xfrm flipV="1">
                  <a:off x="4111937" y="1030893"/>
                  <a:ext cx="156005" cy="85259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51" name="Прямая соединительная линия 17432"/>
                <p:cNvCxnSpPr>
                  <a:cxnSpLocks noChangeShapeType="1"/>
                  <a:stCxn id="29715" idx="5"/>
                  <a:endCxn id="29711" idx="1"/>
                </p:cNvCxnSpPr>
                <p:nvPr/>
              </p:nvCxnSpPr>
              <p:spPr bwMode="auto">
                <a:xfrm>
                  <a:off x="4106086" y="938078"/>
                  <a:ext cx="161856" cy="259340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52" name="Прямая соединительная линия 17435"/>
                <p:cNvCxnSpPr>
                  <a:cxnSpLocks noChangeShapeType="1"/>
                  <a:endCxn id="29712" idx="1"/>
                </p:cNvCxnSpPr>
                <p:nvPr/>
              </p:nvCxnSpPr>
              <p:spPr bwMode="auto">
                <a:xfrm>
                  <a:off x="4096985" y="1166405"/>
                  <a:ext cx="170957" cy="253486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9708" name="Группа 17448"/>
              <p:cNvGrpSpPr>
                <a:grpSpLocks/>
              </p:cNvGrpSpPr>
              <p:nvPr/>
            </p:nvGrpSpPr>
            <p:grpSpPr bwMode="auto">
              <a:xfrm flipH="1">
                <a:off x="4312909" y="800572"/>
                <a:ext cx="234184" cy="656628"/>
                <a:chOff x="4093530" y="802731"/>
                <a:chExt cx="191800" cy="656628"/>
              </a:xfrm>
            </p:grpSpPr>
            <p:cxnSp>
              <p:nvCxnSpPr>
                <p:cNvPr id="29733" name="Прямая соединительная линия 174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096017" y="1031633"/>
                  <a:ext cx="189313" cy="281542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34" name="Прямая соединительная линия 174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094651" y="809160"/>
                  <a:ext cx="189313" cy="281542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35" name="Прямая соединительная линия 17451"/>
                <p:cNvCxnSpPr>
                  <a:cxnSpLocks noChangeShapeType="1"/>
                </p:cNvCxnSpPr>
                <p:nvPr/>
              </p:nvCxnSpPr>
              <p:spPr bwMode="auto">
                <a:xfrm>
                  <a:off x="4109904" y="1368605"/>
                  <a:ext cx="138766" cy="90754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36" name="Прямая соединительная линия 174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05014" y="1240715"/>
                  <a:ext cx="154648" cy="81624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37" name="Прямая соединительная линия 17453"/>
                <p:cNvCxnSpPr>
                  <a:cxnSpLocks noChangeShapeType="1"/>
                </p:cNvCxnSpPr>
                <p:nvPr/>
              </p:nvCxnSpPr>
              <p:spPr bwMode="auto">
                <a:xfrm>
                  <a:off x="4115975" y="917161"/>
                  <a:ext cx="135165" cy="70421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38" name="Прямая соединительная линия 17454"/>
                <p:cNvCxnSpPr>
                  <a:cxnSpLocks noChangeShapeType="1"/>
                </p:cNvCxnSpPr>
                <p:nvPr/>
              </p:nvCxnSpPr>
              <p:spPr bwMode="auto">
                <a:xfrm>
                  <a:off x="4107452" y="1150645"/>
                  <a:ext cx="141217" cy="86241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39" name="Прямая соединительная линия 1745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09837" y="802731"/>
                  <a:ext cx="154648" cy="81624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40" name="Прямая соединительная линия 1745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08480" y="1032177"/>
                  <a:ext cx="156005" cy="85259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41" name="Прямая соединительная линия 17457"/>
                <p:cNvCxnSpPr>
                  <a:cxnSpLocks noChangeShapeType="1"/>
                </p:cNvCxnSpPr>
                <p:nvPr/>
              </p:nvCxnSpPr>
              <p:spPr bwMode="auto">
                <a:xfrm>
                  <a:off x="4102629" y="939362"/>
                  <a:ext cx="161856" cy="259340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42" name="Прямая соединительная линия 17458"/>
                <p:cNvCxnSpPr>
                  <a:cxnSpLocks noChangeShapeType="1"/>
                </p:cNvCxnSpPr>
                <p:nvPr/>
              </p:nvCxnSpPr>
              <p:spPr bwMode="auto">
                <a:xfrm>
                  <a:off x="4093530" y="1167689"/>
                  <a:ext cx="170957" cy="253486"/>
                </a:xfrm>
                <a:prstGeom prst="line">
                  <a:avLst/>
                </a:prstGeom>
                <a:noFill/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9709" name="Овал 5"/>
              <p:cNvSpPr>
                <a:spLocks noChangeArrowheads="1"/>
              </p:cNvSpPr>
              <p:nvPr/>
            </p:nvSpPr>
            <p:spPr bwMode="auto">
              <a:xfrm>
                <a:off x="4252126" y="938709"/>
                <a:ext cx="108000" cy="108000"/>
              </a:xfrm>
              <a:prstGeom prst="ellipse">
                <a:avLst/>
              </a:prstGeom>
              <a:solidFill>
                <a:srgbClr val="2F8FFE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76263"/>
                <a:endParaRPr lang="ru-RU">
                  <a:solidFill>
                    <a:srgbClr val="00B0F0"/>
                  </a:solidFill>
                </a:endParaRPr>
              </a:p>
            </p:txBody>
          </p:sp>
          <p:sp>
            <p:nvSpPr>
              <p:cNvPr id="29710" name="Овал 4"/>
              <p:cNvSpPr>
                <a:spLocks noChangeArrowheads="1"/>
              </p:cNvSpPr>
              <p:nvPr/>
            </p:nvSpPr>
            <p:spPr bwMode="auto">
              <a:xfrm>
                <a:off x="4252126" y="709263"/>
                <a:ext cx="108000" cy="108000"/>
              </a:xfrm>
              <a:prstGeom prst="ellipse">
                <a:avLst/>
              </a:prstGeom>
              <a:solidFill>
                <a:srgbClr val="2F8FFE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76263"/>
                <a:endParaRPr lang="ru-RU">
                  <a:solidFill>
                    <a:srgbClr val="00B0F0"/>
                  </a:solidFill>
                </a:endParaRPr>
              </a:p>
            </p:txBody>
          </p:sp>
          <p:sp>
            <p:nvSpPr>
              <p:cNvPr id="29711" name="Овал 11"/>
              <p:cNvSpPr>
                <a:spLocks noChangeArrowheads="1"/>
              </p:cNvSpPr>
              <p:nvPr/>
            </p:nvSpPr>
            <p:spPr bwMode="auto">
              <a:xfrm>
                <a:off x="4252126" y="1181602"/>
                <a:ext cx="108000" cy="108000"/>
              </a:xfrm>
              <a:prstGeom prst="ellipse">
                <a:avLst/>
              </a:prstGeom>
              <a:solidFill>
                <a:srgbClr val="2F8FFE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76263"/>
                <a:endParaRPr lang="ru-RU">
                  <a:solidFill>
                    <a:srgbClr val="00B0F0"/>
                  </a:solidFill>
                </a:endParaRPr>
              </a:p>
            </p:txBody>
          </p:sp>
          <p:sp>
            <p:nvSpPr>
              <p:cNvPr id="29712" name="Овал 12"/>
              <p:cNvSpPr>
                <a:spLocks noChangeArrowheads="1"/>
              </p:cNvSpPr>
              <p:nvPr/>
            </p:nvSpPr>
            <p:spPr bwMode="auto">
              <a:xfrm>
                <a:off x="4252126" y="1404075"/>
                <a:ext cx="108000" cy="108000"/>
              </a:xfrm>
              <a:prstGeom prst="ellipse">
                <a:avLst/>
              </a:prstGeom>
              <a:solidFill>
                <a:srgbClr val="2F8FFE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76263"/>
                <a:endParaRPr lang="ru-RU">
                  <a:solidFill>
                    <a:srgbClr val="00B0F0"/>
                  </a:solidFill>
                </a:endParaRPr>
              </a:p>
            </p:txBody>
          </p:sp>
          <p:sp>
            <p:nvSpPr>
              <p:cNvPr id="29713" name="Овал 14"/>
              <p:cNvSpPr>
                <a:spLocks noChangeArrowheads="1"/>
              </p:cNvSpPr>
              <p:nvPr/>
            </p:nvSpPr>
            <p:spPr bwMode="auto">
              <a:xfrm>
                <a:off x="4519688" y="1066653"/>
                <a:ext cx="108000" cy="108000"/>
              </a:xfrm>
              <a:prstGeom prst="ellipse">
                <a:avLst/>
              </a:prstGeom>
              <a:solidFill>
                <a:srgbClr val="2F8FFE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76263"/>
                <a:endParaRPr lang="ru-RU">
                  <a:solidFill>
                    <a:srgbClr val="00B0F0"/>
                  </a:solidFill>
                </a:endParaRPr>
              </a:p>
            </p:txBody>
          </p:sp>
          <p:grpSp>
            <p:nvGrpSpPr>
              <p:cNvPr id="29714" name="Группа 19"/>
              <p:cNvGrpSpPr>
                <a:grpSpLocks/>
              </p:cNvGrpSpPr>
              <p:nvPr/>
            </p:nvGrpSpPr>
            <p:grpSpPr bwMode="auto">
              <a:xfrm>
                <a:off x="4518831" y="849445"/>
                <a:ext cx="108049" cy="538329"/>
                <a:chOff x="4523597" y="847178"/>
                <a:chExt cx="108049" cy="538329"/>
              </a:xfrm>
            </p:grpSpPr>
            <p:sp>
              <p:nvSpPr>
                <p:cNvPr id="29731" name="Овал 13"/>
                <p:cNvSpPr>
                  <a:spLocks noChangeArrowheads="1"/>
                </p:cNvSpPr>
                <p:nvPr/>
              </p:nvSpPr>
              <p:spPr bwMode="auto">
                <a:xfrm>
                  <a:off x="4523646" y="847178"/>
                  <a:ext cx="108000" cy="108000"/>
                </a:xfrm>
                <a:prstGeom prst="ellipse">
                  <a:avLst/>
                </a:prstGeom>
                <a:solidFill>
                  <a:srgbClr val="2F8FF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76263"/>
                  <a:endParaRPr lang="ru-RU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9732" name="Овал 15"/>
                <p:cNvSpPr>
                  <a:spLocks noChangeArrowheads="1"/>
                </p:cNvSpPr>
                <p:nvPr/>
              </p:nvSpPr>
              <p:spPr bwMode="auto">
                <a:xfrm>
                  <a:off x="4523597" y="1277507"/>
                  <a:ext cx="108000" cy="108000"/>
                </a:xfrm>
                <a:prstGeom prst="ellipse">
                  <a:avLst/>
                </a:prstGeom>
                <a:solidFill>
                  <a:srgbClr val="2F8FF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76263"/>
                  <a:endParaRPr lang="ru-RU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29715" name="Овал 16"/>
              <p:cNvSpPr>
                <a:spLocks noChangeArrowheads="1"/>
              </p:cNvSpPr>
              <p:nvPr/>
            </p:nvSpPr>
            <p:spPr bwMode="auto">
              <a:xfrm>
                <a:off x="4013902" y="845894"/>
                <a:ext cx="108000" cy="108000"/>
              </a:xfrm>
              <a:prstGeom prst="ellipse">
                <a:avLst/>
              </a:prstGeom>
              <a:solidFill>
                <a:srgbClr val="2F8FFE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76263"/>
                <a:endParaRPr lang="ru-RU">
                  <a:solidFill>
                    <a:srgbClr val="00B0F0"/>
                  </a:solidFill>
                </a:endParaRPr>
              </a:p>
            </p:txBody>
          </p:sp>
          <p:sp>
            <p:nvSpPr>
              <p:cNvPr id="29716" name="Овал 17"/>
              <p:cNvSpPr>
                <a:spLocks noChangeArrowheads="1"/>
              </p:cNvSpPr>
              <p:nvPr/>
            </p:nvSpPr>
            <p:spPr bwMode="auto">
              <a:xfrm>
                <a:off x="4013902" y="1280459"/>
                <a:ext cx="108000" cy="108000"/>
              </a:xfrm>
              <a:prstGeom prst="ellipse">
                <a:avLst/>
              </a:prstGeom>
              <a:solidFill>
                <a:srgbClr val="2F8FFE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76263"/>
                <a:endParaRPr lang="ru-RU">
                  <a:solidFill>
                    <a:srgbClr val="00B0F0"/>
                  </a:solidFill>
                </a:endParaRPr>
              </a:p>
            </p:txBody>
          </p:sp>
          <p:sp>
            <p:nvSpPr>
              <p:cNvPr id="29717" name="Овал 18"/>
              <p:cNvSpPr>
                <a:spLocks noChangeArrowheads="1"/>
              </p:cNvSpPr>
              <p:nvPr/>
            </p:nvSpPr>
            <p:spPr bwMode="auto">
              <a:xfrm>
                <a:off x="4005924" y="1073602"/>
                <a:ext cx="108000" cy="108000"/>
              </a:xfrm>
              <a:prstGeom prst="ellipse">
                <a:avLst/>
              </a:prstGeom>
              <a:solidFill>
                <a:srgbClr val="2F8FFE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76263"/>
                <a:endParaRPr lang="ru-RU">
                  <a:solidFill>
                    <a:srgbClr val="00B0F0"/>
                  </a:solidFill>
                </a:endParaRPr>
              </a:p>
            </p:txBody>
          </p:sp>
          <p:grpSp>
            <p:nvGrpSpPr>
              <p:cNvPr id="29718" name="Группа 20"/>
              <p:cNvGrpSpPr>
                <a:grpSpLocks/>
              </p:cNvGrpSpPr>
              <p:nvPr/>
            </p:nvGrpSpPr>
            <p:grpSpPr bwMode="auto">
              <a:xfrm>
                <a:off x="4738819" y="849445"/>
                <a:ext cx="108000" cy="537535"/>
                <a:chOff x="4523646" y="847178"/>
                <a:chExt cx="108000" cy="537535"/>
              </a:xfrm>
            </p:grpSpPr>
            <p:sp>
              <p:nvSpPr>
                <p:cNvPr id="29729" name="Овал 21"/>
                <p:cNvSpPr>
                  <a:spLocks noChangeArrowheads="1"/>
                </p:cNvSpPr>
                <p:nvPr/>
              </p:nvSpPr>
              <p:spPr bwMode="auto">
                <a:xfrm>
                  <a:off x="4523646" y="847178"/>
                  <a:ext cx="108000" cy="108000"/>
                </a:xfrm>
                <a:prstGeom prst="ellipse">
                  <a:avLst/>
                </a:prstGeom>
                <a:solidFill>
                  <a:srgbClr val="2F8FF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76263"/>
                  <a:endParaRPr lang="ru-RU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9730" name="Овал 22"/>
                <p:cNvSpPr>
                  <a:spLocks noChangeArrowheads="1"/>
                </p:cNvSpPr>
                <p:nvPr/>
              </p:nvSpPr>
              <p:spPr bwMode="auto">
                <a:xfrm>
                  <a:off x="4523646" y="1276713"/>
                  <a:ext cx="108000" cy="108000"/>
                </a:xfrm>
                <a:prstGeom prst="ellipse">
                  <a:avLst/>
                </a:prstGeom>
                <a:solidFill>
                  <a:srgbClr val="2F8FFE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76263"/>
                  <a:endParaRPr lang="ru-RU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29719" name="Овал 23"/>
              <p:cNvSpPr>
                <a:spLocks noChangeArrowheads="1"/>
              </p:cNvSpPr>
              <p:nvPr/>
            </p:nvSpPr>
            <p:spPr bwMode="auto">
              <a:xfrm>
                <a:off x="4738819" y="1069752"/>
                <a:ext cx="108000" cy="108000"/>
              </a:xfrm>
              <a:prstGeom prst="ellipse">
                <a:avLst/>
              </a:prstGeom>
              <a:solidFill>
                <a:srgbClr val="2F8FFE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576263"/>
                <a:endParaRPr lang="ru-RU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29720" name="Прямая соединительная линия 30"/>
              <p:cNvCxnSpPr>
                <a:cxnSpLocks noChangeShapeType="1"/>
                <a:endCxn id="29715" idx="2"/>
              </p:cNvCxnSpPr>
              <p:nvPr/>
            </p:nvCxnSpPr>
            <p:spPr bwMode="auto">
              <a:xfrm>
                <a:off x="3892086" y="899894"/>
                <a:ext cx="121816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29721" name="Прямая соединительная линия 17407"/>
              <p:cNvCxnSpPr>
                <a:cxnSpLocks noChangeShapeType="1"/>
              </p:cNvCxnSpPr>
              <p:nvPr/>
            </p:nvCxnSpPr>
            <p:spPr bwMode="auto">
              <a:xfrm>
                <a:off x="3884108" y="1135263"/>
                <a:ext cx="121816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29722" name="Прямая соединительная линия 17408"/>
              <p:cNvCxnSpPr>
                <a:cxnSpLocks noChangeShapeType="1"/>
              </p:cNvCxnSpPr>
              <p:nvPr/>
            </p:nvCxnSpPr>
            <p:spPr bwMode="auto">
              <a:xfrm>
                <a:off x="3892086" y="1335223"/>
                <a:ext cx="121816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29723" name="Прямая соединительная линия 17409"/>
              <p:cNvCxnSpPr>
                <a:cxnSpLocks noChangeShapeType="1"/>
              </p:cNvCxnSpPr>
              <p:nvPr/>
            </p:nvCxnSpPr>
            <p:spPr bwMode="auto">
              <a:xfrm>
                <a:off x="4845448" y="905636"/>
                <a:ext cx="121816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29724" name="Прямая соединительная линия 17411"/>
              <p:cNvCxnSpPr>
                <a:cxnSpLocks noChangeShapeType="1"/>
              </p:cNvCxnSpPr>
              <p:nvPr/>
            </p:nvCxnSpPr>
            <p:spPr bwMode="auto">
              <a:xfrm>
                <a:off x="4845448" y="1124380"/>
                <a:ext cx="121816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29725" name="Прямая соединительная линия 17412"/>
              <p:cNvCxnSpPr>
                <a:cxnSpLocks noChangeShapeType="1"/>
              </p:cNvCxnSpPr>
              <p:nvPr/>
            </p:nvCxnSpPr>
            <p:spPr bwMode="auto">
              <a:xfrm>
                <a:off x="4846819" y="1332980"/>
                <a:ext cx="121816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29726" name="Прямая соединительная линия 17413"/>
              <p:cNvCxnSpPr>
                <a:cxnSpLocks noChangeShapeType="1"/>
              </p:cNvCxnSpPr>
              <p:nvPr/>
            </p:nvCxnSpPr>
            <p:spPr bwMode="auto">
              <a:xfrm>
                <a:off x="4628515" y="906952"/>
                <a:ext cx="112975" cy="727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29727" name="Прямая соединительная линия 17415"/>
              <p:cNvCxnSpPr>
                <a:cxnSpLocks noChangeShapeType="1"/>
              </p:cNvCxnSpPr>
              <p:nvPr/>
            </p:nvCxnSpPr>
            <p:spPr bwMode="auto">
              <a:xfrm>
                <a:off x="4626831" y="1123610"/>
                <a:ext cx="112975" cy="727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29728" name="Прямая соединительная линия 17416"/>
              <p:cNvCxnSpPr>
                <a:cxnSpLocks noChangeShapeType="1"/>
              </p:cNvCxnSpPr>
              <p:nvPr/>
            </p:nvCxnSpPr>
            <p:spPr bwMode="auto">
              <a:xfrm>
                <a:off x="4626830" y="1333925"/>
                <a:ext cx="112975" cy="727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4"/>
          <p:cNvSpPr txBox="1">
            <a:spLocks noChangeArrowheads="1"/>
          </p:cNvSpPr>
          <p:nvPr/>
        </p:nvSpPr>
        <p:spPr bwMode="auto">
          <a:xfrm>
            <a:off x="3411538" y="755650"/>
            <a:ext cx="18716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576263">
              <a:lnSpc>
                <a:spcPct val="80000"/>
              </a:lnSpc>
              <a:spcBef>
                <a:spcPct val="20000"/>
              </a:spcBef>
            </a:pPr>
            <a:r>
              <a:rPr lang="ru-RU" altLang="ru-RU" sz="1000" dirty="0">
                <a:solidFill>
                  <a:schemeClr val="bg1"/>
                </a:solidFill>
              </a:rPr>
              <a:t>Съемка: 	</a:t>
            </a:r>
            <a:r>
              <a:rPr lang="ru-RU" altLang="ru-RU" sz="1000" dirty="0" smtClean="0">
                <a:solidFill>
                  <a:schemeClr val="bg1"/>
                </a:solidFill>
              </a:rPr>
              <a:t>БПЛА</a:t>
            </a:r>
            <a:endParaRPr lang="ru-RU" altLang="ru-RU" sz="1000" dirty="0">
              <a:solidFill>
                <a:schemeClr val="bg1"/>
              </a:solidFill>
            </a:endParaRPr>
          </a:p>
          <a:p>
            <a:pPr defTabSz="576263">
              <a:lnSpc>
                <a:spcPct val="80000"/>
              </a:lnSpc>
              <a:spcBef>
                <a:spcPct val="20000"/>
              </a:spcBef>
            </a:pPr>
            <a:r>
              <a:rPr lang="ru-RU" altLang="ru-RU" sz="1000" dirty="0">
                <a:solidFill>
                  <a:schemeClr val="bg1"/>
                </a:solidFill>
              </a:rPr>
              <a:t>Размер пикселя:   2.5 см</a:t>
            </a:r>
          </a:p>
          <a:p>
            <a:pPr defTabSz="576263">
              <a:lnSpc>
                <a:spcPct val="80000"/>
              </a:lnSpc>
              <a:spcBef>
                <a:spcPct val="20000"/>
              </a:spcBef>
            </a:pPr>
            <a:r>
              <a:rPr lang="ru-RU" altLang="ru-RU" sz="1000" dirty="0">
                <a:solidFill>
                  <a:schemeClr val="bg1"/>
                </a:solidFill>
              </a:rPr>
              <a:t>Облако: </a:t>
            </a:r>
            <a:r>
              <a:rPr lang="ru-RU" altLang="ru-RU" sz="1000" dirty="0" smtClean="0">
                <a:solidFill>
                  <a:schemeClr val="bg1"/>
                </a:solidFill>
              </a:rPr>
              <a:t> 100 </a:t>
            </a:r>
            <a:r>
              <a:rPr lang="ru-RU" altLang="ru-RU" sz="1000" dirty="0">
                <a:solidFill>
                  <a:schemeClr val="bg1"/>
                </a:solidFill>
              </a:rPr>
              <a:t>млн</a:t>
            </a:r>
          </a:p>
        </p:txBody>
      </p:sp>
      <p:sp>
        <p:nvSpPr>
          <p:cNvPr id="77828" name="AutoShape 4" descr="8fe7e385-ef97-473c-8001-af690a519a67"/>
          <p:cNvSpPr>
            <a:spLocks noChangeAspect="1" noChangeArrowheads="1"/>
          </p:cNvSpPr>
          <p:nvPr/>
        </p:nvSpPr>
        <p:spPr bwMode="auto">
          <a:xfrm>
            <a:off x="2825750" y="14668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77829" name="AutoShape 5" descr="8fe7e385-ef97-473c-8001-af690a519a67"/>
          <p:cNvSpPr>
            <a:spLocks noChangeAspect="1" noChangeArrowheads="1"/>
          </p:cNvSpPr>
          <p:nvPr/>
        </p:nvSpPr>
        <p:spPr bwMode="auto">
          <a:xfrm>
            <a:off x="2825750" y="14668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77830" name="AutoShape 6" descr="8fe7e385-ef97-473c-8001-af690a519a67"/>
          <p:cNvSpPr>
            <a:spLocks noChangeAspect="1" noChangeArrowheads="1"/>
          </p:cNvSpPr>
          <p:nvPr/>
        </p:nvSpPr>
        <p:spPr bwMode="auto">
          <a:xfrm>
            <a:off x="2825750" y="14668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77831" name="AutoShape 7" descr="8fe7e385-ef97-473c-8001-af690a519a67"/>
          <p:cNvSpPr>
            <a:spLocks noChangeAspect="1" noChangeArrowheads="1"/>
          </p:cNvSpPr>
          <p:nvPr/>
        </p:nvSpPr>
        <p:spPr bwMode="auto">
          <a:xfrm>
            <a:off x="2825750" y="14668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77834" name="Picture 7"/>
          <p:cNvPicPr>
            <a:picLocks noChangeAspect="1" noChangeArrowheads="1"/>
          </p:cNvPicPr>
          <p:nvPr/>
        </p:nvPicPr>
        <p:blipFill>
          <a:blip r:embed="rId3"/>
          <a:srcRect l="3992" b="37526"/>
          <a:stretch>
            <a:fillRect/>
          </a:stretch>
        </p:blipFill>
        <p:spPr bwMode="auto">
          <a:xfrm>
            <a:off x="153988" y="684213"/>
            <a:ext cx="3159125" cy="24495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550" y="1403350"/>
            <a:ext cx="2087563" cy="1733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8231" y="0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defTabSz="576263"/>
            <a:r>
              <a:rPr lang="ru-RU" altLang="ru-RU" sz="2000" dirty="0">
                <a:solidFill>
                  <a:srgbClr val="2F8FFE"/>
                </a:solidFill>
              </a:rPr>
              <a:t>Классификация объектов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14"/>
          <p:cNvSpPr txBox="1">
            <a:spLocks noChangeArrowheads="1"/>
          </p:cNvSpPr>
          <p:nvPr/>
        </p:nvSpPr>
        <p:spPr bwMode="auto">
          <a:xfrm>
            <a:off x="3411538" y="755650"/>
            <a:ext cx="18716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576263">
              <a:lnSpc>
                <a:spcPct val="80000"/>
              </a:lnSpc>
              <a:spcBef>
                <a:spcPct val="20000"/>
              </a:spcBef>
            </a:pPr>
            <a:r>
              <a:rPr lang="ru-RU" altLang="ru-RU" sz="1000" dirty="0">
                <a:solidFill>
                  <a:schemeClr val="bg1"/>
                </a:solidFill>
              </a:rPr>
              <a:t>Съемка: 	БПЛА</a:t>
            </a:r>
          </a:p>
          <a:p>
            <a:pPr defTabSz="576263">
              <a:lnSpc>
                <a:spcPct val="80000"/>
              </a:lnSpc>
              <a:spcBef>
                <a:spcPct val="20000"/>
              </a:spcBef>
            </a:pPr>
            <a:r>
              <a:rPr lang="ru-RU" altLang="ru-RU" sz="1000" dirty="0">
                <a:solidFill>
                  <a:schemeClr val="bg1"/>
                </a:solidFill>
              </a:rPr>
              <a:t>Размер пикселя:   2.5 см</a:t>
            </a:r>
          </a:p>
          <a:p>
            <a:pPr defTabSz="576263">
              <a:lnSpc>
                <a:spcPct val="80000"/>
              </a:lnSpc>
              <a:spcBef>
                <a:spcPct val="20000"/>
              </a:spcBef>
            </a:pPr>
            <a:r>
              <a:rPr lang="ru-RU" altLang="ru-RU" sz="1000" dirty="0">
                <a:solidFill>
                  <a:schemeClr val="bg1"/>
                </a:solidFill>
              </a:rPr>
              <a:t>Облако: 	</a:t>
            </a:r>
            <a:r>
              <a:rPr lang="ru-RU" altLang="ru-RU" sz="1000" dirty="0" smtClean="0">
                <a:solidFill>
                  <a:schemeClr val="bg1"/>
                </a:solidFill>
              </a:rPr>
              <a:t>23 </a:t>
            </a:r>
            <a:r>
              <a:rPr lang="ru-RU" altLang="ru-RU" sz="1000" dirty="0">
                <a:solidFill>
                  <a:schemeClr val="bg1"/>
                </a:solidFill>
              </a:rPr>
              <a:t>млн</a:t>
            </a:r>
          </a:p>
        </p:txBody>
      </p:sp>
      <p:sp>
        <p:nvSpPr>
          <p:cNvPr id="50183" name="AutoShape 7" descr="8fe7e385-ef97-473c-8001-af690a519a67"/>
          <p:cNvSpPr>
            <a:spLocks noChangeAspect="1" noChangeArrowheads="1"/>
          </p:cNvSpPr>
          <p:nvPr/>
        </p:nvSpPr>
        <p:spPr bwMode="auto">
          <a:xfrm>
            <a:off x="2825750" y="14668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185" name="AutoShape 9" descr="8fe7e385-ef97-473c-8001-af690a519a67"/>
          <p:cNvSpPr>
            <a:spLocks noChangeAspect="1" noChangeArrowheads="1"/>
          </p:cNvSpPr>
          <p:nvPr/>
        </p:nvSpPr>
        <p:spPr bwMode="auto">
          <a:xfrm>
            <a:off x="2825750" y="14668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187" name="AutoShape 11" descr="8fe7e385-ef97-473c-8001-af690a519a67"/>
          <p:cNvSpPr>
            <a:spLocks noChangeAspect="1" noChangeArrowheads="1"/>
          </p:cNvSpPr>
          <p:nvPr/>
        </p:nvSpPr>
        <p:spPr bwMode="auto">
          <a:xfrm>
            <a:off x="2825750" y="14668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0189" name="AutoShape 13" descr="8fe7e385-ef97-473c-8001-af690a519a67"/>
          <p:cNvSpPr>
            <a:spLocks noChangeAspect="1" noChangeArrowheads="1"/>
          </p:cNvSpPr>
          <p:nvPr/>
        </p:nvSpPr>
        <p:spPr bwMode="auto">
          <a:xfrm>
            <a:off x="2825750" y="14668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755650"/>
            <a:ext cx="3095625" cy="2406650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ffectLst/>
        </p:spPr>
      </p:pic>
      <p:pic>
        <p:nvPicPr>
          <p:cNvPr id="5019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1538" y="1452563"/>
            <a:ext cx="2133600" cy="1714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8231" y="0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defTabSz="576263"/>
            <a:r>
              <a:rPr lang="ru-RU" altLang="ru-RU" sz="2000" dirty="0">
                <a:solidFill>
                  <a:srgbClr val="2F8FFE"/>
                </a:solidFill>
              </a:rPr>
              <a:t>Классификация объектов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8231" y="0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defTabSz="576263"/>
            <a:r>
              <a:rPr lang="ru-RU" altLang="ru-RU" sz="2000" dirty="0">
                <a:solidFill>
                  <a:srgbClr val="2F8FFE"/>
                </a:solidFill>
              </a:rPr>
              <a:t>Классификация объектов</a:t>
            </a: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287" y="471960"/>
            <a:ext cx="1944216" cy="2681676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8511" y="1371935"/>
            <a:ext cx="2155746" cy="1682380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ffectLst/>
        </p:spPr>
      </p:pic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3079275" y="712519"/>
            <a:ext cx="2249516" cy="9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272284">
              <a:lnSpc>
                <a:spcPct val="80000"/>
              </a:lnSpc>
              <a:spcBef>
                <a:spcPct val="20000"/>
              </a:spcBef>
            </a:pPr>
            <a:r>
              <a:rPr lang="ru-RU" altLang="ru-RU" sz="1000" dirty="0">
                <a:solidFill>
                  <a:schemeClr val="bg1"/>
                </a:solidFill>
              </a:rPr>
              <a:t>Съемка: 	</a:t>
            </a:r>
            <a:r>
              <a:rPr lang="ru-RU" altLang="ru-RU" sz="1000" dirty="0" smtClean="0">
                <a:solidFill>
                  <a:schemeClr val="bg1"/>
                </a:solidFill>
              </a:rPr>
              <a:t> </a:t>
            </a:r>
            <a:r>
              <a:rPr lang="ru-RU" altLang="ru-RU" sz="1000" dirty="0">
                <a:solidFill>
                  <a:schemeClr val="bg1"/>
                </a:solidFill>
              </a:rPr>
              <a:t>АФС (</a:t>
            </a:r>
            <a:r>
              <a:rPr lang="en-US" altLang="ru-RU" sz="1000" dirty="0">
                <a:solidFill>
                  <a:schemeClr val="bg1"/>
                </a:solidFill>
              </a:rPr>
              <a:t>IGI </a:t>
            </a:r>
            <a:r>
              <a:rPr lang="ru-RU" altLang="ru-RU" sz="1000" dirty="0">
                <a:solidFill>
                  <a:schemeClr val="bg1"/>
                </a:solidFill>
              </a:rPr>
              <a:t>5 камер</a:t>
            </a:r>
            <a:r>
              <a:rPr lang="en-US" altLang="ru-RU" sz="1000" dirty="0">
                <a:solidFill>
                  <a:schemeClr val="bg1"/>
                </a:solidFill>
              </a:rPr>
              <a:t>)</a:t>
            </a:r>
            <a:endParaRPr lang="ru-RU" altLang="ru-RU" sz="1000" dirty="0">
              <a:solidFill>
                <a:schemeClr val="bg1"/>
              </a:solidFill>
            </a:endParaRPr>
          </a:p>
          <a:p>
            <a:pPr defTabSz="272284">
              <a:lnSpc>
                <a:spcPct val="80000"/>
              </a:lnSpc>
              <a:spcBef>
                <a:spcPct val="20000"/>
              </a:spcBef>
            </a:pPr>
            <a:r>
              <a:rPr lang="ru-RU" altLang="ru-RU" sz="1000" dirty="0">
                <a:solidFill>
                  <a:schemeClr val="bg1"/>
                </a:solidFill>
              </a:rPr>
              <a:t>Размер пикселя:   2.6 см</a:t>
            </a:r>
          </a:p>
          <a:p>
            <a:pPr defTabSz="272284">
              <a:lnSpc>
                <a:spcPct val="80000"/>
              </a:lnSpc>
              <a:spcBef>
                <a:spcPct val="20000"/>
              </a:spcBef>
            </a:pPr>
            <a:r>
              <a:rPr lang="ru-RU" altLang="ru-RU" sz="1000" dirty="0">
                <a:solidFill>
                  <a:schemeClr val="bg1"/>
                </a:solidFill>
              </a:rPr>
              <a:t>Облако: 	</a:t>
            </a:r>
            <a:r>
              <a:rPr lang="ru-RU" altLang="ru-RU" sz="1000" dirty="0" smtClean="0">
                <a:solidFill>
                  <a:schemeClr val="bg1"/>
                </a:solidFill>
              </a:rPr>
              <a:t>100 </a:t>
            </a:r>
            <a:r>
              <a:rPr lang="ru-RU" altLang="ru-RU" sz="1000" dirty="0">
                <a:solidFill>
                  <a:schemeClr val="bg1"/>
                </a:solidFill>
              </a:rPr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23616051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1"/>
          <p:cNvPicPr>
            <a:picLocks noChangeAspect="1"/>
          </p:cNvPicPr>
          <p:nvPr/>
        </p:nvPicPr>
        <p:blipFill>
          <a:blip r:embed="rId3"/>
          <a:srcRect l="7040" t="9354" r="8743" b="6396"/>
          <a:stretch>
            <a:fillRect/>
          </a:stretch>
        </p:blipFill>
        <p:spPr bwMode="auto">
          <a:xfrm>
            <a:off x="287338" y="843756"/>
            <a:ext cx="3455987" cy="19446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4277" name="Прямоугольник 2"/>
          <p:cNvSpPr>
            <a:spLocks noChangeArrowheads="1"/>
          </p:cNvSpPr>
          <p:nvPr/>
        </p:nvSpPr>
        <p:spPr bwMode="auto">
          <a:xfrm>
            <a:off x="3960813" y="1092200"/>
            <a:ext cx="214312" cy="133350"/>
          </a:xfrm>
          <a:prstGeom prst="rect">
            <a:avLst/>
          </a:prstGeom>
          <a:solidFill>
            <a:srgbClr val="783C0A"/>
          </a:solidFill>
          <a:ln w="9525" algn="ctr">
            <a:solidFill>
              <a:srgbClr val="2F8FFE"/>
            </a:solidFill>
            <a:round/>
            <a:headEnd/>
            <a:tailEnd/>
          </a:ln>
        </p:spPr>
        <p:txBody>
          <a:bodyPr/>
          <a:lstStyle/>
          <a:p>
            <a:pPr defTabSz="576263"/>
            <a:endParaRPr lang="ru-RU"/>
          </a:p>
        </p:txBody>
      </p:sp>
      <p:sp>
        <p:nvSpPr>
          <p:cNvPr id="54278" name="Прямоугольник 3"/>
          <p:cNvSpPr>
            <a:spLocks noChangeArrowheads="1"/>
          </p:cNvSpPr>
          <p:nvPr/>
        </p:nvSpPr>
        <p:spPr bwMode="auto">
          <a:xfrm>
            <a:off x="3960813" y="1306513"/>
            <a:ext cx="214312" cy="133350"/>
          </a:xfrm>
          <a:prstGeom prst="rect">
            <a:avLst/>
          </a:prstGeom>
          <a:solidFill>
            <a:srgbClr val="14C814"/>
          </a:solidFill>
          <a:ln w="9525" algn="ctr">
            <a:solidFill>
              <a:srgbClr val="2F8FFE"/>
            </a:solidFill>
            <a:round/>
            <a:headEnd/>
            <a:tailEnd/>
          </a:ln>
        </p:spPr>
        <p:txBody>
          <a:bodyPr/>
          <a:lstStyle/>
          <a:p>
            <a:pPr defTabSz="576263"/>
            <a:endParaRPr lang="ru-RU"/>
          </a:p>
        </p:txBody>
      </p:sp>
      <p:sp>
        <p:nvSpPr>
          <p:cNvPr id="54279" name="Прямоугольник 5"/>
          <p:cNvSpPr>
            <a:spLocks noChangeArrowheads="1"/>
          </p:cNvSpPr>
          <p:nvPr/>
        </p:nvSpPr>
        <p:spPr bwMode="auto">
          <a:xfrm>
            <a:off x="3960813" y="1535113"/>
            <a:ext cx="214312" cy="133350"/>
          </a:xfrm>
          <a:prstGeom prst="rect">
            <a:avLst/>
          </a:prstGeom>
          <a:solidFill>
            <a:srgbClr val="FAFA14"/>
          </a:solidFill>
          <a:ln w="9525" algn="ctr">
            <a:solidFill>
              <a:srgbClr val="2F8FFE"/>
            </a:solidFill>
            <a:round/>
            <a:headEnd/>
            <a:tailEnd/>
          </a:ln>
        </p:spPr>
        <p:txBody>
          <a:bodyPr/>
          <a:lstStyle/>
          <a:p>
            <a:pPr defTabSz="576263"/>
            <a:endParaRPr lang="ru-RU"/>
          </a:p>
        </p:txBody>
      </p:sp>
      <p:sp>
        <p:nvSpPr>
          <p:cNvPr id="54280" name="Прямоугольник 6"/>
          <p:cNvSpPr>
            <a:spLocks noChangeArrowheads="1"/>
          </p:cNvSpPr>
          <p:nvPr/>
        </p:nvSpPr>
        <p:spPr bwMode="auto">
          <a:xfrm>
            <a:off x="3960813" y="1749425"/>
            <a:ext cx="214312" cy="133350"/>
          </a:xfrm>
          <a:prstGeom prst="rect">
            <a:avLst/>
          </a:prstGeom>
          <a:solidFill>
            <a:srgbClr val="BC5BCC"/>
          </a:solidFill>
          <a:ln w="9525" algn="ctr">
            <a:solidFill>
              <a:srgbClr val="2F8FFE"/>
            </a:solidFill>
            <a:round/>
            <a:headEnd/>
            <a:tailEnd/>
          </a:ln>
        </p:spPr>
        <p:txBody>
          <a:bodyPr/>
          <a:lstStyle/>
          <a:p>
            <a:pPr defTabSz="576263"/>
            <a:endParaRPr lang="ru-RU"/>
          </a:p>
        </p:txBody>
      </p:sp>
      <p:sp>
        <p:nvSpPr>
          <p:cNvPr id="54281" name="Прямоугольник 7"/>
          <p:cNvSpPr>
            <a:spLocks noChangeArrowheads="1"/>
          </p:cNvSpPr>
          <p:nvPr/>
        </p:nvSpPr>
        <p:spPr bwMode="auto">
          <a:xfrm>
            <a:off x="3960813" y="1962150"/>
            <a:ext cx="214312" cy="133350"/>
          </a:xfrm>
          <a:prstGeom prst="rect">
            <a:avLst/>
          </a:prstGeom>
          <a:solidFill>
            <a:srgbClr val="5A5A5A"/>
          </a:solidFill>
          <a:ln w="9525" algn="ctr">
            <a:solidFill>
              <a:srgbClr val="2F8FFE"/>
            </a:solidFill>
            <a:round/>
            <a:headEnd/>
            <a:tailEnd/>
          </a:ln>
        </p:spPr>
        <p:txBody>
          <a:bodyPr/>
          <a:lstStyle/>
          <a:p>
            <a:pPr defTabSz="576263"/>
            <a:endParaRPr lang="ru-RU"/>
          </a:p>
        </p:txBody>
      </p:sp>
      <p:sp>
        <p:nvSpPr>
          <p:cNvPr id="54282" name="Прямоугольник 8"/>
          <p:cNvSpPr>
            <a:spLocks noChangeArrowheads="1"/>
          </p:cNvSpPr>
          <p:nvPr/>
        </p:nvSpPr>
        <p:spPr bwMode="auto">
          <a:xfrm>
            <a:off x="3960813" y="2184400"/>
            <a:ext cx="214312" cy="133350"/>
          </a:xfrm>
          <a:prstGeom prst="rect">
            <a:avLst/>
          </a:prstGeom>
          <a:solidFill>
            <a:srgbClr val="424243"/>
          </a:solidFill>
          <a:ln w="9525" algn="ctr">
            <a:solidFill>
              <a:srgbClr val="2F8FFE"/>
            </a:solidFill>
            <a:round/>
            <a:headEnd/>
            <a:tailEnd/>
          </a:ln>
        </p:spPr>
        <p:txBody>
          <a:bodyPr/>
          <a:lstStyle/>
          <a:p>
            <a:pPr defTabSz="576263"/>
            <a:endParaRPr lang="ru-RU"/>
          </a:p>
        </p:txBody>
      </p:sp>
      <p:graphicFrame>
        <p:nvGraphicFramePr>
          <p:cNvPr id="54324" name="Group 52"/>
          <p:cNvGraphicFramePr>
            <a:graphicFrameLocks noGrp="1"/>
          </p:cNvGraphicFramePr>
          <p:nvPr/>
        </p:nvGraphicFramePr>
        <p:xfrm>
          <a:off x="3876675" y="828675"/>
          <a:ext cx="1504950" cy="1524569"/>
        </p:xfrm>
        <a:graphic>
          <a:graphicData uri="http://schemas.openxmlformats.org/drawingml/2006/table">
            <a:tbl>
              <a:tblPr/>
              <a:tblGrid>
                <a:gridCol w="352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6213"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Класс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783C0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Земля  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783C0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Растительность 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Здание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Автомобиль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Асфальт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Уличная фурнитура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8231" y="0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defTabSz="576263"/>
            <a:r>
              <a:rPr lang="ru-RU" altLang="ru-RU" sz="2000" dirty="0">
                <a:solidFill>
                  <a:srgbClr val="2F8FFE"/>
                </a:solidFill>
              </a:rPr>
              <a:t>Ручное редактирование облака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6" name="Group 6"/>
          <p:cNvGrpSpPr>
            <a:grpSpLocks/>
          </p:cNvGrpSpPr>
          <p:nvPr/>
        </p:nvGrpSpPr>
        <p:grpSpPr bwMode="auto">
          <a:xfrm>
            <a:off x="3528591" y="1980084"/>
            <a:ext cx="2020888" cy="1131888"/>
            <a:chOff x="136" y="385"/>
            <a:chExt cx="1273" cy="713"/>
          </a:xfrm>
        </p:grpSpPr>
        <p:pic>
          <p:nvPicPr>
            <p:cNvPr id="56322" name="Picture 7" descr="NVIDIA A100 для PCI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" y="385"/>
              <a:ext cx="1270" cy="713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  <p:sp>
          <p:nvSpPr>
            <p:cNvPr id="56323" name="TextBox 2"/>
            <p:cNvSpPr txBox="1">
              <a:spLocks noChangeArrowheads="1"/>
            </p:cNvSpPr>
            <p:nvPr/>
          </p:nvSpPr>
          <p:spPr bwMode="auto">
            <a:xfrm>
              <a:off x="771" y="884"/>
              <a:ext cx="63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ru-RU" sz="800" dirty="0" err="1">
                  <a:solidFill>
                    <a:schemeClr val="bg1"/>
                  </a:solidFill>
                </a:rPr>
                <a:t>Nvidia</a:t>
              </a:r>
              <a:r>
                <a:rPr lang="en-US" altLang="ru-RU" sz="800" dirty="0">
                  <a:solidFill>
                    <a:schemeClr val="bg1"/>
                  </a:solidFill>
                </a:rPr>
                <a:t> Tesla A100</a:t>
              </a:r>
            </a:p>
            <a:p>
              <a:pPr algn="r"/>
              <a:r>
                <a:rPr lang="en-US" altLang="ru-RU" sz="800" dirty="0">
                  <a:solidFill>
                    <a:schemeClr val="bg1"/>
                  </a:solidFill>
                </a:rPr>
                <a:t>80GB RAM</a:t>
              </a:r>
              <a:endParaRPr lang="ru-RU" altLang="ru-RU" sz="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56" y="982506"/>
            <a:ext cx="2973712" cy="156352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44215" y="669925"/>
            <a:ext cx="30995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800" dirty="0">
                <a:solidFill>
                  <a:schemeClr val="bg1"/>
                </a:solidFill>
              </a:rPr>
              <a:t>Производительность разных видеокарт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8231" y="0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defTabSz="576263"/>
            <a:r>
              <a:rPr lang="ru-RU" altLang="ru-RU" sz="2000" dirty="0">
                <a:solidFill>
                  <a:srgbClr val="2F8FFE"/>
                </a:solidFill>
              </a:rPr>
              <a:t>Модуль обучения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 txBox="1">
            <a:spLocks noChangeArrowheads="1"/>
          </p:cNvSpPr>
          <p:nvPr/>
        </p:nvSpPr>
        <p:spPr bwMode="auto">
          <a:xfrm>
            <a:off x="287338" y="828675"/>
            <a:ext cx="3960812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1000" dirty="0">
                <a:solidFill>
                  <a:schemeClr val="bg1"/>
                </a:solidFill>
              </a:rPr>
              <a:t>Недостаточное качество данных для обучения (ошибки классификации, размечены не все классы)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1000" dirty="0">
                <a:solidFill>
                  <a:schemeClr val="bg1"/>
                </a:solidFill>
              </a:rPr>
              <a:t>Недостаточное количество вариантов данных (различные времена года, типы местности, характер строений)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1000" dirty="0">
                <a:solidFill>
                  <a:schemeClr val="bg1"/>
                </a:solidFill>
              </a:rPr>
              <a:t>Необходимость работы на высоком разрешении исходных облаков (подробнее 10 см)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1000" dirty="0">
                <a:solidFill>
                  <a:schemeClr val="bg1"/>
                </a:solidFill>
              </a:rPr>
              <a:t>Сильная зашумленность исходных фотограмметрических облаков точек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endParaRPr lang="ru-RU" altLang="ru-RU" sz="10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8231" y="0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defTabSz="576263"/>
            <a:r>
              <a:rPr lang="ru-RU" altLang="ru-RU" sz="2000" dirty="0">
                <a:solidFill>
                  <a:srgbClr val="2F8FFE"/>
                </a:solidFill>
              </a:rPr>
              <a:t>Проблемы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Прямая соединительная линия 74"/>
          <p:cNvCxnSpPr>
            <a:cxnSpLocks/>
          </p:cNvCxnSpPr>
          <p:nvPr/>
        </p:nvCxnSpPr>
        <p:spPr>
          <a:xfrm flipH="1">
            <a:off x="1543050" y="2619375"/>
            <a:ext cx="4763" cy="469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69863" y="149225"/>
            <a:ext cx="5419725" cy="293528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5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50" dirty="0">
              <a:solidFill>
                <a:srgbClr val="E9EEF3"/>
              </a:solidFill>
            </a:endParaRPr>
          </a:p>
        </p:txBody>
      </p:sp>
      <p:cxnSp>
        <p:nvCxnSpPr>
          <p:cNvPr id="73" name="Прямая соединительная линия 72"/>
          <p:cNvCxnSpPr>
            <a:cxnSpLocks/>
          </p:cNvCxnSpPr>
          <p:nvPr/>
        </p:nvCxnSpPr>
        <p:spPr>
          <a:xfrm>
            <a:off x="2840038" y="149225"/>
            <a:ext cx="0" cy="2451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cxnSpLocks/>
          </p:cNvCxnSpPr>
          <p:nvPr/>
        </p:nvCxnSpPr>
        <p:spPr>
          <a:xfrm>
            <a:off x="169863" y="2595563"/>
            <a:ext cx="5402262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147638" y="127000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5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50">
              <a:solidFill>
                <a:srgbClr val="E9EEF3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147638" y="3044825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5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50">
              <a:solidFill>
                <a:srgbClr val="E9EEF3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5557838" y="127000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5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50">
              <a:solidFill>
                <a:srgbClr val="E9EEF3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5564188" y="3044825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5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50">
              <a:solidFill>
                <a:srgbClr val="E9EEF3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5564188" y="2562225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5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50">
              <a:solidFill>
                <a:srgbClr val="E9EEF3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41288" y="2568575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5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50">
              <a:solidFill>
                <a:srgbClr val="E9EEF3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519238" y="2568575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5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50">
              <a:solidFill>
                <a:srgbClr val="E9EEF3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1512888" y="3051175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5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50">
              <a:solidFill>
                <a:srgbClr val="E9EEF3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2814638" y="2566988"/>
            <a:ext cx="55562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5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50">
              <a:solidFill>
                <a:srgbClr val="E9EEF3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8925" y="2805113"/>
            <a:ext cx="1181100" cy="190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159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33" dirty="0">
                <a:solidFill>
                  <a:srgbClr val="E9E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Сочи, 2023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27188" y="2701925"/>
            <a:ext cx="7747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159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33" dirty="0" err="1">
                <a:solidFill>
                  <a:srgbClr val="E9EEF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info@racurs.ru</a:t>
            </a:r>
            <a:r>
              <a:rPr lang="ru-RU" sz="633" dirty="0">
                <a:solidFill>
                  <a:srgbClr val="E9E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33" dirty="0">
              <a:solidFill>
                <a:srgbClr val="E9EE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159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33" dirty="0" err="1">
                <a:solidFill>
                  <a:srgbClr val="418F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www.racurs.ru</a:t>
            </a:r>
            <a:endParaRPr lang="ru-RU" sz="633" dirty="0">
              <a:solidFill>
                <a:srgbClr val="418F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13025" y="2705100"/>
            <a:ext cx="960438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159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33" dirty="0">
                <a:solidFill>
                  <a:srgbClr val="E9E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Т: +7 495 720-51-27</a:t>
            </a:r>
            <a:br>
              <a:rPr lang="ru-RU" sz="633" dirty="0">
                <a:solidFill>
                  <a:srgbClr val="E9EEF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33" dirty="0">
                <a:solidFill>
                  <a:srgbClr val="E9E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Ф: + 7 495 120-40-17</a:t>
            </a:r>
            <a:endParaRPr lang="en-US" sz="633" dirty="0">
              <a:solidFill>
                <a:srgbClr val="E9EE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67138" y="2713038"/>
            <a:ext cx="1993900" cy="287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159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33" dirty="0">
                <a:solidFill>
                  <a:srgbClr val="E9E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129366, г. Москва, ул. Ярославская,</a:t>
            </a:r>
            <a:br>
              <a:rPr lang="ru-RU" sz="633" dirty="0">
                <a:solidFill>
                  <a:srgbClr val="E9EEF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33" dirty="0">
                <a:solidFill>
                  <a:srgbClr val="E9E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13</a:t>
            </a:r>
            <a:r>
              <a:rPr lang="en-US" sz="633" dirty="0">
                <a:solidFill>
                  <a:srgbClr val="E9E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3 </a:t>
            </a:r>
            <a:r>
              <a:rPr lang="ru-RU" sz="633" dirty="0">
                <a:solidFill>
                  <a:srgbClr val="E9EE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этаж, оф. 15 </a:t>
            </a:r>
            <a:endParaRPr lang="en-US" sz="633" dirty="0">
              <a:solidFill>
                <a:srgbClr val="E9EE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35" name="TextBox 79"/>
          <p:cNvSpPr txBox="1">
            <a:spLocks noChangeArrowheads="1"/>
          </p:cNvSpPr>
          <p:nvPr/>
        </p:nvSpPr>
        <p:spPr bwMode="auto">
          <a:xfrm>
            <a:off x="265113" y="20320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15900"/>
            <a:r>
              <a:rPr lang="ru-RU" sz="1600">
                <a:solidFill>
                  <a:srgbClr val="E9EEF3"/>
                </a:solidFill>
              </a:rPr>
              <a:t>Спасибо за внимание!</a:t>
            </a:r>
          </a:p>
        </p:txBody>
      </p:sp>
      <p:pic>
        <p:nvPicPr>
          <p:cNvPr id="60436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3900" y="1119188"/>
            <a:ext cx="1876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Овал 81"/>
          <p:cNvSpPr/>
          <p:nvPr/>
        </p:nvSpPr>
        <p:spPr>
          <a:xfrm>
            <a:off x="2814638" y="119063"/>
            <a:ext cx="55562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599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50">
              <a:solidFill>
                <a:srgbClr val="E9EEF3"/>
              </a:solidFill>
            </a:endParaRPr>
          </a:p>
        </p:txBody>
      </p:sp>
      <p:sp>
        <p:nvSpPr>
          <p:cNvPr id="60438" name="TextBox 2"/>
          <p:cNvSpPr txBox="1">
            <a:spLocks noChangeArrowheads="1"/>
          </p:cNvSpPr>
          <p:nvPr/>
        </p:nvSpPr>
        <p:spPr bwMode="auto">
          <a:xfrm>
            <a:off x="188913" y="674688"/>
            <a:ext cx="269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 dirty="0">
                <a:solidFill>
                  <a:schemeClr val="bg1"/>
                </a:solidFill>
              </a:rPr>
              <a:t>Компания «Ракурс» выражает </a:t>
            </a:r>
            <a:r>
              <a:rPr lang="ru-RU" altLang="ru-RU" sz="1000" dirty="0" smtClean="0">
                <a:solidFill>
                  <a:schemeClr val="bg1"/>
                </a:solidFill>
              </a:rPr>
              <a:t>благодарность ФГУП </a:t>
            </a:r>
            <a:r>
              <a:rPr lang="ru-RU" altLang="ru-RU" sz="1000" dirty="0">
                <a:solidFill>
                  <a:schemeClr val="bg1"/>
                </a:solidFill>
              </a:rPr>
              <a:t>«Фонд содействия развитию малых </a:t>
            </a:r>
            <a:r>
              <a:rPr lang="ru-RU" altLang="ru-RU" sz="1000" dirty="0" smtClean="0">
                <a:solidFill>
                  <a:schemeClr val="bg1"/>
                </a:solidFill>
              </a:rPr>
              <a:t>форм предприятий </a:t>
            </a:r>
            <a:r>
              <a:rPr lang="ru-RU" altLang="ru-RU" sz="1000" dirty="0">
                <a:solidFill>
                  <a:schemeClr val="bg1"/>
                </a:solidFill>
              </a:rPr>
              <a:t>в научно-технической сфере» за грант</a:t>
            </a:r>
          </a:p>
          <a:p>
            <a:r>
              <a:rPr lang="ru-RU" altLang="ru-RU" sz="1000" dirty="0">
                <a:solidFill>
                  <a:schemeClr val="bg1"/>
                </a:solidFill>
              </a:rPr>
              <a:t>в рамках федерального проекта</a:t>
            </a:r>
          </a:p>
          <a:p>
            <a:r>
              <a:rPr lang="ru-RU" altLang="ru-RU" sz="1000" dirty="0">
                <a:solidFill>
                  <a:schemeClr val="bg1"/>
                </a:solidFill>
              </a:rPr>
              <a:t>«Искусственный интеллект» национальной программы</a:t>
            </a:r>
          </a:p>
          <a:p>
            <a:r>
              <a:rPr lang="ru-RU" altLang="ru-RU" sz="1000" dirty="0">
                <a:solidFill>
                  <a:schemeClr val="bg1"/>
                </a:solidFill>
              </a:rPr>
              <a:t>«Цифровая экономика Российской Федерации».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40" y="611932"/>
            <a:ext cx="576127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(key) != 32: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raise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ValueError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"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Fernet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key must be 32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-safe base64-encoded bytes."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self._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signing_key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key[:16]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self._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encryption_key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key[16:]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self._backend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backend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@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classmethod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generate_key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ru-RU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746" name="Rectangle 2"/>
          <p:cNvSpPr txBox="1">
            <a:spLocks noChangeArrowheads="1"/>
          </p:cNvSpPr>
          <p:nvPr/>
        </p:nvSpPr>
        <p:spPr bwMode="auto">
          <a:xfrm>
            <a:off x="287338" y="174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defTabSz="576263"/>
            <a:r>
              <a:rPr lang="ru-RU" altLang="ru-RU" sz="2000" dirty="0">
                <a:solidFill>
                  <a:srgbClr val="2F8FFE"/>
                </a:solidFill>
              </a:rPr>
              <a:t>История вопроса</a:t>
            </a:r>
          </a:p>
        </p:txBody>
      </p:sp>
      <p:pic>
        <p:nvPicPr>
          <p:cNvPr id="31747" name="Picture 7" descr=" Источник: PyTorch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7213" y="971550"/>
            <a:ext cx="2233612" cy="1116013"/>
          </a:xfrm>
          <a:prstGeom prst="rect">
            <a:avLst/>
          </a:prstGeom>
          <a:noFill/>
          <a:ln w="19050">
            <a:solidFill>
              <a:srgbClr val="2F8FFE"/>
            </a:solidFill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163" y="971550"/>
            <a:ext cx="1368425" cy="1139825"/>
          </a:xfrm>
          <a:prstGeom prst="rect">
            <a:avLst/>
          </a:prstGeom>
          <a:solidFill>
            <a:schemeClr val="bg1"/>
          </a:solidFill>
          <a:ln w="19050">
            <a:solidFill>
              <a:srgbClr val="2F8FFE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 txBox="1">
            <a:spLocks noChangeArrowheads="1"/>
          </p:cNvSpPr>
          <p:nvPr/>
        </p:nvSpPr>
        <p:spPr bwMode="auto">
          <a:xfrm>
            <a:off x="287338" y="731043"/>
            <a:ext cx="51863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5900" indent="-215900" defTabSz="576263">
              <a:spcBef>
                <a:spcPct val="20000"/>
              </a:spcBef>
            </a:pPr>
            <a:endParaRPr lang="ru-RU" altLang="ru-RU" sz="1600">
              <a:solidFill>
                <a:schemeClr val="bg1"/>
              </a:solidFill>
            </a:endParaRP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1000">
                <a:solidFill>
                  <a:schemeClr val="bg1"/>
                </a:solidFill>
              </a:rPr>
              <a:t>Картография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1000">
                <a:solidFill>
                  <a:schemeClr val="bg1"/>
                </a:solidFill>
              </a:rPr>
              <a:t>Мониторинг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1000">
                <a:solidFill>
                  <a:schemeClr val="bg1"/>
                </a:solidFill>
              </a:rPr>
              <a:t>Природные ресурсы</a:t>
            </a:r>
            <a:endParaRPr lang="en-US" altLang="ru-RU" sz="1000">
              <a:solidFill>
                <a:schemeClr val="bg1"/>
              </a:solidFill>
            </a:endParaRP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1000">
                <a:solidFill>
                  <a:schemeClr val="bg1"/>
                </a:solidFill>
              </a:rPr>
              <a:t>Сельское хозяйство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1000">
                <a:solidFill>
                  <a:schemeClr val="bg1"/>
                </a:solidFill>
              </a:rPr>
              <a:t>и т.д.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 flipV="1">
            <a:off x="2593975" y="696913"/>
            <a:ext cx="0" cy="2290762"/>
          </a:xfrm>
          <a:prstGeom prst="line">
            <a:avLst/>
          </a:prstGeom>
          <a:ln>
            <a:solidFill>
              <a:srgbClr val="418F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7338" y="0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defTabSz="576263"/>
            <a:r>
              <a:rPr lang="ru-RU" altLang="ru-RU" sz="2000" dirty="0">
                <a:solidFill>
                  <a:srgbClr val="2F8FFE"/>
                </a:solidFill>
              </a:rPr>
              <a:t>Область </a:t>
            </a:r>
            <a:r>
              <a:rPr lang="ru-RU" altLang="ru-RU" sz="2000" dirty="0" smtClean="0">
                <a:solidFill>
                  <a:srgbClr val="2F8FFE"/>
                </a:solidFill>
              </a:rPr>
              <a:t>применения</a:t>
            </a:r>
            <a:endParaRPr lang="ru-RU" altLang="ru-RU" sz="2000" dirty="0">
              <a:solidFill>
                <a:srgbClr val="2F8FF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59" y="971972"/>
            <a:ext cx="1584176" cy="155470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0"/>
          <p:cNvPicPr>
            <a:picLocks noChangeAspect="1"/>
          </p:cNvPicPr>
          <p:nvPr/>
        </p:nvPicPr>
        <p:blipFill>
          <a:blip r:embed="rId3"/>
          <a:srcRect l="10162" t="21623" r="10228" b="3342"/>
          <a:stretch>
            <a:fillRect/>
          </a:stretch>
        </p:blipFill>
        <p:spPr bwMode="auto">
          <a:xfrm>
            <a:off x="820738" y="755650"/>
            <a:ext cx="4119562" cy="2016125"/>
          </a:xfrm>
          <a:prstGeom prst="rect">
            <a:avLst/>
          </a:prstGeom>
          <a:noFill/>
          <a:ln w="9525">
            <a:solidFill>
              <a:srgbClr val="2F8FFE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7338" y="174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defTabSz="576263"/>
            <a:r>
              <a:rPr lang="ru-RU" altLang="ru-RU" sz="2000" dirty="0">
                <a:solidFill>
                  <a:srgbClr val="2F8FFE"/>
                </a:solidFill>
              </a:rPr>
              <a:t>Модель используемой </a:t>
            </a:r>
            <a:r>
              <a:rPr lang="ru-RU" altLang="ru-RU" sz="2000" dirty="0" err="1">
                <a:solidFill>
                  <a:srgbClr val="2F8FFE"/>
                </a:solidFill>
              </a:rPr>
              <a:t>нейросети</a:t>
            </a:r>
            <a:endParaRPr lang="ru-RU" altLang="ru-RU" sz="2000" dirty="0">
              <a:solidFill>
                <a:srgbClr val="2F8FFE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1"/>
          <p:cNvSpPr txBox="1">
            <a:spLocks/>
          </p:cNvSpPr>
          <p:nvPr/>
        </p:nvSpPr>
        <p:spPr bwMode="auto">
          <a:xfrm>
            <a:off x="287338" y="2411413"/>
            <a:ext cx="51863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/>
          <a:lstStyle/>
          <a:p>
            <a:pPr marL="215900" indent="-215900" defTabSz="576263">
              <a:spcBef>
                <a:spcPct val="20000"/>
              </a:spcBef>
              <a:buFontTx/>
              <a:buChar char="•"/>
            </a:pPr>
            <a:endParaRPr lang="ru-RU" altLang="ru-RU" sz="2000"/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endParaRPr lang="ru-RU" altLang="ru-RU" sz="2000"/>
          </a:p>
        </p:txBody>
      </p:sp>
      <p:pic>
        <p:nvPicPr>
          <p:cNvPr id="3789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962025"/>
            <a:ext cx="4722812" cy="1593850"/>
          </a:xfrm>
          <a:prstGeom prst="rect">
            <a:avLst/>
          </a:prstGeom>
          <a:noFill/>
          <a:ln w="9525">
            <a:solidFill>
              <a:srgbClr val="2F8FFE"/>
            </a:solidFill>
            <a:miter lim="800000"/>
            <a:headEnd/>
            <a:tailEnd/>
          </a:ln>
        </p:spPr>
      </p:pic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313368" y="2624138"/>
            <a:ext cx="44656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algn="ctr" defTabSz="576263"/>
            <a:endParaRPr lang="ru-RU" altLang="ru-RU" sz="2000" dirty="0">
              <a:solidFill>
                <a:srgbClr val="2F8FF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7338" y="174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defTabSz="576263"/>
            <a:r>
              <a:rPr lang="ru-RU" altLang="ru-RU" sz="2000" dirty="0">
                <a:solidFill>
                  <a:srgbClr val="2F8FFE"/>
                </a:solidFill>
              </a:rPr>
              <a:t>Регулярная и нерегулярная свертки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75" y="828675"/>
            <a:ext cx="2449513" cy="1504950"/>
          </a:xfrm>
          <a:prstGeom prst="rect">
            <a:avLst/>
          </a:prstGeom>
          <a:noFill/>
          <a:ln w="9525">
            <a:solidFill>
              <a:srgbClr val="2F8FFE"/>
            </a:solidFill>
            <a:miter lim="800000"/>
            <a:headEnd/>
            <a:tailEnd/>
          </a:ln>
        </p:spPr>
      </p:pic>
      <p:sp>
        <p:nvSpPr>
          <p:cNvPr id="39939" name="Rectangle 3"/>
          <p:cNvSpPr txBox="1">
            <a:spLocks noChangeArrowheads="1"/>
          </p:cNvSpPr>
          <p:nvPr/>
        </p:nvSpPr>
        <p:spPr bwMode="auto">
          <a:xfrm>
            <a:off x="184150" y="755650"/>
            <a:ext cx="28098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/>
          <a:lstStyle/>
          <a:p>
            <a:pPr marL="215900" indent="-215900" defTabSz="576263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ru-RU" altLang="ru-RU" sz="900">
                <a:solidFill>
                  <a:schemeClr val="bg1"/>
                </a:solidFill>
              </a:rPr>
              <a:t>Ядра свертки с регулярно распределенными точками позволяют качественно собирать информацию со всего объема сферы. Однако в действительности соседние точки редко бывают равномерно распределёнными по всему объему – чаще всего они описывают плоскость, пересекающую данную сферу.</a:t>
            </a:r>
          </a:p>
          <a:p>
            <a:pPr marL="215900" indent="-215900" defTabSz="576263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ru-RU" altLang="ru-RU" sz="900">
                <a:solidFill>
                  <a:schemeClr val="bg1"/>
                </a:solidFill>
              </a:rPr>
              <a:t>Для лучшего восприятия информации введены слои деформируемой свертки – свертки с обучаемым локальным смещением ядер.</a:t>
            </a:r>
            <a:endParaRPr lang="ru-RU" altLang="ru-RU" sz="900"/>
          </a:p>
          <a:p>
            <a:pPr marL="215900" indent="-215900" defTabSz="576263">
              <a:spcBef>
                <a:spcPct val="20000"/>
              </a:spcBef>
            </a:pPr>
            <a:endParaRPr lang="ru-RU" altLang="ru-RU" sz="1000">
              <a:solidFill>
                <a:schemeClr val="bg1"/>
              </a:solidFill>
            </a:endParaRPr>
          </a:p>
        </p:txBody>
      </p:sp>
      <p:sp>
        <p:nvSpPr>
          <p:cNvPr id="39940" name="Прямоугольник 8"/>
          <p:cNvSpPr>
            <a:spLocks noChangeArrowheads="1"/>
          </p:cNvSpPr>
          <p:nvPr/>
        </p:nvSpPr>
        <p:spPr bwMode="auto">
          <a:xfrm>
            <a:off x="257175" y="2411413"/>
            <a:ext cx="287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000"/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 flipV="1">
            <a:off x="2994025" y="669925"/>
            <a:ext cx="0" cy="2174875"/>
          </a:xfrm>
          <a:prstGeom prst="line">
            <a:avLst/>
          </a:prstGeom>
          <a:ln>
            <a:solidFill>
              <a:srgbClr val="418F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7338" y="174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defTabSz="576263"/>
            <a:r>
              <a:rPr lang="ru-RU" altLang="ru-RU" sz="2000" dirty="0">
                <a:solidFill>
                  <a:srgbClr val="2F8FFE"/>
                </a:solidFill>
              </a:rPr>
              <a:t>Деформируемая свертка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250825" y="508000"/>
            <a:ext cx="5259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5900" indent="-215900" defTabSz="576263">
              <a:spcBef>
                <a:spcPct val="20000"/>
              </a:spcBef>
            </a:pPr>
            <a:r>
              <a:rPr lang="ru-RU" altLang="ru-RU" sz="900" u="sng">
                <a:solidFill>
                  <a:schemeClr val="bg1"/>
                </a:solidFill>
              </a:rPr>
              <a:t>Классификация: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900">
                <a:solidFill>
                  <a:schemeClr val="bg1"/>
                </a:solidFill>
              </a:rPr>
              <a:t>здания, сооружения, стены (заборы)</a:t>
            </a:r>
            <a:endParaRPr lang="en-US" altLang="ru-RU" sz="900">
              <a:solidFill>
                <a:schemeClr val="bg1"/>
              </a:solidFill>
            </a:endParaRP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900">
                <a:solidFill>
                  <a:schemeClr val="bg1"/>
                </a:solidFill>
              </a:rPr>
              <a:t>поверхность земли, дорожное полотно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900">
                <a:solidFill>
                  <a:schemeClr val="bg1"/>
                </a:solidFill>
              </a:rPr>
              <a:t>объекты дорожной сети (автомобили</a:t>
            </a:r>
            <a:r>
              <a:rPr lang="en-US" altLang="ru-RU" sz="900">
                <a:solidFill>
                  <a:schemeClr val="bg1"/>
                </a:solidFill>
              </a:rPr>
              <a:t>, </a:t>
            </a:r>
            <a:r>
              <a:rPr lang="ru-RU" altLang="ru-RU" sz="900">
                <a:solidFill>
                  <a:schemeClr val="bg1"/>
                </a:solidFill>
              </a:rPr>
              <a:t>дорожные знаки, фонари)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900">
                <a:solidFill>
                  <a:schemeClr val="bg1"/>
                </a:solidFill>
              </a:rPr>
              <a:t>водоемы (реки, озера …)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endParaRPr lang="ru-RU" altLang="ru-RU" sz="900">
              <a:solidFill>
                <a:schemeClr val="bg1"/>
              </a:solidFill>
            </a:endParaRP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936625" y="1390650"/>
            <a:ext cx="47513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5900" indent="-215900" defTabSz="576263">
              <a:spcBef>
                <a:spcPct val="20000"/>
              </a:spcBef>
            </a:pPr>
            <a:r>
              <a:rPr lang="ru-RU" altLang="ru-RU" sz="900" u="sng">
                <a:solidFill>
                  <a:schemeClr val="bg1"/>
                </a:solidFill>
              </a:rPr>
              <a:t>Распределенные вычисления: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900">
                <a:solidFill>
                  <a:schemeClr val="bg1"/>
                </a:solidFill>
              </a:rPr>
              <a:t>Любое количество ПК - </a:t>
            </a:r>
            <a:r>
              <a:rPr lang="en-US" altLang="ru-RU" sz="900">
                <a:solidFill>
                  <a:schemeClr val="bg1"/>
                </a:solidFill>
              </a:rPr>
              <a:t>CPU / GPU</a:t>
            </a:r>
            <a:r>
              <a:rPr lang="ru-RU" altLang="ru-RU" sz="900">
                <a:solidFill>
                  <a:schemeClr val="bg1"/>
                </a:solidFill>
              </a:rPr>
              <a:t> (только </a:t>
            </a:r>
            <a:r>
              <a:rPr lang="en-US" altLang="ru-RU" sz="900">
                <a:solidFill>
                  <a:schemeClr val="bg1"/>
                </a:solidFill>
              </a:rPr>
              <a:t>NVIDIA)</a:t>
            </a:r>
            <a:endParaRPr lang="ru-RU" altLang="ru-RU" sz="900">
              <a:solidFill>
                <a:schemeClr val="bg1"/>
              </a:solidFill>
            </a:endParaRP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1476375" y="1778000"/>
            <a:ext cx="2411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5900" indent="-215900" defTabSz="576263">
              <a:spcBef>
                <a:spcPct val="20000"/>
              </a:spcBef>
            </a:pPr>
            <a:r>
              <a:rPr lang="ru-RU" altLang="ru-RU" sz="900" u="sng" dirty="0">
                <a:solidFill>
                  <a:schemeClr val="bg1"/>
                </a:solidFill>
              </a:rPr>
              <a:t>Данные: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900" dirty="0" err="1">
                <a:solidFill>
                  <a:schemeClr val="bg1"/>
                </a:solidFill>
              </a:rPr>
              <a:t>лидарное</a:t>
            </a:r>
            <a:r>
              <a:rPr lang="ru-RU" altLang="ru-RU" sz="900" dirty="0">
                <a:solidFill>
                  <a:schemeClr val="bg1"/>
                </a:solidFill>
              </a:rPr>
              <a:t> облако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r>
              <a:rPr lang="ru-RU" altLang="ru-RU" sz="900" dirty="0">
                <a:solidFill>
                  <a:schemeClr val="bg1"/>
                </a:solidFill>
              </a:rPr>
              <a:t>фотограмметрическое облако</a:t>
            </a:r>
          </a:p>
          <a:p>
            <a:pPr marL="215900" indent="-215900" defTabSz="576263">
              <a:spcBef>
                <a:spcPct val="20000"/>
              </a:spcBef>
              <a:buFontTx/>
              <a:buChar char="•"/>
            </a:pP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41989" name="TextBox 8"/>
          <p:cNvSpPr txBox="1">
            <a:spLocks noChangeArrowheads="1"/>
          </p:cNvSpPr>
          <p:nvPr/>
        </p:nvSpPr>
        <p:spPr bwMode="auto">
          <a:xfrm>
            <a:off x="2016125" y="2354263"/>
            <a:ext cx="3022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5900" indent="-215900" defTabSz="576263">
              <a:spcBef>
                <a:spcPct val="20000"/>
              </a:spcBef>
            </a:pPr>
            <a:r>
              <a:rPr lang="ru-RU" altLang="ru-RU" sz="900" u="sng">
                <a:solidFill>
                  <a:schemeClr val="bg1"/>
                </a:solidFill>
              </a:rPr>
              <a:t>Инструменты для ручного редактирования облака</a:t>
            </a:r>
          </a:p>
        </p:txBody>
      </p:sp>
      <p:sp>
        <p:nvSpPr>
          <p:cNvPr id="41990" name="TextBox 14"/>
          <p:cNvSpPr txBox="1">
            <a:spLocks noChangeArrowheads="1"/>
          </p:cNvSpPr>
          <p:nvPr/>
        </p:nvSpPr>
        <p:spPr bwMode="auto">
          <a:xfrm>
            <a:off x="2847975" y="2833688"/>
            <a:ext cx="3022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5900" indent="-215900" defTabSz="576263">
              <a:spcBef>
                <a:spcPct val="20000"/>
              </a:spcBef>
            </a:pPr>
            <a:r>
              <a:rPr lang="ru-RU" altLang="ru-RU" sz="900" u="sng">
                <a:solidFill>
                  <a:schemeClr val="bg1"/>
                </a:solidFill>
              </a:rPr>
              <a:t>Хранение в формате </a:t>
            </a:r>
            <a:r>
              <a:rPr lang="en-US" altLang="ru-RU" sz="900" u="sng">
                <a:solidFill>
                  <a:schemeClr val="bg1"/>
                </a:solidFill>
              </a:rPr>
              <a:t>LAS</a:t>
            </a:r>
            <a:endParaRPr lang="ru-RU" altLang="ru-RU" sz="900" u="sng">
              <a:solidFill>
                <a:schemeClr val="bg1"/>
              </a:solidFill>
            </a:endParaRPr>
          </a:p>
        </p:txBody>
      </p:sp>
      <p:sp>
        <p:nvSpPr>
          <p:cNvPr id="41991" name="TextBox 15"/>
          <p:cNvSpPr txBox="1">
            <a:spLocks noChangeArrowheads="1"/>
          </p:cNvSpPr>
          <p:nvPr/>
        </p:nvSpPr>
        <p:spPr bwMode="auto">
          <a:xfrm>
            <a:off x="2376488" y="2593975"/>
            <a:ext cx="3022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5900" indent="-215900" defTabSz="576263">
              <a:spcBef>
                <a:spcPct val="20000"/>
              </a:spcBef>
            </a:pPr>
            <a:r>
              <a:rPr lang="ru-RU" altLang="ru-RU" sz="900" u="sng">
                <a:solidFill>
                  <a:schemeClr val="bg1"/>
                </a:solidFill>
              </a:rPr>
              <a:t>Обучение нейросети</a:t>
            </a:r>
          </a:p>
        </p:txBody>
      </p:sp>
      <p:cxnSp>
        <p:nvCxnSpPr>
          <p:cNvPr id="41992" name="Соединитель: уступ 21"/>
          <p:cNvCxnSpPr>
            <a:cxnSpLocks noChangeShapeType="1"/>
          </p:cNvCxnSpPr>
          <p:nvPr/>
        </p:nvCxnSpPr>
        <p:spPr bwMode="auto">
          <a:xfrm>
            <a:off x="360363" y="1422400"/>
            <a:ext cx="936625" cy="4222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2F8FFE"/>
            </a:solidFill>
            <a:round/>
            <a:headEnd/>
            <a:tailEnd/>
          </a:ln>
        </p:spPr>
      </p:cxnSp>
      <p:cxnSp>
        <p:nvCxnSpPr>
          <p:cNvPr id="41993" name="Соединитель: уступ 24"/>
          <p:cNvCxnSpPr>
            <a:cxnSpLocks noChangeShapeType="1"/>
          </p:cNvCxnSpPr>
          <p:nvPr/>
        </p:nvCxnSpPr>
        <p:spPr bwMode="auto">
          <a:xfrm>
            <a:off x="1320800" y="2351088"/>
            <a:ext cx="936625" cy="3349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2F8FFE"/>
            </a:solidFill>
            <a:round/>
            <a:headEnd/>
            <a:tailEnd/>
          </a:ln>
        </p:spPr>
      </p:cxnSp>
      <p:cxnSp>
        <p:nvCxnSpPr>
          <p:cNvPr id="41994" name="Соединитель: уступ 25"/>
          <p:cNvCxnSpPr>
            <a:cxnSpLocks noChangeShapeType="1"/>
          </p:cNvCxnSpPr>
          <p:nvPr/>
        </p:nvCxnSpPr>
        <p:spPr bwMode="auto">
          <a:xfrm>
            <a:off x="828675" y="1844675"/>
            <a:ext cx="960438" cy="5080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2F8FFE"/>
            </a:solidFill>
            <a:round/>
            <a:headEnd/>
            <a:tailEnd/>
          </a:ln>
        </p:spPr>
      </p:cxnSp>
      <p:cxnSp>
        <p:nvCxnSpPr>
          <p:cNvPr id="41995" name="Соединитель: уступ 28"/>
          <p:cNvCxnSpPr>
            <a:cxnSpLocks noChangeShapeType="1"/>
          </p:cNvCxnSpPr>
          <p:nvPr/>
        </p:nvCxnSpPr>
        <p:spPr bwMode="auto">
          <a:xfrm>
            <a:off x="1789113" y="2684463"/>
            <a:ext cx="949325" cy="19208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2F8FFE"/>
            </a:solidFill>
            <a:round/>
            <a:headEnd/>
            <a:tailEnd/>
          </a:ln>
        </p:spPr>
      </p:cxnSp>
      <p:cxnSp>
        <p:nvCxnSpPr>
          <p:cNvPr id="41996" name="Соединитель: уступ 30"/>
          <p:cNvCxnSpPr>
            <a:cxnSpLocks noChangeShapeType="1"/>
          </p:cNvCxnSpPr>
          <p:nvPr/>
        </p:nvCxnSpPr>
        <p:spPr bwMode="auto">
          <a:xfrm>
            <a:off x="2257425" y="2881313"/>
            <a:ext cx="947738" cy="2238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2F8FFE"/>
            </a:solidFill>
            <a:round/>
            <a:headEnd/>
            <a:tailEnd/>
          </a:ln>
        </p:spPr>
      </p:cxn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87338" y="174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defTabSz="576263"/>
            <a:r>
              <a:rPr lang="ru-RU" altLang="ru-RU" sz="2000" dirty="0">
                <a:solidFill>
                  <a:srgbClr val="2F8FFE"/>
                </a:solidFill>
              </a:rPr>
              <a:t>Возможности</a:t>
            </a:r>
            <a:r>
              <a:rPr lang="en-US" altLang="ru-RU" sz="2000" dirty="0">
                <a:solidFill>
                  <a:srgbClr val="2F8FFE"/>
                </a:solidFill>
              </a:rPr>
              <a:t> PHOTOMOD Neuro</a:t>
            </a:r>
            <a:endParaRPr lang="ru-RU" altLang="ru-RU" sz="2000" dirty="0">
              <a:solidFill>
                <a:srgbClr val="2F8FFE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0" y="755650"/>
            <a:ext cx="576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44035" name="Picture 4" descr="https://lh3.googleusercontent.com/jeItiYl5imPgJY9ev0D6svak1GHrbZVgi3bGSbzERj7xHF-_IFwY4MkM8O_y9dUEdzQGR7EGHSG20vBFUjKHAqk9lpUScKurRcfgxsrQqa_VPpKlv0NlK5ujYmlrx45eY2_4PbL9qQSUAFi8E26cQ4Y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rcRect l="67484" t="16826" r="6004" b="3493"/>
          <a:stretch>
            <a:fillRect/>
          </a:stretch>
        </p:blipFill>
        <p:spPr bwMode="auto">
          <a:xfrm>
            <a:off x="4246563" y="1116013"/>
            <a:ext cx="1514475" cy="1535112"/>
          </a:xfrm>
          <a:prstGeom prst="rect">
            <a:avLst/>
          </a:prstGeom>
          <a:noFill/>
          <a:ln w="9525">
            <a:solidFill>
              <a:srgbClr val="2F8FFE"/>
            </a:solidFill>
            <a:miter lim="800000"/>
            <a:headEnd/>
            <a:tailEnd/>
          </a:ln>
        </p:spPr>
      </p:pic>
      <p:graphicFrame>
        <p:nvGraphicFramePr>
          <p:cNvPr id="44113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104326"/>
              </p:ext>
            </p:extLst>
          </p:nvPr>
        </p:nvGraphicFramePr>
        <p:xfrm>
          <a:off x="144463" y="1091493"/>
          <a:ext cx="2378075" cy="1584151"/>
        </p:xfrm>
        <a:graphic>
          <a:graphicData uri="http://schemas.openxmlformats.org/drawingml/2006/table">
            <a:tbl>
              <a:tblPr/>
              <a:tblGrid>
                <a:gridCol w="350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20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56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6213"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Класс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Точность (%)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783C0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Земля  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783C0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Растительность 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Здание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Автомобиль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Асфальт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88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895"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Уличная фурнитура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4065" name="Picture 108" descr="https://lh3.googleusercontent.com/jeItiYl5imPgJY9ev0D6svak1GHrbZVgi3bGSbzERj7xHF-_IFwY4MkM8O_y9dUEdzQGR7EGHSG20vBFUjKHAqk9lpUScKurRcfgxsrQqa_VPpKlv0NlK5ujYmlrx45eY2_4PbL9qQSUAFi8E26cQ4Y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rcRect l="32524" t="16826" r="39769" b="3493"/>
          <a:stretch>
            <a:fillRect/>
          </a:stretch>
        </p:blipFill>
        <p:spPr bwMode="auto">
          <a:xfrm>
            <a:off x="2592388" y="1116013"/>
            <a:ext cx="1584325" cy="1536700"/>
          </a:xfrm>
          <a:prstGeom prst="rect">
            <a:avLst/>
          </a:prstGeom>
          <a:noFill/>
          <a:ln w="9525">
            <a:solidFill>
              <a:srgbClr val="2F8FFE"/>
            </a:solidFill>
            <a:miter lim="800000"/>
            <a:headEnd/>
            <a:tailEnd/>
          </a:ln>
        </p:spPr>
      </p:pic>
      <p:sp>
        <p:nvSpPr>
          <p:cNvPr id="44066" name="Rectangle 109"/>
          <p:cNvSpPr>
            <a:spLocks noChangeArrowheads="1"/>
          </p:cNvSpPr>
          <p:nvPr/>
        </p:nvSpPr>
        <p:spPr bwMode="auto">
          <a:xfrm>
            <a:off x="144463" y="2701925"/>
            <a:ext cx="16557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76263"/>
            <a:r>
              <a:rPr lang="ru-RU" altLang="ru-RU" sz="900" i="1">
                <a:solidFill>
                  <a:schemeClr val="bg1"/>
                </a:solidFill>
              </a:rPr>
              <a:t>Обучающая выборка</a:t>
            </a:r>
          </a:p>
          <a:p>
            <a:pPr algn="ctr" defTabSz="576263"/>
            <a:r>
              <a:rPr lang="ru-RU" altLang="ru-RU" sz="900" i="1">
                <a:solidFill>
                  <a:schemeClr val="bg1"/>
                </a:solidFill>
              </a:rPr>
              <a:t>30 наборов по 70 млн. точек</a:t>
            </a:r>
          </a:p>
        </p:txBody>
      </p:sp>
      <p:sp>
        <p:nvSpPr>
          <p:cNvPr id="44067" name="Rectangle 112"/>
          <p:cNvSpPr>
            <a:spLocks noChangeArrowheads="1"/>
          </p:cNvSpPr>
          <p:nvPr/>
        </p:nvSpPr>
        <p:spPr bwMode="auto">
          <a:xfrm>
            <a:off x="144463" y="828675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76263"/>
            <a:r>
              <a:rPr lang="ru-RU" altLang="ru-RU" i="1" dirty="0">
                <a:solidFill>
                  <a:schemeClr val="bg1"/>
                </a:solidFill>
              </a:rPr>
              <a:t>Результат классификации на аналогичной выборке</a:t>
            </a:r>
          </a:p>
        </p:txBody>
      </p:sp>
      <p:sp>
        <p:nvSpPr>
          <p:cNvPr id="44068" name="Rectangle 109"/>
          <p:cNvSpPr>
            <a:spLocks noChangeArrowheads="1"/>
          </p:cNvSpPr>
          <p:nvPr/>
        </p:nvSpPr>
        <p:spPr bwMode="auto">
          <a:xfrm>
            <a:off x="3384550" y="2738438"/>
            <a:ext cx="16557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76263"/>
            <a:r>
              <a:rPr lang="ru-RU" altLang="ru-RU" sz="900" i="1">
                <a:solidFill>
                  <a:schemeClr val="bg1"/>
                </a:solidFill>
              </a:rPr>
              <a:t>Тестирование на 70 млн. точек (не из обучающей выборки)</a:t>
            </a:r>
          </a:p>
        </p:txBody>
      </p:sp>
      <p:sp>
        <p:nvSpPr>
          <p:cNvPr id="44069" name="Прямоугольник 2"/>
          <p:cNvSpPr>
            <a:spLocks noChangeArrowheads="1"/>
          </p:cNvSpPr>
          <p:nvPr/>
        </p:nvSpPr>
        <p:spPr bwMode="auto">
          <a:xfrm>
            <a:off x="216670" y="1379538"/>
            <a:ext cx="214312" cy="133350"/>
          </a:xfrm>
          <a:prstGeom prst="rect">
            <a:avLst/>
          </a:prstGeom>
          <a:solidFill>
            <a:srgbClr val="783C0A"/>
          </a:solidFill>
          <a:ln w="9525" algn="ctr">
            <a:solidFill>
              <a:srgbClr val="2F8FFE"/>
            </a:solidFill>
            <a:round/>
            <a:headEnd/>
            <a:tailEnd/>
          </a:ln>
        </p:spPr>
        <p:txBody>
          <a:bodyPr/>
          <a:lstStyle/>
          <a:p>
            <a:pPr defTabSz="576263"/>
            <a:endParaRPr lang="ru-RU"/>
          </a:p>
        </p:txBody>
      </p:sp>
      <p:sp>
        <p:nvSpPr>
          <p:cNvPr id="44070" name="Прямоугольник 3"/>
          <p:cNvSpPr>
            <a:spLocks noChangeArrowheads="1"/>
          </p:cNvSpPr>
          <p:nvPr/>
        </p:nvSpPr>
        <p:spPr bwMode="auto">
          <a:xfrm>
            <a:off x="216670" y="1593850"/>
            <a:ext cx="214312" cy="133350"/>
          </a:xfrm>
          <a:prstGeom prst="rect">
            <a:avLst/>
          </a:prstGeom>
          <a:solidFill>
            <a:srgbClr val="14C814"/>
          </a:solidFill>
          <a:ln w="9525" algn="ctr">
            <a:solidFill>
              <a:srgbClr val="2F8FFE"/>
            </a:solidFill>
            <a:round/>
            <a:headEnd/>
            <a:tailEnd/>
          </a:ln>
        </p:spPr>
        <p:txBody>
          <a:bodyPr/>
          <a:lstStyle/>
          <a:p>
            <a:pPr defTabSz="576263"/>
            <a:endParaRPr lang="ru-RU"/>
          </a:p>
        </p:txBody>
      </p:sp>
      <p:sp>
        <p:nvSpPr>
          <p:cNvPr id="44071" name="Прямоугольник 5"/>
          <p:cNvSpPr>
            <a:spLocks noChangeArrowheads="1"/>
          </p:cNvSpPr>
          <p:nvPr/>
        </p:nvSpPr>
        <p:spPr bwMode="auto">
          <a:xfrm>
            <a:off x="216670" y="1822450"/>
            <a:ext cx="214312" cy="133350"/>
          </a:xfrm>
          <a:prstGeom prst="rect">
            <a:avLst/>
          </a:prstGeom>
          <a:solidFill>
            <a:srgbClr val="FAFA14"/>
          </a:solidFill>
          <a:ln w="9525" algn="ctr">
            <a:solidFill>
              <a:srgbClr val="2F8FFE"/>
            </a:solidFill>
            <a:round/>
            <a:headEnd/>
            <a:tailEnd/>
          </a:ln>
        </p:spPr>
        <p:txBody>
          <a:bodyPr/>
          <a:lstStyle/>
          <a:p>
            <a:pPr defTabSz="576263"/>
            <a:endParaRPr lang="ru-RU"/>
          </a:p>
        </p:txBody>
      </p:sp>
      <p:sp>
        <p:nvSpPr>
          <p:cNvPr id="44072" name="Прямоугольник 6"/>
          <p:cNvSpPr>
            <a:spLocks noChangeArrowheads="1"/>
          </p:cNvSpPr>
          <p:nvPr/>
        </p:nvSpPr>
        <p:spPr bwMode="auto">
          <a:xfrm>
            <a:off x="216670" y="2036763"/>
            <a:ext cx="214312" cy="133350"/>
          </a:xfrm>
          <a:prstGeom prst="rect">
            <a:avLst/>
          </a:prstGeom>
          <a:solidFill>
            <a:srgbClr val="BC5BCC"/>
          </a:solidFill>
          <a:ln w="9525" algn="ctr">
            <a:solidFill>
              <a:srgbClr val="2F8FFE"/>
            </a:solidFill>
            <a:round/>
            <a:headEnd/>
            <a:tailEnd/>
          </a:ln>
        </p:spPr>
        <p:txBody>
          <a:bodyPr/>
          <a:lstStyle/>
          <a:p>
            <a:pPr defTabSz="576263"/>
            <a:endParaRPr lang="ru-RU"/>
          </a:p>
        </p:txBody>
      </p:sp>
      <p:sp>
        <p:nvSpPr>
          <p:cNvPr id="44073" name="Прямоугольник 7"/>
          <p:cNvSpPr>
            <a:spLocks noChangeArrowheads="1"/>
          </p:cNvSpPr>
          <p:nvPr/>
        </p:nvSpPr>
        <p:spPr bwMode="auto">
          <a:xfrm>
            <a:off x="216670" y="2249488"/>
            <a:ext cx="214312" cy="133350"/>
          </a:xfrm>
          <a:prstGeom prst="rect">
            <a:avLst/>
          </a:prstGeom>
          <a:solidFill>
            <a:srgbClr val="5A5A5A"/>
          </a:solidFill>
          <a:ln w="9525" algn="ctr">
            <a:solidFill>
              <a:srgbClr val="2F8FFE"/>
            </a:solidFill>
            <a:round/>
            <a:headEnd/>
            <a:tailEnd/>
          </a:ln>
        </p:spPr>
        <p:txBody>
          <a:bodyPr/>
          <a:lstStyle/>
          <a:p>
            <a:pPr defTabSz="576263"/>
            <a:endParaRPr lang="ru-RU"/>
          </a:p>
        </p:txBody>
      </p:sp>
      <p:sp>
        <p:nvSpPr>
          <p:cNvPr id="44074" name="Прямоугольник 8"/>
          <p:cNvSpPr>
            <a:spLocks noChangeArrowheads="1"/>
          </p:cNvSpPr>
          <p:nvPr/>
        </p:nvSpPr>
        <p:spPr bwMode="auto">
          <a:xfrm>
            <a:off x="216670" y="2471738"/>
            <a:ext cx="214312" cy="133350"/>
          </a:xfrm>
          <a:prstGeom prst="rect">
            <a:avLst/>
          </a:prstGeom>
          <a:solidFill>
            <a:srgbClr val="424243"/>
          </a:solidFill>
          <a:ln w="9525" algn="ctr">
            <a:solidFill>
              <a:srgbClr val="2F8FFE"/>
            </a:solidFill>
            <a:round/>
            <a:headEnd/>
            <a:tailEnd/>
          </a:ln>
        </p:spPr>
        <p:txBody>
          <a:bodyPr/>
          <a:lstStyle/>
          <a:p>
            <a:pPr defTabSz="576263"/>
            <a:endParaRPr lang="ru-RU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88231" y="0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defTabSz="576263"/>
            <a:r>
              <a:rPr lang="ru-RU" altLang="ru-RU" sz="2000" dirty="0">
                <a:solidFill>
                  <a:srgbClr val="2F8FFE"/>
                </a:solidFill>
              </a:rPr>
              <a:t>Результаты обучения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0" y="755650"/>
            <a:ext cx="576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88231" y="0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598" tIns="28799" rIns="57598" bIns="28799" anchor="ctr"/>
          <a:lstStyle/>
          <a:p>
            <a:pPr defTabSz="576263"/>
            <a:r>
              <a:rPr lang="ru-RU" altLang="ru-RU" sz="2000" dirty="0">
                <a:solidFill>
                  <a:srgbClr val="2F8FFE"/>
                </a:solidFill>
              </a:rPr>
              <a:t>Распределенная обработка</a:t>
            </a:r>
          </a:p>
        </p:txBody>
      </p:sp>
      <p:pic>
        <p:nvPicPr>
          <p:cNvPr id="17" name="Picture 51"/>
          <p:cNvPicPr>
            <a:picLocks noChangeAspect="1" noChangeArrowheads="1"/>
          </p:cNvPicPr>
          <p:nvPr/>
        </p:nvPicPr>
        <p:blipFill>
          <a:blip r:embed="rId3">
            <a:lum contrast="-6000"/>
          </a:blip>
          <a:srcRect b="55124"/>
          <a:stretch>
            <a:fillRect/>
          </a:stretch>
        </p:blipFill>
        <p:spPr bwMode="auto">
          <a:xfrm>
            <a:off x="1419225" y="2097088"/>
            <a:ext cx="2922588" cy="1008062"/>
          </a:xfrm>
          <a:prstGeom prst="rect">
            <a:avLst/>
          </a:prstGeom>
          <a:noFill/>
          <a:ln w="9525">
            <a:solidFill>
              <a:srgbClr val="2F8FFE"/>
            </a:solidFill>
            <a:miter lim="800000"/>
            <a:headEnd/>
            <a:tailEnd/>
          </a:ln>
        </p:spPr>
      </p:pic>
      <p:graphicFrame>
        <p:nvGraphicFramePr>
          <p:cNvPr id="18" name="Group 24"/>
          <p:cNvGraphicFramePr>
            <a:graphicFrameLocks noGrp="1"/>
          </p:cNvGraphicFramePr>
          <p:nvPr/>
        </p:nvGraphicFramePr>
        <p:xfrm>
          <a:off x="576263" y="941388"/>
          <a:ext cx="4176712" cy="1068706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9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Процессор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Intel(R) Core(TM) i7-2600 CPU 3.40 GHz (4 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ядра)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Видеокарта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NVIDIA Quadro K2200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видеопамять 4 ГБ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данных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33.9 млн точек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Обработка ЦПУ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минут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Обработка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видеокарте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 минут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1917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6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6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Пользовательские 7">
      <a:dk1>
        <a:srgbClr val="000000"/>
      </a:dk1>
      <a:lt1>
        <a:srgbClr val="E9EEF3"/>
      </a:lt1>
      <a:dk2>
        <a:srgbClr val="041E41"/>
      </a:dk2>
      <a:lt2>
        <a:srgbClr val="418FDE"/>
      </a:lt2>
      <a:accent1>
        <a:srgbClr val="418FDE"/>
      </a:accent1>
      <a:accent2>
        <a:srgbClr val="041E41"/>
      </a:accent2>
      <a:accent3>
        <a:srgbClr val="418FD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688</Words>
  <Application>Microsoft Office PowerPoint</Application>
  <PresentationFormat>Произвольный</PresentationFormat>
  <Paragraphs>146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Times New Roman</vt:lpstr>
      <vt:lpstr>TT Firs Neue</vt:lpstr>
      <vt:lpstr>Оформление по умолчанию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модуль от компании Ракурс PHOTOMOD Neiro</dc:title>
  <dc:creator>photomod</dc:creator>
  <cp:lastModifiedBy>Адров Виктор Николаевич</cp:lastModifiedBy>
  <cp:revision>160</cp:revision>
  <dcterms:created xsi:type="dcterms:W3CDTF">2023-09-28T10:36:32Z</dcterms:created>
  <dcterms:modified xsi:type="dcterms:W3CDTF">2023-10-12T09:45:24Z</dcterms:modified>
</cp:coreProperties>
</file>