
<file path=[Content_Types].xml><?xml version="1.0" encoding="utf-8"?>
<Types xmlns="http://schemas.openxmlformats.org/package/2006/content-types">
  <Default Extension="png" ContentType="image/pn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727" r:id="rId1"/>
    <p:sldMasterId id="2147483764" r:id="rId2"/>
    <p:sldMasterId id="2147483779" r:id="rId3"/>
    <p:sldMasterId id="2147483770" r:id="rId4"/>
  </p:sldMasterIdLst>
  <p:notesMasterIdLst>
    <p:notesMasterId r:id="rId17"/>
  </p:notesMasterIdLst>
  <p:handoutMasterIdLst>
    <p:handoutMasterId r:id="rId18"/>
  </p:handoutMasterIdLst>
  <p:sldIdLst>
    <p:sldId id="418" r:id="rId5"/>
    <p:sldId id="433" r:id="rId6"/>
    <p:sldId id="437" r:id="rId7"/>
    <p:sldId id="438" r:id="rId8"/>
    <p:sldId id="443" r:id="rId9"/>
    <p:sldId id="427" r:id="rId10"/>
    <p:sldId id="430" r:id="rId11"/>
    <p:sldId id="431" r:id="rId12"/>
    <p:sldId id="450" r:id="rId13"/>
    <p:sldId id="451" r:id="rId14"/>
    <p:sldId id="448" r:id="rId15"/>
    <p:sldId id="452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453" userDrawn="1">
          <p15:clr>
            <a:srgbClr val="A4A3A4"/>
          </p15:clr>
        </p15:guide>
        <p15:guide id="7" pos="5057" userDrawn="1">
          <p15:clr>
            <a:srgbClr val="A4A3A4"/>
          </p15:clr>
        </p15:guide>
        <p15:guide id="10" orient="horz" pos="395" userDrawn="1">
          <p15:clr>
            <a:srgbClr val="A4A3A4"/>
          </p15:clr>
        </p15:guide>
        <p15:guide id="12" orient="horz" pos="2867" userDrawn="1">
          <p15:clr>
            <a:srgbClr val="A4A3A4"/>
          </p15:clr>
        </p15:guide>
        <p15:guide id="13" orient="horz" pos="1711" userDrawn="1">
          <p15:clr>
            <a:srgbClr val="A4A3A4"/>
          </p15:clr>
        </p15:guide>
        <p15:guide id="15" pos="1882" userDrawn="1">
          <p15:clr>
            <a:srgbClr val="A4A3A4"/>
          </p15:clr>
        </p15:guide>
        <p15:guide id="16" pos="1995" userDrawn="1">
          <p15:clr>
            <a:srgbClr val="A4A3A4"/>
          </p15:clr>
        </p15:guide>
        <p15:guide id="17">
          <p15:clr>
            <a:srgbClr val="A4A3A4"/>
          </p15:clr>
        </p15:guide>
        <p15:guide id="18" pos="3742" userDrawn="1">
          <p15:clr>
            <a:srgbClr val="A4A3A4"/>
          </p15:clr>
        </p15:guide>
        <p15:guide id="19" pos="3901" userDrawn="1">
          <p15:clr>
            <a:srgbClr val="A4A3A4"/>
          </p15:clr>
        </p15:guide>
        <p15:guide id="20" pos="1066" userDrawn="1">
          <p15:clr>
            <a:srgbClr val="A4A3A4"/>
          </p15:clr>
        </p15:guide>
        <p15:guide id="21" orient="horz" pos="314">
          <p15:clr>
            <a:srgbClr val="A4A3A4"/>
          </p15:clr>
        </p15:guide>
        <p15:guide id="22" orient="horz" pos="2913" userDrawn="1">
          <p15:clr>
            <a:srgbClr val="A4A3A4"/>
          </p15:clr>
        </p15:guide>
        <p15:guide id="23" orient="horz" pos="1371" userDrawn="1">
          <p15:clr>
            <a:srgbClr val="A4A3A4"/>
          </p15:clr>
        </p15:guide>
        <p15:guide id="24" orient="horz" pos="667" userDrawn="1">
          <p15:clr>
            <a:srgbClr val="A4A3A4"/>
          </p15:clr>
        </p15:guide>
        <p15:guide id="25" orient="horz" pos="418" userDrawn="1">
          <p15:clr>
            <a:srgbClr val="A4A3A4"/>
          </p15:clr>
        </p15:guide>
        <p15:guide id="26" orient="horz" pos="1302" userDrawn="1">
          <p15:clr>
            <a:srgbClr val="A4A3A4"/>
          </p15:clr>
        </p15:guide>
        <p15:guide id="27" orient="horz" pos="2142" userDrawn="1">
          <p15:clr>
            <a:srgbClr val="A4A3A4"/>
          </p15:clr>
        </p15:guide>
        <p15:guide id="28" orient="horz" pos="2119" userDrawn="1">
          <p15:clr>
            <a:srgbClr val="A4A3A4"/>
          </p15:clr>
        </p15:guide>
        <p15:guide id="29" pos="107">
          <p15:clr>
            <a:srgbClr val="A4A3A4"/>
          </p15:clr>
        </p15:guide>
        <p15:guide id="30" pos="5670" userDrawn="1">
          <p15:clr>
            <a:srgbClr val="A4A3A4"/>
          </p15:clr>
        </p15:guide>
        <p15:guide id="31" pos="1888">
          <p15:clr>
            <a:srgbClr val="A4A3A4"/>
          </p15:clr>
        </p15:guide>
        <p15:guide id="32" pos="1991">
          <p15:clr>
            <a:srgbClr val="A4A3A4"/>
          </p15:clr>
        </p15:guide>
        <p15:guide id="33" pos="3765" userDrawn="1">
          <p15:clr>
            <a:srgbClr val="A4A3A4"/>
          </p15:clr>
        </p15:guide>
        <p15:guide id="34" pos="3878" userDrawn="1">
          <p15:clr>
            <a:srgbClr val="A4A3A4"/>
          </p15:clr>
        </p15:guide>
        <p15:guide id="35" pos="1043" userDrawn="1">
          <p15:clr>
            <a:srgbClr val="A4A3A4"/>
          </p15:clr>
        </p15:guide>
        <p15:guide id="36" pos="331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FF9900"/>
    <a:srgbClr val="99CC00"/>
    <a:srgbClr val="F2F2F2"/>
    <a:srgbClr val="0079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66" autoAdjust="0"/>
    <p:restoredTop sz="95400" autoAdjust="0"/>
  </p:normalViewPr>
  <p:slideViewPr>
    <p:cSldViewPr snapToGrid="0" showGuides="1">
      <p:cViewPr varScale="1">
        <p:scale>
          <a:sx n="152" d="100"/>
          <a:sy n="152" d="100"/>
        </p:scale>
        <p:origin x="786" y="132"/>
      </p:cViewPr>
      <p:guideLst>
        <p:guide pos="453"/>
        <p:guide pos="5057"/>
        <p:guide orient="horz" pos="395"/>
        <p:guide orient="horz" pos="2867"/>
        <p:guide orient="horz" pos="1711"/>
        <p:guide pos="1882"/>
        <p:guide pos="1995"/>
        <p:guide/>
        <p:guide pos="3742"/>
        <p:guide pos="3901"/>
        <p:guide pos="1066"/>
        <p:guide orient="horz" pos="314"/>
        <p:guide orient="horz" pos="2913"/>
        <p:guide orient="horz" pos="1371"/>
        <p:guide orient="horz" pos="667"/>
        <p:guide orient="horz" pos="418"/>
        <p:guide orient="horz" pos="1302"/>
        <p:guide orient="horz" pos="2142"/>
        <p:guide orient="horz" pos="2119"/>
        <p:guide pos="107"/>
        <p:guide pos="5670"/>
        <p:guide pos="1888"/>
        <p:guide pos="1991"/>
        <p:guide pos="3765"/>
        <p:guide pos="3878"/>
        <p:guide pos="1043"/>
        <p:guide pos="331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95" d="100"/>
          <a:sy n="95" d="100"/>
        </p:scale>
        <p:origin x="-3630" y="-10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E431C-8C36-4D7E-B9EF-A81810C5439C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2F8D38-B759-4F71-8C75-97855087A8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6269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0C1DF-F1E7-4F55-A84B-C146222D7CE7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185DB-A00E-4AF3-B661-15E025881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843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коллеги, добрый день! Благодарю вас за возможность выступить на сегодняшнем мероприятии.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присутствую здесь благодаря, в том числе, приглашению нашего стратегического партнера – Госкорпорации «Роскосмос». ООО</a:t>
            </a:r>
            <a:r>
              <a:rPr lang="ru-RU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«Газпром СПКА» активно сотрудничает с «</a:t>
            </a:r>
            <a:r>
              <a:rPr lang="ru-RU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Роскосмосом</a:t>
            </a:r>
            <a:r>
              <a:rPr lang="ru-RU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в рамках реализации государственной программы СФЕРА, предусматривающей создание глобальной спутниковой группировки РФ различного назначения. Предполагается, что сборочное производство будет привлекаться к разработке сборке и испытаниям как спутников, производимых в интересах ПАО «Газпром», так и в рамках реализации программы СФЕРА.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Вашему вниманию представляю доклад о передовых перспективных проектах Газпрома в космосе.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185DB-A00E-4AF3-B661-15E025881028}" type="slidenum">
              <a:rPr lang="ru-RU" smtClean="0">
                <a:solidFill>
                  <a:prstClr val="black"/>
                </a:solidFill>
              </a:rPr>
              <a:pPr/>
              <a:t>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459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слайде представлен согласованный график запусков космических аппаратов.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реализации «дорожной карты»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Госкорпорация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«Роскосмос» обеспечивает 4 пуска ракет-носителей с 10 космическими аппаратами  Группы Газпром.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0FBE1-E4B5-4058-9101-F9AF625A621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694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</a:t>
            </a:r>
            <a:r>
              <a:rPr lang="ru-RU" baseline="0" dirty="0" smtClean="0"/>
              <a:t> оценке ПАО «Газпром», потенциал российского рынка геоинформационных услуг распределен согласно представленной диаграмме. При этом, доля клиентов АО «Газпром космические системы» не превышает 25 % от потребностей рынка.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0FBE1-E4B5-4058-9101-F9AF625A621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675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слайде представлен согласованный график запусков космических аппаратов.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реализации «дорожной карты»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Госкорпорация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«Роскосмос» обеспечивает 4 пуска ракет-носителей с 10 космическими аппаратами  Группы Газпром.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0FBE1-E4B5-4058-9101-F9AF625A621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060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слайде представлен согласованный график запусков космических аппаратов.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реализации «дорожной карты»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Госкорпорация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«Роскосмос» обеспечивает 4 пуска ракет-носителей с 10 космическими аппаратами  Группы Газпром.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0FBE1-E4B5-4058-9101-F9AF625A621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337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5735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65735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5735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5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5735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26840-1139-465C-B248-D67A542ECEFC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E719-066F-4388-B554-7AA7BAC042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771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57350" y="4859755"/>
            <a:ext cx="7321550" cy="215444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1657350" y="979488"/>
            <a:ext cx="7321550" cy="3622675"/>
          </a:xfrm>
        </p:spPr>
        <p:txBody>
          <a:bodyPr/>
          <a:lstStyle/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798036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4"/>
          <p:cNvSpPr>
            <a:spLocks noGrp="1"/>
          </p:cNvSpPr>
          <p:nvPr>
            <p:ph type="body" sz="quarter" idx="10"/>
          </p:nvPr>
        </p:nvSpPr>
        <p:spPr>
          <a:xfrm>
            <a:off x="1657350" y="910908"/>
            <a:ext cx="7321550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65735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5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5735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2" hasCustomPrompt="1"/>
          </p:nvPr>
        </p:nvSpPr>
        <p:spPr>
          <a:xfrm>
            <a:off x="169863" y="942913"/>
            <a:ext cx="1176337" cy="12573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Название подразделения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4"/>
          <p:cNvSpPr>
            <a:spLocks noGrp="1"/>
          </p:cNvSpPr>
          <p:nvPr>
            <p:ph type="body" sz="quarter" idx="13"/>
          </p:nvPr>
        </p:nvSpPr>
        <p:spPr>
          <a:xfrm>
            <a:off x="5398618" y="910908"/>
            <a:ext cx="3580283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4"/>
          </p:nvPr>
        </p:nvSpPr>
        <p:spPr>
          <a:xfrm>
            <a:off x="1657351" y="910908"/>
            <a:ext cx="3589338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65735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8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5735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9" name="Содержимое 7"/>
          <p:cNvSpPr>
            <a:spLocks noGrp="1"/>
          </p:cNvSpPr>
          <p:nvPr>
            <p:ph sz="quarter" idx="12" hasCustomPrompt="1"/>
          </p:nvPr>
        </p:nvSpPr>
        <p:spPr>
          <a:xfrm>
            <a:off x="169863" y="942913"/>
            <a:ext cx="1176337" cy="12573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Название подразделения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0"/>
          </p:nvPr>
        </p:nvSpPr>
        <p:spPr>
          <a:xfrm>
            <a:off x="1657350" y="910908"/>
            <a:ext cx="7321550" cy="11623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3"/>
          </p:nvPr>
        </p:nvSpPr>
        <p:spPr>
          <a:xfrm>
            <a:off x="1657350" y="2173610"/>
            <a:ext cx="7321550" cy="242855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5735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5735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9" name="Содержимое 7"/>
          <p:cNvSpPr>
            <a:spLocks noGrp="1"/>
          </p:cNvSpPr>
          <p:nvPr>
            <p:ph sz="quarter" idx="12" hasCustomPrompt="1"/>
          </p:nvPr>
        </p:nvSpPr>
        <p:spPr>
          <a:xfrm>
            <a:off x="169863" y="942913"/>
            <a:ext cx="1176337" cy="12573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Название подразделения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5735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5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5735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7" name="Содержимое 7"/>
          <p:cNvSpPr>
            <a:spLocks noGrp="1"/>
          </p:cNvSpPr>
          <p:nvPr>
            <p:ph sz="quarter" idx="12" hasCustomPrompt="1"/>
          </p:nvPr>
        </p:nvSpPr>
        <p:spPr>
          <a:xfrm>
            <a:off x="169863" y="942913"/>
            <a:ext cx="1176337" cy="12573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Название подразделения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57350" y="4859755"/>
            <a:ext cx="7321550" cy="215444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1657350" y="979488"/>
            <a:ext cx="7321550" cy="3622675"/>
          </a:xfrm>
        </p:spPr>
        <p:txBody>
          <a:bodyPr/>
          <a:lstStyle/>
          <a:p>
            <a:pPr lvl="0"/>
            <a:r>
              <a:rPr lang="ru-RU" dirty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57350" y="4859755"/>
            <a:ext cx="7321550" cy="215444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1657350" y="979488"/>
            <a:ext cx="7321550" cy="3622675"/>
          </a:xfrm>
        </p:spPr>
        <p:txBody>
          <a:bodyPr/>
          <a:lstStyle/>
          <a:p>
            <a:pPr lvl="0"/>
            <a:r>
              <a:rPr lang="ru-RU" dirty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3"/>
          </p:nvPr>
        </p:nvSpPr>
        <p:spPr>
          <a:xfrm>
            <a:off x="6143033" y="910908"/>
            <a:ext cx="2835868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4"/>
          </p:nvPr>
        </p:nvSpPr>
        <p:spPr>
          <a:xfrm>
            <a:off x="3143112" y="910908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65735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5735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4"/>
          </p:nvPr>
        </p:nvSpPr>
        <p:spPr>
          <a:xfrm>
            <a:off x="3143112" y="910908"/>
            <a:ext cx="5835788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65735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5735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11623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3"/>
          </p:nvPr>
        </p:nvSpPr>
        <p:spPr>
          <a:xfrm>
            <a:off x="150813" y="2173610"/>
            <a:ext cx="8828087" cy="242855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65735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5735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65735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4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5735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65735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5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5735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3"/>
          </p:nvPr>
        </p:nvSpPr>
        <p:spPr>
          <a:xfrm>
            <a:off x="6143033" y="910908"/>
            <a:ext cx="2835868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4"/>
          </p:nvPr>
        </p:nvSpPr>
        <p:spPr>
          <a:xfrm>
            <a:off x="3143112" y="910908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65735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8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5735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2846387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4"/>
          </p:nvPr>
        </p:nvSpPr>
        <p:spPr>
          <a:xfrm>
            <a:off x="3143112" y="910908"/>
            <a:ext cx="5835788" cy="371316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5735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8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5735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11623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3"/>
          </p:nvPr>
        </p:nvSpPr>
        <p:spPr>
          <a:xfrm>
            <a:off x="150813" y="2173610"/>
            <a:ext cx="8828087" cy="242855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5735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5735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emf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0" y="4783500"/>
            <a:ext cx="9143999" cy="3600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478754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4783500"/>
            <a:ext cx="1479600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Номер слайда 3"/>
          <p:cNvSpPr txBox="1">
            <a:spLocks/>
          </p:cNvSpPr>
          <p:nvPr userDrawn="1"/>
        </p:nvSpPr>
        <p:spPr>
          <a:xfrm>
            <a:off x="166688" y="4859755"/>
            <a:ext cx="92153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735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813" y="910908"/>
            <a:ext cx="8828087" cy="371316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51" name="Line 7"/>
          <p:cNvSpPr>
            <a:spLocks noChangeShapeType="1"/>
          </p:cNvSpPr>
          <p:nvPr userDrawn="1"/>
        </p:nvSpPr>
        <p:spPr bwMode="auto">
          <a:xfrm>
            <a:off x="1478587" y="4772025"/>
            <a:ext cx="0" cy="3714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9" name="Line 9"/>
          <p:cNvSpPr>
            <a:spLocks noChangeShapeType="1"/>
          </p:cNvSpPr>
          <p:nvPr userDrawn="1"/>
        </p:nvSpPr>
        <p:spPr bwMode="auto">
          <a:xfrm>
            <a:off x="1478587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1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6528" y="107156"/>
            <a:ext cx="1172179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1" r:id="rId3"/>
    <p:sldLayoutId id="2147483730" r:id="rId4"/>
    <p:sldLayoutId id="2147483743" r:id="rId5"/>
  </p:sldLayoutIdLst>
  <p:txStyles>
    <p:titleStyle>
      <a:lvl1pPr algn="l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0" y="0"/>
            <a:ext cx="9143999" cy="5143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478754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4783500"/>
            <a:ext cx="1479600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735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813" y="910908"/>
            <a:ext cx="8828087" cy="371316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51" name="Line 7"/>
          <p:cNvSpPr>
            <a:spLocks noChangeShapeType="1"/>
          </p:cNvSpPr>
          <p:nvPr userDrawn="1"/>
        </p:nvSpPr>
        <p:spPr bwMode="auto">
          <a:xfrm>
            <a:off x="1478587" y="4772025"/>
            <a:ext cx="0" cy="3714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6" name="Line 9"/>
          <p:cNvSpPr>
            <a:spLocks noChangeShapeType="1"/>
          </p:cNvSpPr>
          <p:nvPr userDrawn="1"/>
        </p:nvSpPr>
        <p:spPr bwMode="auto">
          <a:xfrm>
            <a:off x="1478587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166688" y="4859755"/>
            <a:ext cx="92153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5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6528" y="107156"/>
            <a:ext cx="1172179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85" r:id="rId6"/>
    <p:sldLayoutId id="2147483786" r:id="rId7"/>
  </p:sldLayoutIdLst>
  <p:txStyles>
    <p:titleStyle>
      <a:lvl1pPr algn="l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 userDrawn="1"/>
        </p:nvSpPr>
        <p:spPr bwMode="auto">
          <a:xfrm>
            <a:off x="1" y="0"/>
            <a:ext cx="1478279" cy="5143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0" y="4772025"/>
            <a:ext cx="9143999" cy="371475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478754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4783500"/>
            <a:ext cx="1479600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735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57350" y="910908"/>
            <a:ext cx="7321550" cy="371316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6" name="Line 9"/>
          <p:cNvSpPr>
            <a:spLocks noChangeShapeType="1"/>
          </p:cNvSpPr>
          <p:nvPr userDrawn="1"/>
        </p:nvSpPr>
        <p:spPr bwMode="auto">
          <a:xfrm>
            <a:off x="1478587" y="0"/>
            <a:ext cx="0" cy="5143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166688" y="4859755"/>
            <a:ext cx="92153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5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6528" y="107156"/>
            <a:ext cx="1172179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3" r:id="rId3"/>
    <p:sldLayoutId id="2147483784" r:id="rId4"/>
  </p:sldLayoutIdLst>
  <p:txStyles>
    <p:titleStyle>
      <a:lvl1pPr algn="l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0" y="0"/>
            <a:ext cx="9143999" cy="5143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478754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2" y="4783500"/>
            <a:ext cx="9144001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57350" y="979488"/>
            <a:ext cx="7321550" cy="362267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4" name="Line 9"/>
          <p:cNvSpPr>
            <a:spLocks noChangeShapeType="1"/>
          </p:cNvSpPr>
          <p:nvPr userDrawn="1"/>
        </p:nvSpPr>
        <p:spPr bwMode="auto">
          <a:xfrm>
            <a:off x="1478587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5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528" y="107156"/>
            <a:ext cx="1172179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8" r:id="rId2"/>
  </p:sldLayoutIdLst>
  <p:txStyles>
    <p:titleStyle>
      <a:lvl1pPr algn="ctr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b="1" kern="1200" baseline="0" dirty="0" smtClean="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f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/>
          <p:cNvSpPr/>
          <p:nvPr/>
        </p:nvSpPr>
        <p:spPr>
          <a:xfrm>
            <a:off x="0" y="2647462"/>
            <a:ext cx="9144000" cy="2113093"/>
          </a:xfrm>
          <a:prstGeom prst="rect">
            <a:avLst/>
          </a:prstGeom>
          <a:gradFill>
            <a:gsLst>
              <a:gs pos="0">
                <a:srgbClr val="003366">
                  <a:alpha val="0"/>
                </a:srgb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3"/>
          <p:cNvSpPr>
            <a:spLocks noGrp="1"/>
          </p:cNvSpPr>
          <p:nvPr>
            <p:ph type="body" sz="quarter" idx="10"/>
          </p:nvPr>
        </p:nvSpPr>
        <p:spPr>
          <a:xfrm>
            <a:off x="347730" y="1414943"/>
            <a:ext cx="8514916" cy="1997958"/>
          </a:xfrm>
        </p:spPr>
        <p:txBody>
          <a:bodyPr anchor="ctr"/>
          <a:lstStyle/>
          <a:p>
            <a:pPr algn="ctr">
              <a:spcBef>
                <a:spcPts val="0"/>
              </a:spcBef>
            </a:pPr>
            <a:r>
              <a:rPr lang="ru-RU" sz="2000" b="1" dirty="0" smtClean="0"/>
              <a:t>ПЕРСПЕКТИВНЫЕ КОСМИЧЕСКИЕ СИСТЕМЫ И СЕРВИСЫ </a:t>
            </a:r>
          </a:p>
          <a:p>
            <a:pPr algn="ctr">
              <a:spcBef>
                <a:spcPts val="0"/>
              </a:spcBef>
            </a:pPr>
            <a:r>
              <a:rPr lang="ru-RU" sz="2000" b="1" dirty="0" smtClean="0"/>
              <a:t>ДИСТАНЦИОННОГО ЗОНДИРОВАНИЯ ЗЕМЛИ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48961" y="3221106"/>
            <a:ext cx="251245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Масалов Сергей Анатольевич,</a:t>
            </a:r>
          </a:p>
          <a:p>
            <a:pPr algn="ctr"/>
            <a:r>
              <a:rPr lang="ru-RU" sz="105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первый заместитель генерального директора </a:t>
            </a:r>
          </a:p>
          <a:p>
            <a:pPr algn="ctr"/>
            <a:r>
              <a:rPr lang="ru-RU" sz="105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ООО «Газпром СПКА»</a:t>
            </a:r>
            <a:endParaRPr lang="ru-RU" sz="105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06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t="15959" r="64557" b="27135"/>
          <a:stretch/>
        </p:blipFill>
        <p:spPr>
          <a:xfrm>
            <a:off x="7372040" y="818535"/>
            <a:ext cx="1771960" cy="3937820"/>
          </a:xfrm>
          <a:prstGeom prst="rect">
            <a:avLst/>
          </a:prstGeom>
        </p:spPr>
      </p:pic>
      <p:sp>
        <p:nvSpPr>
          <p:cNvPr id="38" name="Rectangle 17"/>
          <p:cNvSpPr/>
          <p:nvPr/>
        </p:nvSpPr>
        <p:spPr>
          <a:xfrm>
            <a:off x="0" y="2647462"/>
            <a:ext cx="9144000" cy="2113093"/>
          </a:xfrm>
          <a:prstGeom prst="rect">
            <a:avLst/>
          </a:prstGeom>
          <a:gradFill>
            <a:gsLst>
              <a:gs pos="0">
                <a:srgbClr val="003366">
                  <a:alpha val="0"/>
                </a:srgb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Опыт применения </a:t>
            </a:r>
            <a:r>
              <a:rPr lang="ru-RU" dirty="0" smtClean="0"/>
              <a:t>технологии </a:t>
            </a:r>
            <a:r>
              <a:rPr lang="ru-RU" dirty="0"/>
              <a:t>ДЗЗ на объектах </a:t>
            </a:r>
            <a:r>
              <a:rPr lang="ru-RU" dirty="0" smtClean="0"/>
              <a:t>ПАО </a:t>
            </a:r>
            <a:r>
              <a:rPr lang="ru-RU" dirty="0"/>
              <a:t>«Газпром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90599" y="1628644"/>
            <a:ext cx="2364810" cy="157398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47000"/>
                </a:schemeClr>
              </a:gs>
              <a:gs pos="100000">
                <a:srgbClr val="003366">
                  <a:alpha val="53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Arial Narrow" panose="020B0606020202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9020" y="1859859"/>
            <a:ext cx="20926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Северо-</a:t>
            </a:r>
          </a:p>
          <a:p>
            <a:pPr algn="r"/>
            <a:r>
              <a:rPr lang="ru-RU" sz="11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Ставропольское подземное хранилище газа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945692" y="2442131"/>
            <a:ext cx="183601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dirty="0">
                <a:solidFill>
                  <a:srgbClr val="0091E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Контроль сезонных отклонений поверхности и объектов при отборе и закачке газа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2" r="24042"/>
          <a:stretch/>
        </p:blipFill>
        <p:spPr>
          <a:xfrm>
            <a:off x="2819339" y="1628646"/>
            <a:ext cx="1573982" cy="1573982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47000"/>
                </a:schemeClr>
              </a:gs>
              <a:gs pos="100000">
                <a:srgbClr val="003366">
                  <a:alpha val="29000"/>
                </a:srgbClr>
              </a:gs>
            </a:gsLst>
            <a:lin ang="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Прямоугольник 25"/>
          <p:cNvSpPr/>
          <p:nvPr/>
        </p:nvSpPr>
        <p:spPr>
          <a:xfrm>
            <a:off x="0" y="3442226"/>
            <a:ext cx="4346620" cy="1022606"/>
          </a:xfrm>
          <a:prstGeom prst="rect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</p:spPr>
        <p:txBody>
          <a:bodyPr wrap="square" anchor="ctr">
            <a:noAutofit/>
          </a:bodyPr>
          <a:lstStyle/>
          <a:p>
            <a:pPr marL="276225">
              <a:spcAft>
                <a:spcPts val="400"/>
              </a:spcAft>
            </a:pPr>
            <a:endParaRPr lang="ru-RU" sz="11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159562" y="2831222"/>
            <a:ext cx="2364810" cy="1573982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47000"/>
                </a:schemeClr>
              </a:gs>
              <a:gs pos="100000">
                <a:srgbClr val="003366">
                  <a:alpha val="53000"/>
                </a:srgbClr>
              </a:gs>
            </a:gsLst>
            <a:lin ang="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Arial Narrow" panose="020B0606020202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01953" y="3230752"/>
            <a:ext cx="164767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Магистральный газопровод Дзуарикау-Цхинвал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201954" y="3843399"/>
            <a:ext cx="188506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rgbClr val="0091E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Контроль оползневых участков 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r="23412"/>
          <a:stretch/>
        </p:blipFill>
        <p:spPr>
          <a:xfrm>
            <a:off x="4569202" y="2831222"/>
            <a:ext cx="1590360" cy="1573982"/>
          </a:xfrm>
          <a:prstGeom prst="rect">
            <a:avLst/>
          </a:prstGeom>
          <a:gradFill>
            <a:gsLst>
              <a:gs pos="0">
                <a:schemeClr val="tx1">
                  <a:alpha val="77000"/>
                </a:schemeClr>
              </a:gs>
              <a:gs pos="100000">
                <a:schemeClr val="tx1">
                  <a:alpha val="50000"/>
                </a:schemeClr>
              </a:gs>
            </a:gsLst>
            <a:lin ang="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2" name="Прямоугольник 31"/>
          <p:cNvSpPr/>
          <p:nvPr/>
        </p:nvSpPr>
        <p:spPr>
          <a:xfrm>
            <a:off x="457200" y="3618213"/>
            <a:ext cx="3380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Применение продуктов ДЗЗ </a:t>
            </a:r>
            <a:r>
              <a:rPr lang="ru-RU" sz="10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позволяет оптимизировать расходы и ресурсы промышленного мониторинга</a:t>
            </a:r>
            <a:r>
              <a:rPr lang="ru-RU" sz="10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не </a:t>
            </a:r>
            <a:r>
              <a:rPr lang="ru-RU" sz="10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снижая эффективность выполнения задач контроля объектов, размещенных на обширной </a:t>
            </a:r>
            <a:r>
              <a:rPr lang="ru-RU" sz="10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территории</a:t>
            </a:r>
            <a:endParaRPr lang="ru-RU" sz="10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145981" y="1157872"/>
            <a:ext cx="2378390" cy="1574564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47000"/>
                </a:schemeClr>
              </a:gs>
              <a:gs pos="100000">
                <a:srgbClr val="003366">
                  <a:alpha val="53000"/>
                </a:srgbClr>
              </a:gs>
            </a:gsLst>
            <a:lin ang="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Arial Narrow" panose="020B060602020203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3" r="10739"/>
          <a:stretch/>
        </p:blipFill>
        <p:spPr>
          <a:xfrm>
            <a:off x="4572000" y="1157872"/>
            <a:ext cx="1574564" cy="1574564"/>
          </a:xfrm>
          <a:prstGeom prst="rect">
            <a:avLst/>
          </a:prstGeom>
          <a:gradFill>
            <a:gsLst>
              <a:gs pos="0">
                <a:schemeClr val="tx1">
                  <a:alpha val="77000"/>
                </a:schemeClr>
              </a:gs>
              <a:gs pos="100000">
                <a:schemeClr val="tx1">
                  <a:alpha val="50000"/>
                </a:schemeClr>
              </a:gs>
            </a:gsLst>
            <a:lin ang="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6199639" y="1424126"/>
            <a:ext cx="147546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Магистральный газопровод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Сила Сибири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199639" y="2090691"/>
            <a:ext cx="20621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rgbClr val="0091E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Определение критического отклонения положения трубопровода от проектного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7672251" y="-2805"/>
            <a:ext cx="1471749" cy="799587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76" y="103604"/>
            <a:ext cx="1166402" cy="575856"/>
          </a:xfrm>
          <a:prstGeom prst="rect">
            <a:avLst/>
          </a:prstGeom>
        </p:spPr>
      </p:pic>
      <p:cxnSp>
        <p:nvCxnSpPr>
          <p:cNvPr id="41" name="Прямая соединительная линия 40"/>
          <p:cNvCxnSpPr/>
          <p:nvPr/>
        </p:nvCxnSpPr>
        <p:spPr>
          <a:xfrm flipV="1">
            <a:off x="7672251" y="0"/>
            <a:ext cx="0" cy="79958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7672251" y="799364"/>
            <a:ext cx="14717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992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t="15959" r="64557" b="27135"/>
          <a:stretch/>
        </p:blipFill>
        <p:spPr>
          <a:xfrm>
            <a:off x="7372040" y="818535"/>
            <a:ext cx="1771960" cy="3937820"/>
          </a:xfrm>
          <a:prstGeom prst="rect">
            <a:avLst/>
          </a:prstGeom>
        </p:spPr>
      </p:pic>
      <p:sp>
        <p:nvSpPr>
          <p:cNvPr id="36" name="Rectangle 17"/>
          <p:cNvSpPr/>
          <p:nvPr/>
        </p:nvSpPr>
        <p:spPr>
          <a:xfrm>
            <a:off x="0" y="2647462"/>
            <a:ext cx="9144000" cy="2113093"/>
          </a:xfrm>
          <a:prstGeom prst="rect">
            <a:avLst/>
          </a:prstGeom>
          <a:gradFill>
            <a:gsLst>
              <a:gs pos="0">
                <a:srgbClr val="003366">
                  <a:alpha val="0"/>
                </a:srgb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TextBox 84"/>
          <p:cNvSpPr txBox="1"/>
          <p:nvPr/>
        </p:nvSpPr>
        <p:spPr>
          <a:xfrm>
            <a:off x="8275906" y="4801331"/>
            <a:ext cx="1666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070C0"/>
                </a:solidFill>
                <a:latin typeface="Arial Narrow" panose="020B0606020202030204" pitchFamily="34" charset="0"/>
              </a:rPr>
              <a:t>6</a:t>
            </a:r>
            <a:endParaRPr lang="ru-RU" sz="135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8042554" y="5109211"/>
            <a:ext cx="742950" cy="3428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аэрокосмического мониторинга </a:t>
            </a:r>
            <a:br>
              <a:rPr lang="ru-RU" dirty="0" smtClean="0"/>
            </a:br>
            <a:r>
              <a:rPr lang="ru-RU" dirty="0" smtClean="0"/>
              <a:t>«Газпром космические системы»</a:t>
            </a:r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7672251" y="-2805"/>
            <a:ext cx="1471749" cy="799587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76" y="103604"/>
            <a:ext cx="1166402" cy="575856"/>
          </a:xfrm>
          <a:prstGeom prst="rect">
            <a:avLst/>
          </a:prstGeom>
        </p:spPr>
      </p:pic>
      <p:cxnSp>
        <p:nvCxnSpPr>
          <p:cNvPr id="38" name="Прямая соединительная линия 37"/>
          <p:cNvCxnSpPr/>
          <p:nvPr/>
        </p:nvCxnSpPr>
        <p:spPr>
          <a:xfrm flipV="1">
            <a:off x="7672251" y="0"/>
            <a:ext cx="0" cy="79958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7672251" y="799364"/>
            <a:ext cx="14717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189"/>
          <p:cNvSpPr txBox="1"/>
          <p:nvPr/>
        </p:nvSpPr>
        <p:spPr>
          <a:xfrm>
            <a:off x="537665" y="912866"/>
            <a:ext cx="8121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ОБРАБОТКА ДАННЫХ ДЗЗ ПРОИЗВОДИТСЯ В </a:t>
            </a:r>
            <a:r>
              <a:rPr lang="ru-RU" sz="1200" b="1" dirty="0" smtClean="0">
                <a:solidFill>
                  <a:srgbClr val="FF9900"/>
                </a:solidFill>
                <a:latin typeface="Arial Narrow" panose="020B0606020202030204" pitchFamily="34" charset="0"/>
              </a:rPr>
              <a:t>ЦЕНТРЕ АЭРОКОСМИЧЕСКОГО МОНИТОРИНГА 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(ТКЦ ГКС, Г. ЩЕЛКОВО)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6" name="Пятиугольник 55"/>
          <p:cNvSpPr/>
          <p:nvPr/>
        </p:nvSpPr>
        <p:spPr>
          <a:xfrm>
            <a:off x="1326238" y="1638607"/>
            <a:ext cx="2887004" cy="2745329"/>
          </a:xfrm>
          <a:prstGeom prst="homePlate">
            <a:avLst/>
          </a:prstGeom>
          <a:gradFill flip="none" rotWithShape="1">
            <a:gsLst>
              <a:gs pos="0">
                <a:srgbClr val="FF9900"/>
              </a:gs>
              <a:gs pos="100000">
                <a:srgbClr val="FF9900">
                  <a:alpha val="0"/>
                </a:srgbClr>
              </a:gs>
            </a:gsLst>
            <a:lin ang="10800000" scaled="1"/>
            <a:tileRect/>
          </a:gradFill>
        </p:spPr>
        <p:txBody>
          <a:bodyPr wrap="square" anchor="ctr">
            <a:noAutofit/>
          </a:bodyPr>
          <a:lstStyle/>
          <a:p>
            <a:pPr marL="72000">
              <a:spcAft>
                <a:spcPts val="400"/>
              </a:spcAft>
            </a:pPr>
            <a:endParaRPr lang="ru-RU" sz="1100" b="1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77C088DE-41B3-4C4B-8612-80A6612C23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8527"/>
          <a:stretch>
            <a:fillRect/>
          </a:stretch>
        </p:blipFill>
        <p:spPr bwMode="auto">
          <a:xfrm>
            <a:off x="1069284" y="1788456"/>
            <a:ext cx="1249519" cy="761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" name="Picture 24">
            <a:extLst>
              <a:ext uri="{FF2B5EF4-FFF2-40B4-BE49-F238E27FC236}">
                <a16:creationId xmlns:a16="http://schemas.microsoft.com/office/drawing/2014/main" id="{A222D7F9-1F7E-4254-9765-18FE104BC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4382" t="25826" r="7742" b="7966"/>
          <a:stretch/>
        </p:blipFill>
        <p:spPr bwMode="auto">
          <a:xfrm>
            <a:off x="1067452" y="2633743"/>
            <a:ext cx="1248818" cy="753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4A658CE-8B8C-4D4D-9FE9-E41DA09FB1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671"/>
          <a:stretch/>
        </p:blipFill>
        <p:spPr>
          <a:xfrm>
            <a:off x="1067451" y="3441288"/>
            <a:ext cx="1251858" cy="762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" name="Rectangle 15">
            <a:extLst>
              <a:ext uri="{FF2B5EF4-FFF2-40B4-BE49-F238E27FC236}">
                <a16:creationId xmlns:a16="http://schemas.microsoft.com/office/drawing/2014/main" id="{AB42429A-8E21-4F98-ABD1-66866C0F4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484" y="2130691"/>
            <a:ext cx="1144010" cy="503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9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Космическая оптическая съемка</a:t>
            </a:r>
          </a:p>
        </p:txBody>
      </p:sp>
      <p:sp>
        <p:nvSpPr>
          <p:cNvPr id="61" name="Rectangle 15">
            <a:extLst>
              <a:ext uri="{FF2B5EF4-FFF2-40B4-BE49-F238E27FC236}">
                <a16:creationId xmlns:a16="http://schemas.microsoft.com/office/drawing/2014/main" id="{677ADD90-7274-4BCD-86E4-9233CCB91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484" y="2938234"/>
            <a:ext cx="1412336" cy="503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9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Космическая радиолокационная съемка</a:t>
            </a:r>
          </a:p>
        </p:txBody>
      </p:sp>
      <p:sp>
        <p:nvSpPr>
          <p:cNvPr id="62" name="Rectangle 15">
            <a:extLst>
              <a:ext uri="{FF2B5EF4-FFF2-40B4-BE49-F238E27FC236}">
                <a16:creationId xmlns:a16="http://schemas.microsoft.com/office/drawing/2014/main" id="{1CBC75A0-B3EA-47BF-8F98-721D0B6AE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484" y="3750018"/>
            <a:ext cx="1144010" cy="503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9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Авиационная беспилотная съемка</a:t>
            </a: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9EB9F1FE-F801-4154-B3B6-21DB1CBD2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7657" y="1485476"/>
            <a:ext cx="4188337" cy="3082372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47000"/>
                </a:schemeClr>
              </a:gs>
              <a:gs pos="100000">
                <a:srgbClr val="003366">
                  <a:alpha val="53000"/>
                </a:srgbClr>
              </a:gs>
            </a:gsLst>
            <a:lin ang="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sz="1400" dirty="0">
              <a:latin typeface="Arial Narrow" panose="020B0606020202030204" pitchFamily="34" charset="0"/>
            </a:endParaRPr>
          </a:p>
        </p:txBody>
      </p:sp>
      <p:sp>
        <p:nvSpPr>
          <p:cNvPr id="65" name="Rectangle 11">
            <a:extLst>
              <a:ext uri="{FF2B5EF4-FFF2-40B4-BE49-F238E27FC236}">
                <a16:creationId xmlns:a16="http://schemas.microsoft.com/office/drawing/2014/main" id="{6ECDDADE-9F42-4891-A352-C31148431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2500" y="2110426"/>
            <a:ext cx="3670683" cy="245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Aft>
                <a:spcPts val="600"/>
              </a:spcAft>
              <a:defRPr/>
            </a:pPr>
            <a:r>
              <a:rPr lang="ru-RU" altLang="ru-RU" sz="10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Мониторинг </a:t>
            </a:r>
            <a:r>
              <a:rPr lang="ru-RU" altLang="ru-RU" sz="10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пожароопасной обстановки</a:t>
            </a:r>
          </a:p>
          <a:p>
            <a:pPr>
              <a:spcAft>
                <a:spcPts val="600"/>
              </a:spcAft>
              <a:defRPr/>
            </a:pPr>
            <a:r>
              <a:rPr lang="ru-RU" altLang="ru-RU" sz="10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Геотехнический мониторинг промышленных объектов</a:t>
            </a:r>
          </a:p>
          <a:p>
            <a:pPr>
              <a:spcAft>
                <a:spcPts val="600"/>
              </a:spcAft>
              <a:defRPr/>
            </a:pPr>
            <a:r>
              <a:rPr lang="ru-RU" altLang="ru-RU" sz="10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Картографирование территорий</a:t>
            </a:r>
          </a:p>
          <a:p>
            <a:pPr>
              <a:spcAft>
                <a:spcPts val="600"/>
              </a:spcAft>
              <a:defRPr/>
            </a:pPr>
            <a:r>
              <a:rPr lang="ru-RU" altLang="ru-RU" sz="10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Мониторинг лесного фонда</a:t>
            </a:r>
          </a:p>
          <a:p>
            <a:pPr>
              <a:spcAft>
                <a:spcPts val="600"/>
              </a:spcAft>
              <a:defRPr/>
            </a:pPr>
            <a:r>
              <a:rPr lang="ru-RU" altLang="ru-RU" sz="10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Мониторинг хода строительных работ</a:t>
            </a:r>
          </a:p>
          <a:p>
            <a:pPr>
              <a:spcAft>
                <a:spcPts val="600"/>
              </a:spcAft>
              <a:defRPr/>
            </a:pPr>
            <a:r>
              <a:rPr lang="ru-RU" altLang="ru-RU" sz="10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Информационное обеспечение кадастровых работ</a:t>
            </a:r>
          </a:p>
          <a:p>
            <a:pPr>
              <a:spcAft>
                <a:spcPts val="600"/>
              </a:spcAft>
              <a:defRPr/>
            </a:pPr>
            <a:r>
              <a:rPr lang="ru-RU" altLang="ru-RU" sz="10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Мониторинг зон минимальных расстояний опасных производственных объектов</a:t>
            </a:r>
          </a:p>
          <a:p>
            <a:pPr>
              <a:spcAft>
                <a:spcPts val="600"/>
              </a:spcAft>
              <a:defRPr/>
            </a:pPr>
            <a:r>
              <a:rPr lang="ru-RU" altLang="ru-RU" sz="10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Мониторинг учета объектов</a:t>
            </a:r>
          </a:p>
          <a:p>
            <a:pPr>
              <a:spcAft>
                <a:spcPts val="600"/>
              </a:spcAft>
              <a:defRPr/>
            </a:pPr>
            <a:r>
              <a:rPr lang="ru-RU" altLang="ru-RU" sz="10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Экологический мониторинг акваторий и прибрежных </a:t>
            </a:r>
            <a:r>
              <a:rPr lang="ru-RU" altLang="ru-RU" sz="10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зон</a:t>
            </a:r>
            <a:endParaRPr lang="ru-RU" altLang="ru-RU" sz="10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 flipV="1">
            <a:off x="4225990" y="1609962"/>
            <a:ext cx="4169195" cy="466523"/>
          </a:xfrm>
          <a:prstGeom prst="rect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</p:spPr>
        <p:txBody>
          <a:bodyPr wrap="square" anchor="ctr">
            <a:noAutofit/>
          </a:bodyPr>
          <a:lstStyle/>
          <a:p>
            <a:pPr marL="276225">
              <a:spcAft>
                <a:spcPts val="400"/>
              </a:spcAft>
            </a:pPr>
            <a:endParaRPr lang="ru-RU" sz="110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81" name="Rectangle 11">
            <a:extLst>
              <a:ext uri="{FF2B5EF4-FFF2-40B4-BE49-F238E27FC236}">
                <a16:creationId xmlns:a16="http://schemas.microsoft.com/office/drawing/2014/main" id="{36D8AD11-A841-439B-B478-D82AAFAFD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7159" y="1720188"/>
            <a:ext cx="4090821" cy="2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ru-RU" alt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Геоинформационная система ПАО «Газпром»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2316270" y="2834579"/>
            <a:ext cx="1964704" cy="541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ru-RU" sz="900" b="1" i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Стандартная обработка</a:t>
            </a:r>
          </a:p>
          <a:p>
            <a:r>
              <a:rPr lang="ru-RU" sz="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</a:t>
            </a:r>
            <a:r>
              <a:rPr lang="ru-RU" sz="800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ортофотопланы</a:t>
            </a:r>
            <a:r>
              <a:rPr lang="ru-RU" sz="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ru-RU" sz="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модели высот местности)</a:t>
            </a:r>
          </a:p>
        </p:txBody>
      </p:sp>
      <p:sp>
        <p:nvSpPr>
          <p:cNvPr id="86" name="Прямоугольник 5"/>
          <p:cNvSpPr/>
          <p:nvPr/>
        </p:nvSpPr>
        <p:spPr>
          <a:xfrm rot="6300000">
            <a:off x="4545463" y="2194653"/>
            <a:ext cx="234072" cy="252538"/>
          </a:xfrm>
          <a:prstGeom prst="chevron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ru-RU" sz="1400" b="1" dirty="0"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87" name="Прямоугольник 5"/>
          <p:cNvSpPr/>
          <p:nvPr/>
        </p:nvSpPr>
        <p:spPr>
          <a:xfrm rot="6300000">
            <a:off x="4545464" y="2446600"/>
            <a:ext cx="234072" cy="252538"/>
          </a:xfrm>
          <a:prstGeom prst="chevron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ru-RU" sz="1400" b="1" dirty="0"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90" name="Прямоугольник 5"/>
          <p:cNvSpPr/>
          <p:nvPr/>
        </p:nvSpPr>
        <p:spPr>
          <a:xfrm rot="6300000">
            <a:off x="4541359" y="2682301"/>
            <a:ext cx="234072" cy="252538"/>
          </a:xfrm>
          <a:prstGeom prst="chevron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ru-RU" sz="1400" b="1" dirty="0"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91" name="Прямоугольник 5"/>
          <p:cNvSpPr/>
          <p:nvPr/>
        </p:nvSpPr>
        <p:spPr>
          <a:xfrm rot="6300000">
            <a:off x="4541360" y="2921370"/>
            <a:ext cx="234072" cy="252538"/>
          </a:xfrm>
          <a:prstGeom prst="chevron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ru-RU" sz="1400" b="1" dirty="0"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92" name="Прямоугольник 5"/>
          <p:cNvSpPr/>
          <p:nvPr/>
        </p:nvSpPr>
        <p:spPr>
          <a:xfrm rot="6300000">
            <a:off x="4535309" y="3158142"/>
            <a:ext cx="234072" cy="252538"/>
          </a:xfrm>
          <a:prstGeom prst="chevron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ru-RU" sz="1400" b="1" dirty="0"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93" name="Прямоугольник 5"/>
          <p:cNvSpPr/>
          <p:nvPr/>
        </p:nvSpPr>
        <p:spPr>
          <a:xfrm rot="6300000">
            <a:off x="4535310" y="3410089"/>
            <a:ext cx="234072" cy="252538"/>
          </a:xfrm>
          <a:prstGeom prst="chevron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ru-RU" sz="1400" b="1" dirty="0"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94" name="Прямоугольник 5"/>
          <p:cNvSpPr/>
          <p:nvPr/>
        </p:nvSpPr>
        <p:spPr>
          <a:xfrm rot="6300000">
            <a:off x="4531205" y="3665107"/>
            <a:ext cx="234072" cy="252538"/>
          </a:xfrm>
          <a:prstGeom prst="chevron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ru-RU" sz="1400" b="1" dirty="0"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95" name="Прямоугольник 5"/>
          <p:cNvSpPr/>
          <p:nvPr/>
        </p:nvSpPr>
        <p:spPr>
          <a:xfrm rot="6300000">
            <a:off x="4531206" y="3944529"/>
            <a:ext cx="234072" cy="252538"/>
          </a:xfrm>
          <a:prstGeom prst="chevron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ru-RU" sz="1400" b="1" dirty="0"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96" name="Прямоугольник 5"/>
          <p:cNvSpPr/>
          <p:nvPr/>
        </p:nvSpPr>
        <p:spPr>
          <a:xfrm rot="6300000">
            <a:off x="4531205" y="4186781"/>
            <a:ext cx="234072" cy="252538"/>
          </a:xfrm>
          <a:prstGeom prst="chevron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ru-RU" sz="1400" b="1" dirty="0"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9200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t="15959" r="64557" b="27135"/>
          <a:stretch/>
        </p:blipFill>
        <p:spPr>
          <a:xfrm>
            <a:off x="7372040" y="818535"/>
            <a:ext cx="1771960" cy="3937820"/>
          </a:xfrm>
          <a:prstGeom prst="rect">
            <a:avLst/>
          </a:prstGeom>
        </p:spPr>
      </p:pic>
      <p:sp>
        <p:nvSpPr>
          <p:cNvPr id="102" name="Прямоугольник 101"/>
          <p:cNvSpPr/>
          <p:nvPr/>
        </p:nvSpPr>
        <p:spPr>
          <a:xfrm flipV="1">
            <a:off x="0" y="815473"/>
            <a:ext cx="9144000" cy="384124"/>
          </a:xfrm>
          <a:prstGeom prst="rect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</p:spPr>
        <p:txBody>
          <a:bodyPr wrap="square" anchor="ctr">
            <a:noAutofit/>
          </a:bodyPr>
          <a:lstStyle/>
          <a:p>
            <a:pPr marL="276225">
              <a:spcAft>
                <a:spcPts val="400"/>
              </a:spcAft>
            </a:pPr>
            <a:endParaRPr lang="ru-RU" sz="110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Rectangle 17"/>
          <p:cNvSpPr/>
          <p:nvPr/>
        </p:nvSpPr>
        <p:spPr>
          <a:xfrm>
            <a:off x="0" y="2647462"/>
            <a:ext cx="9144000" cy="2113093"/>
          </a:xfrm>
          <a:prstGeom prst="rect">
            <a:avLst/>
          </a:prstGeom>
          <a:gradFill>
            <a:gsLst>
              <a:gs pos="0">
                <a:srgbClr val="003366">
                  <a:alpha val="0"/>
                </a:srgb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TextBox 84"/>
          <p:cNvSpPr txBox="1"/>
          <p:nvPr/>
        </p:nvSpPr>
        <p:spPr>
          <a:xfrm>
            <a:off x="8275906" y="4801331"/>
            <a:ext cx="1666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070C0"/>
                </a:solidFill>
                <a:latin typeface="Arial Narrow" panose="020B0606020202030204" pitchFamily="34" charset="0"/>
              </a:rPr>
              <a:t>6</a:t>
            </a:r>
            <a:endParaRPr lang="ru-RU" sz="135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8042554" y="5109211"/>
            <a:ext cx="742950" cy="3428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Системные сервисы </a:t>
            </a:r>
            <a:br>
              <a:rPr lang="ru-RU" dirty="0" smtClean="0"/>
            </a:br>
            <a:r>
              <a:rPr lang="ru-RU" dirty="0" smtClean="0"/>
              <a:t>на основании разработок ООО «Газпром СПКА»</a:t>
            </a:r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7672251" y="-2805"/>
            <a:ext cx="1471749" cy="799587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76" y="103604"/>
            <a:ext cx="1166402" cy="575856"/>
          </a:xfrm>
          <a:prstGeom prst="rect">
            <a:avLst/>
          </a:prstGeom>
        </p:spPr>
      </p:pic>
      <p:cxnSp>
        <p:nvCxnSpPr>
          <p:cNvPr id="38" name="Прямая соединительная линия 37"/>
          <p:cNvCxnSpPr/>
          <p:nvPr/>
        </p:nvCxnSpPr>
        <p:spPr>
          <a:xfrm flipV="1">
            <a:off x="7672251" y="0"/>
            <a:ext cx="0" cy="79958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7672251" y="799364"/>
            <a:ext cx="14717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/>
          <p:cNvSpPr/>
          <p:nvPr/>
        </p:nvSpPr>
        <p:spPr>
          <a:xfrm>
            <a:off x="1796801" y="1355541"/>
            <a:ext cx="2675706" cy="156343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47000"/>
                </a:schemeClr>
              </a:gs>
              <a:gs pos="100000">
                <a:srgbClr val="003366">
                  <a:alpha val="53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908971" y="1437819"/>
            <a:ext cx="175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ПОРТАЛ ГЕОТЕХНИЧЕСКОГО И ГЕОДИНАМИЧЕСКОГО МОНИТОРИНГА</a:t>
            </a:r>
            <a:endParaRPr lang="ru-RU" sz="1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4718833" y="1351460"/>
            <a:ext cx="2675706" cy="156343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47000"/>
                </a:schemeClr>
              </a:gs>
              <a:gs pos="100000">
                <a:srgbClr val="003366">
                  <a:alpha val="53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Arial Narrow" panose="020B0606020202030204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4831003" y="1433738"/>
            <a:ext cx="161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КАРТА ЧРЕЗВЫЧАЙНЫХ СИТУАЦИЙ </a:t>
            </a:r>
            <a:endParaRPr lang="ru-RU" sz="1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1791312" y="3010090"/>
            <a:ext cx="2675706" cy="156343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47000"/>
                </a:schemeClr>
              </a:gs>
              <a:gs pos="100000">
                <a:srgbClr val="003366">
                  <a:alpha val="53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Arial Narrow" panose="020B0606020202030204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1903482" y="3092368"/>
            <a:ext cx="161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КАРТА МОНИТОРИНГА ЛЕДОВОЙ ОБСТАНОВКИ </a:t>
            </a:r>
            <a:endParaRPr lang="ru-RU" sz="1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4718833" y="3004071"/>
            <a:ext cx="2675706" cy="156343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47000"/>
                </a:schemeClr>
              </a:gs>
              <a:gs pos="100000">
                <a:srgbClr val="003366">
                  <a:alpha val="53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Arial Narrow" panose="020B0606020202030204" pitchFamily="34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4831003" y="3086349"/>
            <a:ext cx="161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ПОРТАЛ ЭКОЛОГИЧЕСКОЙ БЕЗОПАСНОСТИ</a:t>
            </a:r>
            <a:endParaRPr lang="ru-RU" sz="1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8" name="Прямоугольник 5"/>
          <p:cNvSpPr/>
          <p:nvPr/>
        </p:nvSpPr>
        <p:spPr>
          <a:xfrm rot="6300000">
            <a:off x="4878464" y="3699631"/>
            <a:ext cx="315410" cy="340293"/>
          </a:xfrm>
          <a:prstGeom prst="chevron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ru-RU" sz="1400" b="1" dirty="0"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79" name="Прямоугольник 5"/>
          <p:cNvSpPr/>
          <p:nvPr/>
        </p:nvSpPr>
        <p:spPr>
          <a:xfrm rot="6300000">
            <a:off x="4881259" y="4015370"/>
            <a:ext cx="315410" cy="340293"/>
          </a:xfrm>
          <a:prstGeom prst="chevron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ru-RU" sz="1400" b="1" dirty="0"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97234" y="3782469"/>
            <a:ext cx="2299398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800" dirty="0">
                <a:solidFill>
                  <a:schemeClr val="bg1"/>
                </a:solidFill>
                <a:latin typeface="Arial Narrow" panose="020B0606020202030204" pitchFamily="34" charset="0"/>
              </a:rPr>
              <a:t>оценка и контроль экологического </a:t>
            </a:r>
            <a:r>
              <a:rPr lang="ru-RU" sz="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состояния </a:t>
            </a:r>
            <a:r>
              <a:rPr lang="ru-RU" sz="800" dirty="0">
                <a:solidFill>
                  <a:schemeClr val="bg1"/>
                </a:solidFill>
                <a:latin typeface="Arial Narrow" panose="020B0606020202030204" pitchFamily="34" charset="0"/>
              </a:rPr>
              <a:t>территорий в районах добычи и транспортировки;</a:t>
            </a:r>
          </a:p>
          <a:p>
            <a:pPr>
              <a:spcAft>
                <a:spcPts val="600"/>
              </a:spcAft>
            </a:pPr>
            <a:r>
              <a:rPr lang="ru-RU" sz="800" dirty="0">
                <a:solidFill>
                  <a:schemeClr val="bg1"/>
                </a:solidFill>
                <a:latin typeface="Arial Narrow" panose="020B0606020202030204" pitchFamily="34" charset="0"/>
              </a:rPr>
              <a:t>мониторинг выбросов парниковых </a:t>
            </a:r>
            <a:r>
              <a:rPr lang="ru-RU" sz="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газов.</a:t>
            </a:r>
            <a:endParaRPr lang="ru-RU" sz="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3" name="Прямоугольник 5"/>
          <p:cNvSpPr/>
          <p:nvPr/>
        </p:nvSpPr>
        <p:spPr>
          <a:xfrm rot="6300000">
            <a:off x="1959281" y="3589787"/>
            <a:ext cx="315410" cy="340293"/>
          </a:xfrm>
          <a:prstGeom prst="chevron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ru-RU" sz="1400" b="1" dirty="0"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2078051" y="3650647"/>
            <a:ext cx="22993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всепогодный </a:t>
            </a:r>
            <a:r>
              <a:rPr lang="ru-RU" sz="800" dirty="0">
                <a:solidFill>
                  <a:schemeClr val="bg1"/>
                </a:solidFill>
                <a:latin typeface="Arial Narrow" panose="020B0606020202030204" pitchFamily="34" charset="0"/>
              </a:rPr>
              <a:t>мониторинг ледовой обстановки на акватории и шельфе северных морей для обеспечения безопасного и устойчивого судоходства на Северном морском пути и безопасной производственной деятельности шельфовых </a:t>
            </a:r>
            <a:r>
              <a:rPr lang="ru-RU" sz="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объектов.</a:t>
            </a:r>
            <a:endParaRPr lang="ru-RU" sz="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7" name="Росток"/>
          <p:cNvSpPr/>
          <p:nvPr/>
        </p:nvSpPr>
        <p:spPr>
          <a:xfrm>
            <a:off x="6511532" y="2775868"/>
            <a:ext cx="505628" cy="833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9" h="21600" extrusionOk="0">
                <a:moveTo>
                  <a:pt x="11199" y="0"/>
                </a:moveTo>
                <a:cubicBezTo>
                  <a:pt x="11199" y="0"/>
                  <a:pt x="4417" y="3031"/>
                  <a:pt x="10035" y="4898"/>
                </a:cubicBezTo>
                <a:cubicBezTo>
                  <a:pt x="9510" y="6131"/>
                  <a:pt x="9363" y="7938"/>
                  <a:pt x="9409" y="9496"/>
                </a:cubicBezTo>
                <a:lnTo>
                  <a:pt x="8674" y="8999"/>
                </a:lnTo>
                <a:cubicBezTo>
                  <a:pt x="8753" y="8469"/>
                  <a:pt x="8637" y="7236"/>
                  <a:pt x="6085" y="6596"/>
                </a:cubicBezTo>
                <a:cubicBezTo>
                  <a:pt x="4779" y="6269"/>
                  <a:pt x="1583" y="5708"/>
                  <a:pt x="1583" y="5708"/>
                </a:cubicBezTo>
                <a:cubicBezTo>
                  <a:pt x="1583" y="5708"/>
                  <a:pt x="2192" y="9914"/>
                  <a:pt x="8277" y="9288"/>
                </a:cubicBezTo>
                <a:lnTo>
                  <a:pt x="9442" y="10173"/>
                </a:lnTo>
                <a:cubicBezTo>
                  <a:pt x="9506" y="11142"/>
                  <a:pt x="9642" y="11948"/>
                  <a:pt x="9794" y="12354"/>
                </a:cubicBezTo>
                <a:cubicBezTo>
                  <a:pt x="9962" y="12802"/>
                  <a:pt x="9961" y="13514"/>
                  <a:pt x="9880" y="14272"/>
                </a:cubicBezTo>
                <a:cubicBezTo>
                  <a:pt x="9466" y="14005"/>
                  <a:pt x="8793" y="13598"/>
                  <a:pt x="8103" y="13290"/>
                </a:cubicBezTo>
                <a:cubicBezTo>
                  <a:pt x="8027" y="12682"/>
                  <a:pt x="7456" y="11412"/>
                  <a:pt x="4177" y="10704"/>
                </a:cubicBezTo>
                <a:cubicBezTo>
                  <a:pt x="2433" y="10327"/>
                  <a:pt x="0" y="9337"/>
                  <a:pt x="0" y="9337"/>
                </a:cubicBezTo>
                <a:cubicBezTo>
                  <a:pt x="0" y="9337"/>
                  <a:pt x="-91" y="14725"/>
                  <a:pt x="7643" y="13699"/>
                </a:cubicBezTo>
                <a:lnTo>
                  <a:pt x="9774" y="15048"/>
                </a:lnTo>
                <a:cubicBezTo>
                  <a:pt x="9613" y="16048"/>
                  <a:pt x="9368" y="17001"/>
                  <a:pt x="9248" y="17425"/>
                </a:cubicBezTo>
                <a:cubicBezTo>
                  <a:pt x="9002" y="18288"/>
                  <a:pt x="9059" y="20480"/>
                  <a:pt x="9040" y="20890"/>
                </a:cubicBezTo>
                <a:cubicBezTo>
                  <a:pt x="9025" y="21202"/>
                  <a:pt x="8408" y="21321"/>
                  <a:pt x="8408" y="21321"/>
                </a:cubicBezTo>
                <a:cubicBezTo>
                  <a:pt x="8040" y="21377"/>
                  <a:pt x="8034" y="21600"/>
                  <a:pt x="8408" y="21600"/>
                </a:cubicBezTo>
                <a:cubicBezTo>
                  <a:pt x="8609" y="21600"/>
                  <a:pt x="11920" y="21600"/>
                  <a:pt x="12073" y="21600"/>
                </a:cubicBezTo>
                <a:cubicBezTo>
                  <a:pt x="12436" y="21600"/>
                  <a:pt x="12487" y="21364"/>
                  <a:pt x="12073" y="21321"/>
                </a:cubicBezTo>
                <a:cubicBezTo>
                  <a:pt x="11522" y="21262"/>
                  <a:pt x="11131" y="21121"/>
                  <a:pt x="11041" y="20813"/>
                </a:cubicBezTo>
                <a:cubicBezTo>
                  <a:pt x="10952" y="20504"/>
                  <a:pt x="10394" y="18575"/>
                  <a:pt x="10639" y="17569"/>
                </a:cubicBezTo>
                <a:cubicBezTo>
                  <a:pt x="10677" y="17413"/>
                  <a:pt x="10715" y="17216"/>
                  <a:pt x="10750" y="16989"/>
                </a:cubicBezTo>
                <a:cubicBezTo>
                  <a:pt x="11060" y="16769"/>
                  <a:pt x="11717" y="16311"/>
                  <a:pt x="12305" y="15945"/>
                </a:cubicBezTo>
                <a:cubicBezTo>
                  <a:pt x="13447" y="16166"/>
                  <a:pt x="15980" y="16464"/>
                  <a:pt x="18119" y="15364"/>
                </a:cubicBezTo>
                <a:cubicBezTo>
                  <a:pt x="19247" y="14783"/>
                  <a:pt x="21509" y="13280"/>
                  <a:pt x="21509" y="13280"/>
                </a:cubicBezTo>
                <a:cubicBezTo>
                  <a:pt x="21509" y="13280"/>
                  <a:pt x="12547" y="12190"/>
                  <a:pt x="11737" y="15573"/>
                </a:cubicBezTo>
                <a:lnTo>
                  <a:pt x="10864" y="16043"/>
                </a:lnTo>
                <a:cubicBezTo>
                  <a:pt x="10971" y="14873"/>
                  <a:pt x="10991" y="13415"/>
                  <a:pt x="10775" y="12417"/>
                </a:cubicBezTo>
                <a:lnTo>
                  <a:pt x="12355" y="11579"/>
                </a:lnTo>
                <a:cubicBezTo>
                  <a:pt x="18672" y="12159"/>
                  <a:pt x="20026" y="7835"/>
                  <a:pt x="20026" y="7835"/>
                </a:cubicBezTo>
                <a:cubicBezTo>
                  <a:pt x="20026" y="7835"/>
                  <a:pt x="17651" y="8235"/>
                  <a:pt x="15906" y="8612"/>
                </a:cubicBezTo>
                <a:cubicBezTo>
                  <a:pt x="12429" y="9363"/>
                  <a:pt x="11998" y="10745"/>
                  <a:pt x="11973" y="11300"/>
                </a:cubicBezTo>
                <a:lnTo>
                  <a:pt x="10634" y="11780"/>
                </a:lnTo>
                <a:cubicBezTo>
                  <a:pt x="10426" y="10763"/>
                  <a:pt x="10298" y="9630"/>
                  <a:pt x="10271" y="8492"/>
                </a:cubicBezTo>
                <a:lnTo>
                  <a:pt x="11654" y="7417"/>
                </a:lnTo>
                <a:cubicBezTo>
                  <a:pt x="16996" y="7894"/>
                  <a:pt x="18144" y="4232"/>
                  <a:pt x="18144" y="4232"/>
                </a:cubicBezTo>
                <a:cubicBezTo>
                  <a:pt x="18144" y="4232"/>
                  <a:pt x="16125" y="4573"/>
                  <a:pt x="14642" y="4893"/>
                </a:cubicBezTo>
                <a:cubicBezTo>
                  <a:pt x="11810" y="5505"/>
                  <a:pt x="11357" y="6610"/>
                  <a:pt x="11305" y="7117"/>
                </a:cubicBezTo>
                <a:cubicBezTo>
                  <a:pt x="10911" y="7336"/>
                  <a:pt x="10530" y="7612"/>
                  <a:pt x="10265" y="7818"/>
                </a:cubicBezTo>
                <a:cubicBezTo>
                  <a:pt x="10277" y="6831"/>
                  <a:pt x="10367" y="5857"/>
                  <a:pt x="10551" y="4967"/>
                </a:cubicBezTo>
                <a:cubicBezTo>
                  <a:pt x="11084" y="4744"/>
                  <a:pt x="13013" y="3792"/>
                  <a:pt x="11865" y="2105"/>
                </a:cubicBezTo>
                <a:cubicBezTo>
                  <a:pt x="11342" y="1337"/>
                  <a:pt x="11199" y="0"/>
                  <a:pt x="11199" y="0"/>
                </a:cubicBezTo>
                <a:close/>
              </a:path>
            </a:pathLst>
          </a:cu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8" tIns="26788" rIns="26788" bIns="26788" anchor="ctr"/>
          <a:lstStyle/>
          <a:p>
            <a:pPr>
              <a:defRPr sz="2400"/>
            </a:pPr>
            <a:endParaRPr sz="1266">
              <a:latin typeface="Arial Narrow" panose="020B0606020202030204" pitchFamily="34" charset="0"/>
            </a:endParaRPr>
          </a:p>
        </p:txBody>
      </p:sp>
      <p:sp>
        <p:nvSpPr>
          <p:cNvPr id="98" name="Фабрика"/>
          <p:cNvSpPr/>
          <p:nvPr/>
        </p:nvSpPr>
        <p:spPr>
          <a:xfrm>
            <a:off x="6441303" y="1424749"/>
            <a:ext cx="720969" cy="4789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98" y="0"/>
                </a:moveTo>
                <a:cubicBezTo>
                  <a:pt x="3750" y="0"/>
                  <a:pt x="3628" y="176"/>
                  <a:pt x="3621" y="399"/>
                </a:cubicBezTo>
                <a:lnTo>
                  <a:pt x="3237" y="13861"/>
                </a:lnTo>
                <a:lnTo>
                  <a:pt x="1804" y="13861"/>
                </a:lnTo>
                <a:lnTo>
                  <a:pt x="1804" y="18222"/>
                </a:lnTo>
                <a:lnTo>
                  <a:pt x="0" y="18222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8222"/>
                </a:lnTo>
                <a:lnTo>
                  <a:pt x="19740" y="18222"/>
                </a:lnTo>
                <a:lnTo>
                  <a:pt x="19740" y="11465"/>
                </a:lnTo>
                <a:lnTo>
                  <a:pt x="18654" y="11465"/>
                </a:lnTo>
                <a:lnTo>
                  <a:pt x="18654" y="6253"/>
                </a:lnTo>
                <a:lnTo>
                  <a:pt x="15598" y="8796"/>
                </a:lnTo>
                <a:lnTo>
                  <a:pt x="15598" y="6253"/>
                </a:lnTo>
                <a:lnTo>
                  <a:pt x="12541" y="8796"/>
                </a:lnTo>
                <a:lnTo>
                  <a:pt x="12541" y="6253"/>
                </a:lnTo>
                <a:lnTo>
                  <a:pt x="8603" y="9530"/>
                </a:lnTo>
                <a:lnTo>
                  <a:pt x="8603" y="13861"/>
                </a:lnTo>
                <a:lnTo>
                  <a:pt x="7624" y="13861"/>
                </a:lnTo>
                <a:lnTo>
                  <a:pt x="7239" y="399"/>
                </a:lnTo>
                <a:cubicBezTo>
                  <a:pt x="7233" y="176"/>
                  <a:pt x="7112" y="0"/>
                  <a:pt x="6964" y="0"/>
                </a:cubicBezTo>
                <a:lnTo>
                  <a:pt x="6488" y="0"/>
                </a:lnTo>
                <a:cubicBezTo>
                  <a:pt x="6340" y="0"/>
                  <a:pt x="6218" y="176"/>
                  <a:pt x="6212" y="399"/>
                </a:cubicBezTo>
                <a:lnTo>
                  <a:pt x="5827" y="13861"/>
                </a:lnTo>
                <a:lnTo>
                  <a:pt x="5034" y="13861"/>
                </a:lnTo>
                <a:lnTo>
                  <a:pt x="4651" y="399"/>
                </a:lnTo>
                <a:cubicBezTo>
                  <a:pt x="4644" y="176"/>
                  <a:pt x="4522" y="0"/>
                  <a:pt x="4374" y="0"/>
                </a:cubicBezTo>
                <a:lnTo>
                  <a:pt x="3898" y="0"/>
                </a:lnTo>
                <a:close/>
              </a:path>
            </a:pathLst>
          </a:cu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8" tIns="26788" rIns="26788" bIns="26788" anchor="ctr"/>
          <a:lstStyle/>
          <a:p>
            <a:pPr>
              <a:defRPr sz="2400"/>
            </a:pPr>
            <a:endParaRPr sz="1266">
              <a:latin typeface="Arial Narrow" panose="020B0606020202030204" pitchFamily="34" charset="0"/>
            </a:endParaRPr>
          </a:p>
        </p:txBody>
      </p:sp>
      <p:sp>
        <p:nvSpPr>
          <p:cNvPr id="99" name="Корабль"/>
          <p:cNvSpPr/>
          <p:nvPr/>
        </p:nvSpPr>
        <p:spPr>
          <a:xfrm>
            <a:off x="3394948" y="3217419"/>
            <a:ext cx="938933" cy="383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19" y="0"/>
                </a:moveTo>
                <a:lnTo>
                  <a:pt x="4919" y="717"/>
                </a:lnTo>
                <a:lnTo>
                  <a:pt x="5162" y="717"/>
                </a:lnTo>
                <a:lnTo>
                  <a:pt x="5162" y="1488"/>
                </a:lnTo>
                <a:lnTo>
                  <a:pt x="3370" y="1488"/>
                </a:lnTo>
                <a:lnTo>
                  <a:pt x="3370" y="5382"/>
                </a:lnTo>
                <a:lnTo>
                  <a:pt x="1569" y="5382"/>
                </a:lnTo>
                <a:lnTo>
                  <a:pt x="1569" y="11432"/>
                </a:lnTo>
                <a:lnTo>
                  <a:pt x="854" y="11432"/>
                </a:lnTo>
                <a:lnTo>
                  <a:pt x="854" y="14863"/>
                </a:lnTo>
                <a:lnTo>
                  <a:pt x="1569" y="14863"/>
                </a:lnTo>
                <a:lnTo>
                  <a:pt x="1953" y="14863"/>
                </a:lnTo>
                <a:lnTo>
                  <a:pt x="5709" y="14863"/>
                </a:lnTo>
                <a:lnTo>
                  <a:pt x="5709" y="5598"/>
                </a:lnTo>
                <a:lnTo>
                  <a:pt x="5709" y="5382"/>
                </a:lnTo>
                <a:lnTo>
                  <a:pt x="5709" y="1488"/>
                </a:lnTo>
                <a:lnTo>
                  <a:pt x="5460" y="1488"/>
                </a:lnTo>
                <a:lnTo>
                  <a:pt x="5460" y="717"/>
                </a:lnTo>
                <a:lnTo>
                  <a:pt x="5704" y="717"/>
                </a:lnTo>
                <a:lnTo>
                  <a:pt x="5704" y="0"/>
                </a:lnTo>
                <a:lnTo>
                  <a:pt x="4919" y="0"/>
                </a:lnTo>
                <a:close/>
                <a:moveTo>
                  <a:pt x="3901" y="2295"/>
                </a:moveTo>
                <a:lnTo>
                  <a:pt x="4329" y="2295"/>
                </a:lnTo>
                <a:cubicBezTo>
                  <a:pt x="4388" y="2295"/>
                  <a:pt x="4437" y="2415"/>
                  <a:pt x="4437" y="2561"/>
                </a:cubicBezTo>
                <a:lnTo>
                  <a:pt x="4437" y="3609"/>
                </a:lnTo>
                <a:cubicBezTo>
                  <a:pt x="4437" y="3755"/>
                  <a:pt x="4388" y="3874"/>
                  <a:pt x="4329" y="3874"/>
                </a:cubicBezTo>
                <a:lnTo>
                  <a:pt x="3901" y="3874"/>
                </a:lnTo>
                <a:cubicBezTo>
                  <a:pt x="3841" y="3874"/>
                  <a:pt x="3793" y="3755"/>
                  <a:pt x="3793" y="3609"/>
                </a:cubicBezTo>
                <a:lnTo>
                  <a:pt x="3793" y="2561"/>
                </a:lnTo>
                <a:cubicBezTo>
                  <a:pt x="3793" y="2415"/>
                  <a:pt x="3841" y="2296"/>
                  <a:pt x="3901" y="2295"/>
                </a:cubicBezTo>
                <a:close/>
                <a:moveTo>
                  <a:pt x="4831" y="2295"/>
                </a:moveTo>
                <a:lnTo>
                  <a:pt x="5259" y="2295"/>
                </a:lnTo>
                <a:cubicBezTo>
                  <a:pt x="5318" y="2295"/>
                  <a:pt x="5367" y="2415"/>
                  <a:pt x="5367" y="2561"/>
                </a:cubicBezTo>
                <a:lnTo>
                  <a:pt x="5367" y="3609"/>
                </a:lnTo>
                <a:cubicBezTo>
                  <a:pt x="5367" y="3755"/>
                  <a:pt x="5318" y="3874"/>
                  <a:pt x="5259" y="3874"/>
                </a:cubicBezTo>
                <a:lnTo>
                  <a:pt x="4831" y="3874"/>
                </a:lnTo>
                <a:cubicBezTo>
                  <a:pt x="4771" y="3874"/>
                  <a:pt x="4723" y="3755"/>
                  <a:pt x="4723" y="3609"/>
                </a:cubicBezTo>
                <a:lnTo>
                  <a:pt x="4723" y="2561"/>
                </a:lnTo>
                <a:cubicBezTo>
                  <a:pt x="4723" y="2415"/>
                  <a:pt x="4771" y="2296"/>
                  <a:pt x="4831" y="2295"/>
                </a:cubicBezTo>
                <a:close/>
                <a:moveTo>
                  <a:pt x="6503" y="5544"/>
                </a:moveTo>
                <a:lnTo>
                  <a:pt x="6503" y="8250"/>
                </a:lnTo>
                <a:lnTo>
                  <a:pt x="8896" y="8250"/>
                </a:lnTo>
                <a:lnTo>
                  <a:pt x="8896" y="5544"/>
                </a:lnTo>
                <a:lnTo>
                  <a:pt x="6503" y="5544"/>
                </a:lnTo>
                <a:close/>
                <a:moveTo>
                  <a:pt x="9112" y="5544"/>
                </a:moveTo>
                <a:lnTo>
                  <a:pt x="9112" y="8250"/>
                </a:lnTo>
                <a:lnTo>
                  <a:pt x="11503" y="8250"/>
                </a:lnTo>
                <a:lnTo>
                  <a:pt x="11503" y="5544"/>
                </a:lnTo>
                <a:lnTo>
                  <a:pt x="9112" y="5544"/>
                </a:lnTo>
                <a:close/>
                <a:moveTo>
                  <a:pt x="11747" y="5544"/>
                </a:moveTo>
                <a:lnTo>
                  <a:pt x="11747" y="8250"/>
                </a:lnTo>
                <a:lnTo>
                  <a:pt x="14138" y="8250"/>
                </a:lnTo>
                <a:lnTo>
                  <a:pt x="14138" y="5544"/>
                </a:lnTo>
                <a:lnTo>
                  <a:pt x="11747" y="5544"/>
                </a:lnTo>
                <a:close/>
                <a:moveTo>
                  <a:pt x="14388" y="5544"/>
                </a:moveTo>
                <a:lnTo>
                  <a:pt x="14388" y="8250"/>
                </a:lnTo>
                <a:lnTo>
                  <a:pt x="16779" y="8250"/>
                </a:lnTo>
                <a:lnTo>
                  <a:pt x="16779" y="5544"/>
                </a:lnTo>
                <a:lnTo>
                  <a:pt x="14388" y="5544"/>
                </a:lnTo>
                <a:close/>
                <a:moveTo>
                  <a:pt x="17023" y="5544"/>
                </a:moveTo>
                <a:lnTo>
                  <a:pt x="17023" y="8250"/>
                </a:lnTo>
                <a:lnTo>
                  <a:pt x="19414" y="8250"/>
                </a:lnTo>
                <a:lnTo>
                  <a:pt x="19414" y="5544"/>
                </a:lnTo>
                <a:lnTo>
                  <a:pt x="17023" y="5544"/>
                </a:lnTo>
                <a:close/>
                <a:moveTo>
                  <a:pt x="2029" y="6327"/>
                </a:moveTo>
                <a:lnTo>
                  <a:pt x="2457" y="6327"/>
                </a:lnTo>
                <a:cubicBezTo>
                  <a:pt x="2516" y="6327"/>
                  <a:pt x="2565" y="6446"/>
                  <a:pt x="2565" y="6592"/>
                </a:cubicBezTo>
                <a:lnTo>
                  <a:pt x="2565" y="7636"/>
                </a:lnTo>
                <a:cubicBezTo>
                  <a:pt x="2565" y="7782"/>
                  <a:pt x="2516" y="7902"/>
                  <a:pt x="2457" y="7902"/>
                </a:cubicBezTo>
                <a:lnTo>
                  <a:pt x="2029" y="7902"/>
                </a:lnTo>
                <a:cubicBezTo>
                  <a:pt x="1970" y="7902"/>
                  <a:pt x="1921" y="7782"/>
                  <a:pt x="1921" y="7636"/>
                </a:cubicBezTo>
                <a:lnTo>
                  <a:pt x="1921" y="6592"/>
                </a:lnTo>
                <a:cubicBezTo>
                  <a:pt x="1921" y="6446"/>
                  <a:pt x="1970" y="6327"/>
                  <a:pt x="2029" y="6327"/>
                </a:cubicBezTo>
                <a:close/>
                <a:moveTo>
                  <a:pt x="2964" y="6327"/>
                </a:moveTo>
                <a:lnTo>
                  <a:pt x="3392" y="6327"/>
                </a:lnTo>
                <a:cubicBezTo>
                  <a:pt x="3452" y="6327"/>
                  <a:pt x="3500" y="6446"/>
                  <a:pt x="3500" y="6592"/>
                </a:cubicBezTo>
                <a:lnTo>
                  <a:pt x="3500" y="7636"/>
                </a:lnTo>
                <a:cubicBezTo>
                  <a:pt x="3500" y="7782"/>
                  <a:pt x="3452" y="7902"/>
                  <a:pt x="3392" y="7902"/>
                </a:cubicBezTo>
                <a:lnTo>
                  <a:pt x="2964" y="7902"/>
                </a:lnTo>
                <a:cubicBezTo>
                  <a:pt x="2905" y="7902"/>
                  <a:pt x="2856" y="7782"/>
                  <a:pt x="2856" y="7636"/>
                </a:cubicBezTo>
                <a:lnTo>
                  <a:pt x="2856" y="6592"/>
                </a:lnTo>
                <a:cubicBezTo>
                  <a:pt x="2856" y="6446"/>
                  <a:pt x="2905" y="6327"/>
                  <a:pt x="2964" y="6327"/>
                </a:cubicBezTo>
                <a:close/>
                <a:moveTo>
                  <a:pt x="3901" y="6327"/>
                </a:moveTo>
                <a:lnTo>
                  <a:pt x="4329" y="6327"/>
                </a:lnTo>
                <a:cubicBezTo>
                  <a:pt x="4388" y="6327"/>
                  <a:pt x="4437" y="6446"/>
                  <a:pt x="4437" y="6592"/>
                </a:cubicBezTo>
                <a:lnTo>
                  <a:pt x="4437" y="7636"/>
                </a:lnTo>
                <a:cubicBezTo>
                  <a:pt x="4437" y="7782"/>
                  <a:pt x="4388" y="7902"/>
                  <a:pt x="4329" y="7902"/>
                </a:cubicBezTo>
                <a:lnTo>
                  <a:pt x="3901" y="7902"/>
                </a:lnTo>
                <a:cubicBezTo>
                  <a:pt x="3841" y="7902"/>
                  <a:pt x="3793" y="7782"/>
                  <a:pt x="3793" y="7636"/>
                </a:cubicBezTo>
                <a:lnTo>
                  <a:pt x="3793" y="6592"/>
                </a:lnTo>
                <a:cubicBezTo>
                  <a:pt x="3793" y="6446"/>
                  <a:pt x="3841" y="6327"/>
                  <a:pt x="3901" y="6327"/>
                </a:cubicBezTo>
                <a:close/>
                <a:moveTo>
                  <a:pt x="4831" y="6327"/>
                </a:moveTo>
                <a:lnTo>
                  <a:pt x="5259" y="6327"/>
                </a:lnTo>
                <a:cubicBezTo>
                  <a:pt x="5318" y="6327"/>
                  <a:pt x="5367" y="6446"/>
                  <a:pt x="5367" y="6592"/>
                </a:cubicBezTo>
                <a:lnTo>
                  <a:pt x="5367" y="7636"/>
                </a:lnTo>
                <a:cubicBezTo>
                  <a:pt x="5367" y="7782"/>
                  <a:pt x="5318" y="7902"/>
                  <a:pt x="5259" y="7902"/>
                </a:cubicBezTo>
                <a:lnTo>
                  <a:pt x="4831" y="7902"/>
                </a:lnTo>
                <a:cubicBezTo>
                  <a:pt x="4771" y="7902"/>
                  <a:pt x="4723" y="7782"/>
                  <a:pt x="4723" y="7636"/>
                </a:cubicBezTo>
                <a:lnTo>
                  <a:pt x="4723" y="6592"/>
                </a:lnTo>
                <a:cubicBezTo>
                  <a:pt x="4723" y="6446"/>
                  <a:pt x="4771" y="6327"/>
                  <a:pt x="4831" y="6327"/>
                </a:cubicBezTo>
                <a:close/>
                <a:moveTo>
                  <a:pt x="6503" y="8780"/>
                </a:moveTo>
                <a:lnTo>
                  <a:pt x="6503" y="11482"/>
                </a:lnTo>
                <a:lnTo>
                  <a:pt x="8896" y="11482"/>
                </a:lnTo>
                <a:lnTo>
                  <a:pt x="8896" y="8780"/>
                </a:lnTo>
                <a:lnTo>
                  <a:pt x="6503" y="8780"/>
                </a:lnTo>
                <a:close/>
                <a:moveTo>
                  <a:pt x="9112" y="8780"/>
                </a:moveTo>
                <a:lnTo>
                  <a:pt x="9112" y="11482"/>
                </a:lnTo>
                <a:lnTo>
                  <a:pt x="11503" y="11482"/>
                </a:lnTo>
                <a:lnTo>
                  <a:pt x="11503" y="8780"/>
                </a:lnTo>
                <a:lnTo>
                  <a:pt x="9112" y="8780"/>
                </a:lnTo>
                <a:close/>
                <a:moveTo>
                  <a:pt x="11747" y="8780"/>
                </a:moveTo>
                <a:lnTo>
                  <a:pt x="11747" y="11482"/>
                </a:lnTo>
                <a:lnTo>
                  <a:pt x="14138" y="11482"/>
                </a:lnTo>
                <a:lnTo>
                  <a:pt x="14138" y="8780"/>
                </a:lnTo>
                <a:lnTo>
                  <a:pt x="11747" y="8780"/>
                </a:lnTo>
                <a:close/>
                <a:moveTo>
                  <a:pt x="14388" y="8780"/>
                </a:moveTo>
                <a:lnTo>
                  <a:pt x="14388" y="11482"/>
                </a:lnTo>
                <a:lnTo>
                  <a:pt x="16779" y="11482"/>
                </a:lnTo>
                <a:lnTo>
                  <a:pt x="16779" y="8780"/>
                </a:lnTo>
                <a:lnTo>
                  <a:pt x="14388" y="8780"/>
                </a:lnTo>
                <a:close/>
                <a:moveTo>
                  <a:pt x="17023" y="8780"/>
                </a:moveTo>
                <a:lnTo>
                  <a:pt x="17023" y="11482"/>
                </a:lnTo>
                <a:lnTo>
                  <a:pt x="19414" y="11482"/>
                </a:lnTo>
                <a:lnTo>
                  <a:pt x="19414" y="8780"/>
                </a:lnTo>
                <a:lnTo>
                  <a:pt x="17023" y="8780"/>
                </a:lnTo>
                <a:close/>
                <a:moveTo>
                  <a:pt x="6503" y="12012"/>
                </a:moveTo>
                <a:lnTo>
                  <a:pt x="6503" y="14718"/>
                </a:lnTo>
                <a:lnTo>
                  <a:pt x="8896" y="14718"/>
                </a:lnTo>
                <a:lnTo>
                  <a:pt x="8896" y="12012"/>
                </a:lnTo>
                <a:lnTo>
                  <a:pt x="6503" y="12012"/>
                </a:lnTo>
                <a:close/>
                <a:moveTo>
                  <a:pt x="9112" y="12012"/>
                </a:moveTo>
                <a:lnTo>
                  <a:pt x="9112" y="14718"/>
                </a:lnTo>
                <a:lnTo>
                  <a:pt x="11503" y="14718"/>
                </a:lnTo>
                <a:lnTo>
                  <a:pt x="11503" y="12012"/>
                </a:lnTo>
                <a:lnTo>
                  <a:pt x="9112" y="12012"/>
                </a:lnTo>
                <a:close/>
                <a:moveTo>
                  <a:pt x="11747" y="12012"/>
                </a:moveTo>
                <a:lnTo>
                  <a:pt x="11747" y="14718"/>
                </a:lnTo>
                <a:lnTo>
                  <a:pt x="14138" y="14718"/>
                </a:lnTo>
                <a:lnTo>
                  <a:pt x="14138" y="12012"/>
                </a:lnTo>
                <a:lnTo>
                  <a:pt x="11747" y="12012"/>
                </a:lnTo>
                <a:close/>
                <a:moveTo>
                  <a:pt x="14388" y="12012"/>
                </a:moveTo>
                <a:lnTo>
                  <a:pt x="14388" y="14651"/>
                </a:lnTo>
                <a:lnTo>
                  <a:pt x="14425" y="14651"/>
                </a:lnTo>
                <a:cubicBezTo>
                  <a:pt x="14853" y="14665"/>
                  <a:pt x="15166" y="14240"/>
                  <a:pt x="15350" y="13392"/>
                </a:cubicBezTo>
                <a:cubicBezTo>
                  <a:pt x="15496" y="12716"/>
                  <a:pt x="15513" y="12029"/>
                  <a:pt x="15513" y="12029"/>
                </a:cubicBezTo>
                <a:lnTo>
                  <a:pt x="15513" y="12012"/>
                </a:lnTo>
                <a:lnTo>
                  <a:pt x="14388" y="12012"/>
                </a:lnTo>
                <a:close/>
                <a:moveTo>
                  <a:pt x="15719" y="12041"/>
                </a:moveTo>
                <a:cubicBezTo>
                  <a:pt x="15719" y="12041"/>
                  <a:pt x="15670" y="15157"/>
                  <a:pt x="14425" y="15157"/>
                </a:cubicBezTo>
                <a:cubicBezTo>
                  <a:pt x="13181" y="15157"/>
                  <a:pt x="0" y="15157"/>
                  <a:pt x="0" y="15157"/>
                </a:cubicBezTo>
                <a:cubicBezTo>
                  <a:pt x="0" y="15157"/>
                  <a:pt x="27" y="16683"/>
                  <a:pt x="303" y="18260"/>
                </a:cubicBezTo>
                <a:lnTo>
                  <a:pt x="20026" y="18260"/>
                </a:lnTo>
                <a:lnTo>
                  <a:pt x="21600" y="12041"/>
                </a:lnTo>
                <a:lnTo>
                  <a:pt x="15719" y="12041"/>
                </a:lnTo>
                <a:close/>
                <a:moveTo>
                  <a:pt x="401" y="18774"/>
                </a:moveTo>
                <a:cubicBezTo>
                  <a:pt x="715" y="20233"/>
                  <a:pt x="1277" y="21600"/>
                  <a:pt x="2273" y="21600"/>
                </a:cubicBezTo>
                <a:cubicBezTo>
                  <a:pt x="3344" y="21600"/>
                  <a:pt x="14539" y="21600"/>
                  <a:pt x="14539" y="21600"/>
                </a:cubicBezTo>
                <a:lnTo>
                  <a:pt x="19187" y="21575"/>
                </a:lnTo>
                <a:lnTo>
                  <a:pt x="19896" y="18774"/>
                </a:lnTo>
                <a:lnTo>
                  <a:pt x="401" y="18774"/>
                </a:lnTo>
                <a:close/>
              </a:path>
            </a:pathLst>
          </a:cu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8" tIns="26788" rIns="26788" bIns="26788" anchor="ctr"/>
          <a:lstStyle/>
          <a:p>
            <a:pPr>
              <a:defRPr sz="2400"/>
            </a:pPr>
            <a:endParaRPr sz="1266">
              <a:latin typeface="Arial Narrow" panose="020B0606020202030204" pitchFamily="34" charset="0"/>
            </a:endParaRPr>
          </a:p>
        </p:txBody>
      </p:sp>
      <p:sp>
        <p:nvSpPr>
          <p:cNvPr id="100" name="Опора ЛЭП"/>
          <p:cNvSpPr/>
          <p:nvPr/>
        </p:nvSpPr>
        <p:spPr>
          <a:xfrm>
            <a:off x="3737152" y="1279898"/>
            <a:ext cx="381966" cy="706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547" y="0"/>
                </a:moveTo>
                <a:cubicBezTo>
                  <a:pt x="7207" y="0"/>
                  <a:pt x="6925" y="152"/>
                  <a:pt x="6925" y="336"/>
                </a:cubicBezTo>
                <a:lnTo>
                  <a:pt x="6925" y="1011"/>
                </a:lnTo>
                <a:cubicBezTo>
                  <a:pt x="6925" y="1195"/>
                  <a:pt x="7207" y="1345"/>
                  <a:pt x="7547" y="1345"/>
                </a:cubicBezTo>
                <a:lnTo>
                  <a:pt x="7837" y="1345"/>
                </a:lnTo>
                <a:lnTo>
                  <a:pt x="5257" y="7999"/>
                </a:lnTo>
                <a:lnTo>
                  <a:pt x="4976" y="7999"/>
                </a:lnTo>
                <a:cubicBezTo>
                  <a:pt x="4636" y="7999"/>
                  <a:pt x="4357" y="8151"/>
                  <a:pt x="4357" y="8335"/>
                </a:cubicBezTo>
                <a:lnTo>
                  <a:pt x="4357" y="9010"/>
                </a:lnTo>
                <a:cubicBezTo>
                  <a:pt x="4357" y="9150"/>
                  <a:pt x="4518" y="9268"/>
                  <a:pt x="4748" y="9322"/>
                </a:cubicBezTo>
                <a:lnTo>
                  <a:pt x="0" y="21600"/>
                </a:lnTo>
                <a:lnTo>
                  <a:pt x="2408" y="21600"/>
                </a:lnTo>
                <a:lnTo>
                  <a:pt x="10795" y="18688"/>
                </a:lnTo>
                <a:lnTo>
                  <a:pt x="19182" y="21600"/>
                </a:lnTo>
                <a:lnTo>
                  <a:pt x="21600" y="21600"/>
                </a:lnTo>
                <a:lnTo>
                  <a:pt x="16852" y="9322"/>
                </a:lnTo>
                <a:cubicBezTo>
                  <a:pt x="17082" y="9274"/>
                  <a:pt x="17243" y="9150"/>
                  <a:pt x="17243" y="9010"/>
                </a:cubicBezTo>
                <a:lnTo>
                  <a:pt x="17243" y="8335"/>
                </a:lnTo>
                <a:cubicBezTo>
                  <a:pt x="17243" y="8151"/>
                  <a:pt x="16961" y="7999"/>
                  <a:pt x="16621" y="7999"/>
                </a:cubicBezTo>
                <a:lnTo>
                  <a:pt x="16343" y="7999"/>
                </a:lnTo>
                <a:lnTo>
                  <a:pt x="13763" y="1345"/>
                </a:lnTo>
                <a:lnTo>
                  <a:pt x="14053" y="1345"/>
                </a:lnTo>
                <a:cubicBezTo>
                  <a:pt x="14393" y="1345"/>
                  <a:pt x="14672" y="1195"/>
                  <a:pt x="14672" y="1011"/>
                </a:cubicBezTo>
                <a:lnTo>
                  <a:pt x="14672" y="336"/>
                </a:lnTo>
                <a:cubicBezTo>
                  <a:pt x="14672" y="152"/>
                  <a:pt x="14393" y="0"/>
                  <a:pt x="14053" y="0"/>
                </a:cubicBezTo>
                <a:lnTo>
                  <a:pt x="10805" y="0"/>
                </a:lnTo>
                <a:lnTo>
                  <a:pt x="7547" y="0"/>
                </a:lnTo>
                <a:close/>
                <a:moveTo>
                  <a:pt x="9955" y="1335"/>
                </a:moveTo>
                <a:lnTo>
                  <a:pt x="10805" y="1335"/>
                </a:lnTo>
                <a:lnTo>
                  <a:pt x="11654" y="1335"/>
                </a:lnTo>
                <a:lnTo>
                  <a:pt x="12794" y="4203"/>
                </a:lnTo>
                <a:lnTo>
                  <a:pt x="10805" y="5028"/>
                </a:lnTo>
                <a:lnTo>
                  <a:pt x="8824" y="4203"/>
                </a:lnTo>
                <a:lnTo>
                  <a:pt x="9955" y="1335"/>
                </a:lnTo>
                <a:close/>
                <a:moveTo>
                  <a:pt x="8387" y="5315"/>
                </a:moveTo>
                <a:lnTo>
                  <a:pt x="9337" y="5683"/>
                </a:lnTo>
                <a:lnTo>
                  <a:pt x="8015" y="6228"/>
                </a:lnTo>
                <a:lnTo>
                  <a:pt x="8387" y="5315"/>
                </a:lnTo>
                <a:close/>
                <a:moveTo>
                  <a:pt x="13213" y="5320"/>
                </a:moveTo>
                <a:lnTo>
                  <a:pt x="13585" y="6233"/>
                </a:lnTo>
                <a:lnTo>
                  <a:pt x="12263" y="5688"/>
                </a:lnTo>
                <a:lnTo>
                  <a:pt x="13213" y="5320"/>
                </a:lnTo>
                <a:close/>
                <a:moveTo>
                  <a:pt x="10795" y="6298"/>
                </a:moveTo>
                <a:lnTo>
                  <a:pt x="14122" y="7606"/>
                </a:lnTo>
                <a:lnTo>
                  <a:pt x="14284" y="7999"/>
                </a:lnTo>
                <a:lnTo>
                  <a:pt x="10805" y="7999"/>
                </a:lnTo>
                <a:lnTo>
                  <a:pt x="7316" y="7999"/>
                </a:lnTo>
                <a:lnTo>
                  <a:pt x="7466" y="7606"/>
                </a:lnTo>
                <a:lnTo>
                  <a:pt x="10795" y="6298"/>
                </a:lnTo>
                <a:close/>
                <a:moveTo>
                  <a:pt x="6788" y="9344"/>
                </a:moveTo>
                <a:lnTo>
                  <a:pt x="10805" y="9344"/>
                </a:lnTo>
                <a:lnTo>
                  <a:pt x="14822" y="9344"/>
                </a:lnTo>
                <a:lnTo>
                  <a:pt x="15203" y="10289"/>
                </a:lnTo>
                <a:lnTo>
                  <a:pt x="10805" y="11922"/>
                </a:lnTo>
                <a:lnTo>
                  <a:pt x="6407" y="10289"/>
                </a:lnTo>
                <a:lnTo>
                  <a:pt x="6788" y="9344"/>
                </a:lnTo>
                <a:close/>
                <a:moveTo>
                  <a:pt x="6016" y="11252"/>
                </a:moveTo>
                <a:lnTo>
                  <a:pt x="9405" y="12543"/>
                </a:lnTo>
                <a:lnTo>
                  <a:pt x="4848" y="14276"/>
                </a:lnTo>
                <a:lnTo>
                  <a:pt x="6016" y="11252"/>
                </a:lnTo>
                <a:close/>
                <a:moveTo>
                  <a:pt x="15593" y="11252"/>
                </a:moveTo>
                <a:lnTo>
                  <a:pt x="16761" y="14276"/>
                </a:lnTo>
                <a:lnTo>
                  <a:pt x="12204" y="12543"/>
                </a:lnTo>
                <a:lnTo>
                  <a:pt x="15593" y="11252"/>
                </a:lnTo>
                <a:close/>
                <a:moveTo>
                  <a:pt x="10795" y="13157"/>
                </a:moveTo>
                <a:lnTo>
                  <a:pt x="16743" y="15453"/>
                </a:lnTo>
                <a:lnTo>
                  <a:pt x="10795" y="17451"/>
                </a:lnTo>
                <a:lnTo>
                  <a:pt x="4848" y="15453"/>
                </a:lnTo>
                <a:lnTo>
                  <a:pt x="10795" y="13157"/>
                </a:lnTo>
                <a:close/>
                <a:moveTo>
                  <a:pt x="4017" y="16297"/>
                </a:moveTo>
                <a:lnTo>
                  <a:pt x="9124" y="18084"/>
                </a:lnTo>
                <a:lnTo>
                  <a:pt x="2377" y="20412"/>
                </a:lnTo>
                <a:lnTo>
                  <a:pt x="4017" y="16297"/>
                </a:lnTo>
                <a:close/>
                <a:moveTo>
                  <a:pt x="17583" y="16297"/>
                </a:moveTo>
                <a:lnTo>
                  <a:pt x="19220" y="20412"/>
                </a:lnTo>
                <a:lnTo>
                  <a:pt x="12473" y="18084"/>
                </a:lnTo>
                <a:lnTo>
                  <a:pt x="17583" y="16297"/>
                </a:lnTo>
                <a:close/>
              </a:path>
            </a:pathLst>
          </a:cu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8" tIns="26788" rIns="26788" bIns="26788" anchor="ctr"/>
          <a:lstStyle/>
          <a:p>
            <a:pPr>
              <a:defRPr sz="2400"/>
            </a:pPr>
            <a:endParaRPr sz="1266">
              <a:latin typeface="Arial Narrow" panose="020B060602020203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37665" y="854544"/>
            <a:ext cx="8121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ОНЛАЙН КАТАЛОГ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4" name="Прямоугольник 5"/>
          <p:cNvSpPr/>
          <p:nvPr/>
        </p:nvSpPr>
        <p:spPr>
          <a:xfrm rot="6300000">
            <a:off x="4876688" y="2134994"/>
            <a:ext cx="315410" cy="340293"/>
          </a:xfrm>
          <a:prstGeom prst="chevron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ru-RU" sz="1400" b="1" dirty="0"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4995458" y="2195854"/>
            <a:ext cx="22993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обнаружение</a:t>
            </a:r>
            <a:r>
              <a:rPr lang="ru-RU" sz="800" dirty="0">
                <a:solidFill>
                  <a:schemeClr val="bg1"/>
                </a:solidFill>
                <a:latin typeface="Arial Narrow" panose="020B0606020202030204" pitchFamily="34" charset="0"/>
              </a:rPr>
              <a:t>, мониторинг развития и последствий </a:t>
            </a:r>
            <a:r>
              <a:rPr lang="ru-RU" sz="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чрезвычайных ситуаций.</a:t>
            </a:r>
            <a:endParaRPr lang="ru-RU" sz="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6" name="Прямоугольник 5"/>
          <p:cNvSpPr/>
          <p:nvPr/>
        </p:nvSpPr>
        <p:spPr>
          <a:xfrm rot="6300000">
            <a:off x="1961321" y="2098342"/>
            <a:ext cx="315410" cy="340293"/>
          </a:xfrm>
          <a:prstGeom prst="chevron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ru-RU" sz="1400" b="1" dirty="0"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2080091" y="2159202"/>
            <a:ext cx="22993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геотехнический </a:t>
            </a:r>
            <a:r>
              <a:rPr lang="ru-RU" sz="800" dirty="0">
                <a:solidFill>
                  <a:schemeClr val="bg1"/>
                </a:solidFill>
                <a:latin typeface="Arial Narrow" panose="020B0606020202030204" pitchFamily="34" charset="0"/>
              </a:rPr>
              <a:t>и геодинамический мониторинг инфраструктуры опасных производственных </a:t>
            </a:r>
            <a:r>
              <a:rPr lang="ru-RU" sz="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объектов.</a:t>
            </a:r>
            <a:endParaRPr lang="ru-RU" sz="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78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2">
            <a:extLst>
              <a:ext uri="{FF2B5EF4-FFF2-40B4-BE49-F238E27FC236}">
                <a16:creationId xmlns:a16="http://schemas.microsoft.com/office/drawing/2014/main" id="{FF3291B9-6D9C-4FDD-BF4E-047FD8359778}"/>
              </a:ext>
            </a:extLst>
          </p:cNvPr>
          <p:cNvSpPr/>
          <p:nvPr/>
        </p:nvSpPr>
        <p:spPr>
          <a:xfrm>
            <a:off x="0" y="805977"/>
            <a:ext cx="8596009" cy="699627"/>
          </a:xfrm>
          <a:prstGeom prst="rect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</p:spPr>
        <p:txBody>
          <a:bodyPr wrap="square" anchor="ctr">
            <a:noAutofit/>
          </a:bodyPr>
          <a:lstStyle/>
          <a:p>
            <a:pPr marL="276225">
              <a:spcAft>
                <a:spcPts val="400"/>
              </a:spcAft>
            </a:pPr>
            <a:endParaRPr lang="ru-RU" sz="11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angle 17"/>
          <p:cNvSpPr/>
          <p:nvPr/>
        </p:nvSpPr>
        <p:spPr>
          <a:xfrm>
            <a:off x="0" y="2647462"/>
            <a:ext cx="9144000" cy="2113093"/>
          </a:xfrm>
          <a:prstGeom prst="rect">
            <a:avLst/>
          </a:prstGeom>
          <a:gradFill>
            <a:gsLst>
              <a:gs pos="0">
                <a:srgbClr val="003366">
                  <a:alpha val="0"/>
                </a:srgb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5"/>
          <p:cNvSpPr/>
          <p:nvPr/>
        </p:nvSpPr>
        <p:spPr>
          <a:xfrm rot="6300000">
            <a:off x="6149704" y="1921763"/>
            <a:ext cx="1496554" cy="1614624"/>
          </a:xfrm>
          <a:prstGeom prst="chevron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ru-RU" sz="1400" b="1" dirty="0"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26" name="Прямоугольник 5"/>
          <p:cNvSpPr/>
          <p:nvPr/>
        </p:nvSpPr>
        <p:spPr>
          <a:xfrm rot="6300000">
            <a:off x="3775132" y="1892332"/>
            <a:ext cx="1496554" cy="1614624"/>
          </a:xfrm>
          <a:prstGeom prst="chevron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ru-RU" sz="1400" b="1" dirty="0"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25" name="Прямоугольник 5"/>
          <p:cNvSpPr/>
          <p:nvPr/>
        </p:nvSpPr>
        <p:spPr>
          <a:xfrm rot="6300000">
            <a:off x="1513428" y="1892332"/>
            <a:ext cx="1496554" cy="1614624"/>
          </a:xfrm>
          <a:prstGeom prst="chevron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ru-RU" sz="1400" b="1" dirty="0"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Перспективные космические системы ДЗЗ и связи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407564" y="940346"/>
            <a:ext cx="82307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ru-RU" sz="11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ООО «Газпром СПКА» и АО «Газпром космические системы» от Группы Газпром участвуют </a:t>
            </a:r>
            <a:r>
              <a:rPr lang="ru-RU" sz="11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реализации мероприятий </a:t>
            </a:r>
            <a:r>
              <a:rPr lang="ru-RU" sz="11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«дорожной </a:t>
            </a:r>
            <a:r>
              <a:rPr lang="ru-RU" sz="11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карты</a:t>
            </a:r>
            <a:r>
              <a:rPr lang="ru-RU" sz="11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», утвержденной на заседании </a:t>
            </a:r>
            <a:r>
              <a:rPr lang="ru-RU" sz="1100" b="1" dirty="0">
                <a:solidFill>
                  <a:schemeClr val="bg1"/>
                </a:solidFill>
                <a:latin typeface="Arial Narrow" panose="020B0606020202030204" pitchFamily="34" charset="0"/>
              </a:rPr>
              <a:t>президиума Правительственной комиссии по модернизации экономики и инновационному развитию </a:t>
            </a:r>
            <a:r>
              <a:rPr lang="ru-RU" sz="11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России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515858" y="2920321"/>
            <a:ext cx="537938" cy="41248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460870" y="2928718"/>
            <a:ext cx="5459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6 КА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527700" y="3074192"/>
            <a:ext cx="5810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2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</a:t>
            </a:r>
            <a:r>
              <a:rPr kumimoji="0" lang="ru-RU" sz="525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т.ч</a:t>
            </a:r>
            <a:r>
              <a:rPr kumimoji="0" lang="ru-RU" sz="52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 1 КА-демонстратор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267425" y="1569829"/>
            <a:ext cx="207856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КОСМИЧЕСКАЯ СИСТЕМА</a:t>
            </a:r>
            <a:r>
              <a:rPr kumimoji="0" lang="ru-RU" sz="105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РАДИОЛОКАЦИОННОГО</a:t>
            </a:r>
            <a:r>
              <a:rPr kumimoji="0" lang="ru-RU" sz="105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НАБЛЮДЕНИЯ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СМОТР-Р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2"/>
          <a:srcRect l="4289" t="9848" r="2772" b="12592"/>
          <a:stretch/>
        </p:blipFill>
        <p:spPr>
          <a:xfrm rot="20191924">
            <a:off x="1444562" y="2250859"/>
            <a:ext cx="1569159" cy="696330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5118345" y="2924123"/>
            <a:ext cx="537938" cy="41248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063357" y="2932520"/>
            <a:ext cx="5459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3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КА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130187" y="3077994"/>
            <a:ext cx="5810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2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</a:t>
            </a:r>
            <a:r>
              <a:rPr kumimoji="0" lang="ru-RU" sz="525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т.ч</a:t>
            </a:r>
            <a:r>
              <a:rPr kumimoji="0" lang="ru-RU" sz="52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 1 КА-демонстратор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531317" y="1578280"/>
            <a:ext cx="198319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КОСМИЧЕСКАЯ СИСТЕМА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ОПТИЧЕСКОГО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НАБЛЮДЕНИЯ С ГАЗОАНАЛИЗАТОРОМ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СМОТР-В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63587">
            <a:off x="3777155" y="2112402"/>
            <a:ext cx="1973871" cy="1110302"/>
          </a:xfrm>
          <a:prstGeom prst="rect">
            <a:avLst/>
          </a:prstGeom>
        </p:spPr>
      </p:pic>
      <p:sp>
        <p:nvSpPr>
          <p:cNvPr id="56" name="Прямоугольник 55"/>
          <p:cNvSpPr/>
          <p:nvPr/>
        </p:nvSpPr>
        <p:spPr>
          <a:xfrm>
            <a:off x="7102160" y="2828756"/>
            <a:ext cx="877267" cy="5168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57189" y="2834167"/>
            <a:ext cx="8772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05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 КА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097399" y="2997826"/>
            <a:ext cx="912538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525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 </a:t>
            </a:r>
            <a:r>
              <a:rPr lang="ru-RU" sz="525" b="1" dirty="0">
                <a:solidFill>
                  <a:schemeClr val="bg1"/>
                </a:solidFill>
                <a:latin typeface="Arial Narrow" panose="020B0606020202030204" pitchFamily="34" charset="0"/>
              </a:rPr>
              <a:t>гибкой цифровой </a:t>
            </a:r>
            <a:r>
              <a:rPr lang="ru-RU" sz="525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полезной нагрузкой</a:t>
            </a:r>
            <a:r>
              <a:rPr lang="ru-RU" sz="525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ru-RU" sz="525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 наземная инфраструктура</a:t>
            </a:r>
            <a:endParaRPr lang="ru-RU" sz="525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910913" y="1632635"/>
            <a:ext cx="19831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050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КОСМИЧЕСКАЯ СИСТЕМА </a:t>
            </a:r>
            <a:r>
              <a:rPr lang="ru-RU" sz="105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СВЯЗИ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anose="020B0606020202030204" pitchFamily="34" charset="0"/>
                <a:cs typeface="Times New Roman" panose="02020603050405020304" pitchFamily="18" charset="0"/>
              </a:rPr>
              <a:t>ЯМАЛ-502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767542">
            <a:off x="6067720" y="2106775"/>
            <a:ext cx="2134312" cy="790970"/>
          </a:xfrm>
          <a:prstGeom prst="rect">
            <a:avLst/>
          </a:prstGeom>
        </p:spPr>
      </p:pic>
      <p:sp>
        <p:nvSpPr>
          <p:cNvPr id="64" name="Прямоугольник 63"/>
          <p:cNvSpPr/>
          <p:nvPr/>
        </p:nvSpPr>
        <p:spPr>
          <a:xfrm>
            <a:off x="2409088" y="3538134"/>
            <a:ext cx="64003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На все системы получено </a:t>
            </a:r>
            <a:r>
              <a:rPr lang="ru-RU" sz="900" dirty="0">
                <a:solidFill>
                  <a:srgbClr val="FFC000"/>
                </a:solidFill>
                <a:latin typeface="Arial Narrow" panose="020B0606020202030204" pitchFamily="34" charset="0"/>
              </a:rPr>
              <a:t>положительное Заключение Экспертного совета Комитета по проведению научно-технической экспертизы и результатов реализации соглашений о намерениях </a:t>
            </a:r>
            <a:r>
              <a:rPr lang="ru-RU" sz="9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между </a:t>
            </a:r>
            <a:r>
              <a:rPr lang="ru-RU" sz="900" dirty="0">
                <a:solidFill>
                  <a:srgbClr val="FFC000"/>
                </a:solidFill>
                <a:latin typeface="Arial Narrow" panose="020B0606020202030204" pitchFamily="34" charset="0"/>
              </a:rPr>
              <a:t>Правительством Российской Федерации и заинтересованными организациям в целях развития высокотехнологичного </a:t>
            </a:r>
            <a:r>
              <a:rPr lang="ru-RU" sz="9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направления «Перспективные </a:t>
            </a:r>
            <a:r>
              <a:rPr lang="ru-RU" sz="900" dirty="0">
                <a:solidFill>
                  <a:srgbClr val="FFC000"/>
                </a:solidFill>
                <a:latin typeface="Arial Narrow" panose="020B0606020202030204" pitchFamily="34" charset="0"/>
              </a:rPr>
              <a:t>космические системы и </a:t>
            </a:r>
            <a:r>
              <a:rPr lang="ru-RU" sz="9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сервисы» от </a:t>
            </a:r>
            <a:r>
              <a:rPr lang="ru-RU" sz="900" dirty="0">
                <a:solidFill>
                  <a:srgbClr val="FFC000"/>
                </a:solidFill>
                <a:latin typeface="Arial Narrow" panose="020B0606020202030204" pitchFamily="34" charset="0"/>
              </a:rPr>
              <a:t>16 января 2023 г</a:t>
            </a:r>
            <a:r>
              <a:rPr lang="ru-RU" sz="9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.</a:t>
            </a:r>
          </a:p>
          <a:p>
            <a:endParaRPr lang="ru-RU" sz="900" dirty="0" smtClean="0">
              <a:solidFill>
                <a:srgbClr val="FFC000"/>
              </a:solidFill>
              <a:latin typeface="Arial Narrow" panose="020B0606020202030204" pitchFamily="34" charset="0"/>
            </a:endParaRPr>
          </a:p>
          <a:p>
            <a:r>
              <a:rPr lang="ru-RU" sz="900" dirty="0">
                <a:solidFill>
                  <a:srgbClr val="FFC000"/>
                </a:solidFill>
                <a:latin typeface="Arial Narrow" panose="020B0606020202030204" pitchFamily="34" charset="0"/>
              </a:rPr>
              <a:t>*</a:t>
            </a:r>
            <a:r>
              <a:rPr lang="ru-RU" sz="9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Состав Комитета утвержден Первым Заместителем Председателя Правительства Российской Федерации А.Р. Белоусовым от 24 апреля 2023 г. № 4282 п-П 51 </a:t>
            </a:r>
            <a:endParaRPr lang="ru-RU" sz="900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672251" y="-2805"/>
            <a:ext cx="1471749" cy="799587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76" y="103604"/>
            <a:ext cx="1166402" cy="575856"/>
          </a:xfrm>
          <a:prstGeom prst="rect">
            <a:avLst/>
          </a:prstGeom>
        </p:spPr>
      </p:pic>
      <p:cxnSp>
        <p:nvCxnSpPr>
          <p:cNvPr id="37" name="Прямая соединительная линия 36"/>
          <p:cNvCxnSpPr/>
          <p:nvPr/>
        </p:nvCxnSpPr>
        <p:spPr>
          <a:xfrm flipV="1">
            <a:off x="7672251" y="0"/>
            <a:ext cx="0" cy="79958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7672251" y="799364"/>
            <a:ext cx="14717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3556" t="9218" r="13482" b="5448"/>
          <a:stretch/>
        </p:blipFill>
        <p:spPr>
          <a:xfrm>
            <a:off x="468204" y="3408057"/>
            <a:ext cx="1784402" cy="11739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705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7"/>
          <p:cNvSpPr/>
          <p:nvPr/>
        </p:nvSpPr>
        <p:spPr>
          <a:xfrm>
            <a:off x="0" y="2647462"/>
            <a:ext cx="9144000" cy="2113093"/>
          </a:xfrm>
          <a:prstGeom prst="rect">
            <a:avLst/>
          </a:prstGeom>
          <a:gradFill>
            <a:gsLst>
              <a:gs pos="0">
                <a:srgbClr val="003366">
                  <a:alpha val="0"/>
                </a:srgb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5"/>
          <p:cNvSpPr/>
          <p:nvPr/>
        </p:nvSpPr>
        <p:spPr>
          <a:xfrm rot="6300000">
            <a:off x="510132" y="2763475"/>
            <a:ext cx="413820" cy="446468"/>
          </a:xfrm>
          <a:prstGeom prst="chevron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ru-RU" sz="1400" b="1" dirty="0"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24" name="Прямоугольник 5"/>
          <p:cNvSpPr/>
          <p:nvPr/>
        </p:nvSpPr>
        <p:spPr>
          <a:xfrm rot="6300000">
            <a:off x="510133" y="3168697"/>
            <a:ext cx="413820" cy="446468"/>
          </a:xfrm>
          <a:prstGeom prst="chevron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ru-RU" sz="1400" b="1" dirty="0"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FF3291B9-6D9C-4FDD-BF4E-047FD8359778}"/>
              </a:ext>
            </a:extLst>
          </p:cNvPr>
          <p:cNvSpPr/>
          <p:nvPr/>
        </p:nvSpPr>
        <p:spPr>
          <a:xfrm>
            <a:off x="0" y="3776634"/>
            <a:ext cx="5329607" cy="699627"/>
          </a:xfrm>
          <a:prstGeom prst="rect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</p:spPr>
        <p:txBody>
          <a:bodyPr wrap="square" anchor="ctr">
            <a:noAutofit/>
          </a:bodyPr>
          <a:lstStyle/>
          <a:p>
            <a:pPr marL="276225">
              <a:spcAft>
                <a:spcPts val="400"/>
              </a:spcAft>
            </a:pPr>
            <a:endParaRPr lang="ru-RU" sz="11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Спутник дистанционного зондирования Земли СМОТР-В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4810C2B-E763-4CFA-80F4-EF4D720D9784}"/>
              </a:ext>
            </a:extLst>
          </p:cNvPr>
          <p:cNvCxnSpPr>
            <a:cxnSpLocks/>
          </p:cNvCxnSpPr>
          <p:nvPr/>
        </p:nvCxnSpPr>
        <p:spPr bwMode="auto">
          <a:xfrm>
            <a:off x="0" y="798945"/>
            <a:ext cx="919941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2B72B1-223D-4BBD-8A5C-F43D29C9C8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77" b="54840"/>
          <a:stretch/>
        </p:blipFill>
        <p:spPr bwMode="auto">
          <a:xfrm>
            <a:off x="0" y="812925"/>
            <a:ext cx="9144000" cy="172730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00C6D2F-1A73-45F5-9D0B-B3447E1772A6}"/>
              </a:ext>
            </a:extLst>
          </p:cNvPr>
          <p:cNvSpPr/>
          <p:nvPr/>
        </p:nvSpPr>
        <p:spPr bwMode="auto">
          <a:xfrm>
            <a:off x="708422" y="2782274"/>
            <a:ext cx="4090279" cy="841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defRPr/>
            </a:pPr>
            <a:r>
              <a:rPr lang="ru-RU" sz="1200" dirty="0">
                <a:solidFill>
                  <a:srgbClr val="F2F2F2"/>
                </a:solidFill>
                <a:latin typeface="Arial Narrow"/>
              </a:rPr>
              <a:t>Высокодетальный мониторинг охранных зон </a:t>
            </a:r>
            <a:r>
              <a:rPr lang="ru-RU" sz="1200" dirty="0" smtClean="0">
                <a:solidFill>
                  <a:srgbClr val="F2F2F2"/>
                </a:solidFill>
                <a:latin typeface="Arial Narrow"/>
              </a:rPr>
              <a:t>магистральных газопроводов </a:t>
            </a:r>
            <a:r>
              <a:rPr lang="ru-RU" sz="1200" dirty="0">
                <a:solidFill>
                  <a:srgbClr val="F2F2F2"/>
                </a:solidFill>
                <a:latin typeface="Arial Narrow"/>
              </a:rPr>
              <a:t>с разрешением </a:t>
            </a:r>
            <a:r>
              <a:rPr lang="ru-RU" sz="1200" b="1" dirty="0">
                <a:solidFill>
                  <a:srgbClr val="FF9900"/>
                </a:solidFill>
                <a:latin typeface="Arial Narrow"/>
              </a:rPr>
              <a:t>0,5 м</a:t>
            </a:r>
          </a:p>
          <a:p>
            <a:pPr>
              <a:lnSpc>
                <a:spcPct val="150000"/>
              </a:lnSpc>
              <a:spcAft>
                <a:spcPts val="800"/>
              </a:spcAft>
              <a:defRPr/>
            </a:pPr>
            <a:r>
              <a:rPr lang="ru-RU" sz="1200" dirty="0">
                <a:solidFill>
                  <a:srgbClr val="F2F2F2"/>
                </a:solidFill>
                <a:latin typeface="Arial Narrow"/>
              </a:rPr>
              <a:t>Обнаружение утечек метана с чувствительностью </a:t>
            </a:r>
            <a:r>
              <a:rPr lang="ru-RU" sz="1200" b="1" dirty="0" smtClean="0">
                <a:solidFill>
                  <a:srgbClr val="FF9900"/>
                </a:solidFill>
                <a:latin typeface="Arial Narrow"/>
              </a:rPr>
              <a:t>350 </a:t>
            </a:r>
            <a:r>
              <a:rPr lang="ru-RU" sz="1200" b="1" dirty="0" err="1" smtClean="0">
                <a:solidFill>
                  <a:srgbClr val="FF9900"/>
                </a:solidFill>
                <a:latin typeface="Arial Narrow"/>
              </a:rPr>
              <a:t>куб.м</a:t>
            </a:r>
            <a:r>
              <a:rPr lang="ru-RU" sz="1200" b="1" dirty="0" smtClean="0">
                <a:solidFill>
                  <a:srgbClr val="FF9900"/>
                </a:solidFill>
                <a:latin typeface="Arial Narrow"/>
              </a:rPr>
              <a:t>.</a:t>
            </a:r>
            <a:r>
              <a:rPr lang="en-US" sz="1200" b="1" dirty="0" smtClean="0">
                <a:solidFill>
                  <a:srgbClr val="FF9900"/>
                </a:solidFill>
                <a:latin typeface="Arial Narrow"/>
              </a:rPr>
              <a:t>/</a:t>
            </a:r>
            <a:r>
              <a:rPr lang="ru-RU" sz="1200" b="1" dirty="0" smtClean="0">
                <a:solidFill>
                  <a:srgbClr val="FF9900"/>
                </a:solidFill>
                <a:latin typeface="Arial Narrow"/>
              </a:rPr>
              <a:t>час</a:t>
            </a:r>
            <a:endParaRPr dirty="0">
              <a:solidFill>
                <a:srgbClr val="FF990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7E49517-CF02-49D1-9065-C0E5CAEB7AB1}"/>
              </a:ext>
            </a:extLst>
          </p:cNvPr>
          <p:cNvSpPr/>
          <p:nvPr/>
        </p:nvSpPr>
        <p:spPr bwMode="auto">
          <a:xfrm>
            <a:off x="482434" y="3911005"/>
            <a:ext cx="484717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b="1" dirty="0">
                <a:solidFill>
                  <a:schemeClr val="bg1"/>
                </a:solidFill>
                <a:latin typeface="Arial Narrow"/>
              </a:rPr>
              <a:t>СПУТНИК, СОЧЕТАЮЩИЙ ТЕХНОЛОГИИ ОПТИЧЕСКОЙ СЪЕМКИ </a:t>
            </a:r>
            <a:endParaRPr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1100" b="1" dirty="0">
                <a:solidFill>
                  <a:schemeClr val="bg1"/>
                </a:solidFill>
                <a:latin typeface="Arial Narrow"/>
              </a:rPr>
              <a:t>И ПОИСКА УТЕЧЕК МЕТАНА В РОССИИ БУДЕТ РЕАЛИЗОВАН ВПЕРВЫЕ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9BF7001-0BAF-4CFC-99D1-B41B810A8525}"/>
              </a:ext>
            </a:extLst>
          </p:cNvPr>
          <p:cNvSpPr/>
          <p:nvPr/>
        </p:nvSpPr>
        <p:spPr bwMode="auto">
          <a:xfrm>
            <a:off x="507608" y="1554506"/>
            <a:ext cx="4147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  <a:latin typeface="Arial Narrow"/>
              </a:rPr>
              <a:t>Изготовление – ООО «Газпром СПКА»</a:t>
            </a:r>
            <a:endParaRPr dirty="0"/>
          </a:p>
          <a:p>
            <a:pPr>
              <a:defRPr/>
            </a:pPr>
            <a:r>
              <a:rPr lang="ru-RU" sz="1200" dirty="0">
                <a:solidFill>
                  <a:schemeClr val="bg1"/>
                </a:solidFill>
                <a:latin typeface="Arial Narrow"/>
              </a:rPr>
              <a:t>Комплектация – Российская Федерация, Республика Беларусь </a:t>
            </a:r>
            <a:endParaRPr dirty="0"/>
          </a:p>
          <a:p>
            <a:pPr>
              <a:defRPr/>
            </a:pPr>
            <a:r>
              <a:rPr lang="ru-RU" sz="1200" dirty="0">
                <a:solidFill>
                  <a:schemeClr val="bg1"/>
                </a:solidFill>
                <a:latin typeface="Arial Narrow"/>
              </a:rPr>
              <a:t>Год запуска – </a:t>
            </a:r>
            <a:r>
              <a:rPr lang="ru-RU" sz="1200" dirty="0" smtClean="0">
                <a:solidFill>
                  <a:schemeClr val="bg1"/>
                </a:solidFill>
                <a:latin typeface="Arial Narrow"/>
              </a:rPr>
              <a:t>2026</a:t>
            </a:r>
            <a:endParaRPr lang="ru-RU" sz="1200" dirty="0">
              <a:solidFill>
                <a:schemeClr val="bg1"/>
              </a:solidFill>
              <a:latin typeface="Arial Narrow"/>
            </a:endParaRPr>
          </a:p>
        </p:txBody>
      </p:sp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A8314F97-6785-4678-AAF6-B20553C17A63}"/>
              </a:ext>
            </a:extLst>
          </p:cNvPr>
          <p:cNvSpPr/>
          <p:nvPr/>
        </p:nvSpPr>
        <p:spPr bwMode="auto">
          <a:xfrm rot="16199999" flipH="1" flipV="1">
            <a:off x="577428" y="1126990"/>
            <a:ext cx="149133" cy="167917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ECA4C1-36E7-4348-9DFF-EA9996777682}"/>
              </a:ext>
            </a:extLst>
          </p:cNvPr>
          <p:cNvSpPr txBox="1"/>
          <p:nvPr/>
        </p:nvSpPr>
        <p:spPr bwMode="auto">
          <a:xfrm>
            <a:off x="679702" y="1136382"/>
            <a:ext cx="2757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>
                <a:solidFill>
                  <a:schemeClr val="bg1"/>
                </a:solidFill>
                <a:latin typeface="Arial Narrow"/>
              </a:rPr>
              <a:t>Спутник СМОТР-В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15D0391-C3C1-4EDF-A5EC-330D41B4DB1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rcRect t="-1" b="1528"/>
          <a:stretch/>
        </p:blipFill>
        <p:spPr bwMode="auto">
          <a:xfrm>
            <a:off x="6604240" y="1376708"/>
            <a:ext cx="1787956" cy="875167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C2D5DC5-EDE1-47DF-A2FF-82C36213051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</a:blip>
          <a:srcRect t="1622" r="1808" b="600"/>
          <a:stretch/>
        </p:blipFill>
        <p:spPr bwMode="auto">
          <a:xfrm>
            <a:off x="7453257" y="1158219"/>
            <a:ext cx="1393562" cy="690778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graphicFrame>
        <p:nvGraphicFramePr>
          <p:cNvPr id="7" name="Таблица 2">
            <a:extLst>
              <a:ext uri="{FF2B5EF4-FFF2-40B4-BE49-F238E27FC236}">
                <a16:creationId xmlns:a16="http://schemas.microsoft.com/office/drawing/2014/main" id="{C41E41B9-29A2-4ABE-A32B-476BF7B692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656646"/>
              </p:ext>
            </p:extLst>
          </p:nvPr>
        </p:nvGraphicFramePr>
        <p:xfrm>
          <a:off x="5145703" y="2998335"/>
          <a:ext cx="3652222" cy="1424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5898">
                  <a:extLst>
                    <a:ext uri="{9D8B030D-6E8A-4147-A177-3AD203B41FA5}">
                      <a16:colId xmlns:a16="http://schemas.microsoft.com/office/drawing/2014/main" val="3362680439"/>
                    </a:ext>
                  </a:extLst>
                </a:gridCol>
                <a:gridCol w="1916324">
                  <a:extLst>
                    <a:ext uri="{9D8B030D-6E8A-4147-A177-3AD203B41FA5}">
                      <a16:colId xmlns:a16="http://schemas.microsoft.com/office/drawing/2014/main" val="2893683523"/>
                    </a:ext>
                  </a:extLst>
                </a:gridCol>
              </a:tblGrid>
              <a:tr h="204125">
                <a:tc>
                  <a:txBody>
                    <a:bodyPr/>
                    <a:lstStyle/>
                    <a:p>
                      <a:r>
                        <a:rPr lang="ru-RU" sz="9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Масса 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МКА</a:t>
                      </a:r>
                      <a:endParaRPr lang="ru-RU" sz="9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8</a:t>
                      </a:r>
                      <a:r>
                        <a:rPr lang="ru-RU" sz="900" b="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00 </a:t>
                      </a:r>
                      <a:r>
                        <a:rPr lang="ru-RU" sz="900" b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кг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7602552"/>
                  </a:ext>
                </a:extLst>
              </a:tr>
              <a:tr h="325012">
                <a:tc>
                  <a:txBody>
                    <a:bodyPr/>
                    <a:lstStyle/>
                    <a:p>
                      <a:r>
                        <a:rPr lang="ru-RU" sz="9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Срок эксплуатации на орбите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10 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лет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817548"/>
                  </a:ext>
                </a:extLst>
              </a:tr>
              <a:tr h="871197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Производительность: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900" i="1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оптико-электронная аппаратура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900" i="1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газоанализатор</a:t>
                      </a:r>
                      <a:endParaRPr lang="ru-RU" sz="900" i="1" kern="12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60 минут в сутки (217 тыс. </a:t>
                      </a:r>
                      <a:r>
                        <a:rPr lang="ru-RU" sz="900" dirty="0" err="1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кв.км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60 минут в сутки, минимальный обнаруживаемый расход метана – до 1% от естественного фона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3955296"/>
                  </a:ext>
                </a:extLst>
              </a:tr>
            </a:tbl>
          </a:graphicData>
        </a:graphic>
      </p:graphicFrame>
      <p:cxnSp>
        <p:nvCxnSpPr>
          <p:cNvPr id="26" name="Прямая соединительная линия 25"/>
          <p:cNvCxnSpPr/>
          <p:nvPr/>
        </p:nvCxnSpPr>
        <p:spPr>
          <a:xfrm>
            <a:off x="0" y="254023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1BCB5F-34D7-4DBF-A0B7-26B05EEFD8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20737614">
            <a:off x="3989595" y="948474"/>
            <a:ext cx="3800102" cy="2137557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7672251" y="-2805"/>
            <a:ext cx="1471749" cy="799587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76" y="103604"/>
            <a:ext cx="1166402" cy="575856"/>
          </a:xfrm>
          <a:prstGeom prst="rect">
            <a:avLst/>
          </a:prstGeom>
        </p:spPr>
      </p:pic>
      <p:cxnSp>
        <p:nvCxnSpPr>
          <p:cNvPr id="33" name="Прямая соединительная линия 32"/>
          <p:cNvCxnSpPr/>
          <p:nvPr/>
        </p:nvCxnSpPr>
        <p:spPr>
          <a:xfrm flipV="1">
            <a:off x="7672251" y="0"/>
            <a:ext cx="0" cy="79958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7672251" y="799364"/>
            <a:ext cx="14717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28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7"/>
          <p:cNvSpPr/>
          <p:nvPr/>
        </p:nvSpPr>
        <p:spPr>
          <a:xfrm>
            <a:off x="0" y="2647462"/>
            <a:ext cx="9144000" cy="2113093"/>
          </a:xfrm>
          <a:prstGeom prst="rect">
            <a:avLst/>
          </a:prstGeom>
          <a:gradFill>
            <a:gsLst>
              <a:gs pos="0">
                <a:srgbClr val="003366">
                  <a:alpha val="0"/>
                </a:srgb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Спутник дистанционного зондирования Земли СМОТР-Р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2806" t="42766" r="10493" b="30235"/>
          <a:stretch/>
        </p:blipFill>
        <p:spPr>
          <a:xfrm>
            <a:off x="0" y="807633"/>
            <a:ext cx="9144000" cy="181059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943547"/>
            <a:ext cx="4136231" cy="1209065"/>
          </a:xfrm>
          <a:prstGeom prst="rect">
            <a:avLst/>
          </a:prstGeom>
          <a:solidFill>
            <a:srgbClr val="011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Зона мониторинга СМ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895" y="1054746"/>
            <a:ext cx="1225778" cy="719478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Зона геотехнического мониторинг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915" y="1530704"/>
            <a:ext cx="1225778" cy="71947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Равнобедренный треугольник 10"/>
          <p:cNvSpPr/>
          <p:nvPr/>
        </p:nvSpPr>
        <p:spPr>
          <a:xfrm rot="16200000" flipH="1" flipV="1">
            <a:off x="574341" y="1126205"/>
            <a:ext cx="149133" cy="167918"/>
          </a:xfrm>
          <a:prstGeom prst="triangl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87CC49B-15E4-4A8D-94A7-890EC5F2B13D}"/>
              </a:ext>
            </a:extLst>
          </p:cNvPr>
          <p:cNvSpPr/>
          <p:nvPr/>
        </p:nvSpPr>
        <p:spPr bwMode="auto">
          <a:xfrm>
            <a:off x="507608" y="1554506"/>
            <a:ext cx="4147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  <a:latin typeface="Arial Narrow"/>
              </a:rPr>
              <a:t>Изготовление – ООО «Газпром СПКА»</a:t>
            </a:r>
            <a:endParaRPr dirty="0"/>
          </a:p>
          <a:p>
            <a:pPr>
              <a:defRPr/>
            </a:pPr>
            <a:r>
              <a:rPr lang="ru-RU" sz="1200" dirty="0">
                <a:solidFill>
                  <a:schemeClr val="bg1"/>
                </a:solidFill>
                <a:latin typeface="Arial Narrow"/>
              </a:rPr>
              <a:t>Комплектация – Российская Федерация</a:t>
            </a:r>
            <a:endParaRPr dirty="0"/>
          </a:p>
          <a:p>
            <a:pPr>
              <a:defRPr/>
            </a:pPr>
            <a:r>
              <a:rPr lang="ru-RU" sz="1200" dirty="0">
                <a:solidFill>
                  <a:schemeClr val="bg1"/>
                </a:solidFill>
                <a:latin typeface="Arial Narrow"/>
              </a:rPr>
              <a:t>Год запуска – </a:t>
            </a:r>
            <a:r>
              <a:rPr lang="ru-RU" sz="1200" dirty="0" smtClean="0">
                <a:solidFill>
                  <a:schemeClr val="bg1"/>
                </a:solidFill>
                <a:latin typeface="Arial Narrow"/>
              </a:rPr>
              <a:t>2026</a:t>
            </a:r>
            <a:endParaRPr lang="ru-RU" sz="1200" dirty="0">
              <a:solidFill>
                <a:schemeClr val="bg1"/>
              </a:solidFill>
              <a:latin typeface="Arial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AD9AE4-DE79-48F9-A2AB-F6DF8BE215AF}"/>
              </a:ext>
            </a:extLst>
          </p:cNvPr>
          <p:cNvSpPr txBox="1"/>
          <p:nvPr/>
        </p:nvSpPr>
        <p:spPr bwMode="auto">
          <a:xfrm>
            <a:off x="679702" y="1136382"/>
            <a:ext cx="2757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Arial Narrow"/>
              </a:rPr>
              <a:t>Спутник СМОТР-Р</a:t>
            </a:r>
          </a:p>
        </p:txBody>
      </p:sp>
      <p:graphicFrame>
        <p:nvGraphicFramePr>
          <p:cNvPr id="14" name="Таблица 2">
            <a:extLst>
              <a:ext uri="{FF2B5EF4-FFF2-40B4-BE49-F238E27FC236}">
                <a16:creationId xmlns:a16="http://schemas.microsoft.com/office/drawing/2014/main" id="{C41E41B9-29A2-4ABE-A32B-476BF7B692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772662"/>
              </p:ext>
            </p:extLst>
          </p:nvPr>
        </p:nvGraphicFramePr>
        <p:xfrm>
          <a:off x="5262303" y="2773519"/>
          <a:ext cx="3363512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901">
                  <a:extLst>
                    <a:ext uri="{9D8B030D-6E8A-4147-A177-3AD203B41FA5}">
                      <a16:colId xmlns:a16="http://schemas.microsoft.com/office/drawing/2014/main" val="3362680439"/>
                    </a:ext>
                  </a:extLst>
                </a:gridCol>
                <a:gridCol w="2101611">
                  <a:extLst>
                    <a:ext uri="{9D8B030D-6E8A-4147-A177-3AD203B41FA5}">
                      <a16:colId xmlns:a16="http://schemas.microsoft.com/office/drawing/2014/main" val="2893683523"/>
                    </a:ext>
                  </a:extLst>
                </a:gridCol>
              </a:tblGrid>
              <a:tr h="206722">
                <a:tc>
                  <a:txBody>
                    <a:bodyPr/>
                    <a:lstStyle/>
                    <a:p>
                      <a:r>
                        <a:rPr lang="ru-RU" sz="8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Масса МКА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600 кг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7602552"/>
                  </a:ext>
                </a:extLst>
              </a:tr>
              <a:tr h="330755">
                <a:tc>
                  <a:txBody>
                    <a:bodyPr/>
                    <a:lstStyle/>
                    <a:p>
                      <a:r>
                        <a:rPr lang="ru-RU" sz="8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Срок эксплуатации на орбите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7 лет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817548"/>
                  </a:ext>
                </a:extLst>
              </a:tr>
              <a:tr h="330755">
                <a:tc>
                  <a:txBody>
                    <a:bodyPr/>
                    <a:lstStyle/>
                    <a:p>
                      <a:r>
                        <a:rPr lang="ru-RU" sz="8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Производительность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не менее 720 млн. кв. км. в год </a:t>
                      </a:r>
                      <a:r>
                        <a:rPr lang="ru-RU" sz="4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(маршрутный режим),</a:t>
                      </a:r>
                    </a:p>
                    <a:p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10 минут 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за </a:t>
                      </a:r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виток</a:t>
                      </a:r>
                      <a:endParaRPr lang="ru-RU" sz="8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3955296"/>
                  </a:ext>
                </a:extLst>
              </a:tr>
              <a:tr h="578822">
                <a:tc>
                  <a:txBody>
                    <a:bodyPr/>
                    <a:lstStyle/>
                    <a:p>
                      <a:r>
                        <a:rPr lang="ru-RU" sz="8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Режимы </a:t>
                      </a: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съемки</a:t>
                      </a:r>
                      <a:r>
                        <a:rPr lang="ru-RU" sz="8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:</a:t>
                      </a:r>
                    </a:p>
                    <a:p>
                      <a:r>
                        <a:rPr lang="ru-RU" sz="800" i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Детальная</a:t>
                      </a:r>
                    </a:p>
                    <a:p>
                      <a:r>
                        <a:rPr lang="ru-RU" sz="800" i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маршрутная</a:t>
                      </a:r>
                    </a:p>
                    <a:p>
                      <a:r>
                        <a:rPr lang="ru-RU" sz="800" i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обзорная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  <a:p>
                      <a:r>
                        <a:rPr lang="ru-RU" sz="8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не более 2 м., полоса захвата – 10 км; </a:t>
                      </a:r>
                    </a:p>
                    <a:p>
                      <a:r>
                        <a:rPr lang="ru-RU" sz="8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5 м, полоса захвата – 25 км;            </a:t>
                      </a:r>
                    </a:p>
                    <a:p>
                      <a:r>
                        <a:rPr lang="ru-RU" sz="8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15…50 м, полоса захвата – 115…150 км;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2009935"/>
                  </a:ext>
                </a:extLst>
              </a:tr>
              <a:tr h="330755">
                <a:tc>
                  <a:txBody>
                    <a:bodyPr/>
                    <a:lstStyle/>
                    <a:p>
                      <a:r>
                        <a:rPr lang="ru-RU" sz="8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Радиометрическая чувствительность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не более минус 20 </a:t>
                      </a:r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дБ</a:t>
                      </a:r>
                      <a:endParaRPr lang="ru-RU" sz="8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1423989"/>
                  </a:ext>
                </a:extLst>
              </a:tr>
            </a:tbl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2893D5C-C02E-4929-9EE4-0F63906D1CAC}"/>
              </a:ext>
            </a:extLst>
          </p:cNvPr>
          <p:cNvSpPr/>
          <p:nvPr/>
        </p:nvSpPr>
        <p:spPr bwMode="auto">
          <a:xfrm>
            <a:off x="732867" y="2811064"/>
            <a:ext cx="41207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defRPr/>
            </a:pPr>
            <a:r>
              <a:rPr lang="ru-RU" sz="1100" dirty="0">
                <a:solidFill>
                  <a:srgbClr val="FF9900"/>
                </a:solidFill>
                <a:latin typeface="Arial Narrow"/>
              </a:rPr>
              <a:t>Геотехнический и геодинамический мониторинг </a:t>
            </a:r>
            <a:r>
              <a:rPr lang="ru-RU" sz="1100" dirty="0">
                <a:solidFill>
                  <a:schemeClr val="bg1"/>
                </a:solidFill>
                <a:latin typeface="Arial Narrow"/>
              </a:rPr>
              <a:t>инфраструктуры опасных производственных объектов </a:t>
            </a:r>
          </a:p>
          <a:p>
            <a:pPr>
              <a:spcAft>
                <a:spcPts val="800"/>
              </a:spcAft>
              <a:defRPr/>
            </a:pPr>
            <a:r>
              <a:rPr lang="ru-RU" sz="1100" dirty="0">
                <a:solidFill>
                  <a:srgbClr val="FF9900"/>
                </a:solidFill>
                <a:latin typeface="Arial Narrow"/>
              </a:rPr>
              <a:t>Всепогодный мониторинг ледовой обстановки </a:t>
            </a:r>
            <a:r>
              <a:rPr lang="ru-RU" sz="1100" dirty="0">
                <a:solidFill>
                  <a:schemeClr val="bg1"/>
                </a:solidFill>
                <a:latin typeface="Arial Narrow"/>
              </a:rPr>
              <a:t>на акватории и шельфе северных морей </a:t>
            </a:r>
          </a:p>
          <a:p>
            <a:pPr>
              <a:spcAft>
                <a:spcPts val="800"/>
              </a:spcAft>
              <a:defRPr/>
            </a:pPr>
            <a:r>
              <a:rPr lang="ru-RU" sz="1100" dirty="0">
                <a:solidFill>
                  <a:srgbClr val="FF9900"/>
                </a:solidFill>
                <a:latin typeface="Arial Narrow"/>
              </a:rPr>
              <a:t>Мониторинг экологической обстановки </a:t>
            </a:r>
            <a:r>
              <a:rPr lang="ru-RU" sz="1100" dirty="0">
                <a:solidFill>
                  <a:schemeClr val="bg1"/>
                </a:solidFill>
                <a:latin typeface="Arial Narrow"/>
              </a:rPr>
              <a:t>в районах добычи, хранения и транспортирования углеводородов </a:t>
            </a:r>
            <a:r>
              <a:rPr lang="ru-RU" sz="1100" dirty="0" smtClean="0">
                <a:solidFill>
                  <a:schemeClr val="bg1"/>
                </a:solidFill>
                <a:latin typeface="Arial Narrow"/>
              </a:rPr>
              <a:t>(разлив нефти на море)</a:t>
            </a:r>
            <a:endParaRPr lang="ru-RU" sz="1100" dirty="0">
              <a:solidFill>
                <a:schemeClr val="bg1"/>
              </a:solidFill>
              <a:latin typeface="Arial Narrow"/>
            </a:endParaRPr>
          </a:p>
          <a:p>
            <a:pPr>
              <a:spcAft>
                <a:spcPts val="800"/>
              </a:spcAft>
              <a:defRPr/>
            </a:pPr>
            <a:r>
              <a:rPr lang="ru-RU" sz="1100" dirty="0">
                <a:solidFill>
                  <a:srgbClr val="FF9900"/>
                </a:solidFill>
                <a:latin typeface="Arial Narrow"/>
              </a:rPr>
              <a:t>Обнаружение, мониторинг развития и последствий </a:t>
            </a:r>
            <a:r>
              <a:rPr lang="ru-RU" sz="1100" dirty="0" smtClean="0">
                <a:solidFill>
                  <a:srgbClr val="FF9900"/>
                </a:solidFill>
                <a:latin typeface="Arial Narrow"/>
              </a:rPr>
              <a:t>ЧС </a:t>
            </a:r>
            <a:r>
              <a:rPr lang="ru-RU" sz="1100" dirty="0" smtClean="0">
                <a:solidFill>
                  <a:schemeClr val="bg1"/>
                </a:solidFill>
                <a:latin typeface="Arial Narrow"/>
              </a:rPr>
              <a:t>(паводки, подтопления, последствия лесных пожаров)</a:t>
            </a:r>
            <a:endParaRPr lang="ru-RU" sz="1100" dirty="0">
              <a:solidFill>
                <a:schemeClr val="bg1"/>
              </a:solidFill>
              <a:latin typeface="Arial Narrow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0" y="2619977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5"/>
          <p:cNvSpPr/>
          <p:nvPr/>
        </p:nvSpPr>
        <p:spPr>
          <a:xfrm rot="6300000">
            <a:off x="510132" y="2763475"/>
            <a:ext cx="413820" cy="446468"/>
          </a:xfrm>
          <a:prstGeom prst="chevron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ru-RU" sz="1400" b="1" dirty="0"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23" name="Прямоугольник 5"/>
          <p:cNvSpPr/>
          <p:nvPr/>
        </p:nvSpPr>
        <p:spPr>
          <a:xfrm rot="6300000">
            <a:off x="510133" y="3207356"/>
            <a:ext cx="413820" cy="446468"/>
          </a:xfrm>
          <a:prstGeom prst="chevron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ru-RU" sz="1400" b="1" dirty="0"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24" name="Прямоугольник 5"/>
          <p:cNvSpPr/>
          <p:nvPr/>
        </p:nvSpPr>
        <p:spPr>
          <a:xfrm rot="6300000">
            <a:off x="510132" y="3688812"/>
            <a:ext cx="413820" cy="446468"/>
          </a:xfrm>
          <a:prstGeom prst="chevron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ru-RU" sz="1400" b="1" dirty="0"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25" name="Прямоугольник 5"/>
          <p:cNvSpPr/>
          <p:nvPr/>
        </p:nvSpPr>
        <p:spPr>
          <a:xfrm rot="6300000">
            <a:off x="508221" y="4166511"/>
            <a:ext cx="413820" cy="446468"/>
          </a:xfrm>
          <a:prstGeom prst="chevron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ru-RU" sz="1400" b="1" dirty="0"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672251" y="-2805"/>
            <a:ext cx="1471749" cy="799587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76" y="103604"/>
            <a:ext cx="1166402" cy="575856"/>
          </a:xfrm>
          <a:prstGeom prst="rect">
            <a:avLst/>
          </a:prstGeom>
        </p:spPr>
      </p:pic>
      <p:cxnSp>
        <p:nvCxnSpPr>
          <p:cNvPr id="33" name="Прямая соединительная линия 32"/>
          <p:cNvCxnSpPr/>
          <p:nvPr/>
        </p:nvCxnSpPr>
        <p:spPr>
          <a:xfrm flipV="1">
            <a:off x="7672251" y="0"/>
            <a:ext cx="0" cy="79958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7672251" y="799364"/>
            <a:ext cx="14717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60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7"/>
          <p:cNvSpPr/>
          <p:nvPr/>
        </p:nvSpPr>
        <p:spPr>
          <a:xfrm>
            <a:off x="0" y="2647462"/>
            <a:ext cx="9144000" cy="2113093"/>
          </a:xfrm>
          <a:prstGeom prst="rect">
            <a:avLst/>
          </a:prstGeom>
          <a:gradFill>
            <a:gsLst>
              <a:gs pos="0">
                <a:srgbClr val="003366">
                  <a:alpha val="0"/>
                </a:srgb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Rectangle 62">
            <a:extLst>
              <a:ext uri="{FF2B5EF4-FFF2-40B4-BE49-F238E27FC236}">
                <a16:creationId xmlns:a16="http://schemas.microsoft.com/office/drawing/2014/main" id="{D5CD484E-1FB8-4E46-01AB-EADA73783A6B}"/>
              </a:ext>
            </a:extLst>
          </p:cNvPr>
          <p:cNvSpPr/>
          <p:nvPr/>
        </p:nvSpPr>
        <p:spPr>
          <a:xfrm>
            <a:off x="5400886" y="3648849"/>
            <a:ext cx="2935304" cy="974110"/>
          </a:xfrm>
          <a:prstGeom prst="rect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</p:spPr>
        <p:txBody>
          <a:bodyPr wrap="square" anchor="ctr">
            <a:noAutofit/>
          </a:bodyPr>
          <a:lstStyle/>
          <a:p>
            <a:pPr marL="276225">
              <a:spcAft>
                <a:spcPts val="400"/>
              </a:spcAft>
            </a:pPr>
            <a:endParaRPr lang="ru-RU" sz="11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119" name="Rectangle 63">
            <a:extLst>
              <a:ext uri="{FF2B5EF4-FFF2-40B4-BE49-F238E27FC236}">
                <a16:creationId xmlns:a16="http://schemas.microsoft.com/office/drawing/2014/main" id="{805981A5-6BFE-9BE5-54E1-347FD39F7EFD}"/>
              </a:ext>
            </a:extLst>
          </p:cNvPr>
          <p:cNvSpPr/>
          <p:nvPr/>
        </p:nvSpPr>
        <p:spPr>
          <a:xfrm>
            <a:off x="467799" y="2305440"/>
            <a:ext cx="8317706" cy="749300"/>
          </a:xfrm>
          <a:prstGeom prst="rect">
            <a:avLst/>
          </a:prstGeom>
          <a:solidFill>
            <a:srgbClr val="0079C1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dirty="0">
              <a:latin typeface="Arial Narrow" panose="020B060602020203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275906" y="4801331"/>
            <a:ext cx="1666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070C0"/>
                </a:solidFill>
                <a:latin typeface="Arial Narrow" panose="020B0606020202030204" pitchFamily="34" charset="0"/>
              </a:rPr>
              <a:t>6</a:t>
            </a:r>
            <a:endParaRPr lang="ru-RU" sz="135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8042554" y="5109211"/>
            <a:ext cx="742950" cy="3428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6" name="Rectangle 62">
            <a:extLst>
              <a:ext uri="{FF2B5EF4-FFF2-40B4-BE49-F238E27FC236}">
                <a16:creationId xmlns:a16="http://schemas.microsoft.com/office/drawing/2014/main" id="{D5CD484E-1FB8-4E46-01AB-EADA73783A6B}"/>
              </a:ext>
            </a:extLst>
          </p:cNvPr>
          <p:cNvSpPr/>
          <p:nvPr/>
        </p:nvSpPr>
        <p:spPr>
          <a:xfrm>
            <a:off x="467799" y="1512098"/>
            <a:ext cx="8317706" cy="744538"/>
          </a:xfrm>
          <a:prstGeom prst="rect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</p:spPr>
        <p:txBody>
          <a:bodyPr wrap="square" anchor="ctr">
            <a:noAutofit/>
          </a:bodyPr>
          <a:lstStyle/>
          <a:p>
            <a:pPr marL="276225">
              <a:spcAft>
                <a:spcPts val="400"/>
              </a:spcAft>
            </a:pPr>
            <a:endParaRPr lang="ru-RU" sz="11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117" name="Table 76">
            <a:extLst>
              <a:ext uri="{FF2B5EF4-FFF2-40B4-BE49-F238E27FC236}">
                <a16:creationId xmlns:a16="http://schemas.microsoft.com/office/drawing/2014/main" id="{4D7A168D-CC0E-FDAB-F868-6887E218A4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328552"/>
              </p:ext>
            </p:extLst>
          </p:nvPr>
        </p:nvGraphicFramePr>
        <p:xfrm>
          <a:off x="4014836" y="1413220"/>
          <a:ext cx="4770668" cy="1945612"/>
        </p:xfrm>
        <a:graphic>
          <a:graphicData uri="http://schemas.openxmlformats.org/drawingml/2006/table">
            <a:tbl>
              <a:tblPr/>
              <a:tblGrid>
                <a:gridCol w="476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2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65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65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65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65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7655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82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7825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737365">
                <a:tc>
                  <a:txBody>
                    <a:bodyPr/>
                    <a:lstStyle/>
                    <a:p>
                      <a:pPr lvl="0" algn="ctr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/>
                      </a:pPr>
                      <a:endParaRPr kumimoji="0" lang="ru-RU" alt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/>
                      </a:pPr>
                      <a:endParaRPr kumimoji="0" lang="ru-RU" alt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/>
                      </a:pPr>
                      <a:endParaRPr kumimoji="0" lang="ru-RU" alt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/>
                      </a:pPr>
                      <a:endParaRPr kumimoji="0" lang="ru-RU" alt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/>
                      </a:pPr>
                      <a:endParaRPr kumimoji="0" lang="ru-RU" alt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/>
                      </a:pPr>
                      <a:endParaRPr kumimoji="0" lang="ru-RU" alt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/>
                      </a:pPr>
                      <a:endParaRPr kumimoji="0" lang="ru-RU" alt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/>
                      </a:pPr>
                      <a:endParaRPr kumimoji="0" lang="ru-RU" alt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/>
                      </a:pPr>
                      <a:endParaRPr kumimoji="0" lang="ru-RU" alt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/>
                      </a:pPr>
                      <a:endParaRPr kumimoji="0" lang="ru-RU" alt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2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7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lvl="0" algn="ctr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/>
                      </a:pPr>
                      <a:r>
                        <a:rPr kumimoji="0" lang="ru-RU" alt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2023</a:t>
                      </a:r>
                      <a:endParaRPr kumimoji="0" lang="ru-RU" alt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7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lvl="0" algn="ctr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/>
                      </a:pPr>
                      <a:r>
                        <a:rPr kumimoji="0" lang="ru-RU" alt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2024</a:t>
                      </a:r>
                      <a:endParaRPr kumimoji="0" lang="ru-RU" alt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7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lvl="0" algn="ctr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/>
                      </a:pPr>
                      <a:r>
                        <a:rPr kumimoji="0" lang="ru-RU" alt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2025</a:t>
                      </a:r>
                      <a:endParaRPr kumimoji="0" lang="ru-RU" alt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7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lvl="0" algn="ctr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/>
                      </a:pPr>
                      <a:r>
                        <a:rPr kumimoji="0" lang="ru-RU" alt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2026</a:t>
                      </a:r>
                      <a:endParaRPr kumimoji="0" lang="ru-RU" alt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/>
                      </a:pPr>
                      <a:r>
                        <a:rPr kumimoji="0" lang="ru-RU" alt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2027</a:t>
                      </a:r>
                      <a:endParaRPr kumimoji="0" lang="ru-RU" alt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/>
                      </a:pPr>
                      <a:r>
                        <a:rPr kumimoji="0" lang="ru-RU" alt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2028</a:t>
                      </a:r>
                      <a:endParaRPr kumimoji="0" lang="ru-RU" alt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/>
                      </a:pPr>
                      <a:r>
                        <a:rPr kumimoji="0" lang="ru-RU" alt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2029</a:t>
                      </a:r>
                      <a:endParaRPr kumimoji="0" lang="ru-RU" alt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/>
                      </a:pPr>
                      <a:r>
                        <a:rPr kumimoji="0" lang="ru-RU" alt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2030</a:t>
                      </a:r>
                      <a:endParaRPr kumimoji="0" lang="ru-RU" alt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7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00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lvl="0" algn="ctr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/>
                      </a:pPr>
                      <a:r>
                        <a:rPr kumimoji="0" lang="ru-RU" alt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2031</a:t>
                      </a:r>
                      <a:endParaRPr kumimoji="0" lang="ru-RU" alt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/>
                      </a:pPr>
                      <a:endParaRPr kumimoji="0" lang="ru-RU" alt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8" name="TextBox 72">
            <a:extLst>
              <a:ext uri="{FF2B5EF4-FFF2-40B4-BE49-F238E27FC236}">
                <a16:creationId xmlns:a16="http://schemas.microsoft.com/office/drawing/2014/main" id="{69BE79AB-DBA0-B566-7E74-3643713A6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798" y="2303744"/>
            <a:ext cx="8317706" cy="7493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9900">
                  <a:alpha val="0"/>
                </a:srgbClr>
              </a:gs>
            </a:gsLst>
            <a:lin ang="0" scaled="0"/>
          </a:gradFill>
          <a:extLst/>
        </p:spPr>
        <p:txBody>
          <a:bodyPr wrap="square" anchor="ctr">
            <a:noAutofit/>
          </a:bodyPr>
          <a:lstStyle>
            <a:defPPr>
              <a:defRPr lang="ru-RU"/>
            </a:defPPr>
            <a:lvl1pPr marL="276225">
              <a:spcAft>
                <a:spcPts val="400"/>
              </a:spcAft>
              <a:defRPr sz="1100">
                <a:solidFill>
                  <a:prstClr val="white"/>
                </a:solidFill>
                <a:latin typeface="Arial Narrow" panose="020B0606020202030204" pitchFamily="34" charset="0"/>
              </a:defRPr>
            </a:lvl1pPr>
          </a:lstStyle>
          <a:p>
            <a:pPr marL="72000"/>
            <a:r>
              <a:rPr lang="ru-RU" altLang="ru-RU" b="1" dirty="0"/>
              <a:t>РАЗВИТИЕ СИСТЕМЫ СПУТНИКОВОЙ СВЯЗИ </a:t>
            </a:r>
            <a:br>
              <a:rPr lang="ru-RU" altLang="ru-RU" b="1" dirty="0"/>
            </a:br>
            <a:r>
              <a:rPr lang="ru-RU" altLang="ru-RU" b="1" dirty="0"/>
              <a:t>И ВЕЩАНИЯ ЯМАЛ  </a:t>
            </a:r>
          </a:p>
        </p:txBody>
      </p:sp>
      <p:sp>
        <p:nvSpPr>
          <p:cNvPr id="120" name="TextBox 73">
            <a:extLst>
              <a:ext uri="{FF2B5EF4-FFF2-40B4-BE49-F238E27FC236}">
                <a16:creationId xmlns:a16="http://schemas.microsoft.com/office/drawing/2014/main" id="{44E1DD91-6B40-56FB-3F23-F3983FCD8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538" y="1525971"/>
            <a:ext cx="3927434" cy="71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1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СОЗДАНИЕ И РАЗВИТИЕ КОСМИЧЕСКОЙ СИСТЕМЫ ДИСТАНЦИОННОГО ЗОНДИРОВАНИЯ ЗЕМЛИ СМОТР </a:t>
            </a:r>
          </a:p>
        </p:txBody>
      </p:sp>
      <p:sp>
        <p:nvSpPr>
          <p:cNvPr id="121" name="TextBox 75">
            <a:extLst>
              <a:ext uri="{FF2B5EF4-FFF2-40B4-BE49-F238E27FC236}">
                <a16:creationId xmlns:a16="http://schemas.microsoft.com/office/drawing/2014/main" id="{AED372B4-3731-7A43-CF9D-CC456296B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3591" y="2526270"/>
            <a:ext cx="7056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000" b="1" dirty="0">
                <a:solidFill>
                  <a:srgbClr val="FF99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ЯМАЛ-502</a:t>
            </a:r>
          </a:p>
        </p:txBody>
      </p:sp>
      <p:sp>
        <p:nvSpPr>
          <p:cNvPr id="122" name="TextBox 83">
            <a:extLst>
              <a:ext uri="{FF2B5EF4-FFF2-40B4-BE49-F238E27FC236}">
                <a16:creationId xmlns:a16="http://schemas.microsoft.com/office/drawing/2014/main" id="{963644BA-1715-105B-9D9C-DB3471CD4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236" y="1657802"/>
            <a:ext cx="92481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1000" b="1" dirty="0">
                <a:solidFill>
                  <a:srgbClr val="00336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СМОТР-Р-Д</a:t>
            </a:r>
          </a:p>
        </p:txBody>
      </p:sp>
      <p:sp>
        <p:nvSpPr>
          <p:cNvPr id="123" name="TextBox 83">
            <a:extLst>
              <a:ext uri="{FF2B5EF4-FFF2-40B4-BE49-F238E27FC236}">
                <a16:creationId xmlns:a16="http://schemas.microsoft.com/office/drawing/2014/main" id="{4FAF1022-FBEC-E394-9C65-FDC668CFD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7973" y="1772946"/>
            <a:ext cx="6751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000" b="1" dirty="0">
                <a:solidFill>
                  <a:srgbClr val="00336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СМОТР-В</a:t>
            </a:r>
          </a:p>
        </p:txBody>
      </p:sp>
      <p:sp>
        <p:nvSpPr>
          <p:cNvPr id="124" name="TextBox 83">
            <a:extLst>
              <a:ext uri="{FF2B5EF4-FFF2-40B4-BE49-F238E27FC236}">
                <a16:creationId xmlns:a16="http://schemas.microsoft.com/office/drawing/2014/main" id="{1F7C3109-1C4C-CD12-6968-0FBEF41B5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713" y="1858907"/>
            <a:ext cx="6703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000" b="1" dirty="0">
                <a:solidFill>
                  <a:srgbClr val="00336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СМОТР-Р</a:t>
            </a:r>
          </a:p>
        </p:txBody>
      </p:sp>
      <p:sp>
        <p:nvSpPr>
          <p:cNvPr id="125" name="TextBox 83">
            <a:extLst>
              <a:ext uri="{FF2B5EF4-FFF2-40B4-BE49-F238E27FC236}">
                <a16:creationId xmlns:a16="http://schemas.microsoft.com/office/drawing/2014/main" id="{963644BA-1715-105B-9D9C-DB3471CD4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1956" y="1874123"/>
            <a:ext cx="92481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1000" b="1" dirty="0">
                <a:solidFill>
                  <a:srgbClr val="00336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СМОТР-В-Д</a:t>
            </a:r>
          </a:p>
        </p:txBody>
      </p:sp>
      <p:grpSp>
        <p:nvGrpSpPr>
          <p:cNvPr id="126" name="Group 6"/>
          <p:cNvGrpSpPr/>
          <p:nvPr/>
        </p:nvGrpSpPr>
        <p:grpSpPr>
          <a:xfrm>
            <a:off x="6597345" y="1476843"/>
            <a:ext cx="525929" cy="951842"/>
            <a:chOff x="9463041" y="1154522"/>
            <a:chExt cx="847787" cy="1534355"/>
          </a:xfrm>
        </p:grpSpPr>
        <p:pic>
          <p:nvPicPr>
            <p:cNvPr id="127" name="Picture 108">
              <a:extLst>
                <a:ext uri="{FF2B5EF4-FFF2-40B4-BE49-F238E27FC236}">
                  <a16:creationId xmlns:a16="http://schemas.microsoft.com/office/drawing/2014/main" id="{4940742F-1963-436F-35F8-7A5ABC25AF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 rot="2700000">
              <a:off x="9755203" y="2133251"/>
              <a:ext cx="406400" cy="7048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Picture 108">
              <a:extLst>
                <a:ext uri="{FF2B5EF4-FFF2-40B4-BE49-F238E27FC236}">
                  <a16:creationId xmlns:a16="http://schemas.microsoft.com/office/drawing/2014/main" id="{4940742F-1963-436F-35F8-7A5ABC25AF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 rot="2700000">
              <a:off x="9724325" y="1863286"/>
              <a:ext cx="406400" cy="7048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Picture 108">
              <a:extLst>
                <a:ext uri="{FF2B5EF4-FFF2-40B4-BE49-F238E27FC236}">
                  <a16:creationId xmlns:a16="http://schemas.microsoft.com/office/drawing/2014/main" id="{4940742F-1963-436F-35F8-7A5ABC25AF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 rot="2700000">
              <a:off x="9692712" y="1575341"/>
              <a:ext cx="406400" cy="7048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Picture 108">
              <a:extLst>
                <a:ext uri="{FF2B5EF4-FFF2-40B4-BE49-F238E27FC236}">
                  <a16:creationId xmlns:a16="http://schemas.microsoft.com/office/drawing/2014/main" id="{4940742F-1963-436F-35F8-7A5ABC25AF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 rot="2700000">
              <a:off x="9656556" y="1297336"/>
              <a:ext cx="406400" cy="7048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Picture 108">
              <a:extLst>
                <a:ext uri="{FF2B5EF4-FFF2-40B4-BE49-F238E27FC236}">
                  <a16:creationId xmlns:a16="http://schemas.microsoft.com/office/drawing/2014/main" id="{4940742F-1963-436F-35F8-7A5ABC25AF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 rot="2700000">
              <a:off x="9612267" y="1005296"/>
              <a:ext cx="406400" cy="7048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2" name="Group 7"/>
          <p:cNvGrpSpPr/>
          <p:nvPr/>
        </p:nvGrpSpPr>
        <p:grpSpPr>
          <a:xfrm>
            <a:off x="7264700" y="1646557"/>
            <a:ext cx="462015" cy="432264"/>
            <a:chOff x="10874364" y="2032263"/>
            <a:chExt cx="744761" cy="696804"/>
          </a:xfrm>
        </p:grpSpPr>
        <p:pic>
          <p:nvPicPr>
            <p:cNvPr id="133" name="Picture 108">
              <a:extLst>
                <a:ext uri="{FF2B5EF4-FFF2-40B4-BE49-F238E27FC236}">
                  <a16:creationId xmlns:a16="http://schemas.microsoft.com/office/drawing/2014/main" id="{1F5BDC03-63EA-1861-EC20-669E46E92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 rot="2700000">
              <a:off x="11063500" y="2173441"/>
              <a:ext cx="406400" cy="7048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Picture 108">
              <a:extLst>
                <a:ext uri="{FF2B5EF4-FFF2-40B4-BE49-F238E27FC236}">
                  <a16:creationId xmlns:a16="http://schemas.microsoft.com/office/drawing/2014/main" id="{1F5BDC03-63EA-1861-EC20-669E46E92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 rot="2700000">
              <a:off x="11023590" y="1883037"/>
              <a:ext cx="406400" cy="7048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5" name="Group 31"/>
          <p:cNvGrpSpPr/>
          <p:nvPr/>
        </p:nvGrpSpPr>
        <p:grpSpPr>
          <a:xfrm>
            <a:off x="5587183" y="1631485"/>
            <a:ext cx="462015" cy="432264"/>
            <a:chOff x="10874364" y="2032263"/>
            <a:chExt cx="744761" cy="696804"/>
          </a:xfrm>
        </p:grpSpPr>
        <p:pic>
          <p:nvPicPr>
            <p:cNvPr id="136" name="Picture 108">
              <a:extLst>
                <a:ext uri="{FF2B5EF4-FFF2-40B4-BE49-F238E27FC236}">
                  <a16:creationId xmlns:a16="http://schemas.microsoft.com/office/drawing/2014/main" id="{1F5BDC03-63EA-1861-EC20-669E46E92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 rot="2700000">
              <a:off x="11063500" y="2173441"/>
              <a:ext cx="406400" cy="7048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Picture 108">
              <a:extLst>
                <a:ext uri="{FF2B5EF4-FFF2-40B4-BE49-F238E27FC236}">
                  <a16:creationId xmlns:a16="http://schemas.microsoft.com/office/drawing/2014/main" id="{1F5BDC03-63EA-1861-EC20-669E46E92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 rot="2700000">
              <a:off x="11023590" y="1883037"/>
              <a:ext cx="406400" cy="7048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8" name="F1E405DA-0A9D-4D7F-BE32-6C4279BA271A" descr="F1E405DA-0A9D-4D7F-BE32-6C4279BA271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99" y="3248772"/>
            <a:ext cx="1820209" cy="135799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TextBox 138"/>
          <p:cNvSpPr txBox="1"/>
          <p:nvPr/>
        </p:nvSpPr>
        <p:spPr>
          <a:xfrm>
            <a:off x="2288008" y="3613423"/>
            <a:ext cx="2514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9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Имеющийся задел:</a:t>
            </a:r>
          </a:p>
          <a:p>
            <a:pPr marL="271457" indent="-184145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bg1"/>
                </a:solidFill>
                <a:latin typeface="Arial Narrow" panose="020B0606020202030204" pitchFamily="34" charset="0"/>
              </a:rPr>
              <a:t>Разработан эскизный проект на УКП</a:t>
            </a:r>
          </a:p>
          <a:p>
            <a:pPr marL="271457" indent="-184145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bg1"/>
                </a:solidFill>
                <a:latin typeface="Arial Narrow" panose="020B0606020202030204" pitchFamily="34" charset="0"/>
              </a:rPr>
              <a:t>Изготовлен конструкторский макет СМОТР-В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61CB601-1EBA-7864-3E8B-32F6E9FA7853}"/>
              </a:ext>
            </a:extLst>
          </p:cNvPr>
          <p:cNvSpPr txBox="1"/>
          <p:nvPr/>
        </p:nvSpPr>
        <p:spPr>
          <a:xfrm>
            <a:off x="5366766" y="3744715"/>
            <a:ext cx="2857821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050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ВСЕГО КА</a:t>
            </a:r>
            <a:r>
              <a:rPr lang="ru-RU" sz="105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1050" b="1" u="sng" dirty="0" smtClean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9 </a:t>
            </a:r>
            <a:r>
              <a:rPr lang="ru-RU" sz="1050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малых космических аппаратов ДЗЗ</a:t>
            </a:r>
          </a:p>
          <a:p>
            <a:pPr algn="ctr"/>
            <a:r>
              <a:rPr lang="ru-RU" sz="1050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1 космический аппарат связи</a:t>
            </a:r>
          </a:p>
        </p:txBody>
      </p:sp>
      <p:pic>
        <p:nvPicPr>
          <p:cNvPr id="143" name="Picture 100">
            <a:extLst>
              <a:ext uri="{FF2B5EF4-FFF2-40B4-BE49-F238E27FC236}">
                <a16:creationId xmlns:a16="http://schemas.microsoft.com/office/drawing/2014/main" id="{6B02415F-CA25-9DF3-5E0F-8ABE62FFCF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 rot="2700000">
            <a:off x="6095686" y="2344851"/>
            <a:ext cx="358470" cy="64603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TextBox 32"/>
          <p:cNvSpPr txBox="1"/>
          <p:nvPr/>
        </p:nvSpPr>
        <p:spPr>
          <a:xfrm>
            <a:off x="407515" y="1051514"/>
            <a:ext cx="83177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 Narrow" panose="020B0606020202030204" pitchFamily="34" charset="0"/>
              </a:rPr>
              <a:t>Группой Газпром будут созданы три космические системы, под которые ГК «Роскосмос» обеспечивает 4 бесплатных запуска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График запусков</a:t>
            </a:r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7672251" y="-2805"/>
            <a:ext cx="1471749" cy="799587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76" y="103604"/>
            <a:ext cx="1166402" cy="575856"/>
          </a:xfrm>
          <a:prstGeom prst="rect">
            <a:avLst/>
          </a:prstGeom>
        </p:spPr>
      </p:pic>
      <p:cxnSp>
        <p:nvCxnSpPr>
          <p:cNvPr id="38" name="Прямая соединительная линия 37"/>
          <p:cNvCxnSpPr/>
          <p:nvPr/>
        </p:nvCxnSpPr>
        <p:spPr>
          <a:xfrm flipV="1">
            <a:off x="7672251" y="0"/>
            <a:ext cx="0" cy="79958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7672251" y="799364"/>
            <a:ext cx="14717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59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t="15959" r="64557" b="27135"/>
          <a:stretch/>
        </p:blipFill>
        <p:spPr>
          <a:xfrm>
            <a:off x="7372040" y="818535"/>
            <a:ext cx="1771960" cy="3937820"/>
          </a:xfrm>
          <a:prstGeom prst="rect">
            <a:avLst/>
          </a:prstGeom>
        </p:spPr>
      </p:pic>
      <p:sp>
        <p:nvSpPr>
          <p:cNvPr id="10" name="Rectangle 17"/>
          <p:cNvSpPr/>
          <p:nvPr/>
        </p:nvSpPr>
        <p:spPr>
          <a:xfrm>
            <a:off x="0" y="2647462"/>
            <a:ext cx="9144000" cy="2113093"/>
          </a:xfrm>
          <a:prstGeom prst="rect">
            <a:avLst/>
          </a:prstGeom>
          <a:gradFill>
            <a:gsLst>
              <a:gs pos="0">
                <a:srgbClr val="003366">
                  <a:alpha val="0"/>
                </a:srgb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>
            <a:off x="3451123" y="2953040"/>
            <a:ext cx="2675706" cy="156343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47000"/>
                </a:schemeClr>
              </a:gs>
              <a:gs pos="100000">
                <a:srgbClr val="003366">
                  <a:alpha val="53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Arial Narrow" panose="020B0606020202030204" pitchFamily="34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6214522" y="2953040"/>
            <a:ext cx="2675706" cy="156343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47000"/>
                </a:schemeClr>
              </a:gs>
              <a:gs pos="100000">
                <a:srgbClr val="003366">
                  <a:alpha val="53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Arial Narrow" panose="020B0606020202030204" pitchFamily="34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214522" y="1289116"/>
            <a:ext cx="2675706" cy="156343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47000"/>
                </a:schemeClr>
              </a:gs>
              <a:gs pos="100000">
                <a:srgbClr val="003366">
                  <a:alpha val="53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Arial Narrow" panose="020B0606020202030204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3451123" y="1289116"/>
            <a:ext cx="2675706" cy="156343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47000"/>
                </a:schemeClr>
              </a:gs>
              <a:gs pos="100000">
                <a:srgbClr val="003366">
                  <a:alpha val="53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Arial Narrow" panose="020B0606020202030204" pitchFamily="34" charset="0"/>
            </a:endParaRPr>
          </a:p>
        </p:txBody>
      </p:sp>
      <p:sp>
        <p:nvSpPr>
          <p:cNvPr id="66" name="Прямоугольник 5"/>
          <p:cNvSpPr/>
          <p:nvPr/>
        </p:nvSpPr>
        <p:spPr>
          <a:xfrm rot="6300000">
            <a:off x="3747605" y="3760977"/>
            <a:ext cx="315410" cy="340293"/>
          </a:xfrm>
          <a:prstGeom prst="chevron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ru-RU" sz="1400" b="1" dirty="0"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67" name="Прямоугольник 5"/>
          <p:cNvSpPr/>
          <p:nvPr/>
        </p:nvSpPr>
        <p:spPr>
          <a:xfrm rot="6300000">
            <a:off x="3750400" y="4069342"/>
            <a:ext cx="315410" cy="340293"/>
          </a:xfrm>
          <a:prstGeom prst="chevron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ru-RU" sz="1400" b="1" dirty="0"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37604" t="24259" r="38542" b="16297"/>
          <a:stretch/>
        </p:blipFill>
        <p:spPr>
          <a:xfrm>
            <a:off x="1796467" y="1951216"/>
            <a:ext cx="1191208" cy="166977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Создание универсальной космической платформы (УКП)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92529" y="928058"/>
            <a:ext cx="15039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 Narrow" panose="020B0606020202030204" pitchFamily="34" charset="0"/>
              </a:rPr>
              <a:t>Текущая деятельность</a:t>
            </a:r>
            <a:endParaRPr lang="ru-RU" sz="105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529" y="1205685"/>
            <a:ext cx="2632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9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в 2022 г. выпущены Технические предложения</a:t>
            </a:r>
            <a:endParaRPr lang="en-US" sz="900" dirty="0" smtClean="0">
              <a:solidFill>
                <a:srgbClr val="FFC000"/>
              </a:solidFill>
              <a:latin typeface="Arial Narrow" panose="020B060602020203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900" dirty="0">
                <a:solidFill>
                  <a:srgbClr val="FFC000"/>
                </a:solidFill>
                <a:latin typeface="Arial Narrow" panose="020B0606020202030204" pitchFamily="34" charset="0"/>
              </a:rPr>
              <a:t>в</a:t>
            </a:r>
            <a:r>
              <a:rPr lang="ru-RU" sz="9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 2022 г. получен патент на полезную модель УКП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900" dirty="0">
                <a:solidFill>
                  <a:srgbClr val="FFC000"/>
                </a:solidFill>
                <a:latin typeface="Arial Narrow" panose="020B0606020202030204" pitchFamily="34" charset="0"/>
              </a:rPr>
              <a:t>в</a:t>
            </a:r>
            <a:r>
              <a:rPr lang="ru-RU" sz="9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 2023 г. выпущен Эскизный проект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900" dirty="0">
                <a:solidFill>
                  <a:srgbClr val="FFC000"/>
                </a:solidFill>
                <a:latin typeface="Arial Narrow" panose="020B0606020202030204" pitchFamily="34" charset="0"/>
              </a:rPr>
              <a:t>в</a:t>
            </a:r>
            <a:r>
              <a:rPr lang="ru-RU" sz="9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едутся работы по выпуску РКД</a:t>
            </a:r>
            <a:endParaRPr lang="ru-RU" sz="900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983293"/>
              </p:ext>
            </p:extLst>
          </p:nvPr>
        </p:nvGraphicFramePr>
        <p:xfrm>
          <a:off x="250825" y="3776596"/>
          <a:ext cx="2736850" cy="84779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782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35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u="none" strike="noStrike" kern="1200" baseline="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Основные характеристики УКП</a:t>
                      </a:r>
                      <a:endParaRPr lang="ru-RU" sz="7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9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u="none" strike="noStrike" kern="1200" baseline="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Значение</a:t>
                      </a:r>
                      <a:endParaRPr lang="ru-RU" sz="700" b="0" i="0" u="none" strike="noStrike" kern="1200" baseline="0" dirty="0" smtClean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9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32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700" b="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САС, лет</a:t>
                      </a:r>
                      <a:endParaRPr lang="ru-RU" sz="700" b="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55721" marR="55721" marT="27869" marB="2786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007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7-10</a:t>
                      </a:r>
                      <a:endParaRPr lang="ru-RU" sz="700" b="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55721" marR="55721" marT="27869" marB="27869">
                    <a:lnL w="12700" cap="flat" cmpd="sng" algn="ctr">
                      <a:solidFill>
                        <a:srgbClr val="007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007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3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Средняя мощность ПН, Вт</a:t>
                      </a:r>
                      <a:endParaRPr lang="ru-RU" sz="700" b="0" kern="1200" dirty="0" smtClean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55721" marR="55721" marT="27869" marB="2786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до 550</a:t>
                      </a:r>
                      <a:endParaRPr lang="ru-RU" sz="7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5721" marR="55721" marT="27869" marB="27869">
                    <a:lnL w="12700" cap="flat" cmpd="sng" algn="ctr">
                      <a:solidFill>
                        <a:srgbClr val="007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3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Пиковая мощность ПН</a:t>
                      </a:r>
                      <a:endParaRPr lang="ru-RU" sz="700" b="0" kern="1200" dirty="0" smtClean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55721" marR="55721" marT="27869" marB="2786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до 3 кВт</a:t>
                      </a:r>
                      <a:endParaRPr lang="ru-RU" sz="700" b="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55721" marR="55721" marT="27869" marB="27869">
                    <a:lnL w="12700" cap="flat" cmpd="sng" algn="ctr">
                      <a:solidFill>
                        <a:srgbClr val="007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3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Масса УКП, кг</a:t>
                      </a:r>
                      <a:endParaRPr lang="ru-RU" sz="700" b="0" kern="1200" dirty="0" smtClean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55721" marR="55721" marT="27869" marB="2786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350</a:t>
                      </a:r>
                      <a:endParaRPr lang="ru-RU" sz="700" b="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55721" marR="55721" marT="27869" marB="27869">
                    <a:lnL w="12700" cap="flat" cmpd="sng" algn="ctr">
                      <a:solidFill>
                        <a:srgbClr val="007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ACF3E4-73AB-40D9-9D83-80615DC7CB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74501">
            <a:off x="169749" y="2041122"/>
            <a:ext cx="1854849" cy="15607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5030543" y="928015"/>
            <a:ext cx="2367957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>
              <a:defRPr sz="11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ru-RU" dirty="0" smtClean="0"/>
              <a:t>ПОТЕНЦИАЛЬНЫЕ МКА НА БАЗЕ УКП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6259443" y="1528127"/>
            <a:ext cx="15595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ru-RU" sz="105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СПУТНИК ШПД </a:t>
            </a:r>
            <a:endParaRPr lang="ru-RU" sz="105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592230" y="2177243"/>
            <a:ext cx="2124433" cy="323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09" fontAlgn="base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предоставление </a:t>
            </a:r>
            <a:r>
              <a:rPr lang="ru-RU" sz="800" dirty="0">
                <a:solidFill>
                  <a:schemeClr val="bg1"/>
                </a:solidFill>
                <a:latin typeface="Arial Narrow" panose="020B0606020202030204" pitchFamily="34" charset="0"/>
              </a:rPr>
              <a:t>услуг </a:t>
            </a:r>
            <a:r>
              <a:rPr lang="ru-RU" sz="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широкополосного </a:t>
            </a:r>
            <a:r>
              <a:rPr lang="ru-RU" sz="800" dirty="0">
                <a:solidFill>
                  <a:schemeClr val="bg1"/>
                </a:solidFill>
                <a:latin typeface="Arial Narrow" panose="020B0606020202030204" pitchFamily="34" charset="0"/>
              </a:rPr>
              <a:t>доступа </a:t>
            </a:r>
            <a:r>
              <a:rPr lang="ru-RU" sz="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 Интернет,</a:t>
            </a:r>
            <a:endParaRPr lang="ru-RU" sz="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595025" y="2432845"/>
            <a:ext cx="20796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709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сбор </a:t>
            </a:r>
            <a:r>
              <a:rPr lang="ru-RU" sz="800" dirty="0">
                <a:solidFill>
                  <a:schemeClr val="bg1"/>
                </a:solidFill>
                <a:latin typeface="Arial Narrow" panose="020B0606020202030204" pitchFamily="34" charset="0"/>
              </a:rPr>
              <a:t>информации с терминалов </a:t>
            </a:r>
            <a:r>
              <a:rPr lang="en-US" sz="8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IoT</a:t>
            </a:r>
            <a:r>
              <a:rPr lang="ru-RU" sz="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и </a:t>
            </a:r>
            <a:r>
              <a:rPr lang="ru-RU" sz="800" dirty="0">
                <a:solidFill>
                  <a:schemeClr val="bg1"/>
                </a:solidFill>
                <a:latin typeface="Arial Narrow" panose="020B0606020202030204" pitchFamily="34" charset="0"/>
              </a:rPr>
              <a:t>передачи на земные </a:t>
            </a:r>
            <a:r>
              <a:rPr lang="ru-RU" sz="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станции.</a:t>
            </a:r>
            <a:endParaRPr lang="ru-RU" sz="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563293" y="1371394"/>
            <a:ext cx="1610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СПУТНИК ДЛЯ ВЫСОКОДЕТАЛЬНОГО </a:t>
            </a:r>
          </a:p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ОПТИЧЕСКОГО МОНИТОРИНГА</a:t>
            </a:r>
            <a:endParaRPr lang="ru-RU" sz="1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476">
            <a:off x="6730303" y="1185129"/>
            <a:ext cx="2142096" cy="103070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93920">
            <a:off x="4622622" y="1230740"/>
            <a:ext cx="1638830" cy="92184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6259443" y="3121971"/>
            <a:ext cx="155955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ru-RU" sz="105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СПУТНИК                                    ДЛЯ ЭКОЛОГИЧЕСКОГО МОНИТОРИНГА</a:t>
            </a:r>
            <a:endParaRPr lang="ru-RU" sz="105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592230" y="4018303"/>
            <a:ext cx="2124433" cy="323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09" fontAlgn="base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мониторинг </a:t>
            </a:r>
            <a:r>
              <a:rPr lang="ru-RU" sz="800" dirty="0">
                <a:solidFill>
                  <a:schemeClr val="bg1"/>
                </a:solidFill>
                <a:latin typeface="Arial Narrow" panose="020B0606020202030204" pitchFamily="34" charset="0"/>
              </a:rPr>
              <a:t>парниковых газов </a:t>
            </a:r>
            <a:r>
              <a:rPr lang="ru-RU" sz="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СО2, О3</a:t>
            </a:r>
            <a:r>
              <a:rPr lang="ru-RU" sz="800" dirty="0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  <a:r>
              <a:rPr lang="ru-RU" sz="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СН4, N2O, SO2.</a:t>
            </a:r>
            <a:endParaRPr lang="ru-RU" sz="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863292" y="3737495"/>
            <a:ext cx="2212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радиолокационная </a:t>
            </a:r>
            <a:r>
              <a:rPr lang="ru-RU" sz="800" dirty="0">
                <a:solidFill>
                  <a:schemeClr val="bg1"/>
                </a:solidFill>
                <a:latin typeface="Arial Narrow" panose="020B0606020202030204" pitchFamily="34" charset="0"/>
              </a:rPr>
              <a:t>съемка для геотехнического мониторинга опасных производственных </a:t>
            </a:r>
            <a:r>
              <a:rPr lang="ru-RU" sz="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объектов,</a:t>
            </a:r>
            <a:endParaRPr lang="ru-RU" sz="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3563293" y="3126522"/>
            <a:ext cx="161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СПУТНИК-</a:t>
            </a:r>
          </a:p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РАДИОЛОКАТОР</a:t>
            </a:r>
            <a:endParaRPr lang="ru-RU" sz="1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880252" y="4025873"/>
            <a:ext cx="2195071" cy="438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09" fontAlgn="base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всепогодное </a:t>
            </a:r>
            <a:r>
              <a:rPr lang="ru-RU" sz="800" dirty="0">
                <a:solidFill>
                  <a:schemeClr val="bg1"/>
                </a:solidFill>
                <a:latin typeface="Arial Narrow" panose="020B0606020202030204" pitchFamily="34" charset="0"/>
              </a:rPr>
              <a:t>зондирование </a:t>
            </a:r>
            <a:r>
              <a:rPr lang="ru-RU" sz="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континентальных </a:t>
            </a:r>
            <a:r>
              <a:rPr lang="ru-RU" sz="800" dirty="0">
                <a:solidFill>
                  <a:schemeClr val="bg1"/>
                </a:solidFill>
                <a:latin typeface="Arial Narrow" panose="020B0606020202030204" pitchFamily="34" charset="0"/>
              </a:rPr>
              <a:t>районов Земли и акватории Мирового океана, включая </a:t>
            </a:r>
            <a:r>
              <a:rPr lang="ru-RU" sz="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СМП.</a:t>
            </a:r>
            <a:endParaRPr lang="ru-RU" sz="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86375">
            <a:off x="7241251" y="3062262"/>
            <a:ext cx="1442638" cy="847892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8"/>
          <a:srcRect l="4289" t="9848" r="2772" b="12592"/>
          <a:stretch/>
        </p:blipFill>
        <p:spPr>
          <a:xfrm>
            <a:off x="4619592" y="3030338"/>
            <a:ext cx="1394605" cy="618871"/>
          </a:xfrm>
          <a:prstGeom prst="rect">
            <a:avLst/>
          </a:prstGeom>
        </p:spPr>
      </p:pic>
      <p:sp>
        <p:nvSpPr>
          <p:cNvPr id="56" name="Прямоугольник 5"/>
          <p:cNvSpPr/>
          <p:nvPr/>
        </p:nvSpPr>
        <p:spPr>
          <a:xfrm rot="6300000">
            <a:off x="3700514" y="2124949"/>
            <a:ext cx="315410" cy="340293"/>
          </a:xfrm>
          <a:prstGeom prst="chevron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ru-RU" sz="1400" b="1" dirty="0"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57" name="Прямоугольник 5"/>
          <p:cNvSpPr/>
          <p:nvPr/>
        </p:nvSpPr>
        <p:spPr>
          <a:xfrm rot="6300000">
            <a:off x="3703309" y="2440688"/>
            <a:ext cx="315410" cy="340293"/>
          </a:xfrm>
          <a:prstGeom prst="chevron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ru-RU" sz="1400" b="1" dirty="0"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63292" y="2155353"/>
            <a:ext cx="22120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709" fontAlgn="base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обнаружение </a:t>
            </a:r>
            <a:r>
              <a:rPr lang="ru-RU" sz="800" dirty="0">
                <a:solidFill>
                  <a:schemeClr val="bg1"/>
                </a:solidFill>
                <a:latin typeface="Arial Narrow" panose="020B0606020202030204" pitchFamily="34" charset="0"/>
              </a:rPr>
              <a:t>и </a:t>
            </a:r>
            <a:r>
              <a:rPr lang="ru-RU" sz="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мониторинг </a:t>
            </a:r>
            <a:r>
              <a:rPr lang="ru-RU" sz="800" dirty="0">
                <a:solidFill>
                  <a:schemeClr val="bg1"/>
                </a:solidFill>
                <a:latin typeface="Arial Narrow" panose="020B0606020202030204" pitchFamily="34" charset="0"/>
              </a:rPr>
              <a:t>источников </a:t>
            </a:r>
            <a:r>
              <a:rPr lang="ru-RU" sz="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выбросов </a:t>
            </a:r>
            <a:r>
              <a:rPr lang="ru-RU" sz="800" dirty="0">
                <a:solidFill>
                  <a:schemeClr val="bg1"/>
                </a:solidFill>
                <a:latin typeface="Arial Narrow" panose="020B0606020202030204" pitchFamily="34" charset="0"/>
              </a:rPr>
              <a:t>парниковых газов и </a:t>
            </a:r>
            <a:r>
              <a:rPr lang="ru-RU" sz="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оценка </a:t>
            </a:r>
            <a:r>
              <a:rPr lang="ru-RU" sz="800" dirty="0">
                <a:solidFill>
                  <a:schemeClr val="bg1"/>
                </a:solidFill>
                <a:latin typeface="Arial Narrow" panose="020B0606020202030204" pitchFamily="34" charset="0"/>
              </a:rPr>
              <a:t>их </a:t>
            </a:r>
            <a:r>
              <a:rPr lang="ru-RU" sz="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интенсивности,</a:t>
            </a:r>
            <a:endParaRPr lang="ru-RU" sz="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880252" y="2443732"/>
            <a:ext cx="189613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09" fontAlgn="base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мониторинг </a:t>
            </a:r>
            <a:r>
              <a:rPr lang="ru-RU" sz="800" dirty="0">
                <a:solidFill>
                  <a:schemeClr val="bg1"/>
                </a:solidFill>
                <a:latin typeface="Arial Narrow" panose="020B0606020202030204" pitchFamily="34" charset="0"/>
              </a:rPr>
              <a:t>охранных зон опасных производственных </a:t>
            </a:r>
            <a:r>
              <a:rPr lang="ru-RU" sz="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объектов.</a:t>
            </a:r>
            <a:endParaRPr lang="ru-RU" sz="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1" name="Прямоугольник 5"/>
          <p:cNvSpPr/>
          <p:nvPr/>
        </p:nvSpPr>
        <p:spPr>
          <a:xfrm rot="6300000">
            <a:off x="6409577" y="2124817"/>
            <a:ext cx="315410" cy="340293"/>
          </a:xfrm>
          <a:prstGeom prst="chevron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ru-RU" sz="1400" b="1" dirty="0"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62" name="Прямоугольник 5"/>
          <p:cNvSpPr/>
          <p:nvPr/>
        </p:nvSpPr>
        <p:spPr>
          <a:xfrm rot="6300000">
            <a:off x="6412372" y="2433182"/>
            <a:ext cx="315410" cy="340293"/>
          </a:xfrm>
          <a:prstGeom prst="chevron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ru-RU" sz="1400" b="1" dirty="0"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65" name="Прямоугольник 5"/>
          <p:cNvSpPr/>
          <p:nvPr/>
        </p:nvSpPr>
        <p:spPr>
          <a:xfrm rot="6300000">
            <a:off x="6409661" y="3998463"/>
            <a:ext cx="315410" cy="340293"/>
          </a:xfrm>
          <a:prstGeom prst="chevron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ru-RU" sz="1400" b="1" dirty="0"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672251" y="-2805"/>
            <a:ext cx="1471749" cy="799587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76" y="103604"/>
            <a:ext cx="1166402" cy="575856"/>
          </a:xfrm>
          <a:prstGeom prst="rect">
            <a:avLst/>
          </a:prstGeom>
        </p:spPr>
      </p:pic>
      <p:cxnSp>
        <p:nvCxnSpPr>
          <p:cNvPr id="45" name="Прямая соединительная линия 44"/>
          <p:cNvCxnSpPr/>
          <p:nvPr/>
        </p:nvCxnSpPr>
        <p:spPr>
          <a:xfrm flipV="1">
            <a:off x="7672251" y="0"/>
            <a:ext cx="0" cy="79958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7672251" y="799364"/>
            <a:ext cx="14717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500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7"/>
          <p:cNvSpPr/>
          <p:nvPr/>
        </p:nvSpPr>
        <p:spPr>
          <a:xfrm>
            <a:off x="0" y="2647462"/>
            <a:ext cx="9144000" cy="2113093"/>
          </a:xfrm>
          <a:prstGeom prst="rect">
            <a:avLst/>
          </a:prstGeom>
          <a:gradFill>
            <a:gsLst>
              <a:gs pos="0">
                <a:srgbClr val="003366">
                  <a:alpha val="0"/>
                </a:srgb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0" r="10225" b="21163"/>
          <a:stretch/>
        </p:blipFill>
        <p:spPr>
          <a:xfrm>
            <a:off x="835145" y="1308673"/>
            <a:ext cx="5040606" cy="279093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" t="15959" r="64557" b="27135"/>
          <a:stretch/>
        </p:blipFill>
        <p:spPr>
          <a:xfrm>
            <a:off x="7219666" y="818535"/>
            <a:ext cx="1924334" cy="393782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Создание сборочного производства космических аппаратов</a:t>
            </a:r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6039410" y="2201058"/>
            <a:ext cx="2665259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200">
                <a:solidFill>
                  <a:srgbClr val="003366"/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Технологический комплекс рассчитан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               на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параллельное выполнение полного цикла сборки, интеграции и испытаний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  </a:t>
            </a:r>
            <a:r>
              <a:rPr kumimoji="0" lang="ru-RU" b="1" i="0" u="sng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не </a:t>
            </a:r>
            <a:r>
              <a:rPr kumimoji="0" lang="ru-RU" b="1" i="0" u="sng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менее четырех спутников средней </a:t>
            </a:r>
            <a:r>
              <a:rPr kumimoji="0" lang="ru-RU" b="1" i="0" u="sng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и </a:t>
            </a:r>
            <a:r>
              <a:rPr kumimoji="0" lang="ru-RU" b="1" i="0" u="sng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большой размерности </a:t>
            </a:r>
            <a:r>
              <a:rPr kumimoji="0" lang="ru-RU" b="1" i="0" u="sng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или </a:t>
            </a:r>
            <a:r>
              <a:rPr kumimoji="0" lang="ru-RU" b="1" i="0" u="sng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до ста малых космических аппаратов в год</a:t>
            </a:r>
          </a:p>
        </p:txBody>
      </p:sp>
      <p:sp>
        <p:nvSpPr>
          <p:cNvPr id="40" name="Прямоугольник 8"/>
          <p:cNvSpPr/>
          <p:nvPr/>
        </p:nvSpPr>
        <p:spPr>
          <a:xfrm>
            <a:off x="0" y="903939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Ввод в эксплуатацию – конец 2023 года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672251" y="-2805"/>
            <a:ext cx="1471749" cy="799587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76" y="103604"/>
            <a:ext cx="1166402" cy="575856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 flipV="1">
            <a:off x="7672251" y="0"/>
            <a:ext cx="0" cy="79958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7672251" y="799364"/>
            <a:ext cx="14717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22">
            <a:extLst>
              <a:ext uri="{FF2B5EF4-FFF2-40B4-BE49-F238E27FC236}">
                <a16:creationId xmlns:a16="http://schemas.microsoft.com/office/drawing/2014/main" id="{FF3291B9-6D9C-4FDD-BF4E-047FD8359778}"/>
              </a:ext>
            </a:extLst>
          </p:cNvPr>
          <p:cNvSpPr/>
          <p:nvPr/>
        </p:nvSpPr>
        <p:spPr>
          <a:xfrm>
            <a:off x="1" y="4081064"/>
            <a:ext cx="6555658" cy="476097"/>
          </a:xfrm>
          <a:prstGeom prst="rect">
            <a:avLst/>
          </a:prstGeom>
          <a:gradFill>
            <a:gsLst>
              <a:gs pos="0">
                <a:srgbClr val="00CCFF"/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</p:spPr>
        <p:txBody>
          <a:bodyPr wrap="square" anchor="ctr">
            <a:noAutofit/>
          </a:bodyPr>
          <a:lstStyle/>
          <a:p>
            <a:pPr marL="276225">
              <a:spcAft>
                <a:spcPts val="400"/>
              </a:spcAft>
            </a:pPr>
            <a:endParaRPr lang="ru-RU" sz="11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08473" y="4119058"/>
            <a:ext cx="3291777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Чистота помещений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класса 8 по ГОСТ ISO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14644-1-2002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Площадь чистой зоны – 4 075 </a:t>
            </a:r>
            <a:r>
              <a:rPr kumimoji="0" lang="ru-RU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кв.м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2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Технологический комплекс </a:t>
            </a:r>
            <a:br>
              <a:rPr lang="ru-RU" dirty="0" smtClean="0"/>
            </a:br>
            <a:r>
              <a:rPr lang="ru-RU" dirty="0" smtClean="0"/>
              <a:t>сборочного производства космических аппаратов</a:t>
            </a:r>
            <a:endParaRPr lang="ru-RU" dirty="0"/>
          </a:p>
        </p:txBody>
      </p:sp>
      <p:sp>
        <p:nvSpPr>
          <p:cNvPr id="7" name="Rectangle 17"/>
          <p:cNvSpPr/>
          <p:nvPr/>
        </p:nvSpPr>
        <p:spPr>
          <a:xfrm>
            <a:off x="0" y="2647462"/>
            <a:ext cx="9144000" cy="2113093"/>
          </a:xfrm>
          <a:prstGeom prst="rect">
            <a:avLst/>
          </a:prstGeom>
          <a:gradFill>
            <a:gsLst>
              <a:gs pos="0">
                <a:srgbClr val="003366">
                  <a:alpha val="0"/>
                </a:srgb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5" name="Группа 74"/>
          <p:cNvGrpSpPr/>
          <p:nvPr/>
        </p:nvGrpSpPr>
        <p:grpSpPr>
          <a:xfrm rot="1101302">
            <a:off x="1657016" y="1026781"/>
            <a:ext cx="5897392" cy="3771570"/>
            <a:chOff x="111258" y="1209946"/>
            <a:chExt cx="5248638" cy="33566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6" name="Рисунок 75"/>
            <p:cNvPicPr>
              <a:picLocks noChangeAspect="1"/>
            </p:cNvPicPr>
            <p:nvPr/>
          </p:nvPicPr>
          <p:blipFill rotWithShape="1">
            <a:blip r:embed="rId2"/>
            <a:srcRect l="11246" t="10070" r="19398" b="11076"/>
            <a:stretch/>
          </p:blipFill>
          <p:spPr>
            <a:xfrm>
              <a:off x="111258" y="1209946"/>
              <a:ext cx="5248638" cy="3356671"/>
            </a:xfrm>
            <a:prstGeom prst="rect">
              <a:avLst/>
            </a:prstGeom>
          </p:spPr>
        </p:pic>
        <p:sp>
          <p:nvSpPr>
            <p:cNvPr id="77" name="Овал 19"/>
            <p:cNvSpPr/>
            <p:nvPr/>
          </p:nvSpPr>
          <p:spPr>
            <a:xfrm>
              <a:off x="1515572" y="1988505"/>
              <a:ext cx="500209" cy="256309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78" name="Прямоугольник 77"/>
          <p:cNvSpPr/>
          <p:nvPr/>
        </p:nvSpPr>
        <p:spPr>
          <a:xfrm>
            <a:off x="6157172" y="4226237"/>
            <a:ext cx="1486425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100"/>
              </a:lnSpc>
            </a:pPr>
            <a:r>
              <a:rPr lang="ru-RU" sz="1000" dirty="0" smtClean="0">
                <a:solidFill>
                  <a:srgbClr val="FF9900"/>
                </a:solidFill>
                <a:latin typeface="Arial Narrow" panose="020B0606020202030204" pitchFamily="34" charset="0"/>
              </a:rPr>
              <a:t>Входной </a:t>
            </a:r>
            <a:r>
              <a:rPr lang="ru-RU" sz="1000" dirty="0">
                <a:solidFill>
                  <a:srgbClr val="FF9900"/>
                </a:solidFill>
                <a:latin typeface="Arial Narrow" panose="020B0606020202030204" pitchFamily="34" charset="0"/>
              </a:rPr>
              <a:t>контроль оборудования 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3175615" y="4092477"/>
            <a:ext cx="1470880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200" dirty="0">
                <a:solidFill>
                  <a:schemeClr val="bg1"/>
                </a:solidFill>
                <a:latin typeface="Arial Narrow" panose="020B0606020202030204" pitchFamily="34" charset="0"/>
              </a:rPr>
              <a:t>Рабочие места сборки 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464573" y="2350847"/>
            <a:ext cx="144110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200" dirty="0">
                <a:solidFill>
                  <a:schemeClr val="bg1"/>
                </a:solidFill>
                <a:latin typeface="Arial Narrow" panose="020B0606020202030204" pitchFamily="34" charset="0"/>
              </a:rPr>
              <a:t>Рабочее место электрических испытаний 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464573" y="1737334"/>
            <a:ext cx="12133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Термовакуумная</a:t>
            </a:r>
            <a:r>
              <a:rPr lang="ru-RU" sz="1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ru-RU" sz="1200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камера </a:t>
            </a:r>
            <a:endParaRPr lang="ru-RU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7532324" y="1749581"/>
            <a:ext cx="10431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Arial Narrow" panose="020B0606020202030204" pitchFamily="34" charset="0"/>
              </a:rPr>
              <a:t>Стенд </a:t>
            </a:r>
            <a:r>
              <a:rPr lang="ru-RU" sz="1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МИХ</a:t>
            </a:r>
            <a:endParaRPr lang="ru-RU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7533445" y="2259508"/>
            <a:ext cx="10454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Arial Narrow" panose="020B0606020202030204" pitchFamily="34" charset="0"/>
              </a:rPr>
              <a:t>Вибростенд 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7524950" y="1105993"/>
            <a:ext cx="1327847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Акустическая </a:t>
            </a:r>
          </a:p>
          <a:p>
            <a:pPr>
              <a:lnSpc>
                <a:spcPts val="14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камера </a:t>
            </a:r>
            <a:endParaRPr lang="ru-RU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464574" y="1150992"/>
            <a:ext cx="12645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Arial Narrow" panose="020B0606020202030204" pitchFamily="34" charset="0"/>
              </a:rPr>
              <a:t>Безэховая камера</a:t>
            </a:r>
          </a:p>
        </p:txBody>
      </p:sp>
      <p:sp>
        <p:nvSpPr>
          <p:cNvPr id="86" name="Прямоугольник 85"/>
          <p:cNvSpPr/>
          <p:nvPr/>
        </p:nvSpPr>
        <p:spPr>
          <a:xfrm>
            <a:off x="7518698" y="2754684"/>
            <a:ext cx="1325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Arial Narrow" panose="020B0606020202030204" pitchFamily="34" charset="0"/>
              </a:rPr>
              <a:t>Стенд раскрытия солнечных батарей </a:t>
            </a:r>
          </a:p>
        </p:txBody>
      </p:sp>
      <p:grpSp>
        <p:nvGrpSpPr>
          <p:cNvPr id="87" name="Группа 86"/>
          <p:cNvGrpSpPr/>
          <p:nvPr/>
        </p:nvGrpSpPr>
        <p:grpSpPr>
          <a:xfrm>
            <a:off x="3681341" y="1473770"/>
            <a:ext cx="160020" cy="260031"/>
            <a:chOff x="6553200" y="1021080"/>
            <a:chExt cx="160020" cy="260031"/>
          </a:xfrm>
          <a:solidFill>
            <a:schemeClr val="bg1"/>
          </a:solidFill>
        </p:grpSpPr>
        <p:sp>
          <p:nvSpPr>
            <p:cNvPr id="88" name="Овал 87"/>
            <p:cNvSpPr/>
            <p:nvPr/>
          </p:nvSpPr>
          <p:spPr>
            <a:xfrm>
              <a:off x="6553200" y="1021080"/>
              <a:ext cx="160020" cy="1600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9" name="Равнобедренный треугольник 88"/>
            <p:cNvSpPr/>
            <p:nvPr/>
          </p:nvSpPr>
          <p:spPr>
            <a:xfrm rot="10800000">
              <a:off x="6562721" y="1118277"/>
              <a:ext cx="140779" cy="16283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90" name="Соединительная линия уступом 89"/>
          <p:cNvCxnSpPr/>
          <p:nvPr/>
        </p:nvCxnSpPr>
        <p:spPr>
          <a:xfrm rot="10800000">
            <a:off x="1714571" y="1295786"/>
            <a:ext cx="1966777" cy="338008"/>
          </a:xfrm>
          <a:prstGeom prst="bentConnector3">
            <a:avLst/>
          </a:prstGeom>
          <a:ln w="28575" cap="rnd">
            <a:solidFill>
              <a:schemeClr val="bg1"/>
            </a:solidFill>
            <a:prstDash val="sysDot"/>
            <a:headEnd w="lg" len="lg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Группа 90"/>
          <p:cNvGrpSpPr/>
          <p:nvPr/>
        </p:nvGrpSpPr>
        <p:grpSpPr>
          <a:xfrm>
            <a:off x="2444010" y="1982418"/>
            <a:ext cx="160020" cy="260031"/>
            <a:chOff x="6553200" y="1021080"/>
            <a:chExt cx="160020" cy="260031"/>
          </a:xfrm>
          <a:solidFill>
            <a:schemeClr val="bg1"/>
          </a:solidFill>
        </p:grpSpPr>
        <p:sp>
          <p:nvSpPr>
            <p:cNvPr id="92" name="Овал 91"/>
            <p:cNvSpPr/>
            <p:nvPr/>
          </p:nvSpPr>
          <p:spPr>
            <a:xfrm>
              <a:off x="6553200" y="1021080"/>
              <a:ext cx="160020" cy="1600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3" name="Равнобедренный треугольник 92"/>
            <p:cNvSpPr/>
            <p:nvPr/>
          </p:nvSpPr>
          <p:spPr>
            <a:xfrm rot="10800000">
              <a:off x="6562721" y="1118277"/>
              <a:ext cx="140779" cy="16283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2515833" y="3013084"/>
            <a:ext cx="160020" cy="260031"/>
            <a:chOff x="6553200" y="1021080"/>
            <a:chExt cx="160020" cy="260031"/>
          </a:xfrm>
          <a:solidFill>
            <a:schemeClr val="bg1"/>
          </a:solidFill>
        </p:grpSpPr>
        <p:sp>
          <p:nvSpPr>
            <p:cNvPr id="95" name="Овал 94"/>
            <p:cNvSpPr/>
            <p:nvPr/>
          </p:nvSpPr>
          <p:spPr>
            <a:xfrm>
              <a:off x="6553200" y="1021080"/>
              <a:ext cx="160020" cy="1600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6" name="Равнобедренный треугольник 95"/>
            <p:cNvSpPr/>
            <p:nvPr/>
          </p:nvSpPr>
          <p:spPr>
            <a:xfrm rot="10800000">
              <a:off x="6562721" y="1118277"/>
              <a:ext cx="140779" cy="16283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97" name="Группа 96"/>
          <p:cNvGrpSpPr/>
          <p:nvPr/>
        </p:nvGrpSpPr>
        <p:grpSpPr>
          <a:xfrm>
            <a:off x="3194013" y="3013084"/>
            <a:ext cx="160020" cy="260031"/>
            <a:chOff x="6553200" y="1021080"/>
            <a:chExt cx="160020" cy="260031"/>
          </a:xfrm>
          <a:solidFill>
            <a:schemeClr val="bg1"/>
          </a:solidFill>
        </p:grpSpPr>
        <p:sp>
          <p:nvSpPr>
            <p:cNvPr id="98" name="Овал 97"/>
            <p:cNvSpPr/>
            <p:nvPr/>
          </p:nvSpPr>
          <p:spPr>
            <a:xfrm>
              <a:off x="6553200" y="1021080"/>
              <a:ext cx="160020" cy="1600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9" name="Равнобедренный треугольник 98"/>
            <p:cNvSpPr/>
            <p:nvPr/>
          </p:nvSpPr>
          <p:spPr>
            <a:xfrm rot="10800000">
              <a:off x="6562721" y="1118277"/>
              <a:ext cx="140779" cy="16283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100" name="Группа 99"/>
          <p:cNvGrpSpPr/>
          <p:nvPr/>
        </p:nvGrpSpPr>
        <p:grpSpPr>
          <a:xfrm>
            <a:off x="3901535" y="2999317"/>
            <a:ext cx="160020" cy="260031"/>
            <a:chOff x="6553200" y="1021080"/>
            <a:chExt cx="160020" cy="260031"/>
          </a:xfrm>
          <a:solidFill>
            <a:schemeClr val="bg1"/>
          </a:solidFill>
        </p:grpSpPr>
        <p:sp>
          <p:nvSpPr>
            <p:cNvPr id="101" name="Овал 100"/>
            <p:cNvSpPr/>
            <p:nvPr/>
          </p:nvSpPr>
          <p:spPr>
            <a:xfrm>
              <a:off x="6553200" y="1021080"/>
              <a:ext cx="160020" cy="1600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2" name="Равнобедренный треугольник 101"/>
            <p:cNvSpPr/>
            <p:nvPr/>
          </p:nvSpPr>
          <p:spPr>
            <a:xfrm rot="10800000">
              <a:off x="6562721" y="1118277"/>
              <a:ext cx="140779" cy="16283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103" name="Группа 102"/>
          <p:cNvGrpSpPr/>
          <p:nvPr/>
        </p:nvGrpSpPr>
        <p:grpSpPr>
          <a:xfrm>
            <a:off x="4606752" y="1652384"/>
            <a:ext cx="160020" cy="260031"/>
            <a:chOff x="6553200" y="1021080"/>
            <a:chExt cx="160020" cy="260031"/>
          </a:xfrm>
          <a:solidFill>
            <a:schemeClr val="bg1"/>
          </a:solidFill>
        </p:grpSpPr>
        <p:sp>
          <p:nvSpPr>
            <p:cNvPr id="104" name="Овал 103"/>
            <p:cNvSpPr/>
            <p:nvPr/>
          </p:nvSpPr>
          <p:spPr>
            <a:xfrm>
              <a:off x="6553200" y="1021080"/>
              <a:ext cx="160020" cy="1600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5" name="Равнобедренный треугольник 104"/>
            <p:cNvSpPr/>
            <p:nvPr/>
          </p:nvSpPr>
          <p:spPr>
            <a:xfrm rot="10800000">
              <a:off x="6562721" y="1118277"/>
              <a:ext cx="140779" cy="16283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106" name="Группа 105"/>
          <p:cNvGrpSpPr/>
          <p:nvPr/>
        </p:nvGrpSpPr>
        <p:grpSpPr>
          <a:xfrm>
            <a:off x="5034712" y="1655562"/>
            <a:ext cx="160020" cy="260031"/>
            <a:chOff x="6553200" y="1021080"/>
            <a:chExt cx="160020" cy="260031"/>
          </a:xfrm>
          <a:solidFill>
            <a:schemeClr val="bg1"/>
          </a:solidFill>
        </p:grpSpPr>
        <p:sp>
          <p:nvSpPr>
            <p:cNvPr id="107" name="Овал 106"/>
            <p:cNvSpPr/>
            <p:nvPr/>
          </p:nvSpPr>
          <p:spPr>
            <a:xfrm>
              <a:off x="6553200" y="1021080"/>
              <a:ext cx="160020" cy="1600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8" name="Равнобедренный треугольник 107"/>
            <p:cNvSpPr/>
            <p:nvPr/>
          </p:nvSpPr>
          <p:spPr>
            <a:xfrm rot="10800000">
              <a:off x="6562721" y="1118277"/>
              <a:ext cx="140779" cy="16283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5263191" y="1912416"/>
            <a:ext cx="160020" cy="260031"/>
            <a:chOff x="6553200" y="1021080"/>
            <a:chExt cx="160020" cy="260031"/>
          </a:xfrm>
          <a:solidFill>
            <a:schemeClr val="bg1"/>
          </a:solidFill>
        </p:grpSpPr>
        <p:sp>
          <p:nvSpPr>
            <p:cNvPr id="110" name="Овал 109"/>
            <p:cNvSpPr/>
            <p:nvPr/>
          </p:nvSpPr>
          <p:spPr>
            <a:xfrm>
              <a:off x="6553200" y="1021080"/>
              <a:ext cx="160020" cy="1600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1" name="Равнобедренный треугольник 110"/>
            <p:cNvSpPr/>
            <p:nvPr/>
          </p:nvSpPr>
          <p:spPr>
            <a:xfrm rot="10800000">
              <a:off x="6562721" y="1118277"/>
              <a:ext cx="140779" cy="16283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112" name="Группа 111"/>
          <p:cNvGrpSpPr/>
          <p:nvPr/>
        </p:nvGrpSpPr>
        <p:grpSpPr>
          <a:xfrm>
            <a:off x="5258278" y="3003112"/>
            <a:ext cx="160020" cy="260031"/>
            <a:chOff x="6553200" y="1021080"/>
            <a:chExt cx="160020" cy="260031"/>
          </a:xfrm>
          <a:solidFill>
            <a:schemeClr val="bg1"/>
          </a:solidFill>
        </p:grpSpPr>
        <p:sp>
          <p:nvSpPr>
            <p:cNvPr id="113" name="Овал 112"/>
            <p:cNvSpPr/>
            <p:nvPr/>
          </p:nvSpPr>
          <p:spPr>
            <a:xfrm>
              <a:off x="6553200" y="1021080"/>
              <a:ext cx="160020" cy="1600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4" name="Равнобедренный треугольник 113"/>
            <p:cNvSpPr/>
            <p:nvPr/>
          </p:nvSpPr>
          <p:spPr>
            <a:xfrm rot="10800000">
              <a:off x="6562721" y="1118277"/>
              <a:ext cx="140779" cy="16283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115" name="Соединительная линия уступом 114"/>
          <p:cNvCxnSpPr>
            <a:endCxn id="81" idx="3"/>
          </p:cNvCxnSpPr>
          <p:nvPr/>
        </p:nvCxnSpPr>
        <p:spPr>
          <a:xfrm rot="10800000">
            <a:off x="1677929" y="1968167"/>
            <a:ext cx="738929" cy="107136"/>
          </a:xfrm>
          <a:prstGeom prst="bentConnector3">
            <a:avLst/>
          </a:prstGeom>
          <a:ln w="28575" cap="rnd">
            <a:solidFill>
              <a:schemeClr val="bg1"/>
            </a:solidFill>
            <a:prstDash val="sysDot"/>
            <a:headEnd w="lg" len="lg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Соединительная линия уступом 115"/>
          <p:cNvCxnSpPr>
            <a:stCxn id="95" idx="2"/>
          </p:cNvCxnSpPr>
          <p:nvPr/>
        </p:nvCxnSpPr>
        <p:spPr>
          <a:xfrm rot="10800000">
            <a:off x="1681287" y="2557292"/>
            <a:ext cx="834547" cy="535802"/>
          </a:xfrm>
          <a:prstGeom prst="bentConnector3">
            <a:avLst>
              <a:gd name="adj1" fmla="val 50000"/>
            </a:avLst>
          </a:prstGeom>
          <a:ln w="28575" cap="rnd">
            <a:solidFill>
              <a:schemeClr val="bg1"/>
            </a:solidFill>
            <a:prstDash val="sysDot"/>
            <a:headEnd w="lg" len="lg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Прямоугольник 117"/>
          <p:cNvSpPr/>
          <p:nvPr/>
        </p:nvSpPr>
        <p:spPr>
          <a:xfrm>
            <a:off x="6157172" y="4018272"/>
            <a:ext cx="12378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Грузовые шлюзы </a:t>
            </a:r>
            <a:endParaRPr lang="ru-RU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19" name="Соединительная линия уступом 118"/>
          <p:cNvCxnSpPr/>
          <p:nvPr/>
        </p:nvCxnSpPr>
        <p:spPr>
          <a:xfrm rot="16200000" flipH="1">
            <a:off x="3046888" y="3491519"/>
            <a:ext cx="814587" cy="357836"/>
          </a:xfrm>
          <a:prstGeom prst="bentConnector3">
            <a:avLst/>
          </a:prstGeom>
          <a:ln w="28575" cap="rnd">
            <a:solidFill>
              <a:schemeClr val="bg1"/>
            </a:solidFill>
            <a:prstDash val="sysDot"/>
            <a:headEnd w="lg" len="lg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Соединительная линия уступом 119"/>
          <p:cNvCxnSpPr/>
          <p:nvPr/>
        </p:nvCxnSpPr>
        <p:spPr>
          <a:xfrm rot="5400000">
            <a:off x="3412901" y="3475576"/>
            <a:ext cx="794297" cy="347555"/>
          </a:xfrm>
          <a:prstGeom prst="bentConnector3">
            <a:avLst>
              <a:gd name="adj1" fmla="val 52099"/>
            </a:avLst>
          </a:prstGeom>
          <a:ln w="28575" cap="rnd">
            <a:solidFill>
              <a:schemeClr val="bg1"/>
            </a:solidFill>
            <a:prstDash val="sysDot"/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Соединительная линия уступом 120"/>
          <p:cNvCxnSpPr>
            <a:stCxn id="104" idx="0"/>
          </p:cNvCxnSpPr>
          <p:nvPr/>
        </p:nvCxnSpPr>
        <p:spPr>
          <a:xfrm rot="5400000" flipH="1" flipV="1">
            <a:off x="5916396" y="66152"/>
            <a:ext cx="356598" cy="2815866"/>
          </a:xfrm>
          <a:prstGeom prst="bentConnector2">
            <a:avLst/>
          </a:prstGeom>
          <a:ln w="28575" cap="rnd">
            <a:solidFill>
              <a:schemeClr val="bg1"/>
            </a:solidFill>
            <a:prstDash val="sysDot"/>
            <a:headEnd w="lg" len="lg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Соединительная линия уступом 121"/>
          <p:cNvCxnSpPr>
            <a:stCxn id="107" idx="6"/>
          </p:cNvCxnSpPr>
          <p:nvPr/>
        </p:nvCxnSpPr>
        <p:spPr>
          <a:xfrm>
            <a:off x="5194732" y="1735572"/>
            <a:ext cx="2307896" cy="156766"/>
          </a:xfrm>
          <a:prstGeom prst="bentConnector3">
            <a:avLst>
              <a:gd name="adj1" fmla="val 50000"/>
            </a:avLst>
          </a:prstGeom>
          <a:ln w="28575" cap="rnd">
            <a:solidFill>
              <a:schemeClr val="bg1"/>
            </a:solidFill>
            <a:prstDash val="sysDot"/>
            <a:headEnd w="lg" len="lg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Соединительная линия уступом 122"/>
          <p:cNvCxnSpPr>
            <a:stCxn id="110" idx="6"/>
          </p:cNvCxnSpPr>
          <p:nvPr/>
        </p:nvCxnSpPr>
        <p:spPr>
          <a:xfrm>
            <a:off x="5423211" y="1992426"/>
            <a:ext cx="2090870" cy="417221"/>
          </a:xfrm>
          <a:prstGeom prst="bentConnector3">
            <a:avLst>
              <a:gd name="adj1" fmla="val 44456"/>
            </a:avLst>
          </a:prstGeom>
          <a:ln w="28575" cap="rnd">
            <a:solidFill>
              <a:schemeClr val="bg1"/>
            </a:solidFill>
            <a:prstDash val="sysDot"/>
            <a:headEnd w="lg" len="lg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Соединительная линия уступом 123"/>
          <p:cNvCxnSpPr>
            <a:stCxn id="113" idx="6"/>
          </p:cNvCxnSpPr>
          <p:nvPr/>
        </p:nvCxnSpPr>
        <p:spPr>
          <a:xfrm flipV="1">
            <a:off x="5418298" y="2903100"/>
            <a:ext cx="2084330" cy="180022"/>
          </a:xfrm>
          <a:prstGeom prst="bentConnector3">
            <a:avLst>
              <a:gd name="adj1" fmla="val 44747"/>
            </a:avLst>
          </a:prstGeom>
          <a:ln w="28575" cap="rnd">
            <a:solidFill>
              <a:schemeClr val="bg1"/>
            </a:solidFill>
            <a:prstDash val="sysDot"/>
            <a:headEnd w="lg" len="lg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Соединительная линия уступом 127"/>
          <p:cNvCxnSpPr/>
          <p:nvPr/>
        </p:nvCxnSpPr>
        <p:spPr>
          <a:xfrm>
            <a:off x="5744497" y="3996150"/>
            <a:ext cx="411828" cy="96327"/>
          </a:xfrm>
          <a:prstGeom prst="bentConnector3">
            <a:avLst>
              <a:gd name="adj1" fmla="val -137"/>
            </a:avLst>
          </a:prstGeom>
          <a:ln w="28575" cap="rnd">
            <a:solidFill>
              <a:schemeClr val="bg1"/>
            </a:solidFill>
            <a:prstDash val="sysDot"/>
            <a:headEnd w="lg" len="lg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Соединительная линия уступом 131"/>
          <p:cNvCxnSpPr/>
          <p:nvPr/>
        </p:nvCxnSpPr>
        <p:spPr>
          <a:xfrm rot="16200000" flipH="1">
            <a:off x="6168804" y="3856601"/>
            <a:ext cx="249291" cy="53929"/>
          </a:xfrm>
          <a:prstGeom prst="bentConnector3">
            <a:avLst>
              <a:gd name="adj1" fmla="val 41126"/>
            </a:avLst>
          </a:prstGeom>
          <a:ln w="28575" cap="rnd">
            <a:solidFill>
              <a:schemeClr val="bg1"/>
            </a:solidFill>
            <a:prstDash val="sysDot"/>
            <a:headEnd w="lg" len="lg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8" name="Группа 137"/>
          <p:cNvGrpSpPr/>
          <p:nvPr/>
        </p:nvGrpSpPr>
        <p:grpSpPr>
          <a:xfrm>
            <a:off x="5663640" y="3784986"/>
            <a:ext cx="160020" cy="260031"/>
            <a:chOff x="6553200" y="1021080"/>
            <a:chExt cx="160020" cy="260031"/>
          </a:xfrm>
          <a:solidFill>
            <a:schemeClr val="bg1"/>
          </a:solidFill>
        </p:grpSpPr>
        <p:sp>
          <p:nvSpPr>
            <p:cNvPr id="139" name="Овал 138"/>
            <p:cNvSpPr/>
            <p:nvPr/>
          </p:nvSpPr>
          <p:spPr>
            <a:xfrm>
              <a:off x="6553200" y="1021080"/>
              <a:ext cx="160020" cy="1600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0" name="Равнобедренный треугольник 139"/>
            <p:cNvSpPr/>
            <p:nvPr/>
          </p:nvSpPr>
          <p:spPr>
            <a:xfrm rot="10800000">
              <a:off x="6562721" y="1118277"/>
              <a:ext cx="140779" cy="16283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141" name="Группа 140"/>
          <p:cNvGrpSpPr/>
          <p:nvPr/>
        </p:nvGrpSpPr>
        <p:grpSpPr>
          <a:xfrm>
            <a:off x="6174571" y="3542531"/>
            <a:ext cx="160020" cy="260031"/>
            <a:chOff x="6553200" y="1021080"/>
            <a:chExt cx="160020" cy="260031"/>
          </a:xfrm>
          <a:solidFill>
            <a:schemeClr val="bg1"/>
          </a:solidFill>
        </p:grpSpPr>
        <p:sp>
          <p:nvSpPr>
            <p:cNvPr id="142" name="Овал 141"/>
            <p:cNvSpPr/>
            <p:nvPr/>
          </p:nvSpPr>
          <p:spPr>
            <a:xfrm>
              <a:off x="6553200" y="1021080"/>
              <a:ext cx="160020" cy="1600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3" name="Равнобедренный треугольник 142"/>
            <p:cNvSpPr/>
            <p:nvPr/>
          </p:nvSpPr>
          <p:spPr>
            <a:xfrm rot="10800000">
              <a:off x="6562721" y="1118277"/>
              <a:ext cx="140779" cy="16283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67" name="Прямоугольник 66"/>
          <p:cNvSpPr/>
          <p:nvPr/>
        </p:nvSpPr>
        <p:spPr>
          <a:xfrm>
            <a:off x="7672251" y="-2805"/>
            <a:ext cx="1471749" cy="799587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76" y="103604"/>
            <a:ext cx="1166402" cy="575856"/>
          </a:xfrm>
          <a:prstGeom prst="rect">
            <a:avLst/>
          </a:prstGeom>
        </p:spPr>
      </p:pic>
      <p:cxnSp>
        <p:nvCxnSpPr>
          <p:cNvPr id="69" name="Прямая соединительная линия 68"/>
          <p:cNvCxnSpPr/>
          <p:nvPr/>
        </p:nvCxnSpPr>
        <p:spPr>
          <a:xfrm flipV="1">
            <a:off x="7672251" y="0"/>
            <a:ext cx="0" cy="79958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7672251" y="799364"/>
            <a:ext cx="14717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03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17"/>
          <p:cNvSpPr/>
          <p:nvPr/>
        </p:nvSpPr>
        <p:spPr>
          <a:xfrm>
            <a:off x="0" y="2647462"/>
            <a:ext cx="9144000" cy="2113093"/>
          </a:xfrm>
          <a:prstGeom prst="rect">
            <a:avLst/>
          </a:prstGeom>
          <a:gradFill>
            <a:gsLst>
              <a:gs pos="0">
                <a:srgbClr val="003366">
                  <a:alpha val="0"/>
                </a:srgb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Pentagon 4"/>
          <p:cNvSpPr/>
          <p:nvPr/>
        </p:nvSpPr>
        <p:spPr>
          <a:xfrm rot="16200000">
            <a:off x="-287247" y="1571653"/>
            <a:ext cx="1678658" cy="924149"/>
          </a:xfrm>
          <a:prstGeom prst="homePlate">
            <a:avLst/>
          </a:prstGeom>
          <a:gradFill flip="none" rotWithShape="1">
            <a:gsLst>
              <a:gs pos="0">
                <a:srgbClr val="00CCFF"/>
              </a:gs>
              <a:gs pos="100000">
                <a:srgbClr val="00B0F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Rectangle 5"/>
          <p:cNvSpPr/>
          <p:nvPr/>
        </p:nvSpPr>
        <p:spPr>
          <a:xfrm>
            <a:off x="-7815" y="3592292"/>
            <a:ext cx="9795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Нефтегазовый комплекс</a:t>
            </a:r>
            <a:endParaRPr lang="en-US" sz="11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8678" y="1342696"/>
            <a:ext cx="1054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67 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тыс. км</a:t>
            </a:r>
            <a:b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нефтепроводов</a:t>
            </a:r>
          </a:p>
        </p:txBody>
      </p:sp>
      <p:sp>
        <p:nvSpPr>
          <p:cNvPr id="54" name="Pentagon 13"/>
          <p:cNvSpPr/>
          <p:nvPr/>
        </p:nvSpPr>
        <p:spPr>
          <a:xfrm rot="16200000">
            <a:off x="724393" y="1571653"/>
            <a:ext cx="1678658" cy="924149"/>
          </a:xfrm>
          <a:prstGeom prst="homePlate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00B05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Rectangle 14"/>
          <p:cNvSpPr/>
          <p:nvPr/>
        </p:nvSpPr>
        <p:spPr>
          <a:xfrm>
            <a:off x="1003825" y="3592293"/>
            <a:ext cx="9795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Лесное</a:t>
            </a:r>
            <a:b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хозяйство</a:t>
            </a:r>
            <a:endParaRPr lang="en-US" sz="11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20696" y="1354762"/>
            <a:ext cx="1306769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2,5 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млн км</a:t>
            </a:r>
            <a:r>
              <a:rPr lang="ru-RU" sz="11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лесов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0,4 </a:t>
            </a:r>
            <a:r>
              <a:rPr lang="ru-RU" sz="1000" b="1" dirty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ru-RU" sz="10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млн км</a:t>
            </a:r>
            <a:r>
              <a:rPr lang="ru-RU" sz="11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незаконных 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вырубок</a:t>
            </a:r>
          </a:p>
        </p:txBody>
      </p:sp>
      <p:sp>
        <p:nvSpPr>
          <p:cNvPr id="57" name="Pentagon 17"/>
          <p:cNvSpPr/>
          <p:nvPr/>
        </p:nvSpPr>
        <p:spPr>
          <a:xfrm rot="16200000">
            <a:off x="1736032" y="1571653"/>
            <a:ext cx="1678658" cy="924149"/>
          </a:xfrm>
          <a:prstGeom prst="homePlate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00B05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Rectangle 18"/>
          <p:cNvSpPr/>
          <p:nvPr/>
        </p:nvSpPr>
        <p:spPr>
          <a:xfrm>
            <a:off x="2025797" y="3592291"/>
            <a:ext cx="9795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Сельское</a:t>
            </a:r>
            <a:b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хозяйство</a:t>
            </a:r>
            <a:endParaRPr lang="en-US" sz="11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877023" y="1354762"/>
            <a:ext cx="13853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1,3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млн км</a:t>
            </a:r>
            <a:r>
              <a:rPr lang="ru-RU" sz="11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сельско-</a:t>
            </a:r>
            <a:b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хозяйственных 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угодий</a:t>
            </a:r>
          </a:p>
        </p:txBody>
      </p:sp>
      <p:sp>
        <p:nvSpPr>
          <p:cNvPr id="60" name="Pentagon 21"/>
          <p:cNvSpPr/>
          <p:nvPr/>
        </p:nvSpPr>
        <p:spPr>
          <a:xfrm rot="16200000">
            <a:off x="2747671" y="1571653"/>
            <a:ext cx="1678658" cy="924149"/>
          </a:xfrm>
          <a:prstGeom prst="homePlate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Rectangle 22"/>
          <p:cNvSpPr/>
          <p:nvPr/>
        </p:nvSpPr>
        <p:spPr>
          <a:xfrm>
            <a:off x="3021020" y="3451850"/>
            <a:ext cx="113704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Геология</a:t>
            </a:r>
            <a:b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и горная промышленность</a:t>
            </a:r>
            <a:endParaRPr lang="en-US" sz="11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065801" y="1354762"/>
            <a:ext cx="106311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1,9</a:t>
            </a:r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endParaRPr lang="ru-RU" sz="1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млн км</a:t>
            </a:r>
            <a:r>
              <a:rPr lang="ru-RU" sz="11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угольных</a:t>
            </a:r>
            <a:b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бассейнов</a:t>
            </a:r>
          </a:p>
        </p:txBody>
      </p:sp>
      <p:sp>
        <p:nvSpPr>
          <p:cNvPr id="63" name="Pentagon 25"/>
          <p:cNvSpPr/>
          <p:nvPr/>
        </p:nvSpPr>
        <p:spPr>
          <a:xfrm rot="16200000">
            <a:off x="3759310" y="1571653"/>
            <a:ext cx="1678658" cy="924149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Rectangle 26"/>
          <p:cNvSpPr/>
          <p:nvPr/>
        </p:nvSpPr>
        <p:spPr>
          <a:xfrm>
            <a:off x="4084128" y="3592292"/>
            <a:ext cx="9795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Кадастр</a:t>
            </a:r>
            <a:b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и картография</a:t>
            </a:r>
            <a:endParaRPr lang="en-US" sz="11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963427" y="1354762"/>
            <a:ext cx="125066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spc="-150" dirty="0">
                <a:solidFill>
                  <a:schemeClr val="bg1"/>
                </a:solidFill>
                <a:latin typeface="Arial Narrow" panose="020B0606020202030204" pitchFamily="34" charset="0"/>
              </a:rPr>
              <a:t>17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млн км</a:t>
            </a:r>
            <a:r>
              <a:rPr lang="ru-RU" sz="11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вся территория</a:t>
            </a:r>
            <a:b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России</a:t>
            </a:r>
          </a:p>
        </p:txBody>
      </p:sp>
      <p:sp>
        <p:nvSpPr>
          <p:cNvPr id="66" name="Pentagon 30"/>
          <p:cNvSpPr/>
          <p:nvPr/>
        </p:nvSpPr>
        <p:spPr>
          <a:xfrm rot="16200000">
            <a:off x="4770949" y="1564302"/>
            <a:ext cx="1678658" cy="924149"/>
          </a:xfrm>
          <a:prstGeom prst="homePlate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Rectangle 31"/>
          <p:cNvSpPr/>
          <p:nvPr/>
        </p:nvSpPr>
        <p:spPr>
          <a:xfrm>
            <a:off x="5095767" y="3584940"/>
            <a:ext cx="9795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Транспортный</a:t>
            </a:r>
            <a:endParaRPr lang="en-US" sz="11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комплекс</a:t>
            </a:r>
            <a:endParaRPr lang="en-US" sz="11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8" name="Pentagon 34"/>
          <p:cNvSpPr/>
          <p:nvPr/>
        </p:nvSpPr>
        <p:spPr>
          <a:xfrm rot="16200000">
            <a:off x="5782587" y="1571653"/>
            <a:ext cx="1678658" cy="924149"/>
          </a:xfrm>
          <a:prstGeom prst="homePlat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Rectangle 35"/>
          <p:cNvSpPr/>
          <p:nvPr/>
        </p:nvSpPr>
        <p:spPr>
          <a:xfrm>
            <a:off x="6107405" y="3592291"/>
            <a:ext cx="10339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Чрезвычайные ситуации</a:t>
            </a:r>
            <a:endParaRPr lang="en-US" sz="11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0" name="Pentagon 38"/>
          <p:cNvSpPr/>
          <p:nvPr/>
        </p:nvSpPr>
        <p:spPr>
          <a:xfrm rot="16200000">
            <a:off x="6782937" y="1538200"/>
            <a:ext cx="1678658" cy="924149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Rectangle 39"/>
          <p:cNvSpPr/>
          <p:nvPr/>
        </p:nvSpPr>
        <p:spPr>
          <a:xfrm>
            <a:off x="7107755" y="3558839"/>
            <a:ext cx="9795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Арктическая</a:t>
            </a:r>
            <a:b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зона</a:t>
            </a:r>
            <a:endParaRPr lang="en-US" sz="11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84855" y="1354762"/>
            <a:ext cx="10631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2,7</a:t>
            </a:r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endParaRPr lang="ru-RU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000" dirty="0">
                <a:solidFill>
                  <a:schemeClr val="bg1"/>
                </a:solidFill>
                <a:latin typeface="Arial Narrow" panose="020B0606020202030204" pitchFamily="34" charset="0"/>
              </a:rPr>
              <a:t>млн км</a:t>
            </a:r>
            <a:r>
              <a:rPr lang="ru-RU" sz="10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73" name="Pentagon 42"/>
          <p:cNvSpPr/>
          <p:nvPr/>
        </p:nvSpPr>
        <p:spPr>
          <a:xfrm rot="16200000">
            <a:off x="7768504" y="1234832"/>
            <a:ext cx="1678658" cy="924149"/>
          </a:xfrm>
          <a:prstGeom prst="homePlate">
            <a:avLst/>
          </a:prstGeom>
          <a:gradFill flip="none" rotWithShape="1">
            <a:gsLst>
              <a:gs pos="0">
                <a:srgbClr val="00CCFF"/>
              </a:gs>
              <a:gs pos="100000">
                <a:srgbClr val="00B0F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Rectangle 43"/>
          <p:cNvSpPr/>
          <p:nvPr/>
        </p:nvSpPr>
        <p:spPr>
          <a:xfrm>
            <a:off x="8093323" y="3529569"/>
            <a:ext cx="9795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Группа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Газпром</a:t>
            </a:r>
            <a:endParaRPr lang="en-US" sz="11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988671" y="1354762"/>
            <a:ext cx="12266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9</a:t>
            </a:r>
            <a:r>
              <a:rPr lang="ru-RU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8 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тыс. км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 газопроводов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120 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тыс. км</a:t>
            </a:r>
            <a:r>
              <a:rPr lang="ru-RU" sz="11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месторождений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207619" y="1354762"/>
            <a:ext cx="8402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35 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тыс. км</a:t>
            </a:r>
            <a:r>
              <a:rPr lang="ru-RU" sz="11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пожаров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500 </a:t>
            </a:r>
            <a:r>
              <a:rPr lang="ru-RU" sz="1000" b="1" dirty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ru-RU" sz="10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тыс. км</a:t>
            </a:r>
            <a:r>
              <a:rPr lang="ru-RU" sz="11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наводнений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072413" y="1354762"/>
            <a:ext cx="105740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1,5</a:t>
            </a:r>
            <a:br>
              <a:rPr lang="ru-RU" sz="32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млн км</a:t>
            </a:r>
            <a:endParaRPr lang="ru-RU" sz="1100" baseline="30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автодорог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0,1 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млн км</a:t>
            </a:r>
            <a:r>
              <a:rPr lang="ru-RU" sz="11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Arial Narrow" panose="020B0606020202030204" pitchFamily="34" charset="0"/>
              </a:rPr>
              <a:t>водных путей</a:t>
            </a:r>
          </a:p>
          <a:p>
            <a:pPr algn="ctr"/>
            <a:endParaRPr lang="ru-RU" sz="1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78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34" y="3258264"/>
            <a:ext cx="370408" cy="380419"/>
          </a:xfrm>
          <a:prstGeom prst="rect">
            <a:avLst/>
          </a:prstGeom>
        </p:spPr>
      </p:pic>
      <p:pic>
        <p:nvPicPr>
          <p:cNvPr id="79" name="Pictur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912" y="3090005"/>
            <a:ext cx="449684" cy="356272"/>
          </a:xfrm>
          <a:prstGeom prst="rect">
            <a:avLst/>
          </a:prstGeom>
        </p:spPr>
      </p:pic>
      <p:pic>
        <p:nvPicPr>
          <p:cNvPr id="80" name="Picture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090" y="3073478"/>
            <a:ext cx="408447" cy="398295"/>
          </a:xfrm>
          <a:prstGeom prst="rect">
            <a:avLst/>
          </a:prstGeom>
        </p:spPr>
      </p:pic>
      <p:pic>
        <p:nvPicPr>
          <p:cNvPr id="81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889" y="3044694"/>
            <a:ext cx="514123" cy="514123"/>
          </a:xfrm>
          <a:prstGeom prst="rect">
            <a:avLst/>
          </a:prstGeom>
        </p:spPr>
      </p:pic>
      <p:pic>
        <p:nvPicPr>
          <p:cNvPr id="82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443" y="3120351"/>
            <a:ext cx="413271" cy="383095"/>
          </a:xfrm>
          <a:prstGeom prst="rect">
            <a:avLst/>
          </a:prstGeom>
        </p:spPr>
      </p:pic>
      <p:pic>
        <p:nvPicPr>
          <p:cNvPr id="83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056" y="3003435"/>
            <a:ext cx="589650" cy="539941"/>
          </a:xfrm>
          <a:prstGeom prst="rect">
            <a:avLst/>
          </a:prstGeom>
        </p:spPr>
      </p:pic>
      <p:pic>
        <p:nvPicPr>
          <p:cNvPr id="84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" y="3122719"/>
            <a:ext cx="548279" cy="438623"/>
          </a:xfrm>
          <a:prstGeom prst="rect">
            <a:avLst/>
          </a:prstGeom>
        </p:spPr>
      </p:pic>
      <p:pic>
        <p:nvPicPr>
          <p:cNvPr id="85" name="Picture 6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48" y="3111521"/>
            <a:ext cx="351255" cy="399650"/>
          </a:xfrm>
          <a:prstGeom prst="rect">
            <a:avLst/>
          </a:prstGeom>
        </p:spPr>
      </p:pic>
      <p:grpSp>
        <p:nvGrpSpPr>
          <p:cNvPr id="86" name="Group 65"/>
          <p:cNvGrpSpPr/>
          <p:nvPr/>
        </p:nvGrpSpPr>
        <p:grpSpPr>
          <a:xfrm>
            <a:off x="3200524" y="3088102"/>
            <a:ext cx="695457" cy="284160"/>
            <a:chOff x="3121442" y="3303600"/>
            <a:chExt cx="1015269" cy="414832"/>
          </a:xfrm>
        </p:grpSpPr>
        <p:grpSp>
          <p:nvGrpSpPr>
            <p:cNvPr id="87" name="Group 64"/>
            <p:cNvGrpSpPr/>
            <p:nvPr/>
          </p:nvGrpSpPr>
          <p:grpSpPr>
            <a:xfrm>
              <a:off x="3121442" y="3432185"/>
              <a:ext cx="504869" cy="275462"/>
              <a:chOff x="2055021" y="1184713"/>
              <a:chExt cx="668693" cy="590828"/>
            </a:xfrm>
          </p:grpSpPr>
          <p:sp>
            <p:nvSpPr>
              <p:cNvPr id="89" name="Isosceles Triangle 62"/>
              <p:cNvSpPr/>
              <p:nvPr/>
            </p:nvSpPr>
            <p:spPr>
              <a:xfrm>
                <a:off x="2055021" y="1184713"/>
                <a:ext cx="507087" cy="5908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Isosceles Triangle 63"/>
              <p:cNvSpPr/>
              <p:nvPr/>
            </p:nvSpPr>
            <p:spPr>
              <a:xfrm>
                <a:off x="2390288" y="1449263"/>
                <a:ext cx="333426" cy="324697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88" name="Picture 6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2575" y="3303600"/>
              <a:ext cx="714136" cy="414832"/>
            </a:xfrm>
            <a:prstGeom prst="rect">
              <a:avLst/>
            </a:prstGeom>
          </p:spPr>
        </p:pic>
      </p:grpSp>
      <p:cxnSp>
        <p:nvCxnSpPr>
          <p:cNvPr id="91" name="Straight Connector 68"/>
          <p:cNvCxnSpPr/>
          <p:nvPr/>
        </p:nvCxnSpPr>
        <p:spPr>
          <a:xfrm>
            <a:off x="161336" y="4062458"/>
            <a:ext cx="8804239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69"/>
          <p:cNvSpPr/>
          <p:nvPr/>
        </p:nvSpPr>
        <p:spPr>
          <a:xfrm>
            <a:off x="4245610" y="4269625"/>
            <a:ext cx="795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9900"/>
                </a:solidFill>
                <a:latin typeface="Arial Narrow" panose="020B0606020202030204" pitchFamily="34" charset="0"/>
              </a:rPr>
              <a:t>25%</a:t>
            </a:r>
            <a:endParaRPr lang="en-US" sz="2400" b="1" dirty="0">
              <a:solidFill>
                <a:srgbClr val="FF9900"/>
              </a:solidFill>
              <a:latin typeface="Arial Narrow" panose="020B0606020202030204" pitchFamily="34" charset="0"/>
            </a:endParaRPr>
          </a:p>
        </p:txBody>
      </p:sp>
      <p:sp>
        <p:nvSpPr>
          <p:cNvPr id="93" name="Rectangle 70"/>
          <p:cNvSpPr/>
          <p:nvPr/>
        </p:nvSpPr>
        <p:spPr>
          <a:xfrm>
            <a:off x="2408757" y="4126662"/>
            <a:ext cx="435276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FF9900"/>
                </a:solidFill>
                <a:latin typeface="Arial Narrow" panose="020B0606020202030204" pitchFamily="34" charset="0"/>
              </a:rPr>
              <a:t>из них доля клиентов АО «Газпром космические системы»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Геоинформационные услуги</a:t>
            </a:r>
            <a:endParaRPr lang="ru-RU" dirty="0"/>
          </a:p>
        </p:txBody>
      </p:sp>
      <p:sp>
        <p:nvSpPr>
          <p:cNvPr id="94" name="Прямоугольник 93"/>
          <p:cNvSpPr/>
          <p:nvPr/>
        </p:nvSpPr>
        <p:spPr>
          <a:xfrm>
            <a:off x="7672251" y="-2805"/>
            <a:ext cx="1471749" cy="799587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5" name="Рисунок 9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76" y="103604"/>
            <a:ext cx="1166402" cy="575856"/>
          </a:xfrm>
          <a:prstGeom prst="rect">
            <a:avLst/>
          </a:prstGeom>
        </p:spPr>
      </p:pic>
      <p:cxnSp>
        <p:nvCxnSpPr>
          <p:cNvPr id="96" name="Прямая соединительная линия 95"/>
          <p:cNvCxnSpPr/>
          <p:nvPr/>
        </p:nvCxnSpPr>
        <p:spPr>
          <a:xfrm flipV="1">
            <a:off x="7672251" y="0"/>
            <a:ext cx="0" cy="79958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>
            <a:off x="7672251" y="799364"/>
            <a:ext cx="14717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5436</TotalTime>
  <Words>1253</Words>
  <Application>Microsoft Office PowerPoint</Application>
  <PresentationFormat>Экран (16:9)</PresentationFormat>
  <Paragraphs>238</Paragraphs>
  <Slides>12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Arabic Typesetting</vt:lpstr>
      <vt:lpstr>Arial</vt:lpstr>
      <vt:lpstr>Arial Narrow</vt:lpstr>
      <vt:lpstr>Calibri</vt:lpstr>
      <vt:lpstr>Times New Roman</vt:lpstr>
      <vt:lpstr>Wingdings</vt:lpstr>
      <vt:lpstr>4_Специальное оформление</vt:lpstr>
      <vt:lpstr>6_Специальное оформление</vt:lpstr>
      <vt:lpstr>7_Специальное оформление</vt:lpstr>
      <vt:lpstr>8_Специальное оформление</vt:lpstr>
      <vt:lpstr>Презентация PowerPoint</vt:lpstr>
      <vt:lpstr>Перспективные космические системы ДЗЗ и связи</vt:lpstr>
      <vt:lpstr>Спутник дистанционного зондирования Земли СМОТР-В</vt:lpstr>
      <vt:lpstr>Спутник дистанционного зондирования Земли СМОТР-Р</vt:lpstr>
      <vt:lpstr>График запусков</vt:lpstr>
      <vt:lpstr>Создание универсальной космической платформы (УКП)</vt:lpstr>
      <vt:lpstr>Создание сборочного производства космических аппаратов</vt:lpstr>
      <vt:lpstr>Технологический комплекс  сборочного производства космических аппаратов</vt:lpstr>
      <vt:lpstr>Геоинформационные услуги</vt:lpstr>
      <vt:lpstr>Опыт применения технологии ДЗЗ на объектах ПАО «Газпром»</vt:lpstr>
      <vt:lpstr>Центр аэрокосмического мониторинга  «Газпром космические системы»</vt:lpstr>
      <vt:lpstr>Системные сервисы  на основании разработок ООО «Газпром СПКА»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Anastasia</dc:creator>
  <cp:lastModifiedBy>Рамзес Анастасия Валерьевна (СПКА)</cp:lastModifiedBy>
  <cp:revision>854</cp:revision>
  <cp:lastPrinted>2023-02-06T13:39:07Z</cp:lastPrinted>
  <dcterms:created xsi:type="dcterms:W3CDTF">2016-02-05T10:31:15Z</dcterms:created>
  <dcterms:modified xsi:type="dcterms:W3CDTF">2023-10-13T09:41:35Z</dcterms:modified>
</cp:coreProperties>
</file>