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473" r:id="rId2"/>
    <p:sldId id="452" r:id="rId3"/>
    <p:sldId id="472" r:id="rId4"/>
    <p:sldId id="470" r:id="rId5"/>
    <p:sldId id="418" r:id="rId6"/>
    <p:sldId id="449" r:id="rId7"/>
    <p:sldId id="442" r:id="rId8"/>
    <p:sldId id="441" r:id="rId9"/>
    <p:sldId id="453" r:id="rId10"/>
    <p:sldId id="443" r:id="rId11"/>
    <p:sldId id="451" r:id="rId12"/>
    <p:sldId id="455" r:id="rId13"/>
    <p:sldId id="456" r:id="rId14"/>
    <p:sldId id="457" r:id="rId15"/>
    <p:sldId id="434" r:id="rId16"/>
    <p:sldId id="435" r:id="rId17"/>
    <p:sldId id="436" r:id="rId18"/>
    <p:sldId id="437" r:id="rId19"/>
    <p:sldId id="471" r:id="rId20"/>
    <p:sldId id="459" r:id="rId21"/>
  </p:sldIdLst>
  <p:sldSz cx="9144000" cy="6858000" type="screen4x3"/>
  <p:notesSz cx="6797675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дминистратор" initials="А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1" autoAdjust="0"/>
    <p:restoredTop sz="94967" autoAdjust="0"/>
  </p:normalViewPr>
  <p:slideViewPr>
    <p:cSldViewPr snapToGrid="0">
      <p:cViewPr varScale="1">
        <p:scale>
          <a:sx n="66" d="100"/>
          <a:sy n="66" d="100"/>
        </p:scale>
        <p:origin x="-1108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CB2F7-9B0A-4123-B8CA-4EF2670AD679}" type="datetimeFigureOut">
              <a:rPr lang="ru-RU" smtClean="0"/>
              <a:t>17.10.2023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E7A8C-9A45-4D09-A5A0-C61CAA679F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586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Штаб квартира компании находится</a:t>
            </a:r>
            <a:r>
              <a:rPr lang="en-GB" dirty="0"/>
              <a:t> </a:t>
            </a:r>
            <a:r>
              <a:rPr lang="ru-RU" dirty="0"/>
              <a:t>в Пекине, КНР. Производство полностью локализовано в Шэньчжэне. Наша компания является официальным дилером </a:t>
            </a:r>
            <a:r>
              <a:rPr lang="en-GB" dirty="0"/>
              <a:t>GVI.</a:t>
            </a:r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9B06-EDD3-4CEF-90F8-248D4FED03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70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Штаб квартира компании находится</a:t>
            </a:r>
            <a:r>
              <a:rPr lang="en-GB" dirty="0"/>
              <a:t> </a:t>
            </a:r>
            <a:r>
              <a:rPr lang="ru-RU" dirty="0"/>
              <a:t>в Пекине, КНР. Производство полностью локализовано в Шэньчжэне. Наша компания является официальным дилером </a:t>
            </a:r>
            <a:r>
              <a:rPr lang="en-GB" dirty="0"/>
              <a:t>GVI.</a:t>
            </a:r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9B06-EDD3-4CEF-90F8-248D4FED033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70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Компания занимается разработкой и производством оборудования геодезического класса и программного обеспечения к нему. На данном слайде показаны различные решения для применения в трёх средах.		</a:t>
            </a:r>
            <a:r>
              <a:rPr lang="ru-RU" baseline="0" dirty="0"/>
              <a:t>	</a:t>
            </a:r>
            <a:r>
              <a:rPr lang="ru-RU" dirty="0"/>
              <a:t>  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9B06-EDD3-4CEF-90F8-248D4FED03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57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4538"/>
            <a:ext cx="4959350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9B06-EDD3-4CEF-90F8-248D4FED03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46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E7A8C-9A45-4D09-A5A0-C61CAA679F2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284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Штаб квартира компании находится</a:t>
            </a:r>
            <a:r>
              <a:rPr lang="en-GB" dirty="0"/>
              <a:t> </a:t>
            </a:r>
            <a:r>
              <a:rPr lang="ru-RU" dirty="0"/>
              <a:t>в Пекине, КНР. Производство полностью локализовано в Шэньчжэне. Наша компания является официальным дилером </a:t>
            </a:r>
            <a:r>
              <a:rPr lang="en-GB" dirty="0"/>
              <a:t>GVI.</a:t>
            </a:r>
            <a:r>
              <a:rPr lang="ru-RU" dirty="0"/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B9B06-EDD3-4CEF-90F8-248D4FED03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70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" y="0"/>
            <a:ext cx="9144001" cy="82785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46" y="98327"/>
            <a:ext cx="2004290" cy="617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84544" y="-28253"/>
            <a:ext cx="1541393" cy="9068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2545" y="10187"/>
            <a:ext cx="1061034" cy="7584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47169" y="10187"/>
            <a:ext cx="1073785" cy="7675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245509" y="98327"/>
            <a:ext cx="873217" cy="582145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-1" y="6556074"/>
            <a:ext cx="9144000" cy="301925"/>
          </a:xfrm>
          <a:prstGeom prst="rect">
            <a:avLst/>
          </a:prstGeom>
          <a:solidFill>
            <a:srgbClr val="7BBD3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0" i="0" dirty="0">
                <a:solidFill>
                  <a:srgbClr val="FFFFFF"/>
                </a:solidFill>
                <a:effectLst/>
                <a:latin typeface="nimbus-sans"/>
              </a:rPr>
              <a:t>© 2014 Phoenix Aerial Systems. All rights reserved. Specifications are subject to change without notice.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28025396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623441-717E-4D11-ABAE-92C4E5C3C7BC}" type="datetime1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+7 912 286 0146 – Кобзев Александр Евгеньевич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C50B51-9619-BC48-893B-89559918D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0452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CD9CAEC-F50E-4F28-8125-B012AEB97FE1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+7 912 286 0146 – Кобзев Александр Евгеньевич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C50B51-9619-BC48-893B-89559918D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5410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F0A65F-ED8D-4CE4-B77E-2EE74B02FC96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+7 912 286 0146 – Кобзев Александр Евгеньевич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C50B51-9619-BC48-893B-89559918D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97096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D55FB34-FB5A-44A4-BA8B-E5F22AF6B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37722EE-864F-47AD-9282-4568D039A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C5D8D6-757F-43A5-B720-DC8774F8DA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B429121-AF02-425D-B07C-6C7F709EEEC0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323168C-8AA5-4484-802D-863547AD1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GreenValleyintl.com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1205D49-07D8-45AB-A328-6B6321FC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85C9869-F37A-4359-8FD2-EA1F009280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41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288030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487448-4D21-457F-92C6-E66DF3B65B51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+7 912 286 0146 – Кобзев Александр Евгеньевич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C50B51-9619-BC48-893B-89559918D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7010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F4EF91-E012-4236-914D-5551F619F987}" type="datetime1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+7 912 286 0146 – Кобзев Александр Евгеньевич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C50B51-9619-BC48-893B-89559918D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2938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163763-F68A-4A1B-A1B7-20B285E223FC}" type="datetime1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+7 912 286 0146 – Кобзев Александр Евгеньевич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C50B51-9619-BC48-893B-89559918D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6272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FCFABA7-28D3-4690-8748-EBEB4AC59A06}" type="datetime1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+7 912 286 0146 – Кобзев Александр Евгеньевич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C50B51-9619-BC48-893B-89559918D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0398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E607AF-B2B0-45C3-973D-4752460E2EC5}" type="datetime1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+7 912 286 0146 – Кобзев Александр Евгеньевич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C50B51-9619-BC48-893B-89559918D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15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56A0D05-2A75-442F-BFA8-77405A61556A}" type="datetime1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+7 912 286 0146 – Кобзев Александр Евгеньевич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C50B51-9619-BC48-893B-89559918D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37642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140560-7DEA-4774-A5B6-B2D887BD9C41}" type="datetime1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+7 912 286 0146 – Кобзев Александр Евгеньевич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1C50B51-9619-BC48-893B-89559918DB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9521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8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</p:sldLayoutIdLst>
  <p:transition spd="slow">
    <p:fade/>
  </p:transition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87.jp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microsoft.com/office/2007/relationships/hdphoto" Target="../media/hdphoto4.wdp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jpe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7.jpg"/><Relationship Id="rId3" Type="http://schemas.openxmlformats.org/officeDocument/2006/relationships/image" Target="../media/image22.jpg"/><Relationship Id="rId7" Type="http://schemas.microsoft.com/office/2007/relationships/hdphoto" Target="../media/hdphoto1.wdp"/><Relationship Id="rId12" Type="http://schemas.openxmlformats.org/officeDocument/2006/relationships/hyperlink" Target="http://www.rusgeocentr.r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11" Type="http://schemas.openxmlformats.org/officeDocument/2006/relationships/image" Target="../media/image28.jpeg"/><Relationship Id="rId5" Type="http://schemas.openxmlformats.org/officeDocument/2006/relationships/image" Target="../media/image24.png"/><Relationship Id="rId15" Type="http://schemas.microsoft.com/office/2007/relationships/hdphoto" Target="../media/hdphoto2.wdp"/><Relationship Id="rId10" Type="http://schemas.openxmlformats.org/officeDocument/2006/relationships/image" Target="../media/image27.jpeg"/><Relationship Id="rId4" Type="http://schemas.openxmlformats.org/officeDocument/2006/relationships/image" Target="../media/image23.jpeg"/><Relationship Id="rId9" Type="http://schemas.openxmlformats.org/officeDocument/2006/relationships/image" Target="../media/image6.jpeg"/><Relationship Id="rId14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13" Type="http://schemas.openxmlformats.org/officeDocument/2006/relationships/image" Target="../media/image26.jpeg"/><Relationship Id="rId3" Type="http://schemas.openxmlformats.org/officeDocument/2006/relationships/image" Target="../media/image113.jpg"/><Relationship Id="rId7" Type="http://schemas.openxmlformats.org/officeDocument/2006/relationships/image" Target="../media/image117.jp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jpg"/><Relationship Id="rId11" Type="http://schemas.openxmlformats.org/officeDocument/2006/relationships/image" Target="../media/image120.jpeg"/><Relationship Id="rId5" Type="http://schemas.openxmlformats.org/officeDocument/2006/relationships/image" Target="../media/image115.jpg"/><Relationship Id="rId15" Type="http://schemas.openxmlformats.org/officeDocument/2006/relationships/image" Target="../media/image108.jpg"/><Relationship Id="rId10" Type="http://schemas.openxmlformats.org/officeDocument/2006/relationships/image" Target="../media/image6.jpeg"/><Relationship Id="rId4" Type="http://schemas.openxmlformats.org/officeDocument/2006/relationships/image" Target="../media/image114.jpg"/><Relationship Id="rId9" Type="http://schemas.openxmlformats.org/officeDocument/2006/relationships/image" Target="../media/image119.jpg"/><Relationship Id="rId1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jpg"/><Relationship Id="rId3" Type="http://schemas.microsoft.com/office/2007/relationships/hdphoto" Target="../media/hdphoto3.wdp"/><Relationship Id="rId7" Type="http://schemas.openxmlformats.org/officeDocument/2006/relationships/image" Target="../media/image34.png"/><Relationship Id="rId12" Type="http://schemas.openxmlformats.org/officeDocument/2006/relationships/image" Target="../media/image39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6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11" Type="http://schemas.openxmlformats.org/officeDocument/2006/relationships/image" Target="../media/image64.jpe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emf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66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58.png"/><Relationship Id="rId10" Type="http://schemas.openxmlformats.org/officeDocument/2006/relationships/image" Target="../media/image77.jpeg"/><Relationship Id="rId4" Type="http://schemas.openxmlformats.org/officeDocument/2006/relationships/image" Target="../media/image57.png"/><Relationship Id="rId9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8E5716C-EF06-4A3D-8CBF-3EA77FB6160F}"/>
              </a:ext>
            </a:extLst>
          </p:cNvPr>
          <p:cNvSpPr/>
          <p:nvPr/>
        </p:nvSpPr>
        <p:spPr>
          <a:xfrm>
            <a:off x="125138" y="42470"/>
            <a:ext cx="6812933" cy="3271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ru-RU" sz="1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реальность с высокой точностью</a:t>
            </a:r>
          </a:p>
        </p:txBody>
      </p:sp>
      <p:sp>
        <p:nvSpPr>
          <p:cNvPr id="17" name="Объект 5">
            <a:extLst>
              <a:ext uri="{FF2B5EF4-FFF2-40B4-BE49-F238E27FC236}">
                <a16:creationId xmlns="" xmlns:a16="http://schemas.microsoft.com/office/drawing/2014/main" id="{39650113-EF6F-4327-9A23-6D68CFE3E5C6}"/>
              </a:ext>
            </a:extLst>
          </p:cNvPr>
          <p:cNvSpPr txBox="1">
            <a:spLocks/>
          </p:cNvSpPr>
          <p:nvPr/>
        </p:nvSpPr>
        <p:spPr>
          <a:xfrm>
            <a:off x="125139" y="661481"/>
            <a:ext cx="8702602" cy="208712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400" b="1" i="1" dirty="0" smtClean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 descr="ргц1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2331" y="132556"/>
            <a:ext cx="4002657" cy="56673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3605DF4-263F-4175-92B7-B9F884FB7313}"/>
              </a:ext>
            </a:extLst>
          </p:cNvPr>
          <p:cNvSpPr/>
          <p:nvPr/>
        </p:nvSpPr>
        <p:spPr>
          <a:xfrm>
            <a:off x="226540" y="851693"/>
            <a:ext cx="8601201" cy="11985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HelveticaNeueLT Com 55 Roman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HelveticaNeueLT Com 55 Roman"/>
            </a:endParaRPr>
          </a:p>
        </p:txBody>
      </p:sp>
      <p:sp>
        <p:nvSpPr>
          <p:cNvPr id="16" name="Объект 5">
            <a:extLst>
              <a:ext uri="{FF2B5EF4-FFF2-40B4-BE49-F238E27FC236}">
                <a16:creationId xmlns:a16="http://schemas.microsoft.com/office/drawing/2014/main" xmlns="" id="{88A1E3DA-07FB-4794-9D8F-DC425AE21392}"/>
              </a:ext>
            </a:extLst>
          </p:cNvPr>
          <p:cNvSpPr txBox="1">
            <a:spLocks/>
          </p:cNvSpPr>
          <p:nvPr/>
        </p:nvSpPr>
        <p:spPr>
          <a:xfrm>
            <a:off x="909329" y="1785089"/>
            <a:ext cx="8458200" cy="45204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74031" y="6415943"/>
            <a:ext cx="5759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2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7-912-286-0146 </a:t>
            </a:r>
            <a:r>
              <a:rPr lang="ru-RU" sz="1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Кобзев Александр Евгеньевич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113" y="6473629"/>
            <a:ext cx="333901" cy="333901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3605DF4-263F-4175-92B7-B9F884FB7313}"/>
              </a:ext>
            </a:extLst>
          </p:cNvPr>
          <p:cNvSpPr/>
          <p:nvPr/>
        </p:nvSpPr>
        <p:spPr>
          <a:xfrm>
            <a:off x="201189" y="631932"/>
            <a:ext cx="8651902" cy="2067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chemeClr val="bg1"/>
              </a:solidFill>
              <a:latin typeface="HelveticaNeueLT Com 55 Roman"/>
            </a:endParaRPr>
          </a:p>
          <a:p>
            <a:pPr algn="r"/>
            <a:endParaRPr lang="ru-RU" sz="1400" dirty="0" smtClean="0">
              <a:solidFill>
                <a:schemeClr val="tx1"/>
              </a:solidFill>
            </a:endParaRPr>
          </a:p>
          <a:p>
            <a:pPr algn="r"/>
            <a:endParaRPr lang="ru-RU" sz="1400" dirty="0" smtClean="0">
              <a:solidFill>
                <a:schemeClr val="tx1"/>
              </a:solidFill>
            </a:endParaRPr>
          </a:p>
          <a:p>
            <a:pPr algn="r"/>
            <a:endParaRPr lang="ru-RU" sz="1400" dirty="0" smtClean="0">
              <a:solidFill>
                <a:schemeClr val="tx1"/>
              </a:solidFill>
            </a:endParaRPr>
          </a:p>
          <a:p>
            <a:r>
              <a:rPr lang="ru-RU" sz="1600" dirty="0"/>
              <a:t> </a:t>
            </a:r>
          </a:p>
          <a:p>
            <a:pPr algn="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III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Совместная международная научно-техническая конференция</a:t>
            </a:r>
          </a:p>
          <a:p>
            <a:pPr algn="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ЦИФРОВАЯ РЕАЛЬНОСТЬ: космические и пространственные данные, технологии обработки»</a:t>
            </a:r>
          </a:p>
          <a:p>
            <a:pPr algn="r"/>
            <a:fld id="{899D4085-6782-46A6-8177-E7FBD08FCA4E}" type="datetime4">
              <a:rPr lang="ru-RU" sz="1600" b="1" i="1" smtClean="0">
                <a:solidFill>
                  <a:schemeClr val="bg1"/>
                </a:solidFill>
              </a:rPr>
              <a:pPr algn="r"/>
              <a:t>17 октября 2023 г.</a:t>
            </a:fld>
            <a:endParaRPr lang="ru-RU" sz="1600" b="1" i="1" dirty="0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0948" y="5298422"/>
            <a:ext cx="70129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Информация - "как есть</a:t>
            </a:r>
            <a:r>
              <a:rPr lang="ru-RU" dirty="0" smtClean="0"/>
              <a:t>"</a:t>
            </a:r>
          </a:p>
          <a:p>
            <a:pPr algn="ctr"/>
            <a:r>
              <a:rPr lang="ru-RU" dirty="0" smtClean="0"/>
              <a:t>3D </a:t>
            </a:r>
            <a:r>
              <a:rPr lang="ru-RU" dirty="0"/>
              <a:t>лазерные системы и решения в трёх </a:t>
            </a:r>
            <a:r>
              <a:rPr lang="ru-RU" dirty="0" smtClean="0"/>
              <a:t>средах </a:t>
            </a:r>
          </a:p>
          <a:p>
            <a:pPr algn="ctr"/>
            <a:r>
              <a:rPr lang="ru-RU" dirty="0" smtClean="0"/>
              <a:t>Новинки </a:t>
            </a:r>
            <a:r>
              <a:rPr lang="ru-RU" dirty="0"/>
              <a:t>2023 </a:t>
            </a:r>
            <a:r>
              <a:rPr lang="ru-RU" dirty="0" smtClean="0"/>
              <a:t>года</a:t>
            </a:r>
            <a:endParaRPr lang="ru-RU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524" y="4650326"/>
            <a:ext cx="2564567" cy="144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Рисунок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97800"/>
            <a:ext cx="5937250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37900"/>
            <a:ext cx="5937250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78000"/>
            <a:ext cx="5937250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2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18100"/>
            <a:ext cx="5937250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0" y="3797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0" y="7137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0" y="10477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0" y="13817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0" y="17157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7"/>
          <p:cNvSpPr>
            <a:spLocks noChangeArrowheads="1"/>
          </p:cNvSpPr>
          <p:nvPr/>
        </p:nvSpPr>
        <p:spPr bwMode="auto">
          <a:xfrm>
            <a:off x="0" y="20497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0" y="23837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0" y="27178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0" y="305181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0" y="33858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Рисунок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07" y="1928863"/>
            <a:ext cx="2177342" cy="122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Рисунок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320" y="2980276"/>
            <a:ext cx="2968625" cy="16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5" t="16744" b="17526"/>
          <a:stretch/>
        </p:blipFill>
        <p:spPr>
          <a:xfrm>
            <a:off x="4476440" y="4512268"/>
            <a:ext cx="1674190" cy="78615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5" t="12066" b="17284"/>
          <a:stretch/>
        </p:blipFill>
        <p:spPr>
          <a:xfrm>
            <a:off x="281414" y="1539787"/>
            <a:ext cx="2004080" cy="102084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1" t="13193" b="9198"/>
          <a:stretch/>
        </p:blipFill>
        <p:spPr>
          <a:xfrm>
            <a:off x="102306" y="3635497"/>
            <a:ext cx="2652765" cy="147919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10986" b="16461"/>
          <a:stretch/>
        </p:blipFill>
        <p:spPr>
          <a:xfrm>
            <a:off x="2211368" y="4259676"/>
            <a:ext cx="2429370" cy="103874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9" t="14135" b="8712"/>
          <a:stretch/>
        </p:blipFill>
        <p:spPr>
          <a:xfrm>
            <a:off x="1009323" y="1897441"/>
            <a:ext cx="2325638" cy="132638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4" t="12084" b="13541"/>
          <a:stretch/>
        </p:blipFill>
        <p:spPr>
          <a:xfrm>
            <a:off x="2578477" y="2051705"/>
            <a:ext cx="2785758" cy="139380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t="13821" b="14482"/>
          <a:stretch/>
        </p:blipFill>
        <p:spPr>
          <a:xfrm>
            <a:off x="3334961" y="3153765"/>
            <a:ext cx="2602289" cy="122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07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B587FD-4493-4AB0-86DB-24F628A7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57" y="1090912"/>
            <a:ext cx="7886700" cy="1325563"/>
          </a:xfrm>
        </p:spPr>
        <p:txBody>
          <a:bodyPr/>
          <a:lstStyle/>
          <a:p>
            <a:pPr algn="l"/>
            <a:r>
              <a:rPr lang="en-US" sz="2400" dirty="0" err="1"/>
              <a:t>LiGrip</a:t>
            </a:r>
            <a:r>
              <a:rPr lang="ru-RU" sz="2400" dirty="0"/>
              <a:t> </a:t>
            </a:r>
            <a:r>
              <a:rPr lang="en-GB" sz="2400" dirty="0"/>
              <a:t>H</a:t>
            </a:r>
            <a:r>
              <a:rPr lang="ru-RU" sz="2400" dirty="0"/>
              <a:t>120</a:t>
            </a:r>
            <a:r>
              <a:rPr lang="en-US" sz="2400" dirty="0"/>
              <a:t> </a:t>
            </a:r>
            <a:r>
              <a:rPr lang="ru-RU" sz="2400" dirty="0" smtClean="0"/>
              <a:t>/</a:t>
            </a:r>
            <a:r>
              <a:rPr lang="en-IE" sz="2400" dirty="0" smtClean="0"/>
              <a:t> H300</a:t>
            </a:r>
            <a:br>
              <a:rPr lang="en-IE" sz="2400" dirty="0" smtClean="0"/>
            </a:br>
            <a:r>
              <a:rPr lang="en-IE" sz="2400" dirty="0" smtClean="0"/>
              <a:t/>
            </a:r>
            <a:br>
              <a:rPr lang="en-IE" sz="2400" dirty="0" smtClean="0"/>
            </a:br>
            <a:r>
              <a:rPr lang="ru-RU" sz="2400" dirty="0" smtClean="0"/>
              <a:t>применение</a:t>
            </a:r>
            <a:r>
              <a:rPr lang="en-IE" sz="2400" dirty="0"/>
              <a:t>:</a:t>
            </a:r>
            <a:endParaRPr lang="ru-RU" sz="2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9A7A1495-FC39-4D88-8E1E-7572DDB80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25" y="2269899"/>
            <a:ext cx="2292365" cy="13140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CFD25D5-3C1F-4793-BFBA-D2A8ECB83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529" y="2298279"/>
            <a:ext cx="2242857" cy="12857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9C24066-9B99-4107-8464-84D547DF4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775" y="3740249"/>
            <a:ext cx="2242857" cy="12857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9CD3264-D088-4968-AEB6-03F1CE0A5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75" y="3740249"/>
            <a:ext cx="2235714" cy="1285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CDAEA7C-58A3-469B-A72E-15BEFA156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25" y="5141707"/>
            <a:ext cx="2242857" cy="13641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1E04E80-A08A-40B1-B99A-34E16B0B5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2021" y="5141708"/>
            <a:ext cx="2267611" cy="13508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E68FA4F-E6BF-0FB8-E452-8787523B9A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718" y="3216514"/>
            <a:ext cx="3436298" cy="32337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6007C68-E77C-06F7-0E75-DB1309C0D6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22221" y="106018"/>
            <a:ext cx="2957795" cy="301852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2BFFC269-6EB3-431A-5D22-C20E7D807291}"/>
              </a:ext>
            </a:extLst>
          </p:cNvPr>
          <p:cNvSpPr/>
          <p:nvPr/>
        </p:nvSpPr>
        <p:spPr>
          <a:xfrm>
            <a:off x="6142497" y="4603667"/>
            <a:ext cx="1838740" cy="4594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HD </a:t>
            </a:r>
            <a:r>
              <a:rPr lang="ru-RU" dirty="0"/>
              <a:t>карты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957" y="106018"/>
            <a:ext cx="1497373" cy="211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019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EAD292B-F5EE-4AD4-A705-93DB4E028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1277"/>
            <a:ext cx="9144000" cy="414008"/>
          </a:xfrm>
        </p:spPr>
        <p:txBody>
          <a:bodyPr/>
          <a:lstStyle/>
          <a:p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Модели </a:t>
            </a:r>
            <a:r>
              <a:rPr lang="en-US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LiGrip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E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H300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32" y="494048"/>
            <a:ext cx="1152144" cy="25664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256" y="494048"/>
            <a:ext cx="3536753" cy="18833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305" y="494048"/>
            <a:ext cx="2516947" cy="30573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09" y="494048"/>
            <a:ext cx="1431296" cy="27407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3128212"/>
            <a:ext cx="8229600" cy="2997952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/>
              <a:t>LiGrip</a:t>
            </a:r>
            <a:r>
              <a:rPr lang="en-US" sz="2400" dirty="0"/>
              <a:t> H300</a:t>
            </a:r>
            <a:r>
              <a:rPr lang="ru-RU" sz="2400" dirty="0"/>
              <a:t> - ручная вращающаяся </a:t>
            </a:r>
            <a:r>
              <a:rPr lang="en-US" sz="2400" dirty="0"/>
              <a:t>SLAM LiDAR </a:t>
            </a:r>
            <a:r>
              <a:rPr lang="ru-RU" sz="2400" dirty="0"/>
              <a:t>система. </a:t>
            </a:r>
          </a:p>
          <a:p>
            <a:pPr marL="0" indent="0">
              <a:buNone/>
            </a:pPr>
            <a:r>
              <a:rPr lang="ru-RU" sz="2400" dirty="0"/>
              <a:t>Широкие возможности сканирования с различных платформ</a:t>
            </a:r>
          </a:p>
          <a:p>
            <a:pPr lvl="0"/>
            <a:r>
              <a:rPr lang="ru-RU" sz="2400" b="1" dirty="0"/>
              <a:t>в </a:t>
            </a:r>
            <a:r>
              <a:rPr lang="ru-RU" sz="2400" b="1" dirty="0" smtClean="0"/>
              <a:t>руке</a:t>
            </a:r>
            <a:endParaRPr lang="ru-RU" sz="2400" dirty="0"/>
          </a:p>
          <a:p>
            <a:pPr lvl="0"/>
            <a:r>
              <a:rPr lang="ru-RU" sz="2400" b="1" dirty="0" smtClean="0"/>
              <a:t>рюкзак</a:t>
            </a:r>
            <a:endParaRPr lang="ru-RU" sz="2400" dirty="0"/>
          </a:p>
          <a:p>
            <a:pPr lvl="0"/>
            <a:r>
              <a:rPr lang="ru-RU" sz="2400" b="1" dirty="0"/>
              <a:t>автомобиль, самокат, </a:t>
            </a:r>
            <a:r>
              <a:rPr lang="ru-RU" sz="2400" b="1" dirty="0" err="1" smtClean="0"/>
              <a:t>квадроцикл</a:t>
            </a:r>
            <a:r>
              <a:rPr lang="en-IE" sz="2400" b="1" dirty="0" smtClean="0"/>
              <a:t>…</a:t>
            </a:r>
            <a:r>
              <a:rPr lang="ru-RU" sz="2400" b="1" dirty="0" smtClean="0"/>
              <a:t>  </a:t>
            </a:r>
            <a:endParaRPr lang="ru-RU" sz="2400" dirty="0"/>
          </a:p>
          <a:p>
            <a:pPr lvl="0"/>
            <a:r>
              <a:rPr lang="ru-RU" sz="2400" b="1" dirty="0"/>
              <a:t>беспилотные летательные </a:t>
            </a:r>
            <a:r>
              <a:rPr lang="ru-RU" sz="2400" b="1" dirty="0" smtClean="0"/>
              <a:t>аппараты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  <a14:imgEffect>
                      <a14:brightnessContrast bright="11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024" y="3983283"/>
            <a:ext cx="1843098" cy="2606476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05440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221F72-7641-45EB-874C-F446FA76E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2800" dirty="0"/>
              <a:t>Воздушные сканирующие системы </a:t>
            </a:r>
            <a:r>
              <a:rPr lang="en-GB" sz="2800" dirty="0" err="1"/>
              <a:t>LiAir</a:t>
            </a:r>
            <a:r>
              <a:rPr lang="en-US" sz="2800" dirty="0"/>
              <a:t> </a:t>
            </a:r>
            <a:endParaRPr lang="ru-RU" sz="28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45B03AF6-5D35-40ED-BC3C-118D529E9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763944"/>
            <a:ext cx="4071233" cy="40712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677C831-5235-4979-A841-F6AD40D6B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3760" y="3310436"/>
            <a:ext cx="4476085" cy="335706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AF8F8D7-74AB-4D83-877D-28A54BCF1905}"/>
              </a:ext>
            </a:extLst>
          </p:cNvPr>
          <p:cNvSpPr/>
          <p:nvPr/>
        </p:nvSpPr>
        <p:spPr>
          <a:xfrm>
            <a:off x="205483" y="4705564"/>
            <a:ext cx="3277456" cy="18777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Законченное решение геодезического класса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ВЛС </a:t>
            </a:r>
            <a:r>
              <a:rPr lang="en-US" sz="2400" dirty="0" err="1">
                <a:solidFill>
                  <a:schemeClr val="tx1"/>
                </a:solidFill>
              </a:rPr>
              <a:t>LiAir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+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endParaRPr lang="ru-RU" sz="2400" dirty="0" smtClean="0">
              <a:solidFill>
                <a:schemeClr val="tx1"/>
              </a:solidFill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БВС </a:t>
            </a:r>
            <a:r>
              <a:rPr lang="en-US" sz="2400" dirty="0" smtClean="0">
                <a:solidFill>
                  <a:schemeClr val="tx1"/>
                </a:solidFill>
              </a:rPr>
              <a:t>DJI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M3</a:t>
            </a:r>
            <a:r>
              <a:rPr lang="ru-RU" sz="2400" dirty="0" smtClean="0">
                <a:solidFill>
                  <a:schemeClr val="tx1"/>
                </a:solidFill>
              </a:rPr>
              <a:t>5</a:t>
            </a:r>
            <a:r>
              <a:rPr lang="en-US" sz="2400" dirty="0" smtClean="0">
                <a:solidFill>
                  <a:schemeClr val="tx1"/>
                </a:solidFill>
              </a:rPr>
              <a:t>0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+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ПО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LiGeoreference</a:t>
            </a:r>
            <a:r>
              <a:rPr lang="en-US" sz="2400" dirty="0">
                <a:solidFill>
                  <a:schemeClr val="tx1"/>
                </a:solidFill>
              </a:rPr>
              <a:t>    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538FDB1-1CC6-4CFF-9FDA-AFF929898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4949" y="133868"/>
            <a:ext cx="2438611" cy="286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335" y="770020"/>
            <a:ext cx="1904939" cy="2540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30" y="587141"/>
            <a:ext cx="1794937" cy="254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6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157F18-D22D-4CFB-B40F-DCA90A13E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 для постобработки </a:t>
            </a:r>
            <a:r>
              <a:rPr lang="en-GB" dirty="0"/>
              <a:t>LiDAR 360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E49F0B25-7675-43FD-B2BA-C8255412F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282" y="894710"/>
            <a:ext cx="2670318" cy="21578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55E87B-40C3-4E79-9481-581641EB40DF}"/>
              </a:ext>
            </a:extLst>
          </p:cNvPr>
          <p:cNvSpPr txBox="1"/>
          <p:nvPr/>
        </p:nvSpPr>
        <p:spPr>
          <a:xfrm>
            <a:off x="605382" y="2911948"/>
            <a:ext cx="46952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LiDAR360 - это комплексное программное обеспечение для постобработки облаков точек с инструментами визуализации, редактирования. Модули Лес, Рельеф, ЛЭП, Геология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FE9CB6D-A9FD-4393-8101-7D36CCA70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057" y="3476824"/>
            <a:ext cx="3259873" cy="29177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B24C9E6-1581-4F60-8A18-26CED9AE0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057" y="1327097"/>
            <a:ext cx="3259873" cy="19803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95930C8-F8CE-4041-B44E-53FCC1F7CA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40" y="4524981"/>
            <a:ext cx="3950161" cy="189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7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C82162-B73F-432B-8F45-E1B2ED931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0859"/>
          </a:xfrm>
        </p:spPr>
        <p:txBody>
          <a:bodyPr/>
          <a:lstStyle/>
          <a:p>
            <a:pPr algn="l"/>
            <a:r>
              <a:rPr lang="ru-RU" sz="4000" i="0" dirty="0">
                <a:effectLst/>
                <a:latin typeface="+mj-lt"/>
              </a:rPr>
              <a:t>Преимущества </a:t>
            </a:r>
            <a:r>
              <a:rPr lang="ru-RU" sz="4000" i="0" dirty="0" err="1">
                <a:effectLst/>
                <a:latin typeface="+mj-lt"/>
              </a:rPr>
              <a:t>LiAir</a:t>
            </a:r>
            <a:r>
              <a:rPr lang="ru-RU" sz="4000" i="0" dirty="0">
                <a:effectLst/>
                <a:latin typeface="+mj-lt"/>
              </a:rPr>
              <a:t> 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8532D94-E70D-4004-9426-BAFA70E03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69" y="955497"/>
            <a:ext cx="8229600" cy="4525963"/>
          </a:xfrm>
        </p:spPr>
        <p:txBody>
          <a:bodyPr/>
          <a:lstStyle/>
          <a:p>
            <a:pPr algn="l"/>
            <a:endParaRPr lang="ru-RU" sz="1400" b="0" i="0" dirty="0">
              <a:solidFill>
                <a:srgbClr val="767676"/>
              </a:solidFill>
              <a:effectLst/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i="0" dirty="0">
                <a:effectLst/>
                <a:latin typeface="+mj-lt"/>
              </a:rPr>
              <a:t>Быстрое получение данных POS, </a:t>
            </a:r>
            <a:r>
              <a:rPr lang="ru-RU" sz="1800" i="0" dirty="0" err="1">
                <a:effectLst/>
                <a:latin typeface="+mj-lt"/>
              </a:rPr>
              <a:t>геопривязка</a:t>
            </a:r>
            <a:r>
              <a:rPr lang="ru-RU" sz="1800" i="0" dirty="0">
                <a:effectLst/>
                <a:latin typeface="+mj-lt"/>
              </a:rPr>
              <a:t> и получение итогового раскрашенного облака точек с помощью комплексного программного обеспечения </a:t>
            </a:r>
            <a:r>
              <a:rPr lang="ru-RU" sz="1800" i="0" dirty="0" err="1">
                <a:effectLst/>
                <a:latin typeface="+mj-lt"/>
              </a:rPr>
              <a:t>LiGeoreference</a:t>
            </a:r>
            <a:r>
              <a:rPr lang="ru-RU" sz="1800" i="0" dirty="0">
                <a:effectLst/>
                <a:latin typeface="+mj-lt"/>
              </a:rPr>
              <a:t>, ПО для постобработки </a:t>
            </a:r>
            <a:r>
              <a:rPr lang="ru-RU" sz="1800" i="0" dirty="0" err="1">
                <a:effectLst/>
                <a:latin typeface="+mj-lt"/>
              </a:rPr>
              <a:t>LiDAR</a:t>
            </a:r>
            <a:r>
              <a:rPr lang="ru-RU" sz="1800" i="0" dirty="0">
                <a:effectLst/>
                <a:latin typeface="+mj-lt"/>
              </a:rPr>
              <a:t> 360 c разными модулями и с постоянной лицензией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i="0" dirty="0">
                <a:effectLst/>
                <a:latin typeface="+mj-lt"/>
              </a:rPr>
              <a:t>Высокая точность до 5 см на высоте 100 м</a:t>
            </a:r>
            <a:r>
              <a:rPr lang="en-GB" sz="1800" i="0" dirty="0">
                <a:effectLst/>
                <a:latin typeface="+mj-lt"/>
              </a:rPr>
              <a:t>/</a:t>
            </a:r>
            <a:r>
              <a:rPr lang="ru-RU" sz="1800" i="0" dirty="0">
                <a:effectLst/>
                <a:latin typeface="+mj-lt"/>
              </a:rPr>
              <a:t>дальность до </a:t>
            </a:r>
            <a:r>
              <a:rPr lang="en-US" sz="1800" i="0" dirty="0">
                <a:effectLst/>
                <a:latin typeface="+mj-lt"/>
              </a:rPr>
              <a:t>320</a:t>
            </a:r>
            <a:r>
              <a:rPr lang="ru-RU" sz="1800" i="0" dirty="0">
                <a:effectLst/>
                <a:latin typeface="+mj-lt"/>
              </a:rPr>
              <a:t> м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i="0" dirty="0">
                <a:effectLst/>
                <a:latin typeface="+mj-lt"/>
              </a:rPr>
              <a:t>Высокая скорость прицельного сканирования до 720 </a:t>
            </a:r>
            <a:r>
              <a:rPr lang="ru-RU" sz="1800" i="0" dirty="0" err="1">
                <a:effectLst/>
                <a:latin typeface="+mj-lt"/>
              </a:rPr>
              <a:t>тыс.т</a:t>
            </a:r>
            <a:r>
              <a:rPr lang="ru-RU" sz="1800" i="0" dirty="0">
                <a:effectLst/>
                <a:latin typeface="+mj-lt"/>
              </a:rPr>
              <a:t>. в секунду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i="0" dirty="0">
                <a:effectLst/>
                <a:latin typeface="+mj-lt"/>
              </a:rPr>
              <a:t>Возможность сканирования вертикальных поверхностей в надире 38 и 0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i="0" dirty="0">
                <a:effectLst/>
                <a:latin typeface="+mj-lt"/>
              </a:rPr>
              <a:t>Высокая плотность сканов до 1000 точек на кв метр и проникающая способность (три </a:t>
            </a:r>
            <a:r>
              <a:rPr lang="ru-RU" sz="1800" i="0" dirty="0" err="1">
                <a:effectLst/>
                <a:latin typeface="+mj-lt"/>
              </a:rPr>
              <a:t>переотражения</a:t>
            </a:r>
            <a:r>
              <a:rPr lang="ru-RU" sz="1800" i="0" dirty="0">
                <a:effectLst/>
                <a:latin typeface="+mj-lt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800" dirty="0">
                <a:latin typeface="+mj-lt"/>
              </a:rPr>
              <a:t>Круглогодичное использование -20/+ 40 С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i="0" dirty="0">
                <a:effectLst/>
                <a:latin typeface="+mj-lt"/>
              </a:rPr>
              <a:t>Широкий </a:t>
            </a:r>
            <a:r>
              <a:rPr lang="ru-RU" sz="1800" i="0" dirty="0" err="1">
                <a:effectLst/>
                <a:latin typeface="+mj-lt"/>
              </a:rPr>
              <a:t>надор</a:t>
            </a:r>
            <a:r>
              <a:rPr lang="ru-RU" sz="1800" i="0" dirty="0">
                <a:effectLst/>
                <a:latin typeface="+mj-lt"/>
              </a:rPr>
              <a:t> инструментов (модули)   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051C8DD-3FC5-45DA-AD2C-547A440F2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063" y="3715561"/>
            <a:ext cx="3436706" cy="27771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10259F-9DBC-48AE-ABDB-AFC327938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51575"/>
            <a:ext cx="4147454" cy="33514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24573A1-068B-4A19-BFC5-22A3F0FF6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05" y="6440093"/>
            <a:ext cx="2438611" cy="28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5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0938" y="274638"/>
            <a:ext cx="1775861" cy="1143000"/>
          </a:xfrm>
        </p:spPr>
        <p:txBody>
          <a:bodyPr/>
          <a:lstStyle/>
          <a:p>
            <a:r>
              <a:rPr lang="ru-RU" sz="2000" dirty="0" smtClean="0"/>
              <a:t>Совмещение наземной и воздушной съемки</a:t>
            </a:r>
            <a:endParaRPr lang="ru-RU" sz="2000" dirty="0"/>
          </a:p>
        </p:txBody>
      </p:sp>
      <p:pic>
        <p:nvPicPr>
          <p:cNvPr id="18" name="Рисунок 1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259" y="362652"/>
            <a:ext cx="5940425" cy="334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Объект 19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3301" y="3429000"/>
            <a:ext cx="5939730" cy="3341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57294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98383" y="173254"/>
            <a:ext cx="2858703" cy="5794409"/>
          </a:xfrm>
        </p:spPr>
        <p:txBody>
          <a:bodyPr/>
          <a:lstStyle/>
          <a:p>
            <a:pPr algn="l"/>
            <a:r>
              <a:rPr lang="ru-RU" sz="2000" dirty="0"/>
              <a:t> </a:t>
            </a:r>
            <a:r>
              <a:rPr lang="ru-RU" sz="1800" dirty="0" smtClean="0"/>
              <a:t>Сканер </a:t>
            </a:r>
            <a:r>
              <a:rPr lang="ru-RU" sz="1800" dirty="0"/>
              <a:t>дает очень высокую плотность.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Распределение </a:t>
            </a:r>
            <a:r>
              <a:rPr lang="ru-RU" sz="1800" dirty="0"/>
              <a:t>плотности </a:t>
            </a:r>
            <a:r>
              <a:rPr lang="ru-RU" sz="1800" dirty="0" smtClean="0"/>
              <a:t>точек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>О</a:t>
            </a:r>
            <a:r>
              <a:rPr lang="ru-RU" sz="1800" dirty="0" smtClean="0"/>
              <a:t>коло </a:t>
            </a:r>
            <a:r>
              <a:rPr lang="ru-RU" sz="1800" dirty="0"/>
              <a:t>200 точек на квадратный метр для высоты полета около 100 метров.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Плотность </a:t>
            </a:r>
            <a:r>
              <a:rPr lang="ru-RU" sz="1800" dirty="0"/>
              <a:t>сканирования </a:t>
            </a:r>
            <a:r>
              <a:rPr lang="ru-RU" sz="1800" dirty="0" smtClean="0"/>
              <a:t>соизмерима </a:t>
            </a:r>
            <a:r>
              <a:rPr lang="ru-RU" sz="1800" dirty="0"/>
              <a:t>с разрешением камеры.</a:t>
            </a:r>
          </a:p>
        </p:txBody>
      </p:sp>
      <p:pic>
        <p:nvPicPr>
          <p:cNvPr id="8" name="Рисунок 7" descr="Изображение выглядит как снимок экрана, текст, Красочность, диаграмма&#10;&#10;Автоматически созданное описание"/>
          <p:cNvPicPr/>
          <p:nvPr/>
        </p:nvPicPr>
        <p:blipFill>
          <a:blip r:embed="rId2"/>
          <a:stretch>
            <a:fillRect/>
          </a:stretch>
        </p:blipFill>
        <p:spPr>
          <a:xfrm>
            <a:off x="4109987" y="898374"/>
            <a:ext cx="4250372" cy="22715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933" y="67377"/>
            <a:ext cx="6795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/>
                </a:solidFill>
              </a:rPr>
              <a:t>Эксперимент Логиново – создание </a:t>
            </a:r>
            <a:r>
              <a:rPr lang="ru-RU" sz="2400" dirty="0" err="1" smtClean="0">
                <a:solidFill>
                  <a:schemeClr val="bg1"/>
                </a:solidFill>
              </a:rPr>
              <a:t>ортофото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ВЛС+фото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8699" y="4127349"/>
            <a:ext cx="3046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dirty="0"/>
              <a:t>Распределение высот объекта на тестовом полете</a:t>
            </a:r>
          </a:p>
        </p:txBody>
      </p:sp>
      <p:sp>
        <p:nvSpPr>
          <p:cNvPr id="5" name="Стрелка вправо 4"/>
          <p:cNvSpPr/>
          <p:nvPr/>
        </p:nvSpPr>
        <p:spPr>
          <a:xfrm>
            <a:off x="3131579" y="1068405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Изображение выглядит как текст, снимок экрана, Красочность, карта&#10;&#10;Автоматически созданное описание"/>
          <p:cNvPicPr/>
          <p:nvPr/>
        </p:nvPicPr>
        <p:blipFill>
          <a:blip r:embed="rId3"/>
          <a:stretch>
            <a:fillRect/>
          </a:stretch>
        </p:blipFill>
        <p:spPr>
          <a:xfrm>
            <a:off x="4109987" y="3292366"/>
            <a:ext cx="3881796" cy="1774809"/>
          </a:xfrm>
          <a:prstGeom prst="rect">
            <a:avLst/>
          </a:prstGeom>
        </p:spPr>
      </p:pic>
      <p:sp>
        <p:nvSpPr>
          <p:cNvPr id="9" name="Стрелка вправо 8"/>
          <p:cNvSpPr/>
          <p:nvPr/>
        </p:nvSpPr>
        <p:spPr>
          <a:xfrm>
            <a:off x="3283979" y="4346698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170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627" y="342014"/>
            <a:ext cx="8600173" cy="1143000"/>
          </a:xfrm>
        </p:spPr>
        <p:txBody>
          <a:bodyPr/>
          <a:lstStyle/>
          <a:p>
            <a:pPr algn="l"/>
            <a:r>
              <a:rPr lang="ru-RU" sz="1800" dirty="0" smtClean="0">
                <a:cs typeface="Arial" panose="020B0604020202020204" pitchFamily="34" charset="0"/>
              </a:rPr>
              <a:t>	Исходное </a:t>
            </a:r>
            <a:r>
              <a:rPr lang="ru-RU" sz="1800" dirty="0">
                <a:cs typeface="Arial" panose="020B0604020202020204" pitchFamily="34" charset="0"/>
              </a:rPr>
              <a:t>облако точек с лазерного сканера, где каждой точке соответствует яркость с камеры. </a:t>
            </a:r>
            <a:r>
              <a:rPr lang="ru-RU" sz="1800" dirty="0" smtClean="0">
                <a:cs typeface="Arial" panose="020B0604020202020204" pitchFamily="34" charset="0"/>
              </a:rPr>
              <a:t/>
            </a:r>
            <a:br>
              <a:rPr lang="ru-RU" sz="1800" dirty="0" smtClean="0">
                <a:cs typeface="Arial" panose="020B0604020202020204" pitchFamily="34" charset="0"/>
              </a:rPr>
            </a:br>
            <a:r>
              <a:rPr lang="ru-RU" sz="1800" dirty="0">
                <a:cs typeface="Arial" panose="020B0604020202020204" pitchFamily="34" charset="0"/>
              </a:rPr>
              <a:t>	</a:t>
            </a:r>
            <a:r>
              <a:rPr lang="ru-RU" sz="1800" dirty="0" smtClean="0">
                <a:cs typeface="Arial" panose="020B0604020202020204" pitchFamily="34" charset="0"/>
              </a:rPr>
              <a:t>Данное </a:t>
            </a:r>
            <a:r>
              <a:rPr lang="ru-RU" sz="1800" dirty="0">
                <a:cs typeface="Arial" panose="020B0604020202020204" pitchFamily="34" charset="0"/>
              </a:rPr>
              <a:t>изображение </a:t>
            </a:r>
            <a:r>
              <a:rPr lang="ru-RU" sz="1800" dirty="0" smtClean="0">
                <a:cs typeface="Arial" panose="020B0604020202020204" pitchFamily="34" charset="0"/>
              </a:rPr>
              <a:t>, практически, </a:t>
            </a:r>
            <a:r>
              <a:rPr lang="ru-RU" sz="1800" dirty="0">
                <a:cs typeface="Arial" panose="020B0604020202020204" pitchFamily="34" charset="0"/>
              </a:rPr>
              <a:t>“</a:t>
            </a:r>
            <a:r>
              <a:rPr lang="en-US" sz="1800" dirty="0">
                <a:cs typeface="Arial" panose="020B0604020202020204" pitchFamily="34" charset="0"/>
              </a:rPr>
              <a:t>true </a:t>
            </a:r>
            <a:r>
              <a:rPr lang="en-US" sz="1800" dirty="0" err="1" smtClean="0">
                <a:cs typeface="Arial" panose="020B0604020202020204" pitchFamily="34" charset="0"/>
              </a:rPr>
              <a:t>ortho</a:t>
            </a:r>
            <a:r>
              <a:rPr lang="ru-RU" sz="1800" dirty="0">
                <a:cs typeface="Arial" panose="020B0604020202020204" pitchFamily="34" charset="0"/>
              </a:rPr>
              <a:t>”, где все здания располагаются</a:t>
            </a:r>
            <a:r>
              <a:rPr lang="ru-RU" sz="18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cs typeface="Arial" panose="020B0604020202020204" pitchFamily="34" charset="0"/>
              </a:rPr>
              <a:t>вертикально</a:t>
            </a:r>
            <a:r>
              <a:rPr lang="ru-RU" sz="2400" dirty="0">
                <a:solidFill>
                  <a:srgbClr val="C00000"/>
                </a:solidFill>
                <a:cs typeface="Arial" panose="020B0604020202020204" pitchFamily="34" charset="0"/>
              </a:rPr>
              <a:t>.</a:t>
            </a:r>
            <a:r>
              <a:rPr lang="ru-RU" sz="1800" dirty="0">
                <a:cs typeface="Arial" panose="020B0604020202020204" pitchFamily="34" charset="0"/>
              </a:rPr>
              <a:t/>
            </a:r>
            <a:br>
              <a:rPr lang="ru-RU" sz="1800" dirty="0">
                <a:cs typeface="Arial" panose="020B0604020202020204" pitchFamily="34" charset="0"/>
              </a:rPr>
            </a:br>
            <a:r>
              <a:rPr lang="ru-RU" sz="1800" dirty="0" smtClean="0">
                <a:cs typeface="Arial" panose="020B0604020202020204" pitchFamily="34" charset="0"/>
              </a:rPr>
              <a:t>	Облако </a:t>
            </a:r>
            <a:r>
              <a:rPr lang="ru-RU" sz="1800" dirty="0">
                <a:cs typeface="Arial" panose="020B0604020202020204" pitchFamily="34" charset="0"/>
              </a:rPr>
              <a:t>можно использовать само по </a:t>
            </a:r>
            <a:r>
              <a:rPr lang="ru-RU" sz="1800" dirty="0" smtClean="0">
                <a:cs typeface="Arial" panose="020B0604020202020204" pitchFamily="34" charset="0"/>
              </a:rPr>
              <a:t>себе - для </a:t>
            </a:r>
            <a:r>
              <a:rPr lang="ru-RU" sz="1800" dirty="0">
                <a:cs typeface="Arial" panose="020B0604020202020204" pitchFamily="34" charset="0"/>
              </a:rPr>
              <a:t>картографии. </a:t>
            </a:r>
            <a:r>
              <a:rPr lang="ru-RU" sz="1800" dirty="0" smtClean="0">
                <a:cs typeface="Arial" panose="020B0604020202020204" pitchFamily="34" charset="0"/>
              </a:rPr>
              <a:t/>
            </a:r>
            <a:br>
              <a:rPr lang="ru-RU" sz="1800" dirty="0" smtClean="0">
                <a:cs typeface="Arial" panose="020B0604020202020204" pitchFamily="34" charset="0"/>
              </a:rPr>
            </a:br>
            <a:r>
              <a:rPr lang="ru-RU" sz="1800" dirty="0" smtClean="0">
                <a:cs typeface="Arial" panose="020B0604020202020204" pitchFamily="34" charset="0"/>
              </a:rPr>
              <a:t>	Оцифровывать </a:t>
            </a:r>
            <a:r>
              <a:rPr lang="ru-RU" sz="1800" dirty="0">
                <a:cs typeface="Arial" panose="020B0604020202020204" pitchFamily="34" charset="0"/>
              </a:rPr>
              <a:t>объекты прямо по облаку лазерного сканирования. </a:t>
            </a:r>
            <a:br>
              <a:rPr lang="ru-RU" sz="1800" dirty="0">
                <a:cs typeface="Arial" panose="020B0604020202020204" pitchFamily="34" charset="0"/>
              </a:rPr>
            </a:br>
            <a:r>
              <a:rPr lang="ru-RU" sz="1800" dirty="0" smtClean="0">
                <a:cs typeface="Arial" panose="020B0604020202020204" pitchFamily="34" charset="0"/>
              </a:rPr>
              <a:t>	Актуально для </a:t>
            </a:r>
            <a:r>
              <a:rPr lang="ru-RU" sz="3600" dirty="0">
                <a:solidFill>
                  <a:srgbClr val="C00000"/>
                </a:solidFill>
                <a:cs typeface="Arial" panose="020B0604020202020204" pitchFamily="34" charset="0"/>
              </a:rPr>
              <a:t>комплексных кадастровых работ</a:t>
            </a:r>
            <a:r>
              <a:rPr lang="ru-RU" sz="1800" dirty="0">
                <a:cs typeface="Arial" panose="020B0604020202020204" pitchFamily="34" charset="0"/>
              </a:rPr>
              <a:t>, где требуется знать границы объектов с </a:t>
            </a:r>
            <a:r>
              <a:rPr lang="ru-RU" sz="1800" dirty="0" smtClean="0">
                <a:cs typeface="Arial" panose="020B0604020202020204" pitchFamily="34" charset="0"/>
              </a:rPr>
              <a:t>точностью </a:t>
            </a:r>
            <a:r>
              <a:rPr lang="ru-RU" sz="1800" dirty="0">
                <a:cs typeface="Arial" panose="020B0604020202020204" pitchFamily="34" charset="0"/>
              </a:rPr>
              <a:t>лучше 10 см.  </a:t>
            </a:r>
            <a:r>
              <a:rPr lang="ru-RU" sz="1800" dirty="0" smtClean="0">
                <a:cs typeface="Arial" panose="020B0604020202020204" pitchFamily="34" charset="0"/>
              </a:rPr>
              <a:t/>
            </a:r>
            <a:br>
              <a:rPr lang="ru-RU" sz="1800" dirty="0" smtClean="0">
                <a:cs typeface="Arial" panose="020B0604020202020204" pitchFamily="34" charset="0"/>
              </a:rPr>
            </a:br>
            <a:r>
              <a:rPr lang="ru-RU" sz="1800" dirty="0" smtClean="0">
                <a:cs typeface="Arial" panose="020B0604020202020204" pitchFamily="34" charset="0"/>
              </a:rPr>
              <a:t>	10х10 </a:t>
            </a:r>
            <a:r>
              <a:rPr lang="ru-RU" sz="1800" dirty="0">
                <a:cs typeface="Arial" panose="020B0604020202020204" pitchFamily="34" charset="0"/>
              </a:rPr>
              <a:t>см – это 100 точек на квадратный метр, </a:t>
            </a:r>
            <a:r>
              <a:rPr lang="ru-RU" sz="1800" dirty="0" smtClean="0">
                <a:cs typeface="Arial" panose="020B0604020202020204" pitchFamily="34" charset="0"/>
              </a:rPr>
              <a:t>реально.</a:t>
            </a:r>
            <a:br>
              <a:rPr lang="ru-RU" sz="1800" dirty="0" smtClean="0">
                <a:cs typeface="Arial" panose="020B0604020202020204" pitchFamily="34" charset="0"/>
              </a:rPr>
            </a:br>
            <a:r>
              <a:rPr lang="ru-RU" sz="1800" dirty="0" smtClean="0">
                <a:cs typeface="Arial" panose="020B0604020202020204" pitchFamily="34" charset="0"/>
              </a:rPr>
              <a:t>	С </a:t>
            </a:r>
            <a:r>
              <a:rPr lang="ru-RU" sz="1800" dirty="0">
                <a:cs typeface="Arial" panose="020B0604020202020204" pitchFamily="34" charset="0"/>
              </a:rPr>
              <a:t>учетом перекрытия </a:t>
            </a:r>
            <a:r>
              <a:rPr lang="ru-RU" sz="1800" dirty="0" smtClean="0">
                <a:cs typeface="Arial" panose="020B0604020202020204" pitchFamily="34" charset="0"/>
              </a:rPr>
              <a:t>- облако </a:t>
            </a:r>
            <a:r>
              <a:rPr lang="ru-RU" sz="1800" dirty="0">
                <a:cs typeface="Arial" panose="020B0604020202020204" pitchFamily="34" charset="0"/>
              </a:rPr>
              <a:t>точек с плотностью более 200 точек на метр (с высоты 100 </a:t>
            </a:r>
            <a:r>
              <a:rPr lang="ru-RU" sz="1800" dirty="0" smtClean="0">
                <a:cs typeface="Arial" panose="020B0604020202020204" pitchFamily="34" charset="0"/>
              </a:rPr>
              <a:t>метров). </a:t>
            </a:r>
            <a:br>
              <a:rPr lang="ru-RU" sz="1800" dirty="0" smtClean="0">
                <a:cs typeface="Arial" panose="020B0604020202020204" pitchFamily="34" charset="0"/>
              </a:rPr>
            </a:br>
            <a:r>
              <a:rPr lang="ru-RU" sz="1800" dirty="0" smtClean="0">
                <a:cs typeface="Arial" panose="020B0604020202020204" pitchFamily="34" charset="0"/>
              </a:rPr>
              <a:t>	Соответствует </a:t>
            </a:r>
            <a:r>
              <a:rPr lang="ru-RU" sz="1800" dirty="0">
                <a:cs typeface="Arial" panose="020B0604020202020204" pitchFamily="34" charset="0"/>
              </a:rPr>
              <a:t>расстоянию между точками 6-7 см.  </a:t>
            </a:r>
            <a:r>
              <a:rPr lang="ru-RU" sz="1800" dirty="0" smtClean="0">
                <a:cs typeface="Arial" panose="020B0604020202020204" pitchFamily="34" charset="0"/>
              </a:rPr>
              <a:t/>
            </a:r>
            <a:br>
              <a:rPr lang="ru-RU" sz="1800" dirty="0" smtClean="0">
                <a:cs typeface="Arial" panose="020B0604020202020204" pitchFamily="34" charset="0"/>
              </a:rPr>
            </a:br>
            <a:r>
              <a:rPr lang="ru-RU" sz="1800" dirty="0" smtClean="0">
                <a:cs typeface="Arial" panose="020B0604020202020204" pitchFamily="34" charset="0"/>
              </a:rPr>
              <a:t>	Удовлетворяет </a:t>
            </a:r>
            <a:r>
              <a:rPr lang="ru-RU" sz="1800" dirty="0">
                <a:cs typeface="Arial" panose="020B0604020202020204" pitchFamily="34" charset="0"/>
              </a:rPr>
              <a:t>требованию к выполнению </a:t>
            </a:r>
            <a:r>
              <a:rPr lang="ru-RU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кадастровых работ.</a:t>
            </a:r>
            <a:r>
              <a:rPr lang="ru-RU" sz="1800" dirty="0" smtClean="0">
                <a:cs typeface="Arial" panose="020B0604020202020204" pitchFamily="34" charset="0"/>
              </a:rPr>
              <a:t>  </a:t>
            </a:r>
            <a:r>
              <a:rPr lang="ru-RU" sz="1800" dirty="0">
                <a:cs typeface="Arial" panose="020B0604020202020204" pitchFamily="34" charset="0"/>
              </a:rPr>
              <a:t/>
            </a:r>
            <a:br>
              <a:rPr lang="ru-RU" sz="1800" dirty="0">
                <a:cs typeface="Arial" panose="020B0604020202020204" pitchFamily="34" charset="0"/>
              </a:rPr>
            </a:br>
            <a:endParaRPr lang="ru-RU" sz="1800" dirty="0">
              <a:cs typeface="Arial" panose="020B0604020202020204" pitchFamily="34" charset="0"/>
            </a:endParaRPr>
          </a:p>
        </p:txBody>
      </p:sp>
      <p:pic>
        <p:nvPicPr>
          <p:cNvPr id="7" name="Рисунок 6" descr="Изображение выглядит как искусство&#10;&#10;Автоматически созданное описание с низким доверительным уровнем"/>
          <p:cNvPicPr/>
          <p:nvPr/>
        </p:nvPicPr>
        <p:blipFill>
          <a:blip r:embed="rId2"/>
          <a:stretch>
            <a:fillRect/>
          </a:stretch>
        </p:blipFill>
        <p:spPr>
          <a:xfrm>
            <a:off x="3917482" y="4427621"/>
            <a:ext cx="5062888" cy="2341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" y="5000814"/>
            <a:ext cx="2522137" cy="144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168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Остаточная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дисторсия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менее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 пиксела.</a:t>
            </a:r>
            <a:b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2881" y="1683416"/>
            <a:ext cx="438912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	Камера </a:t>
            </a:r>
            <a:r>
              <a:rPr lang="ru-RU" dirty="0"/>
              <a:t>в сканере </a:t>
            </a:r>
            <a:r>
              <a:rPr lang="en-US" dirty="0" err="1"/>
              <a:t>LiAir</a:t>
            </a:r>
            <a:r>
              <a:rPr lang="ru-RU" dirty="0"/>
              <a:t>. </a:t>
            </a:r>
            <a:endParaRPr lang="en-IE" dirty="0" smtClean="0"/>
          </a:p>
          <a:p>
            <a:r>
              <a:rPr lang="ru-RU" dirty="0" smtClean="0"/>
              <a:t>	Встроенная </a:t>
            </a:r>
            <a:r>
              <a:rPr lang="ru-RU" dirty="0"/>
              <a:t>камера </a:t>
            </a:r>
            <a:r>
              <a:rPr lang="ru-RU" dirty="0" smtClean="0"/>
              <a:t>с </a:t>
            </a:r>
            <a:r>
              <a:rPr lang="ru-RU" dirty="0"/>
              <a:t>электронным затвором. </a:t>
            </a:r>
            <a:endParaRPr lang="ru-RU" dirty="0" smtClean="0"/>
          </a:p>
          <a:p>
            <a:r>
              <a:rPr lang="ru-RU" dirty="0" smtClean="0"/>
              <a:t>	Характеристики удовлетворяют </a:t>
            </a:r>
            <a:r>
              <a:rPr lang="ru-RU" dirty="0"/>
              <a:t>фотограмметрическим работам. </a:t>
            </a:r>
          </a:p>
          <a:p>
            <a:r>
              <a:rPr lang="ru-RU" dirty="0" smtClean="0"/>
              <a:t>	В </a:t>
            </a:r>
            <a:r>
              <a:rPr lang="ru-RU" dirty="0"/>
              <a:t>результате фотограмметрического уравнивания в </a:t>
            </a:r>
            <a:r>
              <a:rPr lang="ru-RU" dirty="0" smtClean="0"/>
              <a:t>и </a:t>
            </a:r>
            <a:r>
              <a:rPr lang="ru-RU" dirty="0"/>
              <a:t>вычисления параметров внутреннего </a:t>
            </a:r>
            <a:r>
              <a:rPr lang="ru-RU" dirty="0" smtClean="0"/>
              <a:t>ориентирования </a:t>
            </a:r>
            <a:r>
              <a:rPr lang="ru-RU" dirty="0"/>
              <a:t>камеры – </a:t>
            </a:r>
            <a:r>
              <a:rPr lang="ru-RU" dirty="0" smtClean="0"/>
              <a:t> </a:t>
            </a:r>
            <a:r>
              <a:rPr lang="ru-RU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остаточная дисторсия менее 0.5 пиксела.</a:t>
            </a:r>
          </a:p>
          <a:p>
            <a:endParaRPr lang="en-IE" dirty="0" smtClean="0"/>
          </a:p>
          <a:p>
            <a:pPr algn="r"/>
            <a:endParaRPr lang="en-IE" sz="3600" dirty="0">
              <a:solidFill>
                <a:schemeClr val="bg1"/>
              </a:solidFill>
            </a:endParaRPr>
          </a:p>
        </p:txBody>
      </p:sp>
      <p:pic>
        <p:nvPicPr>
          <p:cNvPr id="7" name="Рисунок 6" descr="Изображение выглядит как текст, снимок экрана, дисплей, программное обеспечение&#10;&#10;Автоматически созданное описание"/>
          <p:cNvPicPr/>
          <p:nvPr/>
        </p:nvPicPr>
        <p:blipFill>
          <a:blip r:embed="rId2"/>
          <a:stretch>
            <a:fillRect/>
          </a:stretch>
        </p:blipFill>
        <p:spPr>
          <a:xfrm>
            <a:off x="4485373" y="1683416"/>
            <a:ext cx="4375500" cy="35334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" y="5000814"/>
            <a:ext cx="2522137" cy="144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25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3512" y="1605456"/>
            <a:ext cx="8229600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80097"/>
            <a:ext cx="5236143" cy="6093976"/>
          </a:xfrm>
          <a:prstGeom prst="rect">
            <a:avLst/>
          </a:prstGeom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ru-RU" sz="1600" dirty="0"/>
              <a:t>Выводы:</a:t>
            </a:r>
          </a:p>
          <a:p>
            <a:pPr algn="just"/>
            <a:r>
              <a:rPr lang="ru-RU" sz="1600" dirty="0" smtClean="0"/>
              <a:t>	</a:t>
            </a:r>
            <a:r>
              <a:rPr lang="ru-RU" sz="1600" b="1" dirty="0" smtClean="0"/>
              <a:t>Сканер </a:t>
            </a:r>
            <a:r>
              <a:rPr lang="ru-RU" sz="1600" b="1" dirty="0"/>
              <a:t>совместно с камерой </a:t>
            </a:r>
            <a:r>
              <a:rPr lang="en-US" sz="1600" b="1" dirty="0" err="1"/>
              <a:t>LiAir</a:t>
            </a:r>
            <a:r>
              <a:rPr lang="en-US" sz="1600" b="1" dirty="0"/>
              <a:t> </a:t>
            </a:r>
            <a:r>
              <a:rPr lang="ru-RU" sz="1600" b="1" dirty="0"/>
              <a:t>можно </a:t>
            </a:r>
            <a:r>
              <a:rPr lang="ru-RU" sz="1600" b="1" dirty="0" smtClean="0"/>
              <a:t>и </a:t>
            </a:r>
            <a:r>
              <a:rPr lang="ru-RU" sz="1600" b="1" dirty="0"/>
              <a:t>нужно использовать для сьемки </a:t>
            </a:r>
            <a:r>
              <a:rPr lang="ru-RU" sz="1600" b="1" dirty="0">
                <a:solidFill>
                  <a:srgbClr val="C00000"/>
                </a:solidFill>
              </a:rPr>
              <a:t>небольших по площади населенных пунктов.</a:t>
            </a:r>
          </a:p>
          <a:p>
            <a:pPr algn="just"/>
            <a:r>
              <a:rPr lang="ru-RU" sz="1600" b="1" dirty="0" smtClean="0"/>
              <a:t>	Характеристики </a:t>
            </a:r>
            <a:r>
              <a:rPr lang="ru-RU" sz="1600" b="1" dirty="0"/>
              <a:t>позволяют получать разрешение снимков и облако точек лазерного сканирования достаточные </a:t>
            </a:r>
            <a:r>
              <a:rPr lang="ru-RU" b="1" dirty="0">
                <a:solidFill>
                  <a:srgbClr val="C00000"/>
                </a:solidFill>
              </a:rPr>
              <a:t>для комплексных кадастровых работ с точностями лучше 10 см.</a:t>
            </a:r>
          </a:p>
          <a:p>
            <a:pPr algn="just"/>
            <a:r>
              <a:rPr lang="ru-RU" sz="1600" b="1" dirty="0" smtClean="0"/>
              <a:t>	Встроенная </a:t>
            </a:r>
            <a:r>
              <a:rPr lang="ru-RU" sz="1600" b="1" dirty="0"/>
              <a:t>камера удовлетворяет требованиям по точности и пригодна для фотограмметрической обработки.</a:t>
            </a:r>
          </a:p>
          <a:p>
            <a:pPr algn="just"/>
            <a:r>
              <a:rPr lang="ru-RU" sz="1600" b="1" dirty="0" smtClean="0"/>
              <a:t>	Облако </a:t>
            </a:r>
            <a:r>
              <a:rPr lang="ru-RU" sz="1600" b="1" dirty="0"/>
              <a:t>лазерных точек может быть использовано, как само по себе, для создания «истинного» </a:t>
            </a:r>
            <a:r>
              <a:rPr lang="ru-RU" sz="1600" b="1" dirty="0" err="1"/>
              <a:t>ортофото</a:t>
            </a:r>
            <a:r>
              <a:rPr lang="ru-RU" sz="1600" b="1" dirty="0"/>
              <a:t> и векторизации кадастровых объектов, так и для быстрого получения рельефа при создании классического </a:t>
            </a:r>
            <a:r>
              <a:rPr lang="ru-RU" sz="1600" b="1" dirty="0" err="1" smtClean="0"/>
              <a:t>ортофото</a:t>
            </a:r>
            <a:r>
              <a:rPr lang="ru-RU" sz="1600" b="1" dirty="0" smtClean="0"/>
              <a:t>, например, фильтр - «земля»</a:t>
            </a:r>
            <a:endParaRPr lang="ru-RU" sz="1600" b="1" dirty="0"/>
          </a:p>
          <a:p>
            <a:pPr algn="just"/>
            <a:r>
              <a:rPr lang="ru-RU" sz="1600" b="1" dirty="0" smtClean="0"/>
              <a:t>	Результаты </a:t>
            </a:r>
            <a:r>
              <a:rPr lang="ru-RU" sz="1600" b="1" dirty="0"/>
              <a:t>уравнивания, параметры внутреннего ориентирования камеры, </a:t>
            </a:r>
            <a:r>
              <a:rPr lang="ru-RU" sz="1600" b="1" dirty="0" smtClean="0"/>
              <a:t>облака </a:t>
            </a:r>
            <a:r>
              <a:rPr lang="ru-RU" sz="1600" b="1" dirty="0"/>
              <a:t>точек в виде ЦММ или ЦМР можно передать </a:t>
            </a:r>
            <a:r>
              <a:rPr lang="ru-RU" sz="1600" b="1" dirty="0" smtClean="0"/>
              <a:t> из </a:t>
            </a:r>
            <a:r>
              <a:rPr lang="en-US" sz="1600" b="1" dirty="0"/>
              <a:t>LIDAR</a:t>
            </a:r>
            <a:r>
              <a:rPr lang="ru-RU" sz="1600" b="1" dirty="0"/>
              <a:t>360 в </a:t>
            </a:r>
            <a:r>
              <a:rPr lang="en-IE" sz="1600" b="1" dirty="0" smtClean="0"/>
              <a:t>PHOTOMOD</a:t>
            </a:r>
            <a:r>
              <a:rPr lang="ru-RU" sz="1600" b="1" dirty="0" smtClean="0"/>
              <a:t> для </a:t>
            </a:r>
            <a:r>
              <a:rPr lang="ru-RU" sz="1600" b="1" dirty="0"/>
              <a:t>любой дальнейшей обработки и оформления проектов.</a:t>
            </a:r>
          </a:p>
          <a:p>
            <a:pPr algn="just"/>
            <a:r>
              <a:rPr lang="ru-RU" sz="1600" b="1" dirty="0" smtClean="0"/>
              <a:t>	Можно </a:t>
            </a:r>
            <a:r>
              <a:rPr lang="ru-RU" sz="1600" b="1" dirty="0"/>
              <a:t>строить 3</a:t>
            </a:r>
            <a:r>
              <a:rPr lang="en-US" sz="1600" b="1" dirty="0"/>
              <a:t>D </a:t>
            </a:r>
            <a:r>
              <a:rPr lang="ru-RU" sz="1600" b="1" dirty="0" smtClean="0"/>
              <a:t>модели</a:t>
            </a:r>
            <a:r>
              <a:rPr lang="en-IE" sz="1600" b="1" dirty="0"/>
              <a:t>,</a:t>
            </a:r>
            <a:r>
              <a:rPr lang="ru-RU" sz="1600" b="1" dirty="0" smtClean="0"/>
              <a:t> </a:t>
            </a:r>
            <a:r>
              <a:rPr lang="ru-RU" sz="1600" b="1" dirty="0"/>
              <a:t>как по фотограмметрическому </a:t>
            </a:r>
            <a:r>
              <a:rPr lang="ru-RU" sz="1600" b="1" dirty="0" smtClean="0"/>
              <a:t>облаку</a:t>
            </a:r>
            <a:r>
              <a:rPr lang="en-IE" sz="1600" b="1" dirty="0" smtClean="0"/>
              <a:t>, </a:t>
            </a:r>
            <a:r>
              <a:rPr lang="ru-RU" sz="1600" b="1" dirty="0" smtClean="0"/>
              <a:t>так </a:t>
            </a:r>
            <a:r>
              <a:rPr lang="ru-RU" sz="1600" b="1" dirty="0"/>
              <a:t>и по облаку лазерных </a:t>
            </a:r>
            <a:r>
              <a:rPr lang="ru-RU" sz="1600" b="1" dirty="0" smtClean="0"/>
              <a:t>точек</a:t>
            </a:r>
            <a:r>
              <a:rPr lang="en-IE" sz="1600" b="1" dirty="0" smtClean="0"/>
              <a:t>. </a:t>
            </a:r>
          </a:p>
          <a:p>
            <a:pPr algn="just"/>
            <a:r>
              <a:rPr lang="ru-RU" sz="1600" b="1" dirty="0" smtClean="0">
                <a:solidFill>
                  <a:srgbClr val="C00000"/>
                </a:solidFill>
              </a:rPr>
              <a:t>	</a:t>
            </a:r>
            <a:r>
              <a:rPr lang="ru-RU" b="1" dirty="0" smtClean="0">
                <a:solidFill>
                  <a:srgbClr val="C00000"/>
                </a:solidFill>
              </a:rPr>
              <a:t>Преимущество </a:t>
            </a:r>
            <a:r>
              <a:rPr lang="ru-RU" b="1" dirty="0">
                <a:solidFill>
                  <a:srgbClr val="C00000"/>
                </a:solidFill>
              </a:rPr>
              <a:t>при наличии </a:t>
            </a:r>
            <a:r>
              <a:rPr lang="ru-RU" b="1" dirty="0" smtClean="0">
                <a:solidFill>
                  <a:srgbClr val="C00000"/>
                </a:solidFill>
              </a:rPr>
              <a:t>растительности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Изображение выглядит как текст, рукописный текст, зеленый&#10;&#10;Автоматически созданное описание"/>
          <p:cNvPicPr/>
          <p:nvPr/>
        </p:nvPicPr>
        <p:blipFill>
          <a:blip r:embed="rId2"/>
          <a:stretch>
            <a:fillRect/>
          </a:stretch>
        </p:blipFill>
        <p:spPr>
          <a:xfrm>
            <a:off x="5317139" y="605153"/>
            <a:ext cx="3564573" cy="17049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184816" y="250758"/>
            <a:ext cx="3959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rgbClr val="C00000"/>
                </a:solidFill>
              </a:rPr>
              <a:t>ЦММ по исходному облаку лазерных точек</a:t>
            </a:r>
          </a:p>
        </p:txBody>
      </p:sp>
      <p:pic>
        <p:nvPicPr>
          <p:cNvPr id="10" name="Рисунок 9" descr="Изображение выглядит как Красочность, Детское искусство, карта, искусство&#10;&#10;Автоматически созданное описание"/>
          <p:cNvPicPr/>
          <p:nvPr/>
        </p:nvPicPr>
        <p:blipFill>
          <a:blip r:embed="rId3"/>
          <a:stretch>
            <a:fillRect/>
          </a:stretch>
        </p:blipFill>
        <p:spPr>
          <a:xfrm>
            <a:off x="5323563" y="2743199"/>
            <a:ext cx="3558147" cy="17132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454091" y="222580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600" dirty="0">
                <a:solidFill>
                  <a:srgbClr val="C00000"/>
                </a:solidFill>
              </a:rPr>
              <a:t>Результат полностью автоматической </a:t>
            </a:r>
            <a:endParaRPr lang="ru-RU" sz="1600" dirty="0" smtClean="0">
              <a:solidFill>
                <a:srgbClr val="C00000"/>
              </a:solidFill>
            </a:endParaRPr>
          </a:p>
          <a:p>
            <a:pPr algn="r"/>
            <a:r>
              <a:rPr lang="ru-RU" sz="1600" dirty="0" smtClean="0">
                <a:solidFill>
                  <a:srgbClr val="C00000"/>
                </a:solidFill>
              </a:rPr>
              <a:t>фильтрации </a:t>
            </a:r>
            <a:r>
              <a:rPr lang="ru-RU" sz="1600" dirty="0">
                <a:solidFill>
                  <a:srgbClr val="C00000"/>
                </a:solidFill>
              </a:rPr>
              <a:t>и </a:t>
            </a:r>
            <a:r>
              <a:rPr lang="ru-RU" sz="1600" dirty="0" smtClean="0">
                <a:solidFill>
                  <a:srgbClr val="C00000"/>
                </a:solidFill>
              </a:rPr>
              <a:t>получения </a:t>
            </a:r>
            <a:r>
              <a:rPr lang="ru-RU" sz="1600" dirty="0">
                <a:solidFill>
                  <a:srgbClr val="C00000"/>
                </a:solidFill>
              </a:rPr>
              <a:t>ЦМР</a:t>
            </a:r>
          </a:p>
        </p:txBody>
      </p:sp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23563" y="4533498"/>
            <a:ext cx="3558148" cy="1934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3436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89" y="2716486"/>
            <a:ext cx="627094" cy="751573"/>
          </a:xfrm>
          <a:prstGeom prst="rect">
            <a:avLst/>
          </a:prstGeom>
        </p:spPr>
      </p:pic>
      <p:pic>
        <p:nvPicPr>
          <p:cNvPr id="11" name="Рисунок 10" descr="E:\Копия\user\Desktop\Строительный институт\Логотипы СтИ\ИСиА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88" y="5087060"/>
            <a:ext cx="1382995" cy="92124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</p:pic>
      <p:pic>
        <p:nvPicPr>
          <p:cNvPr id="2053" name="Picture 5" descr="C:\Users\Александр Кобзев\Pictures\logoургупс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238" y="5153566"/>
            <a:ext cx="1673704" cy="753167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x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02" y="1713161"/>
            <a:ext cx="2072961" cy="2077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1748" y="119596"/>
            <a:ext cx="8180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Информация об организации и докладчике</a:t>
            </a:r>
          </a:p>
          <a:p>
            <a:pPr algn="r"/>
            <a:endParaRPr lang="ru-RU" dirty="0"/>
          </a:p>
        </p:txBody>
      </p:sp>
      <p:pic>
        <p:nvPicPr>
          <p:cNvPr id="1025" name="Рисунок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138" y="858260"/>
            <a:ext cx="2553427" cy="58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ргц1.jp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13659" y="642638"/>
            <a:ext cx="4674883" cy="80215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2051" name="Picture 3" descr="C:\Users\Александр Кобзев\Downloads\screen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783" y="5153566"/>
            <a:ext cx="1239001" cy="929251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xtLst/>
        </p:spPr>
      </p:pic>
      <p:pic>
        <p:nvPicPr>
          <p:cNvPr id="2055" name="Picture 7" descr="C:\Users\Александр Кобзев\Pictures\Кобзев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381" y="730281"/>
            <a:ext cx="1209675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894438"/>
              </p:ext>
            </p:extLst>
          </p:nvPr>
        </p:nvGraphicFramePr>
        <p:xfrm>
          <a:off x="4888542" y="2487405"/>
          <a:ext cx="4101590" cy="27340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6624"/>
                <a:gridCol w="2074966"/>
              </a:tblGrid>
              <a:tr h="12516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Образование</a:t>
                      </a:r>
                      <a:r>
                        <a:rPr lang="ru-RU" sz="1200" b="1" dirty="0" smtClean="0">
                          <a:effectLst/>
                        </a:rPr>
                        <a:t>: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10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Инженер </a:t>
                      </a:r>
                      <a:r>
                        <a:rPr lang="ru-RU" sz="12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аэрофотогеодезист</a:t>
                      </a:r>
                      <a:endParaRPr lang="ru-RU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1989-1994</a:t>
                      </a:r>
                      <a:endParaRPr lang="ru-RU" sz="11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Московский университет геодезии и картографии (</a:t>
                      </a:r>
                      <a:r>
                        <a:rPr lang="ru-RU" sz="1200" b="1" dirty="0" err="1">
                          <a:effectLst/>
                        </a:rPr>
                        <a:t>МИИГАиК</a:t>
                      </a:r>
                      <a:r>
                        <a:rPr lang="ru-RU" sz="1200" b="1" dirty="0">
                          <a:effectLst/>
                        </a:rPr>
                        <a:t>)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81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Экономист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1997-1999</a:t>
                      </a:r>
                      <a:endParaRPr lang="ru-RU" sz="11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Уральский экономический университет (СИНХ)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24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Государственное и муниципальное </a:t>
                      </a:r>
                      <a:r>
                        <a:rPr lang="ru-RU" sz="1200" b="1" dirty="0" smtClean="0">
                          <a:effectLst/>
                        </a:rPr>
                        <a:t>управление</a:t>
                      </a:r>
                      <a:endParaRPr lang="ru-RU" sz="1100" b="1" dirty="0"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2021-2022</a:t>
                      </a:r>
                      <a:endParaRPr lang="ru-RU" sz="11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Российская академия народного хозяйства </a:t>
                      </a:r>
                      <a:r>
                        <a:rPr lang="ru-RU" sz="1200" b="1" dirty="0" smtClean="0">
                          <a:effectLst/>
                        </a:rPr>
                        <a:t>и </a:t>
                      </a:r>
                      <a:r>
                        <a:rPr lang="ru-RU" sz="1200" b="1" dirty="0">
                          <a:effectLst/>
                        </a:rPr>
                        <a:t>госслужбы (РАНХИГС) Уральский филиал</a:t>
                      </a:r>
                      <a:endParaRPr lang="ru-RU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87687"/>
              </p:ext>
            </p:extLst>
          </p:nvPr>
        </p:nvGraphicFramePr>
        <p:xfrm>
          <a:off x="345418" y="1460843"/>
          <a:ext cx="4543124" cy="3189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3124"/>
              </a:tblGrid>
              <a:tr h="15255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НПП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«Русгеоцентр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» -«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Центр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метрологии»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effectLst/>
                        </a:rPr>
                        <a:t>Директор</a:t>
                      </a:r>
                      <a:endParaRPr lang="ru-RU" sz="1400" b="1" i="1" u="sng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Поставка, </a:t>
                      </a:r>
                      <a:r>
                        <a:rPr lang="ru-RU" sz="1400" b="1" dirty="0">
                          <a:effectLst/>
                        </a:rPr>
                        <a:t>сервис </a:t>
                      </a:r>
                      <a:r>
                        <a:rPr lang="ru-RU" sz="1400" b="1" dirty="0" smtClean="0">
                          <a:effectLst/>
                        </a:rPr>
                        <a:t>всех типов</a:t>
                      </a:r>
                      <a:r>
                        <a:rPr lang="ru-RU" sz="1400" b="1" baseline="0" dirty="0" smtClean="0">
                          <a:effectLst/>
                        </a:rPr>
                        <a:t> </a:t>
                      </a:r>
                      <a:r>
                        <a:rPr lang="ru-RU" sz="1400" b="1" dirty="0" smtClean="0">
                          <a:effectLst/>
                        </a:rPr>
                        <a:t>геодезическ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ого оборудования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и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ПО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3D </a:t>
                      </a:r>
                      <a:r>
                        <a:rPr lang="ru-RU" sz="1400" b="1" dirty="0" smtClean="0">
                          <a:effectLst/>
                        </a:rPr>
                        <a:t>сканеры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 smtClean="0"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702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                 </a:t>
                      </a:r>
                      <a:endParaRPr lang="en-US" sz="1400" b="1" dirty="0" smtClean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Уральский Федеральный университет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</a:rPr>
                        <a:t>                               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</a:rPr>
                        <a:t> Уральский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горный университет</a:t>
                      </a:r>
                      <a:endParaRPr lang="ru-RU" sz="1400" b="1" baseline="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smtClean="0">
                          <a:effectLst/>
                        </a:rPr>
                        <a:t>Уральский госуниверситет путей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</a:rPr>
                        <a:t> сообщения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Старший преподаватель (по совместительству)</a:t>
                      </a:r>
                      <a:endParaRPr lang="ru-RU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958764"/>
              </p:ext>
            </p:extLst>
          </p:nvPr>
        </p:nvGraphicFramePr>
        <p:xfrm>
          <a:off x="0" y="6364584"/>
          <a:ext cx="90070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07056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2984238" y="6409675"/>
            <a:ext cx="2213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  <a:hlinkClick r:id="rId12"/>
              </a:rPr>
              <a:t>www</a:t>
            </a:r>
            <a:r>
              <a:rPr lang="ru-RU" b="1" i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12"/>
              </a:rPr>
              <a:t>.</a:t>
            </a:r>
            <a:r>
              <a:rPr lang="en-IE" b="1" i="1" u="sng" dirty="0" err="1">
                <a:solidFill>
                  <a:schemeClr val="tx2">
                    <a:lumMod val="60000"/>
                    <a:lumOff val="40000"/>
                  </a:schemeClr>
                </a:solidFill>
                <a:hlinkClick r:id="rId12"/>
              </a:rPr>
              <a:t>rusgeocentr</a:t>
            </a:r>
            <a:r>
              <a:rPr lang="ru-RU" b="1" i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12"/>
              </a:rPr>
              <a:t>.</a:t>
            </a:r>
            <a:r>
              <a:rPr lang="en-IE" b="1" i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hlinkClick r:id="rId12"/>
              </a:rPr>
              <a:t>ru</a:t>
            </a:r>
            <a:r>
              <a:rPr lang="en-IE" b="1" i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53765" y="6397313"/>
            <a:ext cx="90364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2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7-912-286-0146 </a:t>
            </a:r>
            <a:r>
              <a:rPr lang="ru-RU" sz="12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Кобзев Александр Евгеньевич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121" y="6385987"/>
            <a:ext cx="344102" cy="3507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Marker/>
                    </a14:imgEffect>
                    <a14:imgEffect>
                      <a14:sharpenSoften amount="49000"/>
                    </a14:imgEffect>
                    <a14:imgEffect>
                      <a14:brightnessContrast bright="11000" contrast="6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709" t="430" r="30183" b="14039"/>
          <a:stretch/>
        </p:blipFill>
        <p:spPr>
          <a:xfrm>
            <a:off x="703992" y="2349531"/>
            <a:ext cx="904037" cy="13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4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21374" y="-60465"/>
            <a:ext cx="49367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4200" b="1" dirty="0" smtClean="0">
                <a:solidFill>
                  <a:schemeClr val="bg1"/>
                </a:solidFill>
              </a:rPr>
              <a:t>Отзывы Заказчиков</a:t>
            </a:r>
          </a:p>
          <a:p>
            <a:pPr algn="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6" y="740551"/>
            <a:ext cx="2783358" cy="3936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7" y="1660376"/>
            <a:ext cx="2494474" cy="35276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21" y="2627716"/>
            <a:ext cx="2577038" cy="36452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52" y="1079645"/>
            <a:ext cx="3109148" cy="42680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15406" y="685010"/>
            <a:ext cx="2749675" cy="38854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552" y="1961974"/>
            <a:ext cx="2114553" cy="2991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400" y="2920511"/>
            <a:ext cx="2333829" cy="33031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Рисунок 17" descr="ргц1.jpg"/>
          <p:cNvPicPr/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06164" y="503157"/>
            <a:ext cx="2858218" cy="5764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sp>
        <p:nvSpPr>
          <p:cNvPr id="19" name="Объект 5">
            <a:extLst>
              <a:ext uri="{FF2B5EF4-FFF2-40B4-BE49-F238E27FC236}">
                <a16:creationId xmlns="" xmlns:a16="http://schemas.microsoft.com/office/drawing/2014/main" id="{2B88D6A0-41B9-42E5-B641-48A476245AA0}"/>
              </a:ext>
            </a:extLst>
          </p:cNvPr>
          <p:cNvSpPr txBox="1">
            <a:spLocks/>
          </p:cNvSpPr>
          <p:nvPr/>
        </p:nvSpPr>
        <p:spPr>
          <a:xfrm>
            <a:off x="301886" y="2363094"/>
            <a:ext cx="8773102" cy="111483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400" b="1" dirty="0" smtClean="0">
                <a:solidFill>
                  <a:schemeClr val="bg1"/>
                </a:solidFill>
                <a:latin typeface="Century" panose="02040604050505020304" pitchFamily="18" charset="0"/>
              </a:rPr>
              <a:t>Спасибо за внимание!</a:t>
            </a:r>
          </a:p>
          <a:p>
            <a:pPr marL="0" indent="0" algn="ctr">
              <a:buNone/>
            </a:pPr>
            <a:r>
              <a:rPr lang="ru-RU" sz="4200" b="1" dirty="0" smtClean="0">
                <a:solidFill>
                  <a:srgbClr val="7030A0"/>
                </a:solidFill>
                <a:latin typeface="Century" panose="02040604050505020304" pitchFamily="18" charset="0"/>
              </a:rPr>
              <a:t>Приглашаем к сотрудничеству*</a:t>
            </a:r>
            <a:r>
              <a:rPr lang="ru-RU" sz="5600" dirty="0" smtClean="0">
                <a:solidFill>
                  <a:schemeClr val="tx2"/>
                </a:solidFill>
                <a:latin typeface="Century" panose="02040604050505020304" pitchFamily="18" charset="0"/>
              </a:rPr>
              <a:t>!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252534" y="6289742"/>
            <a:ext cx="6253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i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7-912-286-0146 </a:t>
            </a:r>
            <a:r>
              <a:rPr lang="ru-RU" sz="20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Кобзев Александр Евгеньевич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10" y="6215533"/>
            <a:ext cx="535874" cy="535874"/>
          </a:xfrm>
          <a:prstGeom prst="rect">
            <a:avLst/>
          </a:prstGeom>
        </p:spPr>
      </p:pic>
      <p:pic>
        <p:nvPicPr>
          <p:cNvPr id="22" name="Рисунок 2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85" y="1074834"/>
            <a:ext cx="1900522" cy="43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7" descr="C:\Users\d.chernova\Desktop\картинки презентация\0_6d3e4_7657b10f_XL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34" y="4572071"/>
            <a:ext cx="1618954" cy="1530243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glow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9691" y="5275174"/>
            <a:ext cx="4064254" cy="92333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*доступен ЛИЗИНГ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от года до трёх лет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" y="5581509"/>
            <a:ext cx="2102209" cy="120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5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15B9192E-D5CA-54D5-B50E-F47CB09C6F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15" t="28495" r="14339" b="28762"/>
          <a:stretch/>
        </p:blipFill>
        <p:spPr>
          <a:xfrm>
            <a:off x="1599273" y="1407575"/>
            <a:ext cx="1099093" cy="1088668"/>
          </a:xfrm>
          <a:prstGeom prst="rect">
            <a:avLst/>
          </a:prstGeom>
        </p:spPr>
      </p:pic>
      <p:sp>
        <p:nvSpPr>
          <p:cNvPr id="79" name="object 5"/>
          <p:cNvSpPr/>
          <p:nvPr/>
        </p:nvSpPr>
        <p:spPr>
          <a:xfrm>
            <a:off x="258142" y="159667"/>
            <a:ext cx="392216" cy="47363"/>
          </a:xfrm>
          <a:custGeom>
            <a:avLst/>
            <a:gdLst/>
            <a:ahLst/>
            <a:cxnLst/>
            <a:rect l="l" t="t" r="r" b="b"/>
            <a:pathLst>
              <a:path w="862330" h="78105">
                <a:moveTo>
                  <a:pt x="861837" y="0"/>
                </a:moveTo>
                <a:lnTo>
                  <a:pt x="0" y="0"/>
                </a:lnTo>
                <a:lnTo>
                  <a:pt x="0" y="77536"/>
                </a:lnTo>
                <a:lnTo>
                  <a:pt x="861837" y="77536"/>
                </a:lnTo>
                <a:lnTo>
                  <a:pt x="861837" y="0"/>
                </a:lnTo>
                <a:close/>
              </a:path>
            </a:pathLst>
          </a:custGeom>
          <a:solidFill>
            <a:srgbClr val="D31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14"/>
          <p:cNvSpPr txBox="1">
            <a:spLocks noGrp="1"/>
          </p:cNvSpPr>
          <p:nvPr/>
        </p:nvSpPr>
        <p:spPr>
          <a:xfrm>
            <a:off x="454250" y="105722"/>
            <a:ext cx="5889393" cy="315287"/>
          </a:xfrm>
          <a:prstGeom prst="rect">
            <a:avLst/>
          </a:prstGeom>
        </p:spPr>
        <p:txBody>
          <a:bodyPr vert="horz" wrap="square" lIns="0" tIns="7438" rIns="0" bIns="0" rtlCol="0">
            <a:spAutoFit/>
          </a:bodyPr>
          <a:lstStyle>
            <a:lvl1pPr>
              <a:defRPr sz="6600" b="0" i="0">
                <a:solidFill>
                  <a:srgbClr val="D31319"/>
                </a:solidFill>
                <a:latin typeface="Bebas Neue" panose="02010600030101010101" charset="-122"/>
                <a:ea typeface="+mj-ea"/>
                <a:cs typeface="Bebas Neue" panose="02010600030101010101" charset="-122"/>
              </a:defRPr>
            </a:lvl1pPr>
          </a:lstStyle>
          <a:p>
            <a:pPr marL="6468" algn="ctr">
              <a:spcBef>
                <a:spcPts val="59"/>
              </a:spcBef>
            </a:pPr>
            <a:r>
              <a:rPr lang="ru-RU" sz="2000" b="1" spc="-41" dirty="0">
                <a:solidFill>
                  <a:schemeClr val="bg1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НОВИНКИ </a:t>
            </a:r>
            <a:r>
              <a:rPr lang="en-US" sz="2000" b="1" spc="-41" dirty="0">
                <a:solidFill>
                  <a:schemeClr val="bg1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TERSUS </a:t>
            </a:r>
            <a:r>
              <a:rPr lang="ru-RU" sz="2000" b="1" spc="-41" dirty="0">
                <a:solidFill>
                  <a:schemeClr val="bg1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НА </a:t>
            </a:r>
            <a:r>
              <a:rPr lang="en-US" sz="2000" b="1" spc="-41" dirty="0" smtClean="0">
                <a:solidFill>
                  <a:schemeClr val="bg1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INTERGEO</a:t>
            </a:r>
            <a:r>
              <a:rPr lang="ru-RU" sz="2000" b="1" spc="-41" dirty="0" smtClean="0">
                <a:solidFill>
                  <a:schemeClr val="bg1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 2023</a:t>
            </a:r>
            <a:endParaRPr lang="en-US" sz="2000" b="1" spc="-41" dirty="0">
              <a:solidFill>
                <a:schemeClr val="bg1">
                  <a:lumMod val="50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18" name="object 5" descr="C:/Users/ch/AppData/Local/Temp/picturecompress_20211222154301/output_44.pngoutput_44"/>
          <p:cNvPicPr/>
          <p:nvPr/>
        </p:nvPicPr>
        <p:blipFill>
          <a:blip r:embed="rId4"/>
          <a:stretch>
            <a:fillRect/>
          </a:stretch>
        </p:blipFill>
        <p:spPr>
          <a:xfrm>
            <a:off x="8277630" y="340021"/>
            <a:ext cx="599674" cy="434606"/>
          </a:xfrm>
          <a:prstGeom prst="rect">
            <a:avLst/>
          </a:prstGeom>
        </p:spPr>
      </p:pic>
      <p:sp>
        <p:nvSpPr>
          <p:cNvPr id="6" name="object 12"/>
          <p:cNvSpPr txBox="1"/>
          <p:nvPr/>
        </p:nvSpPr>
        <p:spPr>
          <a:xfrm>
            <a:off x="2668186" y="1407575"/>
            <a:ext cx="2604442" cy="561836"/>
          </a:xfrm>
          <a:prstGeom prst="rect">
            <a:avLst/>
          </a:prstGeom>
        </p:spPr>
        <p:txBody>
          <a:bodyPr vert="horz" wrap="square" lIns="0" tIns="7762" rIns="0" bIns="0" rtlCol="0">
            <a:spAutoFit/>
          </a:bodyPr>
          <a:lstStyle/>
          <a:p>
            <a:pPr marL="6468" algn="ctr"/>
            <a:r>
              <a:rPr lang="ru-RU" sz="1200" spc="36" dirty="0"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Новый представитель </a:t>
            </a:r>
            <a:r>
              <a:rPr lang="ru-RU" sz="1200" spc="36" dirty="0" smtClean="0"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ГНСС </a:t>
            </a:r>
            <a:r>
              <a:rPr lang="ru-RU" sz="1200" spc="36" dirty="0"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приемников</a:t>
            </a:r>
            <a:r>
              <a:rPr lang="en-US" sz="1200" spc="36" dirty="0"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c IMU, </a:t>
            </a:r>
            <a:r>
              <a:rPr lang="en-US" sz="1200" spc="36" dirty="0" smtClean="0"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1</a:t>
            </a:r>
            <a:r>
              <a:rPr lang="ru-RU" sz="1200" spc="36" dirty="0" smtClean="0"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600</a:t>
            </a:r>
            <a:r>
              <a:rPr lang="en-US" sz="1200" spc="36" dirty="0" smtClean="0"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</a:t>
            </a:r>
            <a:r>
              <a:rPr lang="ru-RU" sz="1200" spc="36" dirty="0"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каналов, </a:t>
            </a:r>
            <a:r>
              <a:rPr lang="en-US" sz="1200" spc="36" dirty="0"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8</a:t>
            </a:r>
            <a:r>
              <a:rPr lang="ru-RU" sz="1200" spc="36" dirty="0"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Гб памяти</a:t>
            </a:r>
            <a:r>
              <a:rPr lang="en-US" sz="1200" spc="36" dirty="0"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, </a:t>
            </a:r>
            <a:r>
              <a:rPr lang="en-US" sz="1200" spc="36" dirty="0" smtClean="0"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IP68</a:t>
            </a:r>
            <a:r>
              <a:rPr lang="ru-RU" sz="1200" spc="36" dirty="0" smtClean="0"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, модем 2 или 5 Вт</a:t>
            </a:r>
            <a:endParaRPr sz="1200" spc="36" dirty="0"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9" name="object 21"/>
          <p:cNvSpPr txBox="1"/>
          <p:nvPr/>
        </p:nvSpPr>
        <p:spPr>
          <a:xfrm>
            <a:off x="1617301" y="1488290"/>
            <a:ext cx="1139212" cy="192504"/>
          </a:xfrm>
          <a:prstGeom prst="rect">
            <a:avLst/>
          </a:prstGeom>
        </p:spPr>
        <p:txBody>
          <a:bodyPr vert="horz" wrap="square" lIns="0" tIns="7762" rIns="0" bIns="0" rtlCol="0">
            <a:spAutoFit/>
          </a:bodyPr>
          <a:lstStyle/>
          <a:p>
            <a:pPr marL="6468">
              <a:spcBef>
                <a:spcPts val="61"/>
              </a:spcBef>
            </a:pPr>
            <a:r>
              <a:rPr sz="1200" b="1" spc="10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T</a:t>
            </a:r>
            <a:r>
              <a:rPr lang="en-US" sz="1200" b="1" spc="10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ersus Luka</a:t>
            </a:r>
            <a:endParaRPr sz="1200" b="1" spc="10" dirty="0">
              <a:solidFill>
                <a:srgbClr val="C0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5" name="object 12"/>
          <p:cNvSpPr txBox="1"/>
          <p:nvPr/>
        </p:nvSpPr>
        <p:spPr>
          <a:xfrm>
            <a:off x="2482321" y="561343"/>
            <a:ext cx="3191960" cy="746502"/>
          </a:xfrm>
          <a:prstGeom prst="rect">
            <a:avLst/>
          </a:prstGeom>
        </p:spPr>
        <p:txBody>
          <a:bodyPr vert="horz" wrap="square" lIns="0" tIns="7762" rIns="0" bIns="0" rtlCol="0">
            <a:spAutoFit/>
          </a:bodyPr>
          <a:lstStyle/>
          <a:p>
            <a:pPr algn="ctr">
              <a:spcBef>
                <a:spcPts val="48"/>
              </a:spcBef>
            </a:pPr>
            <a:r>
              <a:rPr lang="ru-RU" sz="1600" spc="20" dirty="0"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Интеграция технологии визуального позиционирования, ГНСС и IMU</a:t>
            </a:r>
            <a:endParaRPr lang="en-US" sz="1600" spc="20" dirty="0"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25" name="object 12"/>
          <p:cNvSpPr txBox="1"/>
          <p:nvPr/>
        </p:nvSpPr>
        <p:spPr>
          <a:xfrm>
            <a:off x="258142" y="2637440"/>
            <a:ext cx="2505980" cy="561836"/>
          </a:xfrm>
          <a:prstGeom prst="rect">
            <a:avLst/>
          </a:prstGeom>
        </p:spPr>
        <p:txBody>
          <a:bodyPr vert="horz" wrap="square" lIns="0" tIns="7762" rIns="0" bIns="0" rtlCol="0">
            <a:spAutoFit/>
          </a:bodyPr>
          <a:lstStyle/>
          <a:p>
            <a:pPr marL="6468">
              <a:spcBef>
                <a:spcPts val="61"/>
              </a:spcBef>
            </a:pPr>
            <a:r>
              <a:rPr lang="ru-RU" sz="1200" dirty="0"/>
              <a:t>М</a:t>
            </a:r>
            <a:r>
              <a:rPr lang="ru-RU" sz="1200" i="0" dirty="0">
                <a:effectLst/>
              </a:rPr>
              <a:t>обильн</a:t>
            </a:r>
            <a:r>
              <a:rPr lang="ru-RU" sz="1200" dirty="0"/>
              <a:t>ая</a:t>
            </a:r>
            <a:r>
              <a:rPr lang="ru-RU" sz="1200" i="0" dirty="0">
                <a:effectLst/>
              </a:rPr>
              <a:t> картографическая сканирующая  система с различными полезными нагрузками</a:t>
            </a:r>
            <a:endParaRPr sz="1200" spc="36" dirty="0"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2" name="图片 1" descr="oscar trek">
            <a:extLst>
              <a:ext uri="{FF2B5EF4-FFF2-40B4-BE49-F238E27FC236}">
                <a16:creationId xmlns="" xmlns:a16="http://schemas.microsoft.com/office/drawing/2014/main" id="{4F669B3B-0CAC-1FF8-36FF-87C7C812AF9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014" b="8196"/>
          <a:stretch>
            <a:fillRect/>
          </a:stretch>
        </p:blipFill>
        <p:spPr>
          <a:xfrm>
            <a:off x="1302221" y="458984"/>
            <a:ext cx="1225623" cy="10293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4F0145E-A4A1-9BF9-F6B4-5DE1CC7005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7" r="23666"/>
          <a:stretch/>
        </p:blipFill>
        <p:spPr>
          <a:xfrm>
            <a:off x="2631673" y="2124487"/>
            <a:ext cx="1167907" cy="1372943"/>
          </a:xfrm>
          <a:prstGeom prst="rect">
            <a:avLst/>
          </a:prstGeom>
        </p:spPr>
      </p:pic>
      <p:pic>
        <p:nvPicPr>
          <p:cNvPr id="30" name="image2.pn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70408" y="4386319"/>
            <a:ext cx="1188733" cy="19471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34930" y="3647655"/>
            <a:ext cx="28503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Тахеометр </a:t>
            </a:r>
            <a:r>
              <a:rPr lang="en-US" sz="1600" b="1" dirty="0" err="1" smtClean="0">
                <a:solidFill>
                  <a:srgbClr val="C00000"/>
                </a:solidFill>
              </a:rPr>
              <a:t>Tersus</a:t>
            </a:r>
            <a:r>
              <a:rPr lang="en-US" sz="1600" b="1" dirty="0" smtClean="0">
                <a:solidFill>
                  <a:srgbClr val="C00000"/>
                </a:solidFill>
              </a:rPr>
              <a:t> </a:t>
            </a:r>
            <a:r>
              <a:rPr lang="en-US" sz="1600" b="1" dirty="0">
                <a:solidFill>
                  <a:srgbClr val="C00000"/>
                </a:solidFill>
              </a:rPr>
              <a:t>TAS</a:t>
            </a:r>
            <a:r>
              <a:rPr lang="ru-RU" sz="1600" b="1" dirty="0">
                <a:solidFill>
                  <a:srgbClr val="C00000"/>
                </a:solidFill>
              </a:rPr>
              <a:t>-</a:t>
            </a:r>
            <a:r>
              <a:rPr lang="en-US" sz="1600" b="1" dirty="0">
                <a:solidFill>
                  <a:srgbClr val="C00000"/>
                </a:solidFill>
              </a:rPr>
              <a:t>Z</a:t>
            </a:r>
            <a:r>
              <a:rPr lang="ru-RU" sz="1600" b="1" dirty="0" smtClean="0">
                <a:solidFill>
                  <a:srgbClr val="C00000"/>
                </a:solidFill>
              </a:rPr>
              <a:t>1</a:t>
            </a:r>
            <a:r>
              <a:rPr lang="ru-RU" dirty="0" smtClean="0"/>
              <a:t>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Bahnschrift SemiBold" panose="020B0502040204020203" pitchFamily="34" charset="0"/>
                <a:cs typeface="Arial" panose="020B0604020202020204" pitchFamily="34" charset="0"/>
              </a:rPr>
              <a:t>2"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object 21"/>
          <p:cNvSpPr txBox="1"/>
          <p:nvPr/>
        </p:nvSpPr>
        <p:spPr>
          <a:xfrm>
            <a:off x="313757" y="814685"/>
            <a:ext cx="906207" cy="192504"/>
          </a:xfrm>
          <a:prstGeom prst="rect">
            <a:avLst/>
          </a:prstGeom>
        </p:spPr>
        <p:txBody>
          <a:bodyPr vert="horz" wrap="square" lIns="0" tIns="7762" rIns="0" bIns="0" rtlCol="0">
            <a:spAutoFit/>
          </a:bodyPr>
          <a:lstStyle/>
          <a:p>
            <a:pPr marL="6468">
              <a:spcBef>
                <a:spcPts val="61"/>
              </a:spcBef>
            </a:pPr>
            <a:r>
              <a:rPr lang="en-US" sz="1200" b="1" spc="10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Tersus Trek</a:t>
            </a:r>
            <a:r>
              <a:rPr sz="1200" b="1" spc="10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 </a:t>
            </a:r>
          </a:p>
        </p:txBody>
      </p:sp>
      <p:pic>
        <p:nvPicPr>
          <p:cNvPr id="32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33286" y="1608614"/>
            <a:ext cx="1119187" cy="1040990"/>
          </a:xfrm>
          <a:prstGeom prst="rect">
            <a:avLst/>
          </a:prstGeom>
        </p:spPr>
      </p:pic>
      <p:pic>
        <p:nvPicPr>
          <p:cNvPr id="33" name="object 2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792880" y="794882"/>
            <a:ext cx="1128712" cy="1025927"/>
          </a:xfrm>
          <a:prstGeom prst="rect">
            <a:avLst/>
          </a:prstGeom>
        </p:spPr>
      </p:pic>
      <p:pic>
        <p:nvPicPr>
          <p:cNvPr id="34" name="图片 2" descr="C:/Users/ch/AppData/Local/Temp/picturecompress_20211222104118/output_1.pngoutput_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2558" y="2225361"/>
            <a:ext cx="1079315" cy="1011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66" y="2393815"/>
            <a:ext cx="2041991" cy="11581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36" y="4169738"/>
            <a:ext cx="3365467" cy="2524100"/>
          </a:xfrm>
          <a:prstGeom prst="rect">
            <a:avLst/>
          </a:prstGeom>
        </p:spPr>
      </p:pic>
      <p:sp>
        <p:nvSpPr>
          <p:cNvPr id="11" name="object 21"/>
          <p:cNvSpPr txBox="1"/>
          <p:nvPr/>
        </p:nvSpPr>
        <p:spPr>
          <a:xfrm>
            <a:off x="766860" y="2439104"/>
            <a:ext cx="2530678" cy="192504"/>
          </a:xfrm>
          <a:prstGeom prst="rect">
            <a:avLst/>
          </a:prstGeom>
        </p:spPr>
        <p:txBody>
          <a:bodyPr vert="horz" wrap="square" lIns="0" tIns="7762" rIns="0" bIns="0" rtlCol="0">
            <a:spAutoFit/>
          </a:bodyPr>
          <a:lstStyle/>
          <a:p>
            <a:pPr marL="6468">
              <a:spcBef>
                <a:spcPts val="61"/>
              </a:spcBef>
            </a:pPr>
            <a:r>
              <a:rPr lang="en-US" sz="1200" b="1" spc="10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Bold" panose="020B0800000000000000" charset="-122"/>
                <a:sym typeface="+mn-ea"/>
              </a:rPr>
              <a:t>Tersus Metaverse Painter</a:t>
            </a:r>
            <a:endParaRPr lang="zh-CN" altLang="en-US" sz="1200" b="1" spc="10" dirty="0">
              <a:solidFill>
                <a:srgbClr val="C000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066" y="4270985"/>
            <a:ext cx="1828604" cy="24381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19617866">
            <a:off x="5775248" y="869443"/>
            <a:ext cx="315445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E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Серия </a:t>
            </a:r>
            <a:r>
              <a:rPr lang="en-IE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Oscar -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моноблоки </a:t>
            </a:r>
          </a:p>
          <a:p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E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E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-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модульного типа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7478" y="5175205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 err="1" smtClean="0">
                <a:solidFill>
                  <a:srgbClr val="C00000"/>
                </a:solidFill>
              </a:rPr>
              <a:t>TheDuck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68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7629" y="340014"/>
            <a:ext cx="599676" cy="43461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055288" y="2382250"/>
            <a:ext cx="557709" cy="2911858"/>
            <a:chOff x="17710446" y="3242707"/>
            <a:chExt cx="1226185" cy="48018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76673" y="3242707"/>
              <a:ext cx="1132248" cy="120405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710446" y="4448000"/>
              <a:ext cx="1226150" cy="120405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23567" y="5638142"/>
              <a:ext cx="1187479" cy="2405915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531019" y="2390283"/>
            <a:ext cx="2156609" cy="1437831"/>
            <a:chOff x="1167503" y="3255953"/>
            <a:chExt cx="4741545" cy="2371090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80749" y="3255953"/>
              <a:ext cx="4728295" cy="120416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7503" y="4461246"/>
              <a:ext cx="2432414" cy="1165524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609358" y="2366186"/>
            <a:ext cx="3242568" cy="1474027"/>
            <a:chOff x="3538353" y="3216216"/>
            <a:chExt cx="7129145" cy="243078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40314" y="4434755"/>
              <a:ext cx="2426774" cy="121057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38353" y="4448000"/>
              <a:ext cx="4738818" cy="119857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82705" y="3216216"/>
              <a:ext cx="4728863" cy="1204208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5940781" y="3835995"/>
            <a:ext cx="2142848" cy="147702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43209" y="3852894"/>
            <a:ext cx="2150583" cy="1470466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4836375" y="3796269"/>
            <a:ext cx="1106339" cy="1543305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4871710" y="2349683"/>
            <a:ext cx="3209064" cy="1467096"/>
            <a:chOff x="10710995" y="3189001"/>
            <a:chExt cx="7055484" cy="2419350"/>
          </a:xfrm>
        </p:grpSpPr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339599" y="3216214"/>
              <a:ext cx="2426783" cy="237610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710995" y="3189001"/>
              <a:ext cx="4655587" cy="2419351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690084" y="3842793"/>
            <a:ext cx="2150840" cy="1470468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0" y="6616229"/>
            <a:ext cx="1438606" cy="241435"/>
          </a:xfrm>
          <a:custGeom>
            <a:avLst/>
            <a:gdLst/>
            <a:ahLst/>
            <a:cxnLst/>
            <a:rect l="l" t="t" r="r" b="b"/>
            <a:pathLst>
              <a:path w="3162935" h="398145">
                <a:moveTo>
                  <a:pt x="3162437" y="0"/>
                </a:moveTo>
                <a:lnTo>
                  <a:pt x="0" y="0"/>
                </a:lnTo>
                <a:lnTo>
                  <a:pt x="0" y="397893"/>
                </a:lnTo>
                <a:lnTo>
                  <a:pt x="3162437" y="397893"/>
                </a:lnTo>
                <a:lnTo>
                  <a:pt x="3162437" y="0"/>
                </a:lnTo>
                <a:close/>
              </a:path>
            </a:pathLst>
          </a:custGeom>
          <a:solidFill>
            <a:srgbClr val="4C4F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14"/>
          <p:cNvSpPr txBox="1">
            <a:spLocks noGrp="1"/>
          </p:cNvSpPr>
          <p:nvPr/>
        </p:nvSpPr>
        <p:spPr>
          <a:xfrm>
            <a:off x="378352" y="887574"/>
            <a:ext cx="7705277" cy="623064"/>
          </a:xfrm>
          <a:prstGeom prst="rect">
            <a:avLst/>
          </a:prstGeom>
        </p:spPr>
        <p:txBody>
          <a:bodyPr vert="horz" wrap="square" lIns="0" tIns="7438" rIns="0" bIns="0" rtlCol="0">
            <a:spAutoFit/>
          </a:bodyPr>
          <a:lstStyle>
            <a:lvl1pPr>
              <a:defRPr sz="6600" b="0" i="0">
                <a:solidFill>
                  <a:srgbClr val="D31319"/>
                </a:solidFill>
                <a:latin typeface="Bebas Neue" panose="02010600030101010101" charset="-122"/>
                <a:ea typeface="+mj-ea"/>
                <a:cs typeface="Bebas Neue" panose="02010600030101010101" charset="-122"/>
              </a:defRPr>
            </a:lvl1pPr>
          </a:lstStyle>
          <a:p>
            <a:pPr marL="6468">
              <a:spcBef>
                <a:spcPts val="59"/>
              </a:spcBef>
            </a:pPr>
            <a:r>
              <a:rPr lang="ru-RU" sz="2000" b="1" spc="-41" dirty="0">
                <a:solidFill>
                  <a:schemeClr val="bg1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ПОЛЬЗОВАТЕЛИ СО ВСЕГО МИРА ДОВЕРЯЮТ БРЕНДУ </a:t>
            </a:r>
            <a:r>
              <a:rPr lang="en-US" sz="2000" b="1" spc="-41" dirty="0">
                <a:solidFill>
                  <a:schemeClr val="bg1">
                    <a:lumMod val="50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TERSUS</a:t>
            </a:r>
          </a:p>
        </p:txBody>
      </p:sp>
      <p:sp>
        <p:nvSpPr>
          <p:cNvPr id="24" name="object 5"/>
          <p:cNvSpPr/>
          <p:nvPr/>
        </p:nvSpPr>
        <p:spPr>
          <a:xfrm>
            <a:off x="389058" y="1641957"/>
            <a:ext cx="392216" cy="47363"/>
          </a:xfrm>
          <a:custGeom>
            <a:avLst/>
            <a:gdLst/>
            <a:ahLst/>
            <a:cxnLst/>
            <a:rect l="l" t="t" r="r" b="b"/>
            <a:pathLst>
              <a:path w="862330" h="78105">
                <a:moveTo>
                  <a:pt x="861837" y="0"/>
                </a:moveTo>
                <a:lnTo>
                  <a:pt x="0" y="0"/>
                </a:lnTo>
                <a:lnTo>
                  <a:pt x="0" y="77536"/>
                </a:lnTo>
                <a:lnTo>
                  <a:pt x="861837" y="77536"/>
                </a:lnTo>
                <a:lnTo>
                  <a:pt x="861837" y="0"/>
                </a:lnTo>
                <a:close/>
              </a:path>
            </a:pathLst>
          </a:custGeom>
          <a:solidFill>
            <a:srgbClr val="D3131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文本框 26"/>
          <p:cNvSpPr txBox="1"/>
          <p:nvPr/>
        </p:nvSpPr>
        <p:spPr>
          <a:xfrm>
            <a:off x="534204" y="2110973"/>
            <a:ext cx="8613440" cy="216302"/>
          </a:xfrm>
          <a:prstGeom prst="rect">
            <a:avLst/>
          </a:prstGeom>
          <a:noFill/>
        </p:spPr>
        <p:txBody>
          <a:bodyPr wrap="square" lIns="46570" tIns="23285" rIns="46570" bIns="23285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ru-RU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Обладатели продуктов </a:t>
            </a: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Tersus</a:t>
            </a:r>
          </a:p>
        </p:txBody>
      </p:sp>
    </p:spTree>
    <p:extLst>
      <p:ext uri="{BB962C8B-B14F-4D97-AF65-F5344CB8AC3E}">
        <p14:creationId xmlns:p14="http://schemas.microsoft.com/office/powerpoint/2010/main" val="770722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FABD85F-2984-4210-B074-713DADED2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058779"/>
          </a:xfrm>
        </p:spPr>
        <p:txBody>
          <a:bodyPr/>
          <a:lstStyle/>
          <a:p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3D сканирующие решения в 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трёх </a:t>
            </a:r>
            <a:r>
              <a:rPr lang="ru-RU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средах. 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xmlns="" id="{CD66ED0E-C355-4A53-A8C6-10EB2029C7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952774"/>
              </p:ext>
            </p:extLst>
          </p:nvPr>
        </p:nvGraphicFramePr>
        <p:xfrm>
          <a:off x="457200" y="1373790"/>
          <a:ext cx="8388417" cy="4824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7874">
                  <a:extLst>
                    <a:ext uri="{9D8B030D-6E8A-4147-A177-3AD203B41FA5}">
                      <a16:colId xmlns:a16="http://schemas.microsoft.com/office/drawing/2014/main" xmlns="" val="332036291"/>
                    </a:ext>
                  </a:extLst>
                </a:gridCol>
                <a:gridCol w="1973179">
                  <a:extLst>
                    <a:ext uri="{9D8B030D-6E8A-4147-A177-3AD203B41FA5}">
                      <a16:colId xmlns:a16="http://schemas.microsoft.com/office/drawing/2014/main" xmlns="" val="3085467418"/>
                    </a:ext>
                  </a:extLst>
                </a:gridCol>
                <a:gridCol w="1961147">
                  <a:extLst>
                    <a:ext uri="{9D8B030D-6E8A-4147-A177-3AD203B41FA5}">
                      <a16:colId xmlns:a16="http://schemas.microsoft.com/office/drawing/2014/main" xmlns="" val="2828830951"/>
                    </a:ext>
                  </a:extLst>
                </a:gridCol>
                <a:gridCol w="2216217">
                  <a:extLst>
                    <a:ext uri="{9D8B030D-6E8A-4147-A177-3AD203B41FA5}">
                      <a16:colId xmlns:a16="http://schemas.microsoft.com/office/drawing/2014/main" xmlns="" val="1103823050"/>
                    </a:ext>
                  </a:extLst>
                </a:gridCol>
              </a:tblGrid>
              <a:tr h="103125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Съемка с БПЛА/ Воздух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2085137"/>
                  </a:ext>
                </a:extLst>
              </a:tr>
              <a:tr h="197445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Земля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Инфраструктура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2"/>
                          </a:solidFill>
                        </a:rPr>
                        <a:t>Автоматизация учета</a:t>
                      </a:r>
                      <a:r>
                        <a:rPr lang="ru-RU" b="1" baseline="0" dirty="0" smtClean="0">
                          <a:solidFill>
                            <a:schemeClr val="tx2"/>
                          </a:solidFill>
                        </a:rPr>
                        <a:t> склада 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Карьеры.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/>
                        <a:t>Дальность </a:t>
                      </a:r>
                      <a:r>
                        <a:rPr lang="en-IE" dirty="0" smtClean="0"/>
                        <a:t>&lt; 2 </a:t>
                      </a:r>
                      <a:r>
                        <a:rPr lang="ru-RU" dirty="0" smtClean="0"/>
                        <a:t>км</a:t>
                      </a:r>
                      <a:r>
                        <a:rPr lang="ru-RU" baseline="0" dirty="0" smtClean="0"/>
                        <a:t> 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2346269"/>
                  </a:ext>
                </a:extLst>
              </a:tr>
              <a:tr h="181917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Под </a:t>
                      </a:r>
                      <a:r>
                        <a:rPr lang="ru-RU" sz="2400" b="1" dirty="0" smtClean="0">
                          <a:solidFill>
                            <a:schemeClr val="tx1"/>
                          </a:solidFill>
                        </a:rPr>
                        <a:t>землёй:</a:t>
                      </a:r>
                      <a:r>
                        <a:rPr lang="ru-RU" sz="24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в </a:t>
                      </a:r>
                      <a:r>
                        <a:rPr lang="ru-RU" b="1" i="1" dirty="0" err="1" smtClean="0">
                          <a:solidFill>
                            <a:schemeClr val="tx1"/>
                          </a:solidFill>
                        </a:rPr>
                        <a:t>т.ч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. скважины, рудоспуски, недоступные</a:t>
                      </a:r>
                      <a:r>
                        <a:rPr lang="ru-RU" b="1" i="1" baseline="0" dirty="0" smtClean="0">
                          <a:solidFill>
                            <a:schemeClr val="tx1"/>
                          </a:solidFill>
                        </a:rPr>
                        <a:t> полости </a:t>
                      </a:r>
                      <a:r>
                        <a:rPr lang="ru-RU" b="1" i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5331232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7F8342F-3DDD-4D1A-8D93-4364D26F3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993" y="1485046"/>
            <a:ext cx="972498" cy="6899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80F38D6-8BB1-4B1D-91EC-7B175030D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242" y="4755946"/>
            <a:ext cx="1047266" cy="94789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B0EFC52-5B1E-4689-AEFA-D7943F53F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398" y="2990258"/>
            <a:ext cx="724551" cy="5764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C1A777-5CAA-49CD-9EB4-36DE91CEF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145" y="4522942"/>
            <a:ext cx="1749709" cy="141390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191341" y="6196692"/>
            <a:ext cx="57593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7-912-286-0146 </a:t>
            </a:r>
            <a:r>
              <a:rPr lang="ru-RU" sz="1200" i="1" dirty="0">
                <a:latin typeface="Arial" panose="020B0604020202020204" pitchFamily="34" charset="0"/>
                <a:cs typeface="Arial" panose="020B0604020202020204" pitchFamily="34" charset="0"/>
              </a:rPr>
              <a:t>Кобзев Александр Евгеньевич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784" y="6168242"/>
            <a:ext cx="333901" cy="333901"/>
          </a:xfrm>
          <a:prstGeom prst="rect">
            <a:avLst/>
          </a:prstGeom>
        </p:spPr>
      </p:pic>
      <p:pic>
        <p:nvPicPr>
          <p:cNvPr id="25" name="Picture 2" descr="C:\Shared\Презентации\Картинки\C-AL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0169" y="4292625"/>
            <a:ext cx="1269444" cy="972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http://www.carlsonsw.com/wordpress/wp-content/uploads/2018/05/Void_Scanner_02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170" y="5264943"/>
            <a:ext cx="2195519" cy="67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7634" y="2946388"/>
            <a:ext cx="833990" cy="1240601"/>
          </a:xfrm>
          <a:prstGeom prst="rect">
            <a:avLst/>
          </a:prstGeom>
        </p:spPr>
      </p:pic>
      <p:pic>
        <p:nvPicPr>
          <p:cNvPr id="28" name="Picture 12">
            <a:extLst>
              <a:ext uri="{FF2B5EF4-FFF2-40B4-BE49-F238E27FC236}">
                <a16:creationId xmlns:xdr="http://schemas.openxmlformats.org/drawingml/2006/spreadsheetDrawing" xmlns:a16="http://schemas.microsoft.com/office/drawing/2014/main" xmlns="" xmlns:lc="http://schemas.openxmlformats.org/drawingml/2006/lockedCanvas" id="{00000000-0008-0000-0000-00000C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77176" y="3012534"/>
            <a:ext cx="763824" cy="1058862"/>
          </a:xfrm>
          <a:prstGeom prst="rect">
            <a:avLst/>
          </a:prstGeom>
          <a:gradFill>
            <a:gsLst>
              <a:gs pos="0">
                <a:schemeClr val="bg1"/>
              </a:gs>
              <a:gs pos="1000">
                <a:schemeClr val="accent1">
                  <a:tint val="44500"/>
                  <a:satMod val="160000"/>
                  <a:alpha val="79000"/>
                  <a:lumMod val="80000"/>
                  <a:lumOff val="2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30" name="Рисунок 2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585" y="2990259"/>
            <a:ext cx="637012" cy="64498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310259F-9DBC-48AE-ABDB-AFC3279383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9088" y="1485046"/>
            <a:ext cx="1092306" cy="88267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AED45F2-FD35-451D-934E-E6F7EAE5B9E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3597" y="3604413"/>
            <a:ext cx="717567" cy="68821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B7A6EE25-DF60-4E74-8DC3-B0979742D0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3058" y="3743937"/>
            <a:ext cx="539543" cy="54868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7A6EE25-DF60-4E74-8DC3-B0979742D0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3515" y="4592234"/>
            <a:ext cx="800024" cy="813584"/>
          </a:xfrm>
          <a:prstGeom prst="rect">
            <a:avLst/>
          </a:prstGeom>
        </p:spPr>
      </p:pic>
      <p:pic>
        <p:nvPicPr>
          <p:cNvPr id="21" name="Google Shape;299;p56"/>
          <p:cNvPicPr preferRelativeResize="0"/>
          <p:nvPr/>
        </p:nvPicPr>
        <p:blipFill rotWithShape="1">
          <a:blip r:embed="rId15">
            <a:alphaModFix/>
          </a:blip>
          <a:srcRect l="7285" t="21805" r="16349" b="20812"/>
          <a:stretch/>
        </p:blipFill>
        <p:spPr>
          <a:xfrm>
            <a:off x="4619826" y="1468781"/>
            <a:ext cx="2239382" cy="674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814" y="1468781"/>
            <a:ext cx="800725" cy="706174"/>
          </a:xfrm>
          <a:prstGeom prst="rect">
            <a:avLst/>
          </a:prstGeom>
        </p:spPr>
      </p:pic>
      <p:pic>
        <p:nvPicPr>
          <p:cNvPr id="23" name="image2.png"/>
          <p:cNvPicPr/>
          <p:nvPr/>
        </p:nvPicPr>
        <p:blipFill>
          <a:blip r:embed="rId17"/>
          <a:srcRect l="10049" t="21933" r="1499" b="20848"/>
          <a:stretch>
            <a:fillRect/>
          </a:stretch>
        </p:blipFill>
        <p:spPr>
          <a:xfrm>
            <a:off x="6490597" y="1412487"/>
            <a:ext cx="1892922" cy="55972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22326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1748" y="119596"/>
            <a:ext cx="8180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C00000"/>
                </a:solidFill>
                <a:ea typeface="微软雅黑" panose="020B0503020204020204" pitchFamily="34" charset="-122"/>
              </a:rPr>
              <a:t>GreenValley –</a:t>
            </a:r>
            <a:r>
              <a:rPr lang="ru-RU" sz="2400" dirty="0">
                <a:solidFill>
                  <a:srgbClr val="C00000"/>
                </a:solidFill>
                <a:ea typeface="微软雅黑" panose="020B0503020204020204" pitchFamily="34" charset="-122"/>
              </a:rPr>
              <a:t> ведущий мировой разработчик и производитель мобильных 3</a:t>
            </a:r>
            <a:r>
              <a:rPr lang="en-GB" sz="2400" dirty="0">
                <a:solidFill>
                  <a:srgbClr val="C00000"/>
                </a:solidFill>
                <a:ea typeface="微软雅黑" panose="020B0503020204020204" pitchFamily="34" charset="-122"/>
              </a:rPr>
              <a:t>D </a:t>
            </a:r>
            <a:r>
              <a:rPr lang="ru-RU" sz="2400" dirty="0">
                <a:solidFill>
                  <a:srgbClr val="C00000"/>
                </a:solidFill>
                <a:ea typeface="微软雅黑" panose="020B0503020204020204" pitchFamily="34" charset="-122"/>
              </a:rPr>
              <a:t>сканирующих </a:t>
            </a:r>
            <a:r>
              <a:rPr lang="ru-RU" sz="2400" dirty="0" smtClean="0">
                <a:solidFill>
                  <a:srgbClr val="C00000"/>
                </a:solidFill>
                <a:ea typeface="微软雅黑" panose="020B0503020204020204" pitchFamily="34" charset="-122"/>
              </a:rPr>
              <a:t>решений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" name="Рисунок 9" descr="ргц1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02348" y="2093445"/>
            <a:ext cx="4720272" cy="104439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</p:pic>
      <p:pic>
        <p:nvPicPr>
          <p:cNvPr id="13" name="Picture 3" descr="C:\Users\Александр Кобзев\Documents\Оборудование\Green_Valley_International\2019_GVI_sertifik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49" y="1128561"/>
            <a:ext cx="4012198" cy="283454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7" descr="C:\Users\d.chernova\Desktop\картинки презентация\0_6d3e4_7657b10f_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1" y="3691924"/>
            <a:ext cx="2582320" cy="244082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glow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Александр Кобзев\Downloads\2023_Русгеоцентр_Полномочия дилера GreenValley_page-0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384" y="3214911"/>
            <a:ext cx="2162550" cy="264206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6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B78A98-75AF-885B-6B14-A805524F5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366" y="231007"/>
            <a:ext cx="6858000" cy="481264"/>
          </a:xfrm>
        </p:spPr>
        <p:txBody>
          <a:bodyPr>
            <a:normAutofit/>
          </a:bodyPr>
          <a:lstStyle/>
          <a:p>
            <a:r>
              <a:rPr lang="ru-RU" sz="2400" dirty="0"/>
              <a:t>Применение наших решений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4EFDF3F-C6E7-1374-6EAF-8A666D2BD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015" y="625780"/>
            <a:ext cx="8325853" cy="1655762"/>
          </a:xfrm>
        </p:spPr>
        <p:txBody>
          <a:bodyPr>
            <a:noAutofit/>
          </a:bodyPr>
          <a:lstStyle/>
          <a:p>
            <a:pPr algn="l"/>
            <a:endParaRPr lang="ru-RU" sz="2000" dirty="0" smtClean="0"/>
          </a:p>
          <a:p>
            <a:pPr algn="l"/>
            <a:r>
              <a:rPr lang="ru-RU" sz="2000" b="1" dirty="0" smtClean="0">
                <a:solidFill>
                  <a:schemeClr val="bg1"/>
                </a:solidFill>
              </a:rPr>
              <a:t>Современные </a:t>
            </a:r>
            <a:r>
              <a:rPr lang="ru-RU" sz="2000" b="1" dirty="0">
                <a:solidFill>
                  <a:schemeClr val="bg1"/>
                </a:solidFill>
              </a:rPr>
              <a:t>высоко-эффективные инструменты геодезического класса для сбора и обработки результатов мобильного сканирования для </a:t>
            </a:r>
            <a:r>
              <a:rPr lang="ru-RU" sz="2000" b="1" dirty="0" smtClean="0">
                <a:solidFill>
                  <a:schemeClr val="bg1"/>
                </a:solidFill>
              </a:rPr>
              <a:t>создания:</a:t>
            </a:r>
          </a:p>
          <a:p>
            <a:pPr algn="l"/>
            <a:r>
              <a:rPr lang="ru-RU" sz="2000" dirty="0" smtClean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цифровых </a:t>
            </a:r>
            <a:r>
              <a:rPr lang="ru-RU" dirty="0"/>
              <a:t>карт и </a:t>
            </a:r>
            <a:r>
              <a:rPr lang="ru-RU" dirty="0" smtClean="0"/>
              <a:t>планов М </a:t>
            </a:r>
            <a:r>
              <a:rPr lang="ru-RU" dirty="0"/>
              <a:t>1:500 – </a:t>
            </a:r>
            <a:r>
              <a:rPr lang="ru-RU" dirty="0" smtClean="0"/>
              <a:t>1:2 000 </a:t>
            </a:r>
            <a:endParaRPr lang="ru-RU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/>
              <a:t>цифровых моделей рельефа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/>
              <a:t>навигационных карт и их обновления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/>
              <a:t>оперативного мониторинга территорий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/>
              <a:t>геодезических изысканий и маркшейдерских работ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/>
              <a:t>получения объемов сырья закрытых и открытых складов…      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25D0059-488E-FC0E-85DB-2C1A272EA462}"/>
              </a:ext>
            </a:extLst>
          </p:cNvPr>
          <p:cNvSpPr/>
          <p:nvPr/>
        </p:nvSpPr>
        <p:spPr>
          <a:xfrm>
            <a:off x="539015" y="5765532"/>
            <a:ext cx="8325853" cy="92890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Эффективно управлять можно тем, что можно точно измерить </a:t>
            </a:r>
          </a:p>
        </p:txBody>
      </p:sp>
    </p:spTree>
    <p:extLst>
      <p:ext uri="{BB962C8B-B14F-4D97-AF65-F5344CB8AC3E}">
        <p14:creationId xmlns:p14="http://schemas.microsoft.com/office/powerpoint/2010/main" val="92425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ABD85F-2984-4210-B074-713DADED2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433" y="273092"/>
            <a:ext cx="7950058" cy="663736"/>
          </a:xfrm>
        </p:spPr>
        <p:txBody>
          <a:bodyPr>
            <a:normAutofit/>
          </a:bodyPr>
          <a:lstStyle/>
          <a:p>
            <a:r>
              <a:rPr lang="ru-RU" sz="2600" dirty="0">
                <a:solidFill>
                  <a:schemeClr val="bg1"/>
                </a:solidFill>
              </a:rPr>
              <a:t>3</a:t>
            </a:r>
            <a:r>
              <a:rPr lang="en-GB" sz="2600" dirty="0">
                <a:solidFill>
                  <a:schemeClr val="bg1"/>
                </a:solidFill>
              </a:rPr>
              <a:t>D </a:t>
            </a:r>
            <a:r>
              <a:rPr lang="ru-RU" sz="2600" dirty="0">
                <a:solidFill>
                  <a:schemeClr val="bg1"/>
                </a:solidFill>
              </a:rPr>
              <a:t>сканирующие решения в трёх средах</a:t>
            </a:r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="" xmlns:a16="http://schemas.microsoft.com/office/drawing/2014/main" id="{CD66ED0E-C355-4A53-A8C6-10EB2029C7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0655861"/>
              </p:ext>
            </p:extLst>
          </p:nvPr>
        </p:nvGraphicFramePr>
        <p:xfrm>
          <a:off x="453735" y="1117376"/>
          <a:ext cx="8236530" cy="4928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185">
                  <a:extLst>
                    <a:ext uri="{9D8B030D-6E8A-4147-A177-3AD203B41FA5}">
                      <a16:colId xmlns="" xmlns:a16="http://schemas.microsoft.com/office/drawing/2014/main" val="332036291"/>
                    </a:ext>
                  </a:extLst>
                </a:gridCol>
                <a:gridCol w="1226127">
                  <a:extLst>
                    <a:ext uri="{9D8B030D-6E8A-4147-A177-3AD203B41FA5}">
                      <a16:colId xmlns="" xmlns:a16="http://schemas.microsoft.com/office/drawing/2014/main" val="3085467418"/>
                    </a:ext>
                  </a:extLst>
                </a:gridCol>
                <a:gridCol w="616585">
                  <a:extLst>
                    <a:ext uri="{9D8B030D-6E8A-4147-A177-3AD203B41FA5}">
                      <a16:colId xmlns="" xmlns:a16="http://schemas.microsoft.com/office/drawing/2014/main" val="2828830951"/>
                    </a:ext>
                  </a:extLst>
                </a:gridCol>
                <a:gridCol w="1176022">
                  <a:extLst>
                    <a:ext uri="{9D8B030D-6E8A-4147-A177-3AD203B41FA5}">
                      <a16:colId xmlns="" xmlns:a16="http://schemas.microsoft.com/office/drawing/2014/main" val="1458913839"/>
                    </a:ext>
                  </a:extLst>
                </a:gridCol>
                <a:gridCol w="901091">
                  <a:extLst>
                    <a:ext uri="{9D8B030D-6E8A-4147-A177-3AD203B41FA5}">
                      <a16:colId xmlns="" xmlns:a16="http://schemas.microsoft.com/office/drawing/2014/main" val="2601111091"/>
                    </a:ext>
                  </a:extLst>
                </a:gridCol>
                <a:gridCol w="883228">
                  <a:extLst>
                    <a:ext uri="{9D8B030D-6E8A-4147-A177-3AD203B41FA5}">
                      <a16:colId xmlns="" xmlns:a16="http://schemas.microsoft.com/office/drawing/2014/main" val="2278460915"/>
                    </a:ext>
                  </a:extLst>
                </a:gridCol>
                <a:gridCol w="1267691">
                  <a:extLst>
                    <a:ext uri="{9D8B030D-6E8A-4147-A177-3AD203B41FA5}">
                      <a16:colId xmlns="" xmlns:a16="http://schemas.microsoft.com/office/drawing/2014/main" val="1103823050"/>
                    </a:ext>
                  </a:extLst>
                </a:gridCol>
                <a:gridCol w="990601">
                  <a:extLst>
                    <a:ext uri="{9D8B030D-6E8A-4147-A177-3AD203B41FA5}">
                      <a16:colId xmlns="" xmlns:a16="http://schemas.microsoft.com/office/drawing/2014/main" val="2642009443"/>
                    </a:ext>
                  </a:extLst>
                </a:gridCol>
              </a:tblGrid>
              <a:tr h="1519220">
                <a:tc>
                  <a:txBody>
                    <a:bodyPr/>
                    <a:lstStyle/>
                    <a:p>
                      <a:r>
                        <a:rPr lang="ru-RU" dirty="0"/>
                        <a:t>Среда/</a:t>
                      </a:r>
                    </a:p>
                    <a:p>
                      <a:r>
                        <a:rPr lang="ru-RU" dirty="0"/>
                        <a:t>Решение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LiBackpack</a:t>
                      </a:r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LiAir</a:t>
                      </a:r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LiMobile</a:t>
                      </a:r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LiGrip</a:t>
                      </a:r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LiGeoreference</a:t>
                      </a:r>
                      <a:endParaRPr lang="en-GB" dirty="0"/>
                    </a:p>
                    <a:p>
                      <a:r>
                        <a:rPr lang="ru-RU" dirty="0"/>
                        <a:t>ПО</a:t>
                      </a:r>
                    </a:p>
                  </a:txBody>
                  <a:tcPr marL="68580" marR="6858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LiFuser</a:t>
                      </a:r>
                      <a:r>
                        <a:rPr lang="en-GB" dirty="0"/>
                        <a:t> BP</a:t>
                      </a:r>
                      <a:endParaRPr lang="ru-RU" dirty="0"/>
                    </a:p>
                    <a:p>
                      <a:r>
                        <a:rPr lang="ru-RU" dirty="0"/>
                        <a:t>ПО</a:t>
                      </a:r>
                    </a:p>
                  </a:txBody>
                  <a:tcPr marL="68580" marR="6858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LiDAR 360</a:t>
                      </a:r>
                      <a:endParaRPr lang="ru-RU" dirty="0"/>
                    </a:p>
                    <a:p>
                      <a:r>
                        <a:rPr lang="ru-RU" dirty="0"/>
                        <a:t>ПО</a:t>
                      </a:r>
                    </a:p>
                  </a:txBody>
                  <a:tcPr marL="68580" marR="6858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16851925"/>
                  </a:ext>
                </a:extLst>
              </a:tr>
              <a:tr h="1136317">
                <a:tc>
                  <a:txBody>
                    <a:bodyPr/>
                    <a:lstStyle/>
                    <a:p>
                      <a:r>
                        <a:rPr lang="ru-RU" dirty="0"/>
                        <a:t>Воздух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342085137"/>
                  </a:ext>
                </a:extLst>
              </a:tr>
              <a:tr h="1136317">
                <a:tc>
                  <a:txBody>
                    <a:bodyPr/>
                    <a:lstStyle/>
                    <a:p>
                      <a:r>
                        <a:rPr lang="ru-RU" dirty="0"/>
                        <a:t>Земля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852346269"/>
                  </a:ext>
                </a:extLst>
              </a:tr>
              <a:tr h="1136317">
                <a:tc>
                  <a:txBody>
                    <a:bodyPr/>
                    <a:lstStyle/>
                    <a:p>
                      <a:r>
                        <a:rPr lang="ru-RU" dirty="0"/>
                        <a:t>Под Землёй 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="" xmlns:a16="http://schemas.microsoft.com/office/drawing/2014/main" val="1325331232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AED45F2-FD35-451D-934E-E6F7EAE5B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827" y="4025398"/>
            <a:ext cx="607425" cy="58257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80F38D6-8BB1-4B1D-91EC-7B175030D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2076" y="4025399"/>
            <a:ext cx="540704" cy="5825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B0EFC52-5B1E-4689-AEFA-D7943F53F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655" y="5279733"/>
            <a:ext cx="539543" cy="5852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D853DDE7-E483-4CAC-B7E2-A579887C4A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6991" y="3004208"/>
            <a:ext cx="539543" cy="51898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CF948F38-279D-459C-B17E-7986A50BA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5905" y="5270710"/>
            <a:ext cx="539543" cy="5182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C123234-3EA2-42FB-982F-B7E164E6B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5905" y="4025399"/>
            <a:ext cx="539543" cy="51820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9233E4B-6032-4F80-BAFD-3F227230F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2834" y="5270709"/>
            <a:ext cx="539543" cy="51820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C53C90E9-CF3B-42C3-878A-098C8CB9B1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2834" y="4015410"/>
            <a:ext cx="539543" cy="51820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22C43C26-9AEC-4DDF-832A-FB4786B0E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5905" y="2972193"/>
            <a:ext cx="539543" cy="5182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A64DB7A-A87B-4AAE-844E-A234B44764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285" y="2972192"/>
            <a:ext cx="539543" cy="5509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7A6EE25-DF60-4E74-8DC3-B0979742D0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780" y="4107363"/>
            <a:ext cx="539543" cy="5486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DD85C04-E48C-454E-905F-1347B09B65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6285" y="5240226"/>
            <a:ext cx="539543" cy="5486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9158985-4538-A004-5F77-9828C78569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61" y="3004209"/>
            <a:ext cx="577253" cy="5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3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24A5B6C-7C87-28A4-2ED4-2F1DBFFC4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68" y="344693"/>
            <a:ext cx="3853898" cy="6175514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65C67DC5-10E0-8BC0-804B-1F5E7A75CBE1}"/>
              </a:ext>
            </a:extLst>
          </p:cNvPr>
          <p:cNvSpPr/>
          <p:nvPr/>
        </p:nvSpPr>
        <p:spPr>
          <a:xfrm>
            <a:off x="315569" y="344693"/>
            <a:ext cx="3749536" cy="15107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err="1">
                <a:solidFill>
                  <a:srgbClr val="C00000"/>
                </a:solidFill>
              </a:rPr>
              <a:t>LiGrip</a:t>
            </a:r>
            <a:r>
              <a:rPr lang="ru-RU" sz="5400" dirty="0">
                <a:solidFill>
                  <a:srgbClr val="C00000"/>
                </a:solidFill>
              </a:rPr>
              <a:t> </a:t>
            </a:r>
            <a:r>
              <a:rPr lang="ru-RU" sz="5400" dirty="0" smtClean="0">
                <a:solidFill>
                  <a:srgbClr val="C00000"/>
                </a:solidFill>
              </a:rPr>
              <a:t>Н120/</a:t>
            </a:r>
            <a:r>
              <a:rPr lang="en-IE" sz="5400" dirty="0" smtClean="0">
                <a:solidFill>
                  <a:srgbClr val="C00000"/>
                </a:solidFill>
              </a:rPr>
              <a:t>H300</a:t>
            </a:r>
            <a:endParaRPr lang="ru-RU" sz="5400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2AA2AB2-DE6C-B5B7-4CDD-9C12D7A298EE}"/>
              </a:ext>
            </a:extLst>
          </p:cNvPr>
          <p:cNvSpPr/>
          <p:nvPr/>
        </p:nvSpPr>
        <p:spPr>
          <a:xfrm>
            <a:off x="4173704" y="344693"/>
            <a:ext cx="4934515" cy="6112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dirty="0" smtClean="0">
              <a:solidFill>
                <a:schemeClr val="tx1"/>
              </a:solidFill>
            </a:endParaRPr>
          </a:p>
          <a:p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dirty="0" smtClean="0">
                <a:solidFill>
                  <a:schemeClr val="tx1"/>
                </a:solidFill>
              </a:rPr>
              <a:t>Мобильная </a:t>
            </a:r>
            <a:r>
              <a:rPr lang="ru-RU" sz="2400" dirty="0">
                <a:solidFill>
                  <a:schemeClr val="tx1"/>
                </a:solidFill>
              </a:rPr>
              <a:t>сканирующая система для быстрого и точного </a:t>
            </a:r>
            <a:r>
              <a:rPr lang="ru-RU" sz="2400" dirty="0" smtClean="0">
                <a:solidFill>
                  <a:schemeClr val="tx1"/>
                </a:solidFill>
              </a:rPr>
              <a:t>картографирования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</a:rPr>
              <a:t>на земле,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</a:rPr>
              <a:t>под землей,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</a:rPr>
              <a:t>в помещении</a:t>
            </a:r>
            <a:endParaRPr lang="en-IE" sz="3200" b="1" dirty="0" smtClean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rgbClr val="FF0000"/>
                </a:solidFill>
              </a:rPr>
              <a:t>БВС</a:t>
            </a:r>
            <a:endParaRPr lang="ru-RU" sz="3200" b="1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ru-RU" sz="24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dirty="0" smtClean="0">
                <a:solidFill>
                  <a:schemeClr val="tx1"/>
                </a:solidFill>
              </a:rPr>
              <a:t>SLAM  </a:t>
            </a:r>
            <a:r>
              <a:rPr lang="en-GB" sz="1600" dirty="0">
                <a:solidFill>
                  <a:schemeClr val="tx1"/>
                </a:solidFill>
              </a:rPr>
              <a:t>(</a:t>
            </a:r>
            <a:r>
              <a:rPr lang="ru-RU" sz="1600" dirty="0">
                <a:solidFill>
                  <a:schemeClr val="tx1"/>
                </a:solidFill>
              </a:rPr>
              <a:t>одновременная локализация и позиционирование</a:t>
            </a:r>
            <a:r>
              <a:rPr lang="ru-RU" sz="1600" dirty="0" smtClean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</a:rPr>
              <a:t>Плюс фото </a:t>
            </a:r>
            <a:r>
              <a:rPr lang="ru-RU" sz="2400" dirty="0">
                <a:solidFill>
                  <a:schemeClr val="tx1"/>
                </a:solidFill>
              </a:rPr>
              <a:t>и видео фиксация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/>
                </a:solidFill>
              </a:rPr>
              <a:t>Цветные облака точек в </a:t>
            </a:r>
            <a:r>
              <a:rPr lang="ru-RU" sz="2400" dirty="0" smtClean="0">
                <a:solidFill>
                  <a:schemeClr val="tx1"/>
                </a:solidFill>
              </a:rPr>
              <a:t>МСК</a:t>
            </a:r>
            <a:endParaRPr lang="ru-RU" sz="2400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chemeClr val="tx1"/>
                </a:solidFill>
              </a:rPr>
              <a:t>Дальность</a:t>
            </a:r>
            <a:r>
              <a:rPr lang="en-IE" sz="2400" dirty="0" smtClean="0">
                <a:solidFill>
                  <a:schemeClr val="tx1"/>
                </a:solidFill>
              </a:rPr>
              <a:t>: </a:t>
            </a:r>
            <a:r>
              <a:rPr lang="ru-RU" sz="2400" dirty="0" smtClean="0">
                <a:solidFill>
                  <a:schemeClr val="tx1"/>
                </a:solidFill>
              </a:rPr>
              <a:t>120</a:t>
            </a:r>
            <a:r>
              <a:rPr lang="en-IE" sz="2400" dirty="0" smtClean="0">
                <a:solidFill>
                  <a:schemeClr val="tx1"/>
                </a:solidFill>
              </a:rPr>
              <a:t>/300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м  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ru-RU" sz="2400" dirty="0"/>
          </a:p>
          <a:p>
            <a:pPr marL="342900" indent="-342900" algn="ctr">
              <a:buFont typeface="Wingdings" panose="05000000000000000000" pitchFamily="2" charset="2"/>
              <a:buChar char="ü"/>
            </a:pPr>
            <a:endParaRPr lang="ru-RU" sz="2400" dirty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F672A35D-3C31-208B-C56F-09287B46429E}"/>
              </a:ext>
            </a:extLst>
          </p:cNvPr>
          <p:cNvCxnSpPr/>
          <p:nvPr/>
        </p:nvCxnSpPr>
        <p:spPr>
          <a:xfrm>
            <a:off x="4422234" y="3534877"/>
            <a:ext cx="34488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7E2FAB73-1472-3D36-79EC-59A5DDB4A055}"/>
              </a:ext>
            </a:extLst>
          </p:cNvPr>
          <p:cNvCxnSpPr/>
          <p:nvPr/>
        </p:nvCxnSpPr>
        <p:spPr>
          <a:xfrm>
            <a:off x="10475843" y="4108174"/>
            <a:ext cx="6858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88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2205</TotalTime>
  <Words>629</Words>
  <Application>Microsoft Office PowerPoint</Application>
  <PresentationFormat>Экран (4:3)</PresentationFormat>
  <Paragraphs>185</Paragraphs>
  <Slides>20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3D сканирующие решения в трёх средах. </vt:lpstr>
      <vt:lpstr>Презентация PowerPoint</vt:lpstr>
      <vt:lpstr>Применение наших решений</vt:lpstr>
      <vt:lpstr>3D сканирующие решения в трёх средах</vt:lpstr>
      <vt:lpstr>Презентация PowerPoint</vt:lpstr>
      <vt:lpstr>LiGrip H120 / H300  применение:</vt:lpstr>
      <vt:lpstr>Модели LiGrip H300</vt:lpstr>
      <vt:lpstr>Воздушные сканирующие системы LiAir </vt:lpstr>
      <vt:lpstr>ПО для постобработки LiDAR 360</vt:lpstr>
      <vt:lpstr>Преимущества LiAir </vt:lpstr>
      <vt:lpstr>Совмещение наземной и воздушной съемки</vt:lpstr>
      <vt:lpstr> Сканер дает очень высокую плотность.   Распределение плотности точек  Около 200 точек на квадратный метр для высоты полета около 100 метров.   Плотность сканирования соизмерима с разрешением камеры.</vt:lpstr>
      <vt:lpstr> Исходное облако точек с лазерного сканера, где каждой точке соответствует яркость с камеры.   Данное изображение , практически, “true ortho”, где все здания располагаются вертикально.  Облако можно использовать само по себе - для картографии.   Оцифровывать объекты прямо по облаку лазерного сканирования.   Актуально для комплексных кадастровых работ, где требуется знать границы объектов с точностью лучше 10 см.    10х10 см – это 100 точек на квадратный метр, реально.  С учетом перекрытия - облако точек с плотностью более 200 точек на метр (с высоты 100 метров).   Соответствует расстоянию между точками 6-7 см.    Удовлетворяет требованию к выполнению кадастровых работ.   </vt:lpstr>
      <vt:lpstr>Остаточная дисторсия  менее 0.5 пиксела.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Windows User</cp:lastModifiedBy>
  <cp:revision>178</cp:revision>
  <dcterms:created xsi:type="dcterms:W3CDTF">2020-03-01T11:48:14Z</dcterms:created>
  <dcterms:modified xsi:type="dcterms:W3CDTF">2023-10-17T07:36:14Z</dcterms:modified>
</cp:coreProperties>
</file>