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7" r:id="rId2"/>
    <p:sldId id="394" r:id="rId3"/>
    <p:sldId id="395" r:id="rId4"/>
    <p:sldId id="311" r:id="rId5"/>
    <p:sldId id="317" r:id="rId6"/>
    <p:sldId id="365" r:id="rId7"/>
    <p:sldId id="387" r:id="rId8"/>
    <p:sldId id="388" r:id="rId9"/>
    <p:sldId id="386" r:id="rId10"/>
    <p:sldId id="396" r:id="rId11"/>
    <p:sldId id="383" r:id="rId12"/>
    <p:sldId id="391" r:id="rId13"/>
    <p:sldId id="374" r:id="rId14"/>
    <p:sldId id="375" r:id="rId15"/>
    <p:sldId id="335" r:id="rId16"/>
    <p:sldId id="392" r:id="rId17"/>
    <p:sldId id="344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00"/>
    <a:srgbClr val="FFFF00"/>
    <a:srgbClr val="0000FF"/>
    <a:srgbClr val="3333FF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660"/>
  </p:normalViewPr>
  <p:slideViewPr>
    <p:cSldViewPr snapToGrid="0">
      <p:cViewPr>
        <p:scale>
          <a:sx n="60" d="100"/>
          <a:sy n="60" d="100"/>
        </p:scale>
        <p:origin x="15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&#1060;&#1043;&#1041;&#1059;\&#1043;&#1077;&#1086;&#1089;&#1080;&#1073;&#1080;&#1088;&#1100;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АФС, 1м</c:v>
          </c:tx>
          <c:spPr>
            <a:solidFill>
              <a:srgbClr val="66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Лист1!$H$63:$H$66</c:f>
              <c:strCache>
                <c:ptCount val="4"/>
                <c:pt idx="0">
                  <c:v>Аэросъемка</c:v>
                </c:pt>
                <c:pt idx="1">
                  <c:v>Фототриангуляция</c:v>
                </c:pt>
                <c:pt idx="2">
                  <c:v>Получение ЦМР</c:v>
                </c:pt>
                <c:pt idx="3">
                  <c:v>Ортотрансформирование</c:v>
                </c:pt>
              </c:strCache>
            </c:strRef>
          </c:cat>
          <c:val>
            <c:numRef>
              <c:f>Лист1!$L$71:$O$71</c:f>
              <c:numCache>
                <c:formatCode>0</c:formatCode>
                <c:ptCount val="4"/>
                <c:pt idx="0">
                  <c:v>40</c:v>
                </c:pt>
                <c:pt idx="1">
                  <c:v>4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8-4C2C-B72A-505BFF3FCA43}"/>
            </c:ext>
          </c:extLst>
        </c:ser>
        <c:ser>
          <c:idx val="1"/>
          <c:order val="1"/>
          <c:tx>
            <c:v>ВЛС, 1м</c:v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Лист1!$H$63:$H$66</c:f>
              <c:strCache>
                <c:ptCount val="4"/>
                <c:pt idx="0">
                  <c:v>Аэросъемка</c:v>
                </c:pt>
                <c:pt idx="1">
                  <c:v>Фототриангуляция</c:v>
                </c:pt>
                <c:pt idx="2">
                  <c:v>Получение ЦМР</c:v>
                </c:pt>
                <c:pt idx="3">
                  <c:v>Ортотрансформирование</c:v>
                </c:pt>
              </c:strCache>
            </c:strRef>
          </c:cat>
          <c:val>
            <c:numRef>
              <c:f>Лист1!$L$72:$O$72</c:f>
              <c:numCache>
                <c:formatCode>0</c:formatCode>
                <c:ptCount val="4"/>
                <c:pt idx="0">
                  <c:v>20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18-4C2C-B72A-505BFF3FCA43}"/>
            </c:ext>
          </c:extLst>
        </c:ser>
        <c:ser>
          <c:idx val="2"/>
          <c:order val="2"/>
          <c:tx>
            <c:v>АФС, 0,5м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Лист1!$H$63:$H$66</c:f>
              <c:strCache>
                <c:ptCount val="4"/>
                <c:pt idx="0">
                  <c:v>Аэросъемка</c:v>
                </c:pt>
                <c:pt idx="1">
                  <c:v>Фототриангуляция</c:v>
                </c:pt>
                <c:pt idx="2">
                  <c:v>Получение ЦМР</c:v>
                </c:pt>
                <c:pt idx="3">
                  <c:v>Ортотрансформирование</c:v>
                </c:pt>
              </c:strCache>
            </c:strRef>
          </c:cat>
          <c:val>
            <c:numRef>
              <c:f>Лист1!$L$73:$O$73</c:f>
              <c:numCache>
                <c:formatCode>0</c:formatCode>
                <c:ptCount val="4"/>
                <c:pt idx="0">
                  <c:v>110</c:v>
                </c:pt>
                <c:pt idx="1">
                  <c:v>18</c:v>
                </c:pt>
                <c:pt idx="2">
                  <c:v>54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18-4C2C-B72A-505BFF3FCA43}"/>
            </c:ext>
          </c:extLst>
        </c:ser>
        <c:ser>
          <c:idx val="3"/>
          <c:order val="3"/>
          <c:tx>
            <c:v>ВЛС, 0,5 м</c:v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Лист1!$H$63:$H$66</c:f>
              <c:strCache>
                <c:ptCount val="4"/>
                <c:pt idx="0">
                  <c:v>Аэросъемка</c:v>
                </c:pt>
                <c:pt idx="1">
                  <c:v>Фототриангуляция</c:v>
                </c:pt>
                <c:pt idx="2">
                  <c:v>Получение ЦМР</c:v>
                </c:pt>
                <c:pt idx="3">
                  <c:v>Ортотрансформирование</c:v>
                </c:pt>
              </c:strCache>
            </c:strRef>
          </c:cat>
          <c:val>
            <c:numRef>
              <c:f>Лист1!$L$74:$O$74</c:f>
              <c:numCache>
                <c:formatCode>0</c:formatCode>
                <c:ptCount val="4"/>
                <c:pt idx="0">
                  <c:v>27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18-4C2C-B72A-505BFF3FC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19976"/>
        <c:axId val="113970368"/>
      </c:barChart>
      <c:catAx>
        <c:axId val="10481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970368"/>
        <c:crosses val="autoZero"/>
        <c:auto val="1"/>
        <c:lblAlgn val="ctr"/>
        <c:lblOffset val="100"/>
        <c:noMultiLvlLbl val="0"/>
      </c:catAx>
      <c:valAx>
        <c:axId val="11397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 dirty="0">
                    <a:solidFill>
                      <a:sysClr val="windowText" lastClr="000000"/>
                    </a:solidFill>
                  </a:rPr>
                  <a:t>Тыс</a:t>
                </a:r>
                <a:r>
                  <a:rPr lang="ru-RU" sz="1400" dirty="0"/>
                  <a:t>. </a:t>
                </a:r>
                <a:r>
                  <a:rPr lang="ru-RU" sz="1400" b="1" dirty="0">
                    <a:solidFill>
                      <a:sysClr val="windowText" lastClr="000000"/>
                    </a:solidFill>
                  </a:rPr>
                  <a:t>рублей</a:t>
                </a:r>
                <a:r>
                  <a:rPr lang="ru-RU" sz="1400" dirty="0">
                    <a:solidFill>
                      <a:sysClr val="windowText" lastClr="000000"/>
                    </a:solidFill>
                  </a:rPr>
                  <a:t> / </a:t>
                </a:r>
                <a:r>
                  <a:rPr lang="ru-RU" sz="1400" b="1" dirty="0">
                    <a:solidFill>
                      <a:sysClr val="windowText" lastClr="000000"/>
                    </a:solidFill>
                  </a:rPr>
                  <a:t>км</a:t>
                </a:r>
                <a:r>
                  <a:rPr lang="ru-RU" sz="1400" b="1" baseline="30000" dirty="0">
                    <a:solidFill>
                      <a:sysClr val="windowText" lastClr="000000"/>
                    </a:solidFill>
                  </a:rPr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19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905183446658047"/>
          <c:y val="0.92459202839415022"/>
          <c:w val="0.49589591883379391"/>
          <c:h val="7.5407971605849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47694-95E8-4E2A-898F-7A6DCDDE064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AF617-74FC-414D-8A7A-D1484AA2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19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9E04D9-A1F2-4C3B-A0BE-3BA7E73258CD}" type="datetimeFigureOut">
              <a:rPr lang="ru-RU"/>
              <a:pPr>
                <a:defRPr/>
              </a:pPr>
              <a:t>14.10.2023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14432A-DB3C-4CF1-A008-E160B1FF3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78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00EADF-4AEC-4055-B11E-B93363F6F5B7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341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E309B-B9A5-4D66-A9BA-83D68735F898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6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E309B-B9A5-4D66-A9BA-83D68735F898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03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5D59CD-76C6-45A4-83CD-9988AC8ABBDC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66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933569-E203-4198-8CE5-3609B966929F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14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E77266-71BA-4F6B-A0F5-E8D7850C9FCE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277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E77266-71BA-4F6B-A0F5-E8D7850C9FCE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413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90489-B211-49FE-AEDE-7C0FDC67A05A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9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99301-7C4E-498C-B0CA-3CD6EADDE860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81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99301-7C4E-498C-B0CA-3CD6EADDE860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54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6AB82D-63CF-4187-A458-2B25B048009B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37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E309B-B9A5-4D66-A9BA-83D68735F898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5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E309B-B9A5-4D66-A9BA-83D68735F898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9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E309B-B9A5-4D66-A9BA-83D68735F898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5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E309B-B9A5-4D66-A9BA-83D68735F898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1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E309B-B9A5-4D66-A9BA-83D68735F898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4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2C76-5359-4EA0-86FB-5C519136C43D}" type="datetime1">
              <a:rPr lang="uk-UA"/>
              <a:pPr>
                <a:defRPr/>
              </a:pPr>
              <a:t>14.10.2023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FC28-ACB5-4E42-BA7B-CB17E2DD620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1221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3991B-372C-41B5-8B87-268A8C447C33}" type="datetime1">
              <a:rPr lang="uk-UA"/>
              <a:pPr>
                <a:defRPr/>
              </a:pPr>
              <a:t>14.10.2023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30DB-1430-4DF4-8951-4EFE590C3B8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5376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2B9C-9873-481D-B787-48D0EEC6353C}" type="datetime1">
              <a:rPr lang="uk-UA"/>
              <a:pPr>
                <a:defRPr/>
              </a:pPr>
              <a:t>14.10.2023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07B9-C410-4869-8BA6-053D5365909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537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51D27-0EA9-44C3-88CC-78ADC1288FC2}" type="datetime1">
              <a:rPr lang="uk-UA"/>
              <a:pPr>
                <a:defRPr/>
              </a:pPr>
              <a:t>14.10.2023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2B90-2483-454D-86A4-5DA1AAA7006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1385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82C9-C7B1-44A7-93B5-057A93AB822C}" type="datetime1">
              <a:rPr lang="uk-UA"/>
              <a:pPr>
                <a:defRPr/>
              </a:pPr>
              <a:t>14.10.2023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B252E-C2BE-4EF8-ACFD-20E23809E09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5408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8C9E-64BC-4237-A541-A85C96F9DF90}" type="datetime1">
              <a:rPr lang="uk-UA"/>
              <a:pPr>
                <a:defRPr/>
              </a:pPr>
              <a:t>14.10.2023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992B-563C-4749-AF32-B16449761FF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9001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6AB5-3117-4928-A165-245D284486B0}" type="datetime1">
              <a:rPr lang="uk-UA"/>
              <a:pPr>
                <a:defRPr/>
              </a:pPr>
              <a:t>14.10.2023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9B2B-D863-4337-91E2-CBDB0B88D0D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971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D43B-4161-447D-B92B-AB36D2BEFA30}" type="datetime1">
              <a:rPr lang="uk-UA"/>
              <a:pPr>
                <a:defRPr/>
              </a:pPr>
              <a:t>14.10.2023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3D00-5CC6-442E-AA83-47450149CA7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8031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65E5-C96E-4391-ABD1-0C4E9DB80B71}" type="datetime1">
              <a:rPr lang="uk-UA"/>
              <a:pPr>
                <a:defRPr/>
              </a:pPr>
              <a:t>14.10.2023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04F2-06A0-471A-948E-7FFED77057E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6071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B721-2490-428B-BC9E-65B94DB53664}" type="datetime1">
              <a:rPr lang="uk-UA"/>
              <a:pPr>
                <a:defRPr/>
              </a:pPr>
              <a:t>14.10.2023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EE7A-A959-4C5F-A68C-F33C3AA0140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001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D667-8035-4487-A611-75C94C8D990B}" type="datetime1">
              <a:rPr lang="uk-UA"/>
              <a:pPr>
                <a:defRPr/>
              </a:pPr>
              <a:t>14.10.2023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36B7-FBD0-4DEE-830D-C2268D3E7B6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7281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uk-UA" alt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uk-UA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9830F-2BE7-4BC8-B940-EA09131BBB78}" type="datetime1">
              <a:rPr lang="uk-UA"/>
              <a:pPr>
                <a:defRPr/>
              </a:pPr>
              <a:t>14.10.2023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05F344-B02E-42CF-9C58-27F3059069F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496888" y="1213228"/>
            <a:ext cx="8166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ru-RU" sz="2400" b="1" cap="all" dirty="0">
              <a:solidFill>
                <a:srgbClr val="000099"/>
              </a:solidFill>
            </a:endParaRPr>
          </a:p>
          <a:p>
            <a:pPr algn="ctr" eaLnBrk="1" hangingPunct="1">
              <a:defRPr/>
            </a:pPr>
            <a:r>
              <a:rPr lang="ru-RU" sz="2400" b="1" cap="all" dirty="0">
                <a:solidFill>
                  <a:srgbClr val="000099"/>
                </a:solidFill>
              </a:rPr>
              <a:t>ЭФФЕКТИВНОСТЬ ПРИМЕНЕНИЯ ЛАЗЕРНОГО СКАНИРОВАНИЯ ПРИ КРУПНОМАСШТАБНОЙ СЪЕМКЕ С ПИЛОТИРУЕМЫХ И БЕСПИЛОТНЫХ ВОЗДУШНЫХ СУДОВ 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860371" y="3010330"/>
            <a:ext cx="755053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С.С. Нехин¹, Н.М. Бабашкин¹, А.Н. Рубенок¹, А.В. Егоров²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¹ Публично-правовая компания «</a:t>
            </a:r>
            <a:r>
              <a:rPr lang="ru-RU" altLang="ru-RU" sz="2400" dirty="0" err="1">
                <a:solidFill>
                  <a:srgbClr val="002060"/>
                </a:solidFill>
              </a:rPr>
              <a:t>Роскадастр</a:t>
            </a:r>
            <a:r>
              <a:rPr lang="ru-RU" altLang="ru-RU" sz="2400" dirty="0">
                <a:solidFill>
                  <a:srgbClr val="002060"/>
                </a:solidFill>
              </a:rPr>
              <a:t>»,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Москва, Россия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² Филиал «Аэрогеодезия» АО «</a:t>
            </a:r>
            <a:r>
              <a:rPr lang="ru-RU" altLang="ru-RU" sz="2400" dirty="0" err="1">
                <a:solidFill>
                  <a:srgbClr val="002060"/>
                </a:solidFill>
              </a:rPr>
              <a:t>Роскартография</a:t>
            </a:r>
            <a:r>
              <a:rPr lang="ru-RU" altLang="ru-RU" sz="2400" dirty="0">
                <a:solidFill>
                  <a:srgbClr val="002060"/>
                </a:solidFill>
              </a:rPr>
              <a:t>»,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Санкт-Петербург, Россия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862" r="82113" b="-1"/>
          <a:stretch/>
        </p:blipFill>
        <p:spPr>
          <a:xfrm>
            <a:off x="148200" y="3010330"/>
            <a:ext cx="810123" cy="758627"/>
          </a:xfrm>
          <a:prstGeom prst="rect">
            <a:avLst/>
          </a:prstGeom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553262" y="104548"/>
            <a:ext cx="84153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</a:rPr>
              <a:t>ФЕДЕРАЛЬНАЯ СЛУЖБА ГОСУДАРСТВЕННОЙ РЕГИСТРАЦИИ, </a:t>
            </a:r>
          </a:p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</a:rPr>
              <a:t>КАДАСТРА И КАРТОГРАФИИ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93" y="60137"/>
            <a:ext cx="660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7938" y="5962188"/>
            <a:ext cx="9143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b="1" dirty="0">
                <a:solidFill>
                  <a:srgbClr val="002060"/>
                </a:solidFill>
                <a:latin typeface="Calibri" pitchFamily="34" charset="0"/>
              </a:rPr>
              <a:t>III </a:t>
            </a:r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</a:rPr>
              <a:t>Совместная Международная научно-техническая конференция </a:t>
            </a:r>
          </a:p>
          <a:p>
            <a:pPr algn="ctr" eaLnBrk="1" hangingPunct="1"/>
            <a:r>
              <a:rPr lang="ru-RU" altLang="ru-RU" dirty="0">
                <a:solidFill>
                  <a:srgbClr val="002060"/>
                </a:solidFill>
                <a:latin typeface="Calibri" pitchFamily="34" charset="0"/>
              </a:rPr>
              <a:t>«Цифровая реальность: космические и пространственные данные, технологии обработки»</a:t>
            </a:r>
          </a:p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</a:rPr>
              <a:t>Сочи, 16-18 октября 2023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575" y="479425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099" y="856456"/>
            <a:ext cx="8550275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0099"/>
                </a:solidFill>
                <a:latin typeface="Calibri"/>
                <a:cs typeface="+mn-cs"/>
              </a:rPr>
              <a:t>Различающимися процессами (на полевые и камеральные работы) базовой и перспективной технологии создания ЦТП масштаба 1:2000 с сечением рельефа 1,0 м являются: геодезическое обеспечение, аэросъемка, </a:t>
            </a:r>
            <a:r>
              <a:rPr lang="ru-RU" sz="2400" dirty="0" err="1">
                <a:solidFill>
                  <a:srgbClr val="000099"/>
                </a:solidFill>
                <a:latin typeface="Calibri"/>
                <a:cs typeface="+mn-cs"/>
              </a:rPr>
              <a:t>фототриангуляция</a:t>
            </a:r>
            <a:r>
              <a:rPr lang="ru-RU" sz="2400" dirty="0">
                <a:solidFill>
                  <a:srgbClr val="000099"/>
                </a:solidFill>
                <a:latin typeface="Calibri"/>
                <a:cs typeface="+mn-cs"/>
              </a:rPr>
              <a:t>, получение ЦМР, </a:t>
            </a:r>
            <a:r>
              <a:rPr lang="ru-RU" sz="2400" dirty="0" err="1">
                <a:solidFill>
                  <a:srgbClr val="000099"/>
                </a:solidFill>
                <a:latin typeface="Calibri"/>
                <a:cs typeface="+mn-cs"/>
              </a:rPr>
              <a:t>ортотрансформирование</a:t>
            </a:r>
            <a:r>
              <a:rPr lang="ru-RU" sz="2400" dirty="0">
                <a:solidFill>
                  <a:srgbClr val="000099"/>
                </a:solidFill>
                <a:latin typeface="Calibri"/>
                <a:cs typeface="+mn-cs"/>
              </a:rPr>
              <a:t>. </a:t>
            </a:r>
          </a:p>
          <a:p>
            <a:pPr algn="just">
              <a:spcBef>
                <a:spcPct val="20000"/>
              </a:spcBef>
              <a:defRPr/>
            </a:pPr>
            <a:endParaRPr lang="ru-RU" sz="2400" dirty="0">
              <a:solidFill>
                <a:srgbClr val="000099"/>
              </a:solidFill>
              <a:latin typeface="Calibri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0099"/>
                </a:solidFill>
                <a:latin typeface="Calibri"/>
                <a:cs typeface="+mn-cs"/>
              </a:rPr>
              <a:t>Различающимися процессами базовой и перспективной технологии создания ЦТП масштаба 1:2000 с сечением рельефа 0,5 м являются вышеуказанные процессы полевых и камеральных работ за исключением геодезического обеспечения.</a:t>
            </a:r>
          </a:p>
        </p:txBody>
      </p:sp>
    </p:spTree>
    <p:extLst>
      <p:ext uri="{BB962C8B-B14F-4D97-AF65-F5344CB8AC3E}">
        <p14:creationId xmlns:p14="http://schemas.microsoft.com/office/powerpoint/2010/main" val="54929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575" y="479425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10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BEA7DD1-BB73-4429-8D54-03A6CF5F2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212839"/>
              </p:ext>
            </p:extLst>
          </p:nvPr>
        </p:nvGraphicFramePr>
        <p:xfrm>
          <a:off x="315808" y="1759455"/>
          <a:ext cx="8466085" cy="385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Диаграмма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6119"/>
            <a:ext cx="8741290" cy="482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37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575" y="479425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099" y="856456"/>
            <a:ext cx="8550275" cy="57800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99"/>
                </a:solidFill>
                <a:latin typeface="Calibri"/>
                <a:cs typeface="+mn-cs"/>
              </a:rPr>
              <a:t>Оценка временных и стоимостных затрат 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0099"/>
                </a:solidFill>
                <a:latin typeface="Calibri"/>
                <a:cs typeface="+mn-cs"/>
              </a:rPr>
              <a:t>        Использованы данные хронометражных наблюдений в процессе экспериментальных исследований на производственных объектах АО «Аэрогеодезия» в рамках госконтрактов 2022 года.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0099"/>
                </a:solidFill>
                <a:latin typeface="Calibri"/>
                <a:cs typeface="+mn-cs"/>
              </a:rPr>
              <a:t>       Расчет выполнен на основе анализа данных хронометража по объектам ВЛС с ПВС и БВС для масштаба 1:2000 общей площадью  3016 кв. км (Владимирская, Костромская, Саратовская и Тверская области). 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0099"/>
                </a:solidFill>
                <a:latin typeface="Calibri"/>
                <a:cs typeface="+mn-cs"/>
              </a:rPr>
              <a:t>      Летное время ПВС составило 260 ч, затраты на их аренду – 18 980 тыс. рублей. 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0099"/>
                </a:solidFill>
                <a:latin typeface="Calibri"/>
                <a:cs typeface="+mn-cs"/>
              </a:rPr>
              <a:t>      Стоимость использованного оборудования: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0099"/>
                </a:solidFill>
                <a:latin typeface="Calibri"/>
                <a:cs typeface="+mn-cs"/>
              </a:rPr>
              <a:t>      - 70 800 тыс. руб. для ВЛС с ПВС 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0099"/>
                </a:solidFill>
                <a:latin typeface="Calibri"/>
                <a:cs typeface="+mn-cs"/>
              </a:rPr>
              <a:t>      - 3 630 тыс. руб. – для ВЛС с БВС</a:t>
            </a:r>
          </a:p>
        </p:txBody>
      </p:sp>
    </p:spTree>
    <p:extLst>
      <p:ext uri="{BB962C8B-B14F-4D97-AF65-F5344CB8AC3E}">
        <p14:creationId xmlns:p14="http://schemas.microsoft.com/office/powerpoint/2010/main" val="353106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575" y="479425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8042" y="-37613"/>
            <a:ext cx="8550275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dirty="0">
                <a:solidFill>
                  <a:srgbClr val="000099"/>
                </a:solidFill>
              </a:rPr>
              <a:t>Сравнительный анализ затрат на различающиеся процессы, выполняемые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dirty="0">
                <a:solidFill>
                  <a:srgbClr val="000099"/>
                </a:solidFill>
              </a:rPr>
              <a:t>по традиционной технологии и по технологии с использованием ВЛС</a:t>
            </a:r>
          </a:p>
        </p:txBody>
      </p:sp>
      <p:sp>
        <p:nvSpPr>
          <p:cNvPr id="76805" name="Прямоугольник 5"/>
          <p:cNvSpPr>
            <a:spLocks noChangeArrowheads="1"/>
          </p:cNvSpPr>
          <p:nvPr/>
        </p:nvSpPr>
        <p:spPr bwMode="auto">
          <a:xfrm>
            <a:off x="174625" y="1009153"/>
            <a:ext cx="8813800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Стоимость и объем капитальных вложений на различающихся процессах технологий</a:t>
            </a:r>
            <a:endParaRPr lang="ru-RU" altLang="ru-RU" sz="1800" b="1" dirty="0">
              <a:solidFill>
                <a:srgbClr val="000099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EFDCD8B-6A2E-49BA-9AFC-4169A5A75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3323"/>
              </p:ext>
            </p:extLst>
          </p:nvPr>
        </p:nvGraphicFramePr>
        <p:xfrm>
          <a:off x="290239" y="1512674"/>
          <a:ext cx="8544471" cy="4573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141">
                  <a:extLst>
                    <a:ext uri="{9D8B030D-6E8A-4147-A177-3AD203B41FA5}">
                      <a16:colId xmlns:a16="http://schemas.microsoft.com/office/drawing/2014/main" val="1577059914"/>
                    </a:ext>
                  </a:extLst>
                </a:gridCol>
                <a:gridCol w="5001371">
                  <a:extLst>
                    <a:ext uri="{9D8B030D-6E8A-4147-A177-3AD203B41FA5}">
                      <a16:colId xmlns:a16="http://schemas.microsoft.com/office/drawing/2014/main" val="991216092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4181081916"/>
                    </a:ext>
                  </a:extLst>
                </a:gridCol>
                <a:gridCol w="1176793">
                  <a:extLst>
                    <a:ext uri="{9D8B030D-6E8A-4147-A177-3AD203B41FA5}">
                      <a16:colId xmlns:a16="http://schemas.microsoft.com/office/drawing/2014/main" val="287213379"/>
                    </a:ext>
                  </a:extLst>
                </a:gridCol>
                <a:gridCol w="1256305">
                  <a:extLst>
                    <a:ext uri="{9D8B030D-6E8A-4147-A177-3AD203B41FA5}">
                      <a16:colId xmlns:a16="http://schemas.microsoft.com/office/drawing/2014/main" val="3060571211"/>
                    </a:ext>
                  </a:extLst>
                </a:gridCol>
              </a:tblGrid>
              <a:tr h="2259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№№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Наименование видов работ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Едини-</a:t>
                      </a:r>
                      <a:r>
                        <a:rPr lang="ru-RU" sz="1400" dirty="0" err="1">
                          <a:solidFill>
                            <a:srgbClr val="000099"/>
                          </a:solidFill>
                          <a:effectLst/>
                        </a:rPr>
                        <a:t>ца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 измерения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Стоимость, руб.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004190"/>
                  </a:ext>
                </a:extLst>
              </a:tr>
              <a:tr h="62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Традиционная технология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Перспективная технология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extLst>
                  <a:ext uri="{0D108BD9-81ED-4DB2-BD59-A6C34878D82A}">
                    <a16:rowId xmlns:a16="http://schemas.microsoft.com/office/drawing/2014/main" val="376608827"/>
                  </a:ext>
                </a:extLst>
              </a:tr>
              <a:tr h="698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0099"/>
                          </a:solidFill>
                          <a:effectLst/>
                        </a:rPr>
                        <a:t>Стоимость различающихся процессов создания ЦТП в масштабе 1:2000 с сечением рельефа 1,0 м</a:t>
                      </a:r>
                      <a:endParaRPr lang="ru-RU" sz="17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км</a:t>
                      </a:r>
                      <a:r>
                        <a:rPr lang="ru-RU" sz="1600" baseline="30000" dirty="0">
                          <a:solidFill>
                            <a:srgbClr val="000099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42 868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32 706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extLst>
                  <a:ext uri="{0D108BD9-81ED-4DB2-BD59-A6C34878D82A}">
                    <a16:rowId xmlns:a16="http://schemas.microsoft.com/office/drawing/2014/main" val="3557759997"/>
                  </a:ext>
                </a:extLst>
              </a:tr>
              <a:tr h="875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2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0099"/>
                          </a:solidFill>
                          <a:effectLst/>
                        </a:rPr>
                        <a:t>Объем капитальных вложений на различающихся процессах при создании ЦТП в масштабе 1:2000 с сечением рельефа 1,0 м *</a:t>
                      </a:r>
                      <a:endParaRPr lang="ru-RU" sz="17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км</a:t>
                      </a:r>
                      <a:r>
                        <a:rPr lang="ru-RU" sz="1600" baseline="30000" dirty="0">
                          <a:solidFill>
                            <a:srgbClr val="000099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25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612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extLst>
                  <a:ext uri="{0D108BD9-81ED-4DB2-BD59-A6C34878D82A}">
                    <a16:rowId xmlns:a16="http://schemas.microsoft.com/office/drawing/2014/main" val="979057309"/>
                  </a:ext>
                </a:extLst>
              </a:tr>
              <a:tr h="2265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0099"/>
                          </a:solidFill>
                          <a:effectLst/>
                        </a:rPr>
                        <a:t>                 Итого</a:t>
                      </a:r>
                      <a:endParaRPr lang="ru-RU" sz="17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/>
                        </a:rPr>
                        <a:t>42 893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/>
                        </a:rPr>
                        <a:t>33 318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extLst>
                  <a:ext uri="{0D108BD9-81ED-4DB2-BD59-A6C34878D82A}">
                    <a16:rowId xmlns:a16="http://schemas.microsoft.com/office/drawing/2014/main" val="1761020053"/>
                  </a:ext>
                </a:extLst>
              </a:tr>
              <a:tr h="698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0099"/>
                          </a:solidFill>
                          <a:effectLst/>
                        </a:rPr>
                        <a:t>Стоимость различающихся процессов создания ЦТП в масштабе 1:2000 с сечением рельефа 0,5 м</a:t>
                      </a:r>
                      <a:endParaRPr lang="ru-RU" sz="17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км</a:t>
                      </a:r>
                      <a:r>
                        <a:rPr lang="ru-RU" sz="1600" baseline="30000" dirty="0">
                          <a:solidFill>
                            <a:srgbClr val="000099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51 833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35 115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extLst>
                  <a:ext uri="{0D108BD9-81ED-4DB2-BD59-A6C34878D82A}">
                    <a16:rowId xmlns:a16="http://schemas.microsoft.com/office/drawing/2014/main" val="545434832"/>
                  </a:ext>
                </a:extLst>
              </a:tr>
              <a:tr h="875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2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0099"/>
                          </a:solidFill>
                          <a:effectLst/>
                        </a:rPr>
                        <a:t>Объем капитальных вложений на различающихся процессах при создании ЦТП в масштабе 1:2000 с сечением рельефа 0,5 м *</a:t>
                      </a:r>
                      <a:endParaRPr lang="ru-RU" sz="17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км</a:t>
                      </a:r>
                      <a:r>
                        <a:rPr lang="ru-RU" sz="1600" baseline="30000" dirty="0">
                          <a:solidFill>
                            <a:srgbClr val="000099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240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</a:rPr>
                        <a:t>9 440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extLst>
                  <a:ext uri="{0D108BD9-81ED-4DB2-BD59-A6C34878D82A}">
                    <a16:rowId xmlns:a16="http://schemas.microsoft.com/office/drawing/2014/main" val="3793302359"/>
                  </a:ext>
                </a:extLst>
              </a:tr>
              <a:tr h="2265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                 Итого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/>
                        </a:rPr>
                        <a:t>52 073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/>
                        </a:rPr>
                        <a:t>44 555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79" marR="18779" marT="0" marB="0" anchor="ctr"/>
                </a:tc>
                <a:extLst>
                  <a:ext uri="{0D108BD9-81ED-4DB2-BD59-A6C34878D82A}">
                    <a16:rowId xmlns:a16="http://schemas.microsoft.com/office/drawing/2014/main" val="6352716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1DD239-0030-4484-BF31-F52B08CB7D53}"/>
              </a:ext>
            </a:extLst>
          </p:cNvPr>
          <p:cNvSpPr txBox="1"/>
          <p:nvPr/>
        </p:nvSpPr>
        <p:spPr>
          <a:xfrm>
            <a:off x="401414" y="6141036"/>
            <a:ext cx="81629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*  </a:t>
            </a:r>
            <a:r>
              <a:rPr lang="ru-RU" sz="1600" dirty="0">
                <a:latin typeface="+mn-lt"/>
              </a:rPr>
              <a:t>- срок амортизации используемого оборудования и ПО составляет 7 лет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575" y="479425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0C516-8567-4AE7-B822-137B26B992DA}"/>
              </a:ext>
            </a:extLst>
          </p:cNvPr>
          <p:cNvSpPr txBox="1"/>
          <p:nvPr/>
        </p:nvSpPr>
        <p:spPr>
          <a:xfrm>
            <a:off x="620091" y="205105"/>
            <a:ext cx="8325293" cy="3911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      Ожидаемый экономический эффект при </a:t>
            </a:r>
            <a:r>
              <a:rPr lang="ru-RU" sz="2000" b="1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создании одного НЛ    </a:t>
            </a:r>
          </a:p>
          <a:p>
            <a:r>
              <a:rPr lang="ru-RU" sz="2000" b="1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         </a:t>
            </a:r>
            <a:r>
              <a:rPr lang="ru-RU" sz="2000" b="1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государственных топографических планов масштаба 1:2000 </a:t>
            </a:r>
          </a:p>
          <a:p>
            <a:endParaRPr lang="ru-RU" sz="2000" b="1" dirty="0">
              <a:solidFill>
                <a:srgbClr val="000099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ru-RU" sz="2000" b="1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Стоимость</a:t>
            </a: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 создания ЦТП и ЦОФП в масштабе 1:2000 в пересчете на 1 кв. км по традиционной технологии превышает стоимость по перспективной технологии:</a:t>
            </a:r>
          </a:p>
          <a:p>
            <a:pPr marL="285750" indent="-285750">
              <a:lnSpc>
                <a:spcPct val="105000"/>
              </a:lnSpc>
              <a:buFontTx/>
              <a:buChar char="-"/>
            </a:pP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на 10,2 тыс. руб. (ВЛС с ПВС для сечения рельефа 1,0 м) </a:t>
            </a:r>
          </a:p>
          <a:p>
            <a:pPr marL="285750" indent="-285750">
              <a:lnSpc>
                <a:spcPct val="105000"/>
              </a:lnSpc>
              <a:buFontTx/>
              <a:buChar char="-"/>
            </a:pP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на 16,7 тыс. руб. (ВЛС с БВС для сечения рельефа 0,5 м) </a:t>
            </a:r>
          </a:p>
          <a:p>
            <a:pPr>
              <a:lnSpc>
                <a:spcPct val="105000"/>
              </a:lnSpc>
            </a:pP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При этом </a:t>
            </a:r>
            <a:r>
              <a:rPr lang="ru-RU" sz="2000" b="1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объем капитальных вложений </a:t>
            </a: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в оборудование для технологий с использованием ВЛС в пересчете на 1 км² выше на 600 руб. и на 9,2 тыс.  руб. для технологических вариантов с сечением рельефа 1,0 м и 0,5 м соответственно. </a:t>
            </a:r>
            <a:endParaRPr lang="ru-RU" sz="2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EE627-3A1A-48CE-BB06-3FDA0F2C01A1}"/>
              </a:ext>
            </a:extLst>
          </p:cNvPr>
          <p:cNvSpPr txBox="1"/>
          <p:nvPr/>
        </p:nvSpPr>
        <p:spPr>
          <a:xfrm>
            <a:off x="620091" y="4126696"/>
            <a:ext cx="8095842" cy="2018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defRPr/>
            </a:pPr>
            <a:r>
              <a:rPr lang="ru-RU" altLang="ru-RU" sz="2000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 полевых аэросъемочных работ с использованием ВЛС ALS80-HP и АФК RCD-30 по сравнению с традиционной технологией возрастает в 5 раз для сечения 1,0 м, а для сечения рельефа 0,5 м – в 7 раз. Производительность полевых работ ВЛС с БВС с использованием сканера </a:t>
            </a:r>
            <a:r>
              <a:rPr lang="ru-RU" altLang="ru-RU" sz="2000" dirty="0" err="1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Riegl</a:t>
            </a:r>
            <a:r>
              <a:rPr lang="ru-RU" altLang="ru-RU" sz="2000" dirty="0">
                <a:solidFill>
                  <a:srgbClr val="00009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VUX-240 и камеры Sony RX1 возрастает в 3 и 5 раз соответственно.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4"/>
          <p:cNvSpPr>
            <a:spLocks noChangeArrowheads="1"/>
          </p:cNvSpPr>
          <p:nvPr/>
        </p:nvSpPr>
        <p:spPr bwMode="auto">
          <a:xfrm>
            <a:off x="295275" y="677208"/>
            <a:ext cx="8629269" cy="61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000099"/>
                </a:solidFill>
                <a:latin typeface="Arial" panose="020B0604020202020204" pitchFamily="34" charset="0"/>
              </a:rPr>
              <a:t>       </a:t>
            </a: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Применение ВЛС с пилотируемых и беспилотных воздушных судов для создания ЦТП и ЦОФП масштаба 1:2000 позволяет исключить ряд дорогостоящих и затратных процессов работ, таких как создание планово-высотной подготовки с целью определения координат опорных точек, но при этом требует дополнительных капиталовложений в оборудование. </a:t>
            </a:r>
          </a:p>
          <a:p>
            <a:pPr algn="just">
              <a:lnSpc>
                <a:spcPct val="135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       Р</a:t>
            </a: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езультатом является повышение производительности полевых работ с использованием ВЛС за счет </a:t>
            </a:r>
            <a:r>
              <a:rPr lang="ru-RU" sz="2000" dirty="0" err="1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умельчения</a:t>
            </a: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 масштаба аэросъемки с сохранением требуемой точности построения ЦМР и надежности дешифрирования контуров.   </a:t>
            </a:r>
          </a:p>
          <a:p>
            <a:pPr algn="just">
              <a:lnSpc>
                <a:spcPct val="135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      </a:t>
            </a: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При выполнении камеральных работ по созданию ЦТП и ЦОФП повышение производительности происходит за счет исключения процесса </a:t>
            </a:r>
            <a:r>
              <a:rPr lang="ru-RU" sz="2000" dirty="0" err="1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фототриангуляции</a:t>
            </a: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, замены процесса создания ЦМР по снимкам более производительным процессом создания ЦМР по точкам лазерного сканирования.</a:t>
            </a:r>
          </a:p>
          <a:p>
            <a:pPr algn="just">
              <a:lnSpc>
                <a:spcPct val="135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4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Прямоугольник 3"/>
          <p:cNvSpPr>
            <a:spLocks noChangeArrowheads="1"/>
          </p:cNvSpPr>
          <p:nvPr/>
        </p:nvSpPr>
        <p:spPr bwMode="auto">
          <a:xfrm>
            <a:off x="533400" y="153988"/>
            <a:ext cx="8315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ЗАКЛЮЧЕНИЕ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4"/>
          <p:cNvSpPr>
            <a:spLocks noChangeArrowheads="1"/>
          </p:cNvSpPr>
          <p:nvPr/>
        </p:nvSpPr>
        <p:spPr bwMode="auto">
          <a:xfrm>
            <a:off x="381794" y="978330"/>
            <a:ext cx="840898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000099"/>
                </a:solidFill>
                <a:latin typeface="Arial" panose="020B0604020202020204" pitchFamily="34" charset="0"/>
              </a:rPr>
              <a:t>       </a:t>
            </a: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Помимо рассчитанного прямого экономического эффекта имеет место мультипликативный эффект за счет многократного использования в отраслях, создающих и потребляющих топографо-геодезическую и картографическую продукцию. </a:t>
            </a:r>
          </a:p>
          <a:p>
            <a:pPr algn="just">
              <a:lnSpc>
                <a:spcPct val="135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dirty="0">
                <a:solidFill>
                  <a:srgbClr val="000099"/>
                </a:solidFill>
                <a:latin typeface="+mn-lt"/>
                <a:ea typeface="Times New Roman" panose="02020603050405020304" pitchFamily="18" charset="0"/>
              </a:rPr>
              <a:t>      Та</a:t>
            </a: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ким образом результаты анализа свидетельствуют, что при выполнении работ по созданию ЦТП и ЦОФП масштаба 1:2000 технологии с использованием ВЛС являются предпочтительными по экономическим показателям по сравнению с традиционными. </a:t>
            </a:r>
          </a:p>
          <a:p>
            <a:pPr algn="just">
              <a:lnSpc>
                <a:spcPct val="135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dirty="0">
                <a:solidFill>
                  <a:srgbClr val="000099"/>
                </a:solidFill>
                <a:effectLst/>
                <a:latin typeface="+mn-lt"/>
                <a:ea typeface="Times New Roman" panose="02020603050405020304" pitchFamily="18" charset="0"/>
              </a:rPr>
              <a:t>      При этом в сложившихся условиях ограничения использования импортного оборудования наиболее предпочтительным по экономическим и организационным причинам следует ожидать применение ВЛС для БВС.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14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Прямоугольник 3"/>
          <p:cNvSpPr>
            <a:spLocks noChangeArrowheads="1"/>
          </p:cNvSpPr>
          <p:nvPr/>
        </p:nvSpPr>
        <p:spPr bwMode="auto">
          <a:xfrm>
            <a:off x="533400" y="153988"/>
            <a:ext cx="8315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ЗАКЛЮЧЕНИЕ</a:t>
            </a:r>
          </a:p>
        </p:txBody>
      </p:sp>
      <p:sp>
        <p:nvSpPr>
          <p:cNvPr id="80900" name="Rectangle 1"/>
          <p:cNvSpPr>
            <a:spLocks noChangeArrowheads="1"/>
          </p:cNvSpPr>
          <p:nvPr/>
        </p:nvSpPr>
        <p:spPr bwMode="auto">
          <a:xfrm>
            <a:off x="1839913" y="2844800"/>
            <a:ext cx="840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58457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91139" name="Прямоугольник 4"/>
          <p:cNvSpPr>
            <a:spLocks noChangeArrowheads="1"/>
          </p:cNvSpPr>
          <p:nvPr/>
        </p:nvSpPr>
        <p:spPr bwMode="auto">
          <a:xfrm>
            <a:off x="171450" y="1181100"/>
            <a:ext cx="8543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99"/>
                </a:solidFill>
                <a:latin typeface="Arial" panose="020B0604020202020204" pitchFamily="34" charset="0"/>
              </a:rPr>
              <a:t>        </a:t>
            </a:r>
          </a:p>
        </p:txBody>
      </p:sp>
      <p:sp>
        <p:nvSpPr>
          <p:cNvPr id="91140" name="Прямоугольник 3"/>
          <p:cNvSpPr>
            <a:spLocks noChangeArrowheads="1"/>
          </p:cNvSpPr>
          <p:nvPr/>
        </p:nvSpPr>
        <p:spPr bwMode="auto">
          <a:xfrm>
            <a:off x="1085850" y="2655888"/>
            <a:ext cx="6346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>
                <a:solidFill>
                  <a:srgbClr val="000099"/>
                </a:solidFill>
                <a:latin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91141" name="Rectangle 1"/>
          <p:cNvSpPr>
            <a:spLocks noChangeArrowheads="1"/>
          </p:cNvSpPr>
          <p:nvPr/>
        </p:nvSpPr>
        <p:spPr bwMode="auto">
          <a:xfrm>
            <a:off x="1839913" y="2844800"/>
            <a:ext cx="8408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9063" y="-177800"/>
            <a:ext cx="8905875" cy="1143000"/>
          </a:xfrm>
        </p:spPr>
        <p:txBody>
          <a:bodyPr/>
          <a:lstStyle/>
          <a:p>
            <a:r>
              <a:rPr lang="ru-RU" altLang="ru-RU" sz="2800" dirty="0">
                <a:solidFill>
                  <a:srgbClr val="000099"/>
                </a:solidFill>
              </a:rPr>
              <a:t>Актуальность исследований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832" y="965200"/>
            <a:ext cx="8440336" cy="50073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rgbClr val="000099"/>
                </a:solidFill>
              </a:rPr>
              <a:t>	Актуальность исследований обусловлена снижением роли традиционной картографической продукции и ростом значимости ПД в виде ЦМР, ЦМП, ЦММ, фотореалистичных 3</a:t>
            </a:r>
            <a:r>
              <a:rPr lang="en-US" sz="2000" dirty="0">
                <a:solidFill>
                  <a:srgbClr val="000099"/>
                </a:solidFill>
              </a:rPr>
              <a:t>D</a:t>
            </a:r>
            <a:r>
              <a:rPr lang="ru-RU" sz="2000" dirty="0">
                <a:solidFill>
                  <a:srgbClr val="000099"/>
                </a:solidFill>
              </a:rPr>
              <a:t>-моделей, а также получающим все более широкое развитие и распространение таких понятий и явлений, как цифровые двойники, дополненная и виртуальная реальность, «умный город».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rgbClr val="000099"/>
                </a:solidFill>
              </a:rPr>
              <a:t>	Современные задачи при выполнении производственных процессов  диктуют повышение требований к пространственной информации, а именно к точности, детальности и наглядности. Многие из них требуют получения информации в </a:t>
            </a:r>
            <a:r>
              <a:rPr lang="ru-RU" sz="2000" dirty="0" err="1">
                <a:solidFill>
                  <a:srgbClr val="000099"/>
                </a:solidFill>
              </a:rPr>
              <a:t>on-line</a:t>
            </a:r>
            <a:r>
              <a:rPr lang="ru-RU" sz="2000" dirty="0">
                <a:solidFill>
                  <a:srgbClr val="000099"/>
                </a:solidFill>
              </a:rPr>
              <a:t> режиме или в кратчайшие сроки. </a:t>
            </a:r>
            <a:endParaRPr lang="ru-RU" altLang="ru-RU" sz="8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36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76225" y="796123"/>
            <a:ext cx="8557382" cy="1403990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0099"/>
                </a:solidFill>
              </a:rPr>
              <a:t>         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000099"/>
                </a:solidFill>
              </a:rPr>
              <a:t>                       </a:t>
            </a:r>
            <a:endParaRPr lang="ru-RU" altLang="ru-RU" sz="1800" dirty="0">
              <a:solidFill>
                <a:srgbClr val="0000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300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57382" y="6318702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2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CC49D1-40C2-4A45-889E-D9CBE19D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-203534"/>
            <a:ext cx="8229600" cy="1201824"/>
          </a:xfrm>
        </p:spPr>
        <p:txBody>
          <a:bodyPr/>
          <a:lstStyle/>
          <a:p>
            <a:r>
              <a:rPr lang="ru-RU" altLang="ru-RU" sz="2800" dirty="0">
                <a:solidFill>
                  <a:srgbClr val="000099"/>
                </a:solidFill>
              </a:rPr>
              <a:t>Актуальность</a:t>
            </a:r>
            <a:r>
              <a:rPr lang="ru-RU" altLang="ru-RU" sz="2800" b="1" dirty="0">
                <a:solidFill>
                  <a:srgbClr val="000099"/>
                </a:solidFill>
              </a:rPr>
              <a:t> </a:t>
            </a:r>
            <a:r>
              <a:rPr lang="ru-RU" altLang="ru-RU" sz="2800" dirty="0">
                <a:solidFill>
                  <a:srgbClr val="000099"/>
                </a:solidFill>
              </a:rPr>
              <a:t>исследования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EB5F10-DA15-4D17-A51A-4F56544AC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0" y="1726682"/>
            <a:ext cx="7831489" cy="43351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9A7C33-2F77-4ABA-8BBB-966DB542EE7B}"/>
              </a:ext>
            </a:extLst>
          </p:cNvPr>
          <p:cNvSpPr txBox="1"/>
          <p:nvPr/>
        </p:nvSpPr>
        <p:spPr>
          <a:xfrm>
            <a:off x="1213178" y="936774"/>
            <a:ext cx="602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0099"/>
                </a:solidFill>
              </a:rPr>
              <a:t>Объем топографической съемки для масштаба 1:2000 по госконтракту в одном субъекте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13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9062" y="-177800"/>
            <a:ext cx="8905875" cy="1143000"/>
          </a:xfrm>
        </p:spPr>
        <p:txBody>
          <a:bodyPr/>
          <a:lstStyle/>
          <a:p>
            <a:r>
              <a:rPr lang="ru-RU" altLang="ru-RU" sz="2800" dirty="0">
                <a:solidFill>
                  <a:srgbClr val="000099"/>
                </a:solidFill>
              </a:rPr>
              <a:t>Объект исследования</a:t>
            </a:r>
            <a:endParaRPr lang="ru-RU" altLang="ru-RU" sz="2800" b="1" dirty="0">
              <a:solidFill>
                <a:srgbClr val="000099"/>
              </a:solidFill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10393" y="584200"/>
            <a:ext cx="8557382" cy="3473450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200" dirty="0">
                <a:solidFill>
                  <a:srgbClr val="000099"/>
                </a:solidFill>
              </a:rPr>
              <a:t>        </a:t>
            </a:r>
            <a:r>
              <a:rPr lang="ru-RU" altLang="ru-RU" sz="1800" dirty="0">
                <a:solidFill>
                  <a:srgbClr val="000099"/>
                </a:solidFill>
              </a:rPr>
              <a:t>Методы, технические и программные средства, технологии и сфера практического использования материалов воздушного лазерного сканирования (ВЛС), получаемых с пилотируемых и беспилотных воздушных судов для целей крупномасштабной съемки.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00099"/>
                </a:solidFill>
              </a:rPr>
              <a:t>                                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800" dirty="0">
              <a:solidFill>
                <a:srgbClr val="000099"/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800" dirty="0">
              <a:solidFill>
                <a:srgbClr val="000099"/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00099"/>
                </a:solidFill>
              </a:rPr>
              <a:t>                                  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b="1" dirty="0">
              <a:solidFill>
                <a:srgbClr val="000099"/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0099"/>
                </a:solidFill>
              </a:rPr>
              <a:t>Преимущества лазерного сканирования:</a:t>
            </a:r>
          </a:p>
          <a:p>
            <a:pPr marL="540000" algn="just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 dirty="0">
                <a:solidFill>
                  <a:srgbClr val="000099"/>
                </a:solidFill>
              </a:rPr>
              <a:t>высокая степень автоматизации;</a:t>
            </a:r>
          </a:p>
          <a:p>
            <a:pPr marL="540000" algn="just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 dirty="0">
                <a:solidFill>
                  <a:srgbClr val="000099"/>
                </a:solidFill>
              </a:rPr>
              <a:t>высокая точность и детальность плановых и высотных определений;</a:t>
            </a:r>
          </a:p>
          <a:p>
            <a:pPr marL="540000" algn="just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 dirty="0">
                <a:solidFill>
                  <a:srgbClr val="000099"/>
                </a:solidFill>
              </a:rPr>
              <a:t>объективная достоверность собираемых пространственных данных;</a:t>
            </a:r>
          </a:p>
          <a:p>
            <a:pPr marL="540000" algn="just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 dirty="0">
                <a:solidFill>
                  <a:srgbClr val="000099"/>
                </a:solidFill>
              </a:rPr>
              <a:t>высокая производительность;</a:t>
            </a:r>
          </a:p>
          <a:p>
            <a:pPr marL="540000" algn="just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 dirty="0">
                <a:solidFill>
                  <a:srgbClr val="000099"/>
                </a:solidFill>
              </a:rPr>
              <a:t>оперативность получения выходной продукции.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0099"/>
                </a:solidFill>
              </a:rPr>
              <a:t>Сдерживающие факторы: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000099"/>
                </a:solidFill>
              </a:rPr>
              <a:t>    </a:t>
            </a:r>
            <a:r>
              <a:rPr lang="ru-RU" altLang="ru-RU" sz="1800" dirty="0">
                <a:solidFill>
                  <a:srgbClr val="000099"/>
                </a:solidFill>
              </a:rPr>
              <a:t>-     высокая стоимость оборудования                    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0099"/>
                </a:solidFill>
              </a:rPr>
              <a:t>         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0000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300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B8D795-CCA6-4BC7-B552-9ADE46217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07" y="2038043"/>
            <a:ext cx="1303669" cy="9467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C449D4-AB2F-468B-AD49-F926246FD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338" y="1963076"/>
            <a:ext cx="2143822" cy="13141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4D2C4-BCDB-4107-B832-C85EC7F4E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78" y="2085974"/>
            <a:ext cx="2028825" cy="1971675"/>
          </a:xfrm>
          <a:prstGeom prst="rect">
            <a:avLst/>
          </a:prstGeom>
        </p:spPr>
      </p:pic>
      <p:pic>
        <p:nvPicPr>
          <p:cNvPr id="15" name="Рисунок 3">
            <a:extLst>
              <a:ext uri="{FF2B5EF4-FFF2-40B4-BE49-F238E27FC236}">
                <a16:creationId xmlns:a16="http://schemas.microsoft.com/office/drawing/2014/main" id="{0FF812AB-B57E-4E9D-961C-02258DDDC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01" y="3070350"/>
            <a:ext cx="1247639" cy="80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99A908-AF7E-4C49-AEE8-4B07165E2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1842585"/>
            <a:ext cx="2561675" cy="17161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6C8473-77E1-49B8-B1E1-17F50BECEC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9084" y="3378053"/>
            <a:ext cx="2008659" cy="1359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9063" y="-177800"/>
            <a:ext cx="8905875" cy="1143000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000099"/>
                </a:solidFill>
              </a:rPr>
              <a:t>Цель и решаемые задачи</a:t>
            </a:r>
          </a:p>
        </p:txBody>
      </p:sp>
      <p:sp>
        <p:nvSpPr>
          <p:cNvPr id="8" name="Овал 7"/>
          <p:cNvSpPr/>
          <p:nvPr/>
        </p:nvSpPr>
        <p:spPr>
          <a:xfrm>
            <a:off x="8591550" y="6310313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4</a:t>
            </a:r>
          </a:p>
        </p:txBody>
      </p:sp>
      <p:sp>
        <p:nvSpPr>
          <p:cNvPr id="7172" name="Объект 1"/>
          <p:cNvSpPr>
            <a:spLocks noGrp="1"/>
          </p:cNvSpPr>
          <p:nvPr>
            <p:ph idx="1"/>
          </p:nvPr>
        </p:nvSpPr>
        <p:spPr>
          <a:xfrm>
            <a:off x="312915" y="712938"/>
            <a:ext cx="8378003" cy="5399538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0099"/>
                </a:solidFill>
              </a:rPr>
              <a:t>Основная цель исследований – анализ и обоснование основных параметров эффективности, которые будут служить исходной базой для планирования технической политики, а также планов внедрения современных технологий в топографо-геодезическое и картографическое производство на среднесрочную перспективу и долгосрочный период</a:t>
            </a:r>
            <a:r>
              <a:rPr lang="ru-RU" altLang="ru-RU" sz="2000" dirty="0">
                <a:solidFill>
                  <a:srgbClr val="000099"/>
                </a:solidFill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altLang="ru-RU" sz="800" dirty="0">
              <a:solidFill>
                <a:srgbClr val="000099"/>
              </a:solidFill>
            </a:endParaRPr>
          </a:p>
          <a:p>
            <a:pPr marL="0" indent="4572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000099"/>
                </a:solidFill>
              </a:rPr>
              <a:t>Разработка требований к материалам ЛС, применяемым при выполнении топографических работ. Оценка целесообразности применения систем лазерного сканирования для отдельных технологических процессов работ.</a:t>
            </a:r>
          </a:p>
          <a:p>
            <a:pPr marL="0" indent="45720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altLang="ru-RU" sz="800" dirty="0">
              <a:solidFill>
                <a:srgbClr val="000099"/>
              </a:solidFill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000" dirty="0">
                <a:solidFill>
                  <a:srgbClr val="000099"/>
                </a:solidFill>
              </a:rPr>
              <a:t>Сравнительный технико-экономический анализ временных и стоимостных затрат на процессы и комплекс работ по созданию топографической продукции в соответствие с производственными </a:t>
            </a:r>
            <a:r>
              <a:rPr lang="ru-RU" altLang="ru-RU" sz="2000" dirty="0" err="1">
                <a:solidFill>
                  <a:srgbClr val="000099"/>
                </a:solidFill>
              </a:rPr>
              <a:t>госконтрактами</a:t>
            </a:r>
            <a:r>
              <a:rPr lang="ru-RU" altLang="ru-RU" sz="2000" dirty="0">
                <a:solidFill>
                  <a:srgbClr val="000099"/>
                </a:solidFill>
              </a:rPr>
              <a:t> и договорами, выполняемыми по традиционным технологическим схемам работ и по технологическим схемам с использованием материалов лазерного сканирования.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altLang="ru-RU" sz="800" dirty="0">
              <a:solidFill>
                <a:srgbClr val="000099"/>
              </a:solidFill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000" dirty="0">
                <a:solidFill>
                  <a:srgbClr val="000099"/>
                </a:solidFill>
              </a:rPr>
              <a:t>Подготовка рекомендаций по применению систем лазерного сканирования для ПВС и БВС.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altLang="ru-RU" sz="2000" dirty="0">
              <a:solidFill>
                <a:srgbClr val="000099"/>
              </a:solidFill>
            </a:endParaRPr>
          </a:p>
          <a:p>
            <a:pPr marL="0" indent="45720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altLang="ru-RU" sz="2000" dirty="0">
              <a:solidFill>
                <a:srgbClr val="000099"/>
              </a:solidFill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575" y="479425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88375" y="6330950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-18103"/>
            <a:ext cx="85502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000099"/>
                </a:solidFill>
                <a:latin typeface="Calibri"/>
                <a:cs typeface="+mn-cs"/>
              </a:rPr>
              <a:t>Сравнительный анализ временных и стоимостных затрат на процессы, выполняемые по традиционным технологическим схемам работ и по технологическим схемам с использованием материалов лазерного сканирования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115ADD-F227-4556-ACBD-3426AE5BD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42596"/>
            <a:ext cx="4370185" cy="248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7E3853-8B83-492E-B724-D7CF42BAC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91" y="1459096"/>
            <a:ext cx="3791309" cy="236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D5712E-679B-489F-8CA6-950B1D3F9207}"/>
              </a:ext>
            </a:extLst>
          </p:cNvPr>
          <p:cNvSpPr txBox="1"/>
          <p:nvPr/>
        </p:nvSpPr>
        <p:spPr>
          <a:xfrm>
            <a:off x="969006" y="1020588"/>
            <a:ext cx="3379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</a:rPr>
              <a:t>Традиционная технология создания ЦТП</a:t>
            </a:r>
            <a:endParaRPr lang="ru-RU" sz="1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D85D7-D96A-4BBF-9F9A-D6CC67478A76}"/>
              </a:ext>
            </a:extLst>
          </p:cNvPr>
          <p:cNvSpPr txBox="1"/>
          <p:nvPr/>
        </p:nvSpPr>
        <p:spPr>
          <a:xfrm>
            <a:off x="5099912" y="870925"/>
            <a:ext cx="3608312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99"/>
                </a:solidFill>
                <a:latin typeface="+mn-lt"/>
              </a:rPr>
              <a:t>Технология создания продукции с использованием лазерного сканирования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4667EC-1D97-4335-A01E-C36F4C200B17}"/>
              </a:ext>
            </a:extLst>
          </p:cNvPr>
          <p:cNvSpPr txBox="1"/>
          <p:nvPr/>
        </p:nvSpPr>
        <p:spPr>
          <a:xfrm>
            <a:off x="125849" y="3747266"/>
            <a:ext cx="873875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технологии с ВЛС: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при сечении рельефа более 0,5 м ПВП выполняется только с целью определения координат контрольных точек;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одновременно с фотографированием выполняется ВЛС с определением не только КЦП снимков, но и угловых ЭВО на основе использования ИИУ;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фототриангуляция</a:t>
            </a:r>
            <a:r>
              <a:rPr lang="ru-RU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не выполняется, так как необходимая точность определения высот обеспечивается непосредственно системой лазерного сканирования с использованием в полете КЦП и угловых ЭВО снимков;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</a:rPr>
              <a:t>         - получение ЦМР для </a:t>
            </a:r>
            <a:r>
              <a:rPr lang="ru-RU" dirty="0" err="1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</a:rPr>
              <a:t>ортотрансформирования</a:t>
            </a:r>
            <a:r>
              <a:rPr lang="ru-RU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</a:rPr>
              <a:t> выполняется не фотограмметрическим методом, а непосредственно по точкам лазерных отражений (ТЛО).</a:t>
            </a:r>
            <a:endParaRPr lang="ru-RU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575" y="479425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88375" y="6330950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15703-578F-4C24-8B26-C31F8B3C4503}"/>
              </a:ext>
            </a:extLst>
          </p:cNvPr>
          <p:cNvSpPr txBox="1"/>
          <p:nvPr/>
        </p:nvSpPr>
        <p:spPr>
          <a:xfrm>
            <a:off x="863600" y="24684"/>
            <a:ext cx="7724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</a:rPr>
              <a:t>Точность (средняя погрешность) положения горизонталей в зависимости от характера рельефа и высоты выбранного сечения</a:t>
            </a:r>
            <a:endParaRPr lang="ru-RU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E90B4-0F74-4E99-9ECA-05A636A4EC74}"/>
              </a:ext>
            </a:extLst>
          </p:cNvPr>
          <p:cNvSpPr txBox="1"/>
          <p:nvPr/>
        </p:nvSpPr>
        <p:spPr>
          <a:xfrm>
            <a:off x="482296" y="3020800"/>
            <a:ext cx="7981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  <a:latin typeface="+mn-lt"/>
              </a:rPr>
              <a:t>Параметры аэрофотосъемки (АФС) для фотокамер 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RCD 30</a:t>
            </a:r>
            <a:r>
              <a:rPr lang="ru-RU" dirty="0">
                <a:solidFill>
                  <a:srgbClr val="000099"/>
                </a:solidFill>
                <a:latin typeface="+mn-lt"/>
              </a:rPr>
              <a:t> и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Sony RX</a:t>
            </a:r>
            <a:r>
              <a:rPr lang="ru-RU" dirty="0">
                <a:solidFill>
                  <a:srgbClr val="000099"/>
                </a:solidFill>
                <a:latin typeface="+mn-lt"/>
              </a:rPr>
              <a:t>1, устанавливаемых на ПВС и БВС, в зависимости от высоты сечения рельефа для топографического плана масштаба 1:2000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778587B-5A5B-4DF3-B485-BEC91B9CB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71527"/>
              </p:ext>
            </p:extLst>
          </p:nvPr>
        </p:nvGraphicFramePr>
        <p:xfrm>
          <a:off x="511877" y="4083136"/>
          <a:ext cx="7931746" cy="2107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9518">
                  <a:extLst>
                    <a:ext uri="{9D8B030D-6E8A-4147-A177-3AD203B41FA5}">
                      <a16:colId xmlns:a16="http://schemas.microsoft.com/office/drawing/2014/main" val="4115878455"/>
                    </a:ext>
                  </a:extLst>
                </a:gridCol>
                <a:gridCol w="2535086">
                  <a:extLst>
                    <a:ext uri="{9D8B030D-6E8A-4147-A177-3AD203B41FA5}">
                      <a16:colId xmlns:a16="http://schemas.microsoft.com/office/drawing/2014/main" val="776774187"/>
                    </a:ext>
                  </a:extLst>
                </a:gridCol>
                <a:gridCol w="3167142">
                  <a:extLst>
                    <a:ext uri="{9D8B030D-6E8A-4147-A177-3AD203B41FA5}">
                      <a16:colId xmlns:a16="http://schemas.microsoft.com/office/drawing/2014/main" val="1133881886"/>
                    </a:ext>
                  </a:extLst>
                </a:gridCol>
              </a:tblGrid>
              <a:tr h="32270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сечения рельефа/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дешифрирования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контуров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Размер пикселя на местности, м для съемки масштаба 1:2000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42169"/>
                  </a:ext>
                </a:extLst>
              </a:tr>
              <a:tr h="588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АФС с ПВС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(АФК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RCD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АФС с БВС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(ФК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Sony RX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1)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04113"/>
                  </a:ext>
                </a:extLst>
              </a:tr>
              <a:tr h="371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Сечение рельефа 1,0 м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783510"/>
                  </a:ext>
                </a:extLst>
              </a:tr>
              <a:tr h="3614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Сечение рельефа 0,5 м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99635"/>
                  </a:ext>
                </a:extLst>
              </a:tr>
              <a:tr h="463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Дешифрирование контуров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0,14 - 0,20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8202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3BCEB46-A0D5-4A89-A5DE-F1A5F9F0C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039389"/>
              </p:ext>
            </p:extLst>
          </p:nvPr>
        </p:nvGraphicFramePr>
        <p:xfrm>
          <a:off x="915609" y="820673"/>
          <a:ext cx="7115324" cy="2142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9821">
                  <a:extLst>
                    <a:ext uri="{9D8B030D-6E8A-4147-A177-3AD203B41FA5}">
                      <a16:colId xmlns:a16="http://schemas.microsoft.com/office/drawing/2014/main" val="2057654936"/>
                    </a:ext>
                  </a:extLst>
                </a:gridCol>
                <a:gridCol w="1185870">
                  <a:extLst>
                    <a:ext uri="{9D8B030D-6E8A-4147-A177-3AD203B41FA5}">
                      <a16:colId xmlns:a16="http://schemas.microsoft.com/office/drawing/2014/main" val="1317462324"/>
                    </a:ext>
                  </a:extLst>
                </a:gridCol>
                <a:gridCol w="2619633">
                  <a:extLst>
                    <a:ext uri="{9D8B030D-6E8A-4147-A177-3AD203B41FA5}">
                      <a16:colId xmlns:a16="http://schemas.microsoft.com/office/drawing/2014/main" val="3853973386"/>
                    </a:ext>
                  </a:extLst>
                </a:gridCol>
              </a:tblGrid>
              <a:tr h="941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 рельефа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Высота сечения рельефа, 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Точность (СП) положения горизонталей/подписываемых отметок высот, 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320925"/>
                  </a:ext>
                </a:extLst>
              </a:tr>
              <a:tr h="4002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Равнинный с углами наклона до 2°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0,12/0,08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526103"/>
                  </a:ext>
                </a:extLst>
              </a:tr>
              <a:tr h="4002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Всхолмленный с углами наклона до 4°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0,33/0,25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0389044"/>
                  </a:ext>
                </a:extLst>
              </a:tr>
              <a:tr h="4002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Пересеченный с углами наклона до 6°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0,33/0,25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353294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8B52569-C594-4F47-B30C-9040C43B5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4" y="3206750"/>
            <a:ext cx="926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0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575" y="479425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88375" y="6330950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40DBA-3FD9-4204-B93D-1043CBB66960}"/>
              </a:ext>
            </a:extLst>
          </p:cNvPr>
          <p:cNvSpPr txBox="1"/>
          <p:nvPr/>
        </p:nvSpPr>
        <p:spPr>
          <a:xfrm>
            <a:off x="221904" y="144393"/>
            <a:ext cx="8690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</a:rPr>
              <a:t>Сравнение производительности АФС с ПВС для базовой и перспективной технологий при создании плана масштаба 1:2000 с высотой сечения рельефа 1,0 и 0,5 м 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EA3F10B-D8D4-4214-9F63-49166D967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38514"/>
              </p:ext>
            </p:extLst>
          </p:nvPr>
        </p:nvGraphicFramePr>
        <p:xfrm>
          <a:off x="986514" y="790724"/>
          <a:ext cx="6947451" cy="5107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801">
                  <a:extLst>
                    <a:ext uri="{9D8B030D-6E8A-4147-A177-3AD203B41FA5}">
                      <a16:colId xmlns:a16="http://schemas.microsoft.com/office/drawing/2014/main" val="2250068058"/>
                    </a:ext>
                  </a:extLst>
                </a:gridCol>
                <a:gridCol w="2283825">
                  <a:extLst>
                    <a:ext uri="{9D8B030D-6E8A-4147-A177-3AD203B41FA5}">
                      <a16:colId xmlns:a16="http://schemas.microsoft.com/office/drawing/2014/main" val="3353467208"/>
                    </a:ext>
                  </a:extLst>
                </a:gridCol>
                <a:gridCol w="2283825">
                  <a:extLst>
                    <a:ext uri="{9D8B030D-6E8A-4147-A177-3AD203B41FA5}">
                      <a16:colId xmlns:a16="http://schemas.microsoft.com/office/drawing/2014/main" val="1283514023"/>
                    </a:ext>
                  </a:extLst>
                </a:gridCol>
              </a:tblGrid>
              <a:tr h="2107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Параметры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съемки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Показатели для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9132"/>
                  </a:ext>
                </a:extLst>
              </a:tr>
              <a:tr h="69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базовой технологии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(АФК </a:t>
                      </a:r>
                      <a:r>
                        <a:rPr lang="en-US" sz="1400" dirty="0">
                          <a:effectLst/>
                        </a:rPr>
                        <a:t>RCD 30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перспективной технологии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(ВЛС </a:t>
                      </a:r>
                      <a:r>
                        <a:rPr lang="en-US" sz="1400" dirty="0">
                          <a:effectLst/>
                        </a:rPr>
                        <a:t>ALS</a:t>
                      </a:r>
                      <a:r>
                        <a:rPr lang="ru-RU" sz="1400" dirty="0">
                          <a:effectLst/>
                        </a:rPr>
                        <a:t>80-</a:t>
                      </a:r>
                      <a:r>
                        <a:rPr lang="en-US" sz="1400" dirty="0">
                          <a:effectLst/>
                        </a:rPr>
                        <a:t>HP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 АФК </a:t>
                      </a:r>
                      <a:r>
                        <a:rPr lang="en-US" sz="1400" dirty="0">
                          <a:effectLst/>
                        </a:rPr>
                        <a:t>RCD</a:t>
                      </a:r>
                      <a:r>
                        <a:rPr lang="ru-RU" sz="1400" dirty="0">
                          <a:effectLst/>
                        </a:rPr>
                        <a:t> 30)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extLst>
                  <a:ext uri="{0D108BD9-81ED-4DB2-BD59-A6C34878D82A}">
                    <a16:rowId xmlns:a16="http://schemas.microsoft.com/office/drawing/2014/main" val="1927449955"/>
                  </a:ext>
                </a:extLst>
              </a:tr>
              <a:tr h="2107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Сечение рельефа 1,0 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620951"/>
                  </a:ext>
                </a:extLst>
              </a:tr>
              <a:tr h="3713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 определения высоты, 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</a:t>
                      </a: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extLst>
                  <a:ext uri="{0D108BD9-81ED-4DB2-BD59-A6C34878D82A}">
                    <a16:rowId xmlns:a16="http://schemas.microsoft.com/office/drawing/2014/main" val="74858068"/>
                  </a:ext>
                </a:extLst>
              </a:tr>
              <a:tr h="277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Размер пикселя, 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</a:t>
                      </a:r>
                      <a:r>
                        <a:rPr lang="en-US" sz="1800" dirty="0">
                          <a:effectLst/>
                        </a:rPr>
                        <a:t>06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</a:t>
                      </a:r>
                      <a:r>
                        <a:rPr lang="en-US" sz="1800" dirty="0">
                          <a:effectLst/>
                        </a:rPr>
                        <a:t>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extLst>
                  <a:ext uri="{0D108BD9-81ED-4DB2-BD59-A6C34878D82A}">
                    <a16:rowId xmlns:a16="http://schemas.microsoft.com/office/drawing/2014/main" val="3523460695"/>
                  </a:ext>
                </a:extLst>
              </a:tr>
              <a:tr h="277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Высота полета, 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extLst>
                  <a:ext uri="{0D108BD9-81ED-4DB2-BD59-A6C34878D82A}">
                    <a16:rowId xmlns:a16="http://schemas.microsoft.com/office/drawing/2014/main" val="2049097642"/>
                  </a:ext>
                </a:extLst>
              </a:tr>
              <a:tr h="431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снимков/ км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 на НЛ масштаба 1:2000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extLst>
                  <a:ext uri="{0D108BD9-81ED-4DB2-BD59-A6C34878D82A}">
                    <a16:rowId xmlns:a16="http://schemas.microsoft.com/office/drawing/2014/main" val="993862618"/>
                  </a:ext>
                </a:extLst>
              </a:tr>
              <a:tr h="485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Производительность,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кв. км/час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extLst>
                  <a:ext uri="{0D108BD9-81ED-4DB2-BD59-A6C34878D82A}">
                    <a16:rowId xmlns:a16="http://schemas.microsoft.com/office/drawing/2014/main" val="3499818093"/>
                  </a:ext>
                </a:extLst>
              </a:tr>
              <a:tr h="2107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Сечение рельефа 0,5 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04082"/>
                  </a:ext>
                </a:extLst>
              </a:tr>
              <a:tr h="3713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 определения высоты, 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extLst>
                  <a:ext uri="{0D108BD9-81ED-4DB2-BD59-A6C34878D82A}">
                    <a16:rowId xmlns:a16="http://schemas.microsoft.com/office/drawing/2014/main" val="3427575296"/>
                  </a:ext>
                </a:extLst>
              </a:tr>
              <a:tr h="277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Размер пикселя, 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</a:t>
                      </a:r>
                      <a:r>
                        <a:rPr lang="en-US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extLst>
                  <a:ext uri="{0D108BD9-81ED-4DB2-BD59-A6C34878D82A}">
                    <a16:rowId xmlns:a16="http://schemas.microsoft.com/office/drawing/2014/main" val="2070834720"/>
                  </a:ext>
                </a:extLst>
              </a:tr>
              <a:tr h="277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Высота полета, 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extLst>
                  <a:ext uri="{0D108BD9-81ED-4DB2-BD59-A6C34878D82A}">
                    <a16:rowId xmlns:a16="http://schemas.microsoft.com/office/drawing/2014/main" val="3804399021"/>
                  </a:ext>
                </a:extLst>
              </a:tr>
              <a:tr h="431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снимков/ км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 на НЛ масштаба 1:2000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extLst>
                  <a:ext uri="{0D108BD9-81ED-4DB2-BD59-A6C34878D82A}">
                    <a16:rowId xmlns:a16="http://schemas.microsoft.com/office/drawing/2014/main" val="861324561"/>
                  </a:ext>
                </a:extLst>
              </a:tr>
              <a:tr h="485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Производительность,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кв. км/час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57" marR="50757" marT="0" marB="0" anchor="ctr"/>
                </a:tc>
                <a:extLst>
                  <a:ext uri="{0D108BD9-81ED-4DB2-BD59-A6C34878D82A}">
                    <a16:rowId xmlns:a16="http://schemas.microsoft.com/office/drawing/2014/main" val="229615940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188C537-368C-4659-8B9D-FD4FAC72F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20880" y="1520825"/>
            <a:ext cx="184496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12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575" y="479425"/>
            <a:ext cx="8823325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ru-RU" sz="1600" dirty="0"/>
              <a:t>		</a:t>
            </a:r>
          </a:p>
          <a:p>
            <a:pPr algn="just">
              <a:lnSpc>
                <a:spcPct val="125000"/>
              </a:lnSpc>
              <a:defRPr/>
            </a:pPr>
            <a:endParaRPr lang="ru-RU" sz="400" dirty="0"/>
          </a:p>
          <a:p>
            <a:pPr indent="457200" algn="just">
              <a:lnSpc>
                <a:spcPct val="125000"/>
              </a:lnSpc>
              <a:defRPr/>
            </a:pPr>
            <a:r>
              <a:rPr lang="ru-RU" sz="1600" dirty="0"/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8588375" y="6330950"/>
            <a:ext cx="552450" cy="4699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74757" name="Прямоугольник 5"/>
          <p:cNvSpPr>
            <a:spLocks noChangeArrowheads="1"/>
          </p:cNvSpPr>
          <p:nvPr/>
        </p:nvSpPr>
        <p:spPr bwMode="auto">
          <a:xfrm>
            <a:off x="211931" y="84703"/>
            <a:ext cx="8823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Сравнение производительности АФС с БВС для базовой и перспективной технологий при создании плана масштаба 1:2000 с высотой сечения рельефа 1,0 и 0,5 м</a:t>
            </a:r>
            <a:endParaRPr lang="ru-RU" altLang="ru-RU" sz="1800" b="1" dirty="0">
              <a:solidFill>
                <a:srgbClr val="000099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824" name="Прямоугольник 8"/>
          <p:cNvSpPr>
            <a:spLocks noChangeArrowheads="1"/>
          </p:cNvSpPr>
          <p:nvPr/>
        </p:nvSpPr>
        <p:spPr bwMode="auto">
          <a:xfrm>
            <a:off x="103575" y="5308089"/>
            <a:ext cx="8710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Экономическая эффективность обеспечивается путем повышения производительности: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– полевых работ за счет сокращения объема работ на процессах геодезического обоснования, а также </a:t>
            </a:r>
            <a:r>
              <a:rPr lang="ru-RU" altLang="ru-RU" sz="16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умельчения</a:t>
            </a:r>
            <a:r>
              <a:rPr lang="ru-RU" altLang="ru-RU" sz="16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масштаба АФС с ВЛС.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– камеральных работ за счет исключения процесса </a:t>
            </a:r>
            <a:r>
              <a:rPr lang="ru-RU" altLang="ru-RU" sz="16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фототриангуляции</a:t>
            </a:r>
            <a:r>
              <a:rPr lang="ru-RU" altLang="ru-RU" sz="16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, замены процесса создания ЦМР по снимкам более производительным процессом создания ЦМР по ТЛО ЛС.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073E3AA-218F-4D20-8644-C6656C355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624140"/>
              </p:ext>
            </p:extLst>
          </p:nvPr>
        </p:nvGraphicFramePr>
        <p:xfrm>
          <a:off x="428625" y="695549"/>
          <a:ext cx="8159750" cy="4612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0300">
                  <a:extLst>
                    <a:ext uri="{9D8B030D-6E8A-4147-A177-3AD203B41FA5}">
                      <a16:colId xmlns:a16="http://schemas.microsoft.com/office/drawing/2014/main" val="1476340359"/>
                    </a:ext>
                  </a:extLst>
                </a:gridCol>
                <a:gridCol w="2192562">
                  <a:extLst>
                    <a:ext uri="{9D8B030D-6E8A-4147-A177-3AD203B41FA5}">
                      <a16:colId xmlns:a16="http://schemas.microsoft.com/office/drawing/2014/main" val="2987758898"/>
                    </a:ext>
                  </a:extLst>
                </a:gridCol>
                <a:gridCol w="2606888">
                  <a:extLst>
                    <a:ext uri="{9D8B030D-6E8A-4147-A177-3AD203B41FA5}">
                      <a16:colId xmlns:a16="http://schemas.microsoft.com/office/drawing/2014/main" val="3416561848"/>
                    </a:ext>
                  </a:extLst>
                </a:gridCol>
              </a:tblGrid>
              <a:tr h="15431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Параметры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Съемки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                                         Показатели для </a:t>
                      </a:r>
                      <a:endParaRPr lang="ru-RU" dirty="0"/>
                    </a:p>
                  </a:txBody>
                  <a:tcPr marL="52573" marR="52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3237"/>
                  </a:ext>
                </a:extLst>
              </a:tr>
              <a:tr h="502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базовой технологии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(ФК </a:t>
                      </a:r>
                      <a:r>
                        <a:rPr lang="en-US" sz="1400" dirty="0">
                          <a:effectLst/>
                        </a:rPr>
                        <a:t>Sony RX</a:t>
                      </a:r>
                      <a:r>
                        <a:rPr lang="ru-RU" sz="1400" dirty="0">
                          <a:effectLst/>
                        </a:rPr>
                        <a:t>1)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перспективной технологии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(ВЛС </a:t>
                      </a:r>
                      <a:r>
                        <a:rPr lang="en-US" sz="1400" dirty="0" err="1">
                          <a:effectLst/>
                        </a:rPr>
                        <a:t>Riegl</a:t>
                      </a:r>
                      <a:r>
                        <a:rPr lang="en-US" sz="1400" dirty="0">
                          <a:effectLst/>
                        </a:rPr>
                        <a:t> VUX</a:t>
                      </a:r>
                      <a:r>
                        <a:rPr lang="ru-RU" sz="1400" dirty="0">
                          <a:effectLst/>
                        </a:rPr>
                        <a:t>-240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ru-RU" sz="1400" dirty="0">
                          <a:effectLst/>
                        </a:rPr>
                        <a:t>ФК</a:t>
                      </a:r>
                      <a:r>
                        <a:rPr lang="en-US" sz="1400" dirty="0">
                          <a:effectLst/>
                        </a:rPr>
                        <a:t> Sony RX1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extLst>
                  <a:ext uri="{0D108BD9-81ED-4DB2-BD59-A6C34878D82A}">
                    <a16:rowId xmlns:a16="http://schemas.microsoft.com/office/drawing/2014/main" val="622038403"/>
                  </a:ext>
                </a:extLst>
              </a:tr>
              <a:tr h="17232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Сечение рельефа 1,0 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01294"/>
                  </a:ext>
                </a:extLst>
              </a:tr>
              <a:tr h="271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 определения высоты, 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r>
                        <a:rPr lang="ru-RU" sz="1800">
                          <a:effectLst/>
                        </a:rPr>
                        <a:t>,10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extLst>
                  <a:ext uri="{0D108BD9-81ED-4DB2-BD59-A6C34878D82A}">
                    <a16:rowId xmlns:a16="http://schemas.microsoft.com/office/drawing/2014/main" val="2708934832"/>
                  </a:ext>
                </a:extLst>
              </a:tr>
              <a:tr h="1721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Размер пикселя, 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</a:t>
                      </a:r>
                      <a:r>
                        <a:rPr lang="en-US" sz="1800" dirty="0">
                          <a:effectLst/>
                        </a:rPr>
                        <a:t>09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</a:t>
                      </a:r>
                      <a:r>
                        <a:rPr lang="en-US" sz="18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extLst>
                  <a:ext uri="{0D108BD9-81ED-4DB2-BD59-A6C34878D82A}">
                    <a16:rowId xmlns:a16="http://schemas.microsoft.com/office/drawing/2014/main" val="1367974723"/>
                  </a:ext>
                </a:extLst>
              </a:tr>
              <a:tr h="1721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Высота полета, 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r>
                        <a:rPr lang="ru-RU" sz="1800">
                          <a:effectLst/>
                        </a:rPr>
                        <a:t>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extLst>
                  <a:ext uri="{0D108BD9-81ED-4DB2-BD59-A6C34878D82A}">
                    <a16:rowId xmlns:a16="http://schemas.microsoft.com/office/drawing/2014/main" val="216338547"/>
                  </a:ext>
                </a:extLst>
              </a:tr>
              <a:tr h="4182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снимков/ км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 на НЛ масштаба 1:2000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extLst>
                  <a:ext uri="{0D108BD9-81ED-4DB2-BD59-A6C34878D82A}">
                    <a16:rowId xmlns:a16="http://schemas.microsoft.com/office/drawing/2014/main" val="3966134727"/>
                  </a:ext>
                </a:extLst>
              </a:tr>
              <a:tr h="2709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Производительность,  кв. км/час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extLst>
                  <a:ext uri="{0D108BD9-81ED-4DB2-BD59-A6C34878D82A}">
                    <a16:rowId xmlns:a16="http://schemas.microsoft.com/office/drawing/2014/main" val="178503933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Сечение рельефа 0,5 м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913160"/>
                  </a:ext>
                </a:extLst>
              </a:tr>
              <a:tr h="364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 определения высоты, 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extLst>
                  <a:ext uri="{0D108BD9-81ED-4DB2-BD59-A6C34878D82A}">
                    <a16:rowId xmlns:a16="http://schemas.microsoft.com/office/drawing/2014/main" val="4140189867"/>
                  </a:ext>
                </a:extLst>
              </a:tr>
              <a:tr h="1721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Размер пикселя, 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</a:t>
                      </a:r>
                      <a:r>
                        <a:rPr lang="en-US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extLst>
                  <a:ext uri="{0D108BD9-81ED-4DB2-BD59-A6C34878D82A}">
                    <a16:rowId xmlns:a16="http://schemas.microsoft.com/office/drawing/2014/main" val="2957812309"/>
                  </a:ext>
                </a:extLst>
              </a:tr>
              <a:tr h="1721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Высота полета, 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extLst>
                  <a:ext uri="{0D108BD9-81ED-4DB2-BD59-A6C34878D82A}">
                    <a16:rowId xmlns:a16="http://schemas.microsoft.com/office/drawing/2014/main" val="3052780574"/>
                  </a:ext>
                </a:extLst>
              </a:tr>
              <a:tr h="4182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снимков/ км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 на НЛ масштаба 1:2000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extLst>
                  <a:ext uri="{0D108BD9-81ED-4DB2-BD59-A6C34878D82A}">
                    <a16:rowId xmlns:a16="http://schemas.microsoft.com/office/drawing/2014/main" val="1644087335"/>
                  </a:ext>
                </a:extLst>
              </a:tr>
              <a:tr h="346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Производительность,  кв. км/час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24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3" marR="52573" marT="0" marB="0"/>
                </a:tc>
                <a:extLst>
                  <a:ext uri="{0D108BD9-81ED-4DB2-BD59-A6C34878D82A}">
                    <a16:rowId xmlns:a16="http://schemas.microsoft.com/office/drawing/2014/main" val="245205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446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25444</TotalTime>
  <Words>1753</Words>
  <Application>Microsoft Office PowerPoint</Application>
  <PresentationFormat>Экран (4:3)</PresentationFormat>
  <Paragraphs>301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Тема1</vt:lpstr>
      <vt:lpstr>Презентация PowerPoint</vt:lpstr>
      <vt:lpstr>Актуальность исследований</vt:lpstr>
      <vt:lpstr>Актуальность исследования</vt:lpstr>
      <vt:lpstr>Объект исследования</vt:lpstr>
      <vt:lpstr>Цель и решаемые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результаты государственных работ по Разделу 6:  «Выполнение работ по подготовке проектов нормативно-технических документов (далее – НТД) в области геодезической, картографической деятельности и инфраструктуры пространственных данных»</dc:title>
  <dc:creator>Прусаков Александр Николаевич</dc:creator>
  <cp:lastModifiedBy>глеб петухов</cp:lastModifiedBy>
  <cp:revision>746</cp:revision>
  <cp:lastPrinted>2023-10-12T11:38:09Z</cp:lastPrinted>
  <dcterms:created xsi:type="dcterms:W3CDTF">2016-03-21T09:01:26Z</dcterms:created>
  <dcterms:modified xsi:type="dcterms:W3CDTF">2023-10-14T18:45:09Z</dcterms:modified>
</cp:coreProperties>
</file>