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41"/>
  </p:notesMasterIdLst>
  <p:sldIdLst>
    <p:sldId id="322" r:id="rId2"/>
    <p:sldId id="272" r:id="rId3"/>
    <p:sldId id="273" r:id="rId4"/>
    <p:sldId id="293" r:id="rId5"/>
    <p:sldId id="328" r:id="rId6"/>
    <p:sldId id="329" r:id="rId7"/>
    <p:sldId id="331" r:id="rId8"/>
    <p:sldId id="371" r:id="rId9"/>
    <p:sldId id="332" r:id="rId10"/>
    <p:sldId id="370" r:id="rId11"/>
    <p:sldId id="333" r:id="rId12"/>
    <p:sldId id="334" r:id="rId13"/>
    <p:sldId id="335" r:id="rId14"/>
    <p:sldId id="367" r:id="rId15"/>
    <p:sldId id="368" r:id="rId16"/>
    <p:sldId id="337" r:id="rId17"/>
    <p:sldId id="340" r:id="rId18"/>
    <p:sldId id="341" r:id="rId19"/>
    <p:sldId id="344" r:id="rId20"/>
    <p:sldId id="366" r:id="rId21"/>
    <p:sldId id="338" r:id="rId22"/>
    <p:sldId id="339" r:id="rId23"/>
    <p:sldId id="346" r:id="rId24"/>
    <p:sldId id="347" r:id="rId25"/>
    <p:sldId id="348" r:id="rId26"/>
    <p:sldId id="359" r:id="rId27"/>
    <p:sldId id="358" r:id="rId28"/>
    <p:sldId id="350" r:id="rId29"/>
    <p:sldId id="360" r:id="rId30"/>
    <p:sldId id="351" r:id="rId31"/>
    <p:sldId id="362" r:id="rId32"/>
    <p:sldId id="363" r:id="rId33"/>
    <p:sldId id="353" r:id="rId34"/>
    <p:sldId id="354" r:id="rId35"/>
    <p:sldId id="355" r:id="rId36"/>
    <p:sldId id="356" r:id="rId37"/>
    <p:sldId id="365" r:id="rId38"/>
    <p:sldId id="357" r:id="rId39"/>
    <p:sldId id="36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846" userDrawn="1">
          <p15:clr>
            <a:srgbClr val="A4A3A4"/>
          </p15:clr>
        </p15:guide>
        <p15:guide id="5" pos="1277" userDrawn="1">
          <p15:clr>
            <a:srgbClr val="A4A3A4"/>
          </p15:clr>
        </p15:guide>
        <p15:guide id="6" pos="1708" userDrawn="1">
          <p15:clr>
            <a:srgbClr val="A4A3A4"/>
          </p15:clr>
        </p15:guide>
        <p15:guide id="7" pos="2139" userDrawn="1">
          <p15:clr>
            <a:srgbClr val="A4A3A4"/>
          </p15:clr>
        </p15:guide>
        <p15:guide id="8" pos="2570" userDrawn="1">
          <p15:clr>
            <a:srgbClr val="A4A3A4"/>
          </p15:clr>
        </p15:guide>
        <p15:guide id="9" pos="3001" userDrawn="1">
          <p15:clr>
            <a:srgbClr val="A4A3A4"/>
          </p15:clr>
        </p15:guide>
        <p15:guide id="10" pos="3432" userDrawn="1">
          <p15:clr>
            <a:srgbClr val="A4A3A4"/>
          </p15:clr>
        </p15:guide>
        <p15:guide id="11" pos="4271" userDrawn="1">
          <p15:clr>
            <a:srgbClr val="A4A3A4"/>
          </p15:clr>
        </p15:guide>
        <p15:guide id="12" pos="4702" userDrawn="1">
          <p15:clr>
            <a:srgbClr val="A4A3A4"/>
          </p15:clr>
        </p15:guide>
        <p15:guide id="13" pos="5133" userDrawn="1">
          <p15:clr>
            <a:srgbClr val="A4A3A4"/>
          </p15:clr>
        </p15:guide>
        <p15:guide id="14" pos="5564" userDrawn="1">
          <p15:clr>
            <a:srgbClr val="A4A3A4"/>
          </p15:clr>
        </p15:guide>
        <p15:guide id="15" pos="5972" userDrawn="1">
          <p15:clr>
            <a:srgbClr val="A4A3A4"/>
          </p15:clr>
        </p15:guide>
        <p15:guide id="16" pos="6448" userDrawn="1">
          <p15:clr>
            <a:srgbClr val="A4A3A4"/>
          </p15:clr>
        </p15:guide>
        <p15:guide id="17" pos="6834" userDrawn="1">
          <p15:clr>
            <a:srgbClr val="A4A3A4"/>
          </p15:clr>
        </p15:guide>
        <p15:guide id="18" pos="7265" userDrawn="1">
          <p15:clr>
            <a:srgbClr val="A4A3A4"/>
          </p15:clr>
        </p15:guide>
        <p15:guide id="19" orient="horz" pos="459" userDrawn="1">
          <p15:clr>
            <a:srgbClr val="A4A3A4"/>
          </p15:clr>
        </p15:guide>
        <p15:guide id="20" orient="horz" pos="890" userDrawn="1">
          <p15:clr>
            <a:srgbClr val="A4A3A4"/>
          </p15:clr>
        </p15:guide>
        <p15:guide id="21" orient="horz" pos="1275" userDrawn="1">
          <p15:clr>
            <a:srgbClr val="A4A3A4"/>
          </p15:clr>
        </p15:guide>
        <p15:guide id="22" orient="horz" pos="1706" userDrawn="1">
          <p15:clr>
            <a:srgbClr val="A4A3A4"/>
          </p15:clr>
        </p15:guide>
        <p15:guide id="23" orient="horz" pos="3566" userDrawn="1">
          <p15:clr>
            <a:srgbClr val="A4A3A4"/>
          </p15:clr>
        </p15:guide>
        <p15:guide id="24" orient="horz" pos="2976" userDrawn="1">
          <p15:clr>
            <a:srgbClr val="A4A3A4"/>
          </p15:clr>
        </p15:guide>
        <p15:guide id="25" orient="horz" pos="2591" userDrawn="1">
          <p15:clr>
            <a:srgbClr val="A4A3A4"/>
          </p15:clr>
        </p15:guide>
        <p15:guide id="26" orient="horz" pos="38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B9F9F"/>
    <a:srgbClr val="1DCBD3"/>
    <a:srgbClr val="6DE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4698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678" y="96"/>
      </p:cViewPr>
      <p:guideLst>
        <p:guide orient="horz" pos="2115"/>
        <p:guide pos="3817"/>
        <p:guide pos="415"/>
        <p:guide pos="846"/>
        <p:guide pos="1277"/>
        <p:guide pos="1708"/>
        <p:guide pos="2139"/>
        <p:guide pos="2570"/>
        <p:guide pos="3001"/>
        <p:guide pos="3432"/>
        <p:guide pos="4271"/>
        <p:guide pos="4702"/>
        <p:guide pos="5133"/>
        <p:guide pos="5564"/>
        <p:guide pos="5972"/>
        <p:guide pos="6448"/>
        <p:guide pos="6834"/>
        <p:guide pos="7265"/>
        <p:guide orient="horz" pos="459"/>
        <p:guide orient="horz" pos="890"/>
        <p:guide orient="horz" pos="1275"/>
        <p:guide orient="horz" pos="1706"/>
        <p:guide orient="horz" pos="3566"/>
        <p:guide orient="horz" pos="2976"/>
        <p:guide orient="horz" pos="2591"/>
        <p:guide orient="horz" pos="38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1D633-AC3E-C04A-96B4-F1CE81171BF7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1E459-F4D1-E744-BE6C-E5E5FD2220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5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1E459-F4D1-E744-BE6C-E5E5FD22200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589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1E459-F4D1-E744-BE6C-E5E5FD22200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436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1E459-F4D1-E744-BE6C-E5E5FD22200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814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Проект </a:t>
            </a:r>
            <a:r>
              <a:rPr lang="en-US" dirty="0"/>
              <a:t>Aalen</a:t>
            </a:r>
            <a:r>
              <a:rPr lang="ru-RU" dirty="0"/>
              <a:t>,</a:t>
            </a:r>
            <a:r>
              <a:rPr lang="ru-RU" baseline="0" dirty="0"/>
              <a:t> путь </a:t>
            </a:r>
            <a:r>
              <a:rPr lang="en-US" baseline="0" dirty="0"/>
              <a:t>\\Dc1\racurs\OTP&amp;TD\TechSupport\3D_Mod\Aalen_3D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1E459-F4D1-E744-BE6C-E5E5FD22200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335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0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0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Slide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8F675E2-CC6B-9843-85F5-53BB779C51E1}"/>
              </a:ext>
            </a:extLst>
          </p:cNvPr>
          <p:cNvSpPr/>
          <p:nvPr/>
        </p:nvSpPr>
        <p:spPr>
          <a:xfrm>
            <a:off x="360023" y="360000"/>
            <a:ext cx="11472147" cy="6138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7CA8710-57B3-5A4F-9815-421AF9DADB19}"/>
              </a:ext>
            </a:extLst>
          </p:cNvPr>
          <p:cNvSpPr/>
          <p:nvPr/>
        </p:nvSpPr>
        <p:spPr>
          <a:xfrm>
            <a:off x="359830" y="5200836"/>
            <a:ext cx="5734725" cy="1296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4E77785-1F59-1E4F-929F-963A5E4755BE}"/>
              </a:ext>
            </a:extLst>
          </p:cNvPr>
          <p:cNvSpPr/>
          <p:nvPr/>
        </p:nvSpPr>
        <p:spPr>
          <a:xfrm>
            <a:off x="305923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6B9072B4-A5F0-9149-89BE-607851BA4D8E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6096097" y="360000"/>
            <a:ext cx="0" cy="6138000"/>
          </a:xfrm>
          <a:prstGeom prst="line">
            <a:avLst/>
          </a:prstGeom>
          <a:ln w="25400">
            <a:solidFill>
              <a:srgbClr val="2F8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0BDA2BD7-FA02-8947-A191-DDD100F604C5}"/>
              </a:ext>
            </a:extLst>
          </p:cNvPr>
          <p:cNvSpPr/>
          <p:nvPr/>
        </p:nvSpPr>
        <p:spPr>
          <a:xfrm>
            <a:off x="11777973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BD8FF613-DCF9-B34E-9BC1-385ED94897B2}"/>
              </a:ext>
            </a:extLst>
          </p:cNvPr>
          <p:cNvSpPr/>
          <p:nvPr/>
        </p:nvSpPr>
        <p:spPr>
          <a:xfrm>
            <a:off x="6041996" y="6444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AC5567A0-E6DF-024A-95FF-2F9B9B18615D}"/>
              </a:ext>
            </a:extLst>
          </p:cNvPr>
          <p:cNvSpPr/>
          <p:nvPr/>
        </p:nvSpPr>
        <p:spPr>
          <a:xfrm>
            <a:off x="304676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BDA926F-DC17-4F43-B425-63951F1FBE6D}"/>
              </a:ext>
            </a:extLst>
          </p:cNvPr>
          <p:cNvSpPr/>
          <p:nvPr/>
        </p:nvSpPr>
        <p:spPr>
          <a:xfrm>
            <a:off x="17864820" y="8781479"/>
            <a:ext cx="126008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C52EFDE-A6E9-4A41-A051-6C9C5D626D07}"/>
              </a:ext>
            </a:extLst>
          </p:cNvPr>
          <p:cNvSpPr txBox="1"/>
          <p:nvPr/>
        </p:nvSpPr>
        <p:spPr>
          <a:xfrm>
            <a:off x="685844" y="602136"/>
            <a:ext cx="2226511" cy="29238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1300" dirty="0">
                <a:solidFill>
                  <a:srgbClr val="2F8F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«РАКУРС»</a:t>
            </a:r>
            <a:endParaRPr lang="x-none" sz="1300" dirty="0">
              <a:solidFill>
                <a:srgbClr val="2F8F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E9039D6-0944-944C-A206-FC9BA5734421}"/>
              </a:ext>
            </a:extLst>
          </p:cNvPr>
          <p:cNvSpPr/>
          <p:nvPr/>
        </p:nvSpPr>
        <p:spPr>
          <a:xfrm>
            <a:off x="359830" y="3903914"/>
            <a:ext cx="5734725" cy="1296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92A3939E-EE52-1F43-91B8-54E43992D4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904" y="4155886"/>
            <a:ext cx="3956307" cy="91307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  <a:endParaRPr lang="x-none" dirty="0"/>
          </a:p>
        </p:txBody>
      </p:sp>
      <p:sp>
        <p:nvSpPr>
          <p:cNvPr id="43" name="Text Placeholder 9">
            <a:extLst>
              <a:ext uri="{FF2B5EF4-FFF2-40B4-BE49-F238E27FC236}">
                <a16:creationId xmlns="" xmlns:a16="http://schemas.microsoft.com/office/drawing/2014/main" id="{39694A16-41B7-264E-9180-DF78D837ED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904" y="2379484"/>
            <a:ext cx="3886452" cy="1323439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600">
                <a:solidFill>
                  <a:srgbClr val="2F8FFE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ru-RU" dirty="0"/>
              <a:t>Заголовок презентации</a:t>
            </a:r>
            <a:endParaRPr lang="x-none" dirty="0"/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0B281999-0CE5-B04D-A5CC-0B119D0D5493}"/>
              </a:ext>
            </a:extLst>
          </p:cNvPr>
          <p:cNvSpPr/>
          <p:nvPr/>
        </p:nvSpPr>
        <p:spPr>
          <a:xfrm>
            <a:off x="6046116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94CD6E53-F517-E54D-B25A-F2DBCAF2B388}"/>
              </a:ext>
            </a:extLst>
          </p:cNvPr>
          <p:cNvSpPr/>
          <p:nvPr/>
        </p:nvSpPr>
        <p:spPr>
          <a:xfrm>
            <a:off x="305923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4636359F-916E-2748-A8E5-DBAB65AEB1C6}"/>
              </a:ext>
            </a:extLst>
          </p:cNvPr>
          <p:cNvSpPr/>
          <p:nvPr/>
        </p:nvSpPr>
        <p:spPr>
          <a:xfrm>
            <a:off x="305923" y="3846979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1CEC9E46-51BA-E845-B992-B245E3902020}"/>
              </a:ext>
            </a:extLst>
          </p:cNvPr>
          <p:cNvSpPr/>
          <p:nvPr/>
        </p:nvSpPr>
        <p:spPr>
          <a:xfrm>
            <a:off x="6041322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D3CAAF74-FAE4-5945-85C7-6B5F85EB2359}"/>
              </a:ext>
            </a:extLst>
          </p:cNvPr>
          <p:cNvSpPr/>
          <p:nvPr/>
        </p:nvSpPr>
        <p:spPr>
          <a:xfrm>
            <a:off x="6041322" y="3846979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C056021D-006C-4344-AF33-E7E2A0AAA1A6}"/>
              </a:ext>
            </a:extLst>
          </p:cNvPr>
          <p:cNvSpPr/>
          <p:nvPr/>
        </p:nvSpPr>
        <p:spPr>
          <a:xfrm>
            <a:off x="9341800" y="5200836"/>
            <a:ext cx="2488825" cy="1296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AC26EE25-5513-9C4F-B993-DF52162A4E22}"/>
              </a:ext>
            </a:extLst>
          </p:cNvPr>
          <p:cNvSpPr/>
          <p:nvPr/>
        </p:nvSpPr>
        <p:spPr>
          <a:xfrm>
            <a:off x="11777973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8EF05AC0-280A-0449-AB81-23FDC10B1C1E}"/>
              </a:ext>
            </a:extLst>
          </p:cNvPr>
          <p:cNvSpPr/>
          <p:nvPr/>
        </p:nvSpPr>
        <p:spPr>
          <a:xfrm>
            <a:off x="9288568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EA7C3C09-6726-A248-87F6-E1DC1C69C0ED}"/>
              </a:ext>
            </a:extLst>
          </p:cNvPr>
          <p:cNvSpPr/>
          <p:nvPr/>
        </p:nvSpPr>
        <p:spPr>
          <a:xfrm>
            <a:off x="11776720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3ED1A540-19C5-2D40-ADB1-98E91865E856}"/>
              </a:ext>
            </a:extLst>
          </p:cNvPr>
          <p:cNvSpPr/>
          <p:nvPr/>
        </p:nvSpPr>
        <p:spPr>
          <a:xfrm>
            <a:off x="9288568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0306A80-665B-44A5-96BD-FC85EDEB63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834" y="5514097"/>
            <a:ext cx="1802755" cy="7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8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33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4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2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4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08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6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86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23E97-117C-B144-B1C5-9AA6F238F94F}" type="datetime1">
              <a:rPr lang="ru-RU" smtClean="0"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8AB0B-7ABF-E143-99C2-5D10E6EA38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42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5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2E48AF9-E499-44F4-B066-7175096B2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257" y="4155886"/>
            <a:ext cx="5213619" cy="913070"/>
          </a:xfrm>
        </p:spPr>
        <p:txBody>
          <a:bodyPr/>
          <a:lstStyle/>
          <a:p>
            <a:r>
              <a:rPr lang="ru-RU" sz="2000" dirty="0"/>
              <a:t>Дмитрий Кочергин</a:t>
            </a:r>
            <a:br>
              <a:rPr lang="ru-RU" sz="2000" dirty="0"/>
            </a:br>
            <a:r>
              <a:rPr lang="ru-RU" sz="2000" dirty="0" smtClean="0"/>
              <a:t>Руководитель Отдела </a:t>
            </a:r>
            <a:r>
              <a:rPr lang="ru-RU" sz="2000" dirty="0"/>
              <a:t>технической поддержки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ECEE823-DFB6-472F-B786-D0206F91DE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5904" y="1039906"/>
            <a:ext cx="5213618" cy="2554545"/>
          </a:xfrm>
        </p:spPr>
        <p:txBody>
          <a:bodyPr/>
          <a:lstStyle/>
          <a:p>
            <a:r>
              <a:rPr lang="ru-RU" sz="2800" dirty="0"/>
              <a:t>Платформа </a:t>
            </a:r>
            <a:r>
              <a:rPr lang="en-US" sz="2800" dirty="0"/>
              <a:t>PHOTOMOD</a:t>
            </a:r>
            <a:r>
              <a:rPr lang="ru-RU" sz="2800" dirty="0"/>
              <a:t>.</a:t>
            </a:r>
            <a:br>
              <a:rPr lang="ru-RU" sz="2800" dirty="0"/>
            </a:br>
            <a:r>
              <a:rPr lang="ru-RU" sz="2800" dirty="0"/>
              <a:t>Версия 7.</a:t>
            </a:r>
            <a:r>
              <a:rPr lang="en-US" sz="2800" dirty="0"/>
              <a:t>4</a:t>
            </a:r>
            <a:r>
              <a:rPr lang="ru-RU" sz="2800"/>
              <a:t> </a:t>
            </a:r>
            <a:br>
              <a:rPr lang="ru-RU" sz="2800"/>
            </a:br>
            <a:r>
              <a:rPr lang="ru-RU" sz="2800"/>
              <a:t>Новые </a:t>
            </a:r>
            <a:r>
              <a:rPr lang="ru-RU" sz="2800" dirty="0"/>
              <a:t>функциональные возможности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F35B9A5-065A-4BAE-944C-13CE046920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" t="501" r="66855" b="-501"/>
          <a:stretch/>
        </p:blipFill>
        <p:spPr>
          <a:xfrm>
            <a:off x="7199735" y="834746"/>
            <a:ext cx="4109884" cy="3784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01B852-815A-46AF-813C-D682406D479B}"/>
              </a:ext>
            </a:extLst>
          </p:cNvPr>
          <p:cNvSpPr txBox="1"/>
          <p:nvPr/>
        </p:nvSpPr>
        <p:spPr>
          <a:xfrm>
            <a:off x="661951" y="5419162"/>
            <a:ext cx="5227571" cy="95410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1400" b="1" i="0" u="none" kern="1200" dirty="0">
                <a:solidFill>
                  <a:srgbClr val="2F8F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III Совместная международная научно-техническая конференция «Цифровая реальность: космические и пространственные данные, технологии обработки»</a:t>
            </a:r>
          </a:p>
          <a:p>
            <a:r>
              <a:rPr lang="ru-RU" sz="1400" b="1" i="0" u="none" kern="1200" dirty="0">
                <a:solidFill>
                  <a:srgbClr val="2F8F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г. Сочи, 16-18</a:t>
            </a:r>
            <a:r>
              <a:rPr lang="en-US" sz="1400" b="1" i="0" u="none" kern="1200" dirty="0">
                <a:solidFill>
                  <a:srgbClr val="2F8F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u="none" kern="1200" dirty="0">
                <a:solidFill>
                  <a:srgbClr val="2F8F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октября 2023 г.</a:t>
            </a:r>
            <a:endParaRPr lang="en-US" sz="1400" u="none" dirty="0">
              <a:solidFill>
                <a:srgbClr val="2F8F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3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77942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82" y="910884"/>
            <a:ext cx="10058400" cy="5422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Фильтрация локальных объектов ЦМП</a:t>
            </a:r>
            <a:endParaRPr lang="ru-RU" sz="2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49" y="893797"/>
            <a:ext cx="77276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539326" y="262998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AutoUAS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Linux</a:t>
            </a:r>
            <a:endParaRPr lang="ru-RU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5898" y="142298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В настоящее время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</a:rPr>
              <a:t>PHOTOMOD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</a:rPr>
              <a:t>AutoUAS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протестирован в двух версиях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</a:rPr>
              <a:t>OS Linux</a:t>
            </a: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MDE 4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</a:rPr>
              <a:t>Astra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</a:rPr>
              <a:t>Linux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 1.7</a:t>
            </a: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427" y="3698247"/>
            <a:ext cx="9992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</a:rPr>
              <a:t>PHOTOMOD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</a:rPr>
              <a:t>AutoUAS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 в виде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</a:rPr>
              <a:t>deb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-пакета </a:t>
            </a:r>
            <a:b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должен</a:t>
            </a:r>
            <a:r>
              <a:rPr lang="ru-RU" dirty="0">
                <a:solidFill>
                  <a:srgbClr val="FFFFFF"/>
                </a:solidFill>
              </a:rPr>
              <a:t> в 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работать в любых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</a:rPr>
              <a:t>OS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</a:rPr>
              <a:t>Linux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, </a:t>
            </a:r>
            <a:b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основанных на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</a:rPr>
              <a:t>Debian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, версии не ниже 10.</a:t>
            </a: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5898" y="5019062"/>
            <a:ext cx="9992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Поддержка прочих версий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</a:rPr>
              <a:t>OS Linux 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выполняется по мере поступления </a:t>
            </a:r>
            <a:b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заказов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(требуется тестирование)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90" y="2758292"/>
            <a:ext cx="2370664" cy="1572979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42" y="4531179"/>
            <a:ext cx="3610708" cy="2285787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864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Одновременное редактирование</a:t>
            </a:r>
            <a:r>
              <a:rPr lang="en-US" sz="2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ru-RU" sz="2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объектов несколькими операторами</a:t>
            </a:r>
            <a:endParaRPr lang="ru-RU" sz="22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5" y="746084"/>
            <a:ext cx="10104836" cy="5450641"/>
          </a:xfrm>
          <a:prstGeom prst="rect">
            <a:avLst/>
          </a:prstGeom>
        </p:spPr>
      </p:pic>
      <p:pic>
        <p:nvPicPr>
          <p:cNvPr id="4" name="Picture 2" descr="D:\Print\Профиль\Профиль от 2019 года\RUS-version\pic-2.jpg"/>
          <p:cNvPicPr>
            <a:picLocks noChangeAspect="1" noChangeArrowheads="1"/>
          </p:cNvPicPr>
          <p:nvPr/>
        </p:nvPicPr>
        <p:blipFill>
          <a:blip r:embed="rId3" cstate="print"/>
          <a:srcRect l="12536" r="4477"/>
          <a:stretch>
            <a:fillRect/>
          </a:stretch>
        </p:blipFill>
        <p:spPr bwMode="auto">
          <a:xfrm>
            <a:off x="7267440" y="4148192"/>
            <a:ext cx="4593635" cy="2262498"/>
          </a:xfrm>
          <a:prstGeom prst="rect">
            <a:avLst/>
          </a:prstGeom>
          <a:noFill/>
          <a:ln w="25400">
            <a:solidFill>
              <a:srgbClr val="FFFFFF"/>
            </a:solidFill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1910926" y="6333696"/>
            <a:ext cx="10196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Работа в локальной сети над одним проектом</a:t>
            </a:r>
            <a:endPara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5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539326" y="262998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Интерактивная классификация облака точек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33" y="1011638"/>
            <a:ext cx="7390284" cy="5220788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29" y="2260232"/>
            <a:ext cx="4905832" cy="4265122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32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539326" y="262998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Интерактивная классификация облака точек</a:t>
            </a:r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8" y="786218"/>
            <a:ext cx="10527429" cy="59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2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539326" y="262998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Интерактивная классификация облака точек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2" y="786218"/>
            <a:ext cx="10518501" cy="5833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5" y="1456736"/>
            <a:ext cx="2901867" cy="733805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52097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6" y="906794"/>
            <a:ext cx="5695591" cy="3329356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30" y="2208960"/>
            <a:ext cx="5636571" cy="3294857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00" y="4009720"/>
            <a:ext cx="5636571" cy="3294857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539326" y="262998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Редактирование шумов облака точек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972530" y="3235841"/>
            <a:ext cx="879565" cy="2013904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5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Поддержка изображений с китайских спутников</a:t>
            </a:r>
            <a:endParaRPr lang="ru-RU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2" y="1071154"/>
            <a:ext cx="4488433" cy="4785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37084" y="1106468"/>
            <a:ext cx="5357677" cy="5228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Beijing-3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DailyVision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EarthScanner</a:t>
            </a: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(JL1-KF01A/1B)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FORMOSAT-5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GaoFen-2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GaoFen-7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HyperScan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JL1-GXA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JL1GF04A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Jilin Stereo  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NaturEYE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NightVision</a:t>
            </a: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Constellation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Superview-1,2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TianHui-1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TripleSat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ZY </a:t>
            </a: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Tri-Stereo</a:t>
            </a:r>
            <a:endParaRPr lang="ru-RU" sz="14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6EC039B-2D18-4781-8E0D-7BB3966136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47" y="1427838"/>
            <a:ext cx="3222457" cy="2159680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413" y="3874287"/>
            <a:ext cx="3950323" cy="2503175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7224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6" y="973218"/>
            <a:ext cx="10400044" cy="5348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539326" y="262998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инструменты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Pan-sharpening (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Jillin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02" y="3920149"/>
            <a:ext cx="2322696" cy="2618879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77942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957" y="4249648"/>
            <a:ext cx="4696034" cy="2356358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30" y="1434589"/>
            <a:ext cx="3837328" cy="2024190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42" y="776379"/>
            <a:ext cx="2887470" cy="2309976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5557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9269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D-Mod. 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Логические операции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7" y="1231351"/>
            <a:ext cx="4509493" cy="3864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t="170" r="-698" b="1324"/>
          <a:stretch/>
        </p:blipFill>
        <p:spPr>
          <a:xfrm>
            <a:off x="6592519" y="1231351"/>
            <a:ext cx="4469258" cy="3864127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5304845" y="2810104"/>
            <a:ext cx="869964" cy="438639"/>
          </a:xfrm>
          <a:prstGeom prst="rightArrow">
            <a:avLst/>
          </a:prstGeom>
          <a:solidFill>
            <a:schemeClr val="bg1">
              <a:alpha val="86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48" y="4646177"/>
            <a:ext cx="2805159" cy="19410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8066192" y="5249366"/>
            <a:ext cx="1521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Объединение</a:t>
            </a:r>
          </a:p>
        </p:txBody>
      </p:sp>
    </p:spTree>
    <p:extLst>
      <p:ext uri="{BB962C8B-B14F-4D97-AF65-F5344CB8AC3E}">
        <p14:creationId xmlns:p14="http://schemas.microsoft.com/office/powerpoint/2010/main" val="327534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5A0F6CCB-7BBC-0D47-9FB4-7B1A4327A431}"/>
              </a:ext>
            </a:extLst>
          </p:cNvPr>
          <p:cNvSpPr txBox="1"/>
          <p:nvPr/>
        </p:nvSpPr>
        <p:spPr>
          <a:xfrm>
            <a:off x="5000287" y="1930549"/>
            <a:ext cx="681457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возможности</a:t>
            </a:r>
          </a:p>
          <a:p>
            <a:endParaRPr lang="ru-RU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cs typeface="Arial" panose="020B0604020202020204" pitchFamily="34" charset="0"/>
              </a:rPr>
              <a:t>Блочная и маршрутная </a:t>
            </a:r>
            <a:r>
              <a:rPr lang="ru-RU" dirty="0" err="1">
                <a:solidFill>
                  <a:srgbClr val="FFFFFF"/>
                </a:solidFill>
                <a:cs typeface="Arial" panose="020B0604020202020204" pitchFamily="34" charset="0"/>
              </a:rPr>
              <a:t>фототриангуляция</a:t>
            </a:r>
            <a:r>
              <a:rPr lang="ru-RU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Обработка </a:t>
            </a:r>
            <a:r>
              <a:rPr lang="ru-RU" b="0" dirty="0" err="1">
                <a:solidFill>
                  <a:srgbClr val="FFFFFF"/>
                </a:solidFill>
                <a:cs typeface="Arial" panose="020B0604020202020204" pitchFamily="34" charset="0"/>
              </a:rPr>
              <a:t>аэро</a:t>
            </a: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 и космических изображений </a:t>
            </a: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Гибкая стратегия построения и редактирования ЦМР </a:t>
            </a:r>
            <a:r>
              <a:rPr lang="en-US" b="0" dirty="0">
                <a:solidFill>
                  <a:srgbClr val="FFFFFF"/>
                </a:solidFill>
                <a:cs typeface="Arial" panose="020B0604020202020204" pitchFamily="34" charset="0"/>
              </a:rPr>
              <a:t>/ </a:t>
            </a: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ЦМП </a:t>
            </a: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Построение, редактирование и сглаживание горизонталей </a:t>
            </a: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FFFFFF"/>
                </a:solidFill>
                <a:cs typeface="Arial" panose="020B0604020202020204" pitchFamily="34" charset="0"/>
              </a:rPr>
              <a:t>3D </a:t>
            </a: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векторизация в </a:t>
            </a:r>
            <a:r>
              <a:rPr lang="ru-RU" b="0" dirty="0" err="1">
                <a:solidFill>
                  <a:srgbClr val="FFFFFF"/>
                </a:solidFill>
                <a:cs typeface="Arial" panose="020B0604020202020204" pitchFamily="34" charset="0"/>
              </a:rPr>
              <a:t>стереорежиме</a:t>
            </a:r>
            <a:endParaRPr lang="ru-RU" b="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Ортотрансформирование и мозаика</a:t>
            </a:r>
            <a:endParaRPr lang="ru-RU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Создание цифровых карт</a:t>
            </a: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Создание 3</a:t>
            </a:r>
            <a:r>
              <a:rPr lang="en-US" b="0" dirty="0">
                <a:solidFill>
                  <a:srgbClr val="FFFFFF"/>
                </a:solidFill>
                <a:cs typeface="Arial" panose="020B0604020202020204" pitchFamily="34" charset="0"/>
              </a:rPr>
              <a:t>D </a:t>
            </a: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моделей</a:t>
            </a:r>
            <a:endParaRPr lang="ru-RU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7DAC65C-57DE-7843-B8B7-EC4E93B79089}"/>
              </a:ext>
            </a:extLst>
          </p:cNvPr>
          <p:cNvSpPr txBox="1"/>
          <p:nvPr/>
        </p:nvSpPr>
        <p:spPr>
          <a:xfrm>
            <a:off x="652538" y="344259"/>
            <a:ext cx="951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PHOTOMOD. 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цифровой фотограмметрии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9553EE9-FFE0-EE4D-86EF-DD171796BD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050"/>
          <a:stretch/>
        </p:blipFill>
        <p:spPr>
          <a:xfrm>
            <a:off x="652538" y="1190240"/>
            <a:ext cx="3921506" cy="4404493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="" xmlns:a16="http://schemas.microsoft.com/office/drawing/2014/main" id="{A6E12387-59C0-1747-9150-825AC2833874}"/>
              </a:ext>
            </a:extLst>
          </p:cNvPr>
          <p:cNvSpPr txBox="1">
            <a:spLocks/>
          </p:cNvSpPr>
          <p:nvPr/>
        </p:nvSpPr>
        <p:spPr>
          <a:xfrm>
            <a:off x="11530781" y="6422452"/>
            <a:ext cx="460466" cy="43249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1DCBD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2"/>
                </a:solidFill>
              </a:rPr>
              <a:t>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350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9269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D-Mod. 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Логические операции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15" y="4500065"/>
            <a:ext cx="2805159" cy="19410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8162338" y="6019987"/>
            <a:ext cx="1521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" y="886144"/>
            <a:ext cx="5220045" cy="3481563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t="2338" r="6439" b="6466"/>
          <a:stretch/>
        </p:blipFill>
        <p:spPr>
          <a:xfrm>
            <a:off x="5581783" y="1903699"/>
            <a:ext cx="6321778" cy="3962400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sp>
        <p:nvSpPr>
          <p:cNvPr id="11" name="Стрелка вправо 10"/>
          <p:cNvSpPr/>
          <p:nvPr/>
        </p:nvSpPr>
        <p:spPr>
          <a:xfrm>
            <a:off x="5146801" y="2380479"/>
            <a:ext cx="869964" cy="438639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01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932" y="378209"/>
            <a:ext cx="9440091" cy="3257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Фототриангуляция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Новая конфигурация объектно-ориентированного коррелятора измерения точек —«</a:t>
            </a:r>
            <a:r>
              <a:rPr lang="ru-RU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Надирно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-перспективная камера»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Возможность уменьшения количества стереопар для измерений связующих точек (ускорение)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Таблица «Статистика по связующим точкам» в отчете по обработке блока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Возможность обрезки кадра при измерениях объектно-ориентированным коррелятором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Поддержка паспорта камеры в формате Pix4D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Обработка проекта, в котором используются разные камеры в пределах одного маршрута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Импорт координат и измерений опорных точек из </a:t>
            </a:r>
            <a:r>
              <a:rPr lang="ru-RU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Trimble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npho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36" y="3678786"/>
            <a:ext cx="5599610" cy="30929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47" y="3827466"/>
            <a:ext cx="4502331" cy="243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1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069" y="860222"/>
            <a:ext cx="2799513" cy="2441242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9959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с </a:t>
            </a:r>
            <a:r>
              <a:rPr lang="ru-RU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надирно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-перспективными камерами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0" y="860222"/>
            <a:ext cx="4816446" cy="5597624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76" y="2559914"/>
            <a:ext cx="4434507" cy="4151346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317" y="1147605"/>
            <a:ext cx="3606014" cy="3983938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1144" y="5269443"/>
            <a:ext cx="2691126" cy="1431769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0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343" y="729832"/>
            <a:ext cx="10180320" cy="4442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Цифровые модели рельефа и поверхности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Автоматическое заполнение «дыр» при использовании фильтра «Удаление локального объекта»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Изменение параметров по умолчанию при построении ЦМП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Ускорение редактирования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Выделение </a:t>
            </a:r>
            <a:r>
              <a:rPr lang="ru-RU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тайлов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облака точек в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iewer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Многоступенчатая отмена при редактировании облака точек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Улучшение работы сглаживающего фильтра облака точек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Автоматическое удаление пустых файлов облака точек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Выделение точек одного класса в облаке щелчком мыши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Интерактивное выделение участка облака точек полигоном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Учет невидимых зон при выделении группы облака точек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Параметры интерактивной фильтрации ЦМП в виде выпадающего окна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Ограничение по диапазону высот для вычисления пикетов в случае </a:t>
            </a:r>
            <a:b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маленьких кадров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01" y="2892666"/>
            <a:ext cx="3638906" cy="356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5" y="774704"/>
            <a:ext cx="10777010" cy="5683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189863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Выделение точек и </a:t>
            </a:r>
            <a:r>
              <a:rPr lang="ru-RU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тайлов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846" y="407402"/>
            <a:ext cx="10946674" cy="4146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Ортотрансформирование и мозаика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Контроль минимального перекрытия снимков, при их обрезке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Задание диапазона смещения цвета фона на растре в случае совпадения с выходным цветом фона </a:t>
            </a:r>
            <a:r>
              <a:rPr lang="ru-RU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ортофотоплана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Привязка порезов без атрибутов к изображениям в </a:t>
            </a:r>
            <a:r>
              <a:rPr lang="ru-RU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ru-RU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osaic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(по координатам)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Запись прозрачного цвета фона в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PNG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Ускорение создания мозаики при использовании полигона границ района работ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Опция выхода на заданное число пикселей за границы матрицы высот при нарезке на листы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Ускорение процесса подготовки запуска построения порезов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Инструмент замены узловой точки новым порезом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Опциональное отображение общего </a:t>
            </a:r>
            <a:b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прогресса построения </a:t>
            </a:r>
            <a:r>
              <a:rPr lang="ru-RU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ортофото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GeoMosaic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Поканальная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проверка цвета фона исходных растров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07" y="3497845"/>
            <a:ext cx="5417862" cy="3258544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41853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2" y="827315"/>
            <a:ext cx="5644770" cy="5630356"/>
          </a:xfrm>
          <a:prstGeom prst="rect">
            <a:avLst/>
          </a:prstGeom>
        </p:spPr>
      </p:pic>
      <p:pic>
        <p:nvPicPr>
          <p:cNvPr id="4" name="Рисунок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35381" y="923698"/>
            <a:ext cx="5614009" cy="54542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395" y="2470690"/>
            <a:ext cx="3543300" cy="3705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189863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перекрытий при обрезке краев изображений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1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1" y="786218"/>
            <a:ext cx="3878254" cy="4906935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61" y="1270025"/>
            <a:ext cx="3849905" cy="4912762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02" y="1665314"/>
            <a:ext cx="3847984" cy="4848225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539326" y="262998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узловой точки порезом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31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369119"/>
            <a:ext cx="9074331" cy="5635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Стереовекторизация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Арифметические операции с атрибутами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Создание буферной зоны вокруг линейного объекта в виде полигона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Возможность записи высоты объектов над матрицей высот в атрибут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Функция проведения измерений на эллипсоиде рабочей системы координат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Функция «Заменить выделенное ребро сегментом с другого слоя»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Функция «Сделать вершины выделенных объектов </a:t>
            </a:r>
            <a:b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связанными/свободными» к выделенным вершинам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Перемещение векторного объекта на высоту из атрибута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Экспорт векторов через диспетчер слоев </a:t>
            </a:r>
            <a:b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2D </a:t>
            </a:r>
            <a:r>
              <a:rPr lang="ru-RU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3</a:t>
            </a: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ru-RU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Построение гистограммы изображения проекта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Ограничение количества изображений в функции </a:t>
            </a:r>
            <a:b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"Открыть изображения под маркером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1" y="2590943"/>
            <a:ext cx="3678346" cy="407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539326" y="262998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Арифметические операции с атрибутами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2" y="870857"/>
            <a:ext cx="10058400" cy="5586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64" y="2745078"/>
            <a:ext cx="5001323" cy="3991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78" y="1243804"/>
            <a:ext cx="3066667" cy="3952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2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60FB788-CFE0-4614-8B48-DCA102AAABD0}"/>
              </a:ext>
            </a:extLst>
          </p:cNvPr>
          <p:cNvSpPr txBox="1"/>
          <p:nvPr/>
        </p:nvSpPr>
        <p:spPr>
          <a:xfrm>
            <a:off x="7464425" y="5118704"/>
            <a:ext cx="3459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</a:p>
        </p:txBody>
      </p:sp>
      <p:pic>
        <p:nvPicPr>
          <p:cNvPr id="17" name="Picture 4" descr="niz_layot_cut_1">
            <a:extLst>
              <a:ext uri="{FF2B5EF4-FFF2-40B4-BE49-F238E27FC236}">
                <a16:creationId xmlns="" xmlns:a16="http://schemas.microsoft.com/office/drawing/2014/main" id="{EFEC67A2-57C6-4FB5-AAC5-A365D5047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691" y="1129300"/>
            <a:ext cx="8398413" cy="471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8" y="344259"/>
            <a:ext cx="951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PHOTOMOD. От изображений к конечным продуктам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982EC8E-FC88-FA46-A093-0CE9CF1CDEBB}"/>
              </a:ext>
            </a:extLst>
          </p:cNvPr>
          <p:cNvSpPr txBox="1"/>
          <p:nvPr/>
        </p:nvSpPr>
        <p:spPr>
          <a:xfrm>
            <a:off x="9227159" y="1342182"/>
            <a:ext cx="264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Триангуляция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AADAC76-E587-41CF-96EC-0BCEA3E4C563}"/>
              </a:ext>
            </a:extLst>
          </p:cNvPr>
          <p:cNvSpPr txBox="1"/>
          <p:nvPr/>
        </p:nvSpPr>
        <p:spPr>
          <a:xfrm>
            <a:off x="9227159" y="2114900"/>
            <a:ext cx="264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ЦМР/ ЦМП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1A437EA-1D85-4AC8-905C-22B87284F1E0}"/>
              </a:ext>
            </a:extLst>
          </p:cNvPr>
          <p:cNvSpPr txBox="1"/>
          <p:nvPr/>
        </p:nvSpPr>
        <p:spPr>
          <a:xfrm>
            <a:off x="9222395" y="2879298"/>
            <a:ext cx="264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Горизонтали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7CA4E84-1C6D-49EC-96E9-5AC47E7556E4}"/>
              </a:ext>
            </a:extLst>
          </p:cNvPr>
          <p:cNvSpPr txBox="1"/>
          <p:nvPr/>
        </p:nvSpPr>
        <p:spPr>
          <a:xfrm>
            <a:off x="9222394" y="3602980"/>
            <a:ext cx="264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53411A3-BFA3-4096-A333-A53F828AB9E1}"/>
              </a:ext>
            </a:extLst>
          </p:cNvPr>
          <p:cNvSpPr txBox="1"/>
          <p:nvPr/>
        </p:nvSpPr>
        <p:spPr>
          <a:xfrm>
            <a:off x="9222396" y="4277454"/>
            <a:ext cx="3459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Орто</a:t>
            </a:r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Истинное </a:t>
            </a:r>
            <a:r>
              <a:rPr lang="ru-RU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орто</a:t>
            </a:r>
            <a:endParaRPr lang="ru-RU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60FB788-CFE0-4614-8B48-DCA102AAABD0}"/>
              </a:ext>
            </a:extLst>
          </p:cNvPr>
          <p:cNvSpPr txBox="1"/>
          <p:nvPr/>
        </p:nvSpPr>
        <p:spPr>
          <a:xfrm>
            <a:off x="9227159" y="5072404"/>
            <a:ext cx="3459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="" xmlns:a16="http://schemas.microsoft.com/office/drawing/2014/main" id="{A6E12387-59C0-1747-9150-825AC2833874}"/>
              </a:ext>
            </a:extLst>
          </p:cNvPr>
          <p:cNvSpPr txBox="1">
            <a:spLocks/>
          </p:cNvSpPr>
          <p:nvPr/>
        </p:nvSpPr>
        <p:spPr>
          <a:xfrm>
            <a:off x="11530781" y="6422452"/>
            <a:ext cx="460466" cy="43249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1DCBD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2"/>
                </a:solidFill>
              </a:rPr>
              <a:t>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617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41" y="983768"/>
            <a:ext cx="10058400" cy="5427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539326" y="262998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Гистограмма изображения проекта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201" y="709222"/>
            <a:ext cx="9227068" cy="3257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Космическая съемка</a:t>
            </a:r>
            <a:r>
              <a:rPr lang="ru-RU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Минимизация влияния ошибочных измерений на результаты уравнивания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Ускорение измерения связующих точек за счёт иерархического алгоритма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RANSAC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</a:rPr>
              <a:t>Многопоточное уравнивание при включенной опции «оптимизация»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Использование объектно-ориентированного коррелятора при операции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Sharpening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Новые опции в пакетном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Sharpening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удаление выделенных </a:t>
            </a:r>
            <a:b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изображений и пропуск ранее созданных изображений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Сдвиг и аффинное преобразования при измерении связующих точек </a:t>
            </a:r>
            <a:b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Sharpening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Отбраковка связующих точек в проекте без метаданных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pot5_in_orbit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8971" y="2910891"/>
            <a:ext cx="3790968" cy="3756625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523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9" y="809897"/>
            <a:ext cx="10821125" cy="5957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539326" y="262998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Минимизация влияния грубых ошибок (уравнивание)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048" y="992776"/>
            <a:ext cx="2718575" cy="5342709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5119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5539" y="812746"/>
            <a:ext cx="10511246" cy="499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PHOTOMOD </a:t>
            </a:r>
            <a:r>
              <a:rPr lang="en-US" sz="2400" b="1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AutoUAS</a:t>
            </a:r>
            <a:endParaRPr lang="en-US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Использование </a:t>
            </a:r>
            <a:r>
              <a:rPr lang="en-US" dirty="0">
                <a:solidFill>
                  <a:srgbClr val="FFFFFF"/>
                </a:solidFill>
              </a:rPr>
              <a:t>GPU</a:t>
            </a:r>
            <a:r>
              <a:rPr lang="ru-RU" dirty="0">
                <a:solidFill>
                  <a:srgbClr val="FFFFFF"/>
                </a:solidFill>
              </a:rPr>
              <a:t> при автоматическом измерении связующих точек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Новый отчет по обработке блока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Возможность просмотра изображений и матриц высот в 3D-окне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Улучшения интерфейса 3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ru-RU" dirty="0">
                <a:solidFill>
                  <a:srgbClr val="FFFFFF"/>
                </a:solidFill>
              </a:rPr>
              <a:t>-окна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Поддержка формата *.</a:t>
            </a:r>
            <a:r>
              <a:rPr lang="en-US" dirty="0" err="1">
                <a:solidFill>
                  <a:srgbClr val="FFFFFF"/>
                </a:solidFill>
              </a:rPr>
              <a:t>tx</a:t>
            </a:r>
            <a:r>
              <a:rPr lang="ru-RU" dirty="0">
                <a:solidFill>
                  <a:srgbClr val="FFFFFF"/>
                </a:solidFill>
              </a:rPr>
              <a:t>3 (3</a:t>
            </a:r>
            <a:r>
              <a:rPr lang="en-US" dirty="0">
                <a:solidFill>
                  <a:srgbClr val="FFFFFF"/>
                </a:solidFill>
              </a:rPr>
              <a:t>D </a:t>
            </a:r>
            <a:r>
              <a:rPr lang="ru-RU" dirty="0">
                <a:solidFill>
                  <a:srgbClr val="FFFFFF"/>
                </a:solidFill>
              </a:rPr>
              <a:t>модели)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Улучшено построение 3D-TIN по LAS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Добавлен общий прогресс процесса обработки </a:t>
            </a: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PHOTOMOD Conveyor</a:t>
            </a:r>
            <a:endParaRPr lang="ru-RU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Новый инсталлятор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Объектно-ориентированный коррелятор для космических проектов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Перезапуск отдельных задач после сообщений об ошибках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Изменены параметры по умолчанию для наиболее эффективной обработки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Автозапуск распределенной обработки при запуске программы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Предупреждение об удалении проекта / выходных файлов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z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661" y="986239"/>
            <a:ext cx="3411538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irk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93" y="3139167"/>
            <a:ext cx="3992562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t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320" y="5302951"/>
            <a:ext cx="262255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82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9959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AutoUAS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(Windows / Linux). 3D 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окно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7" y="867293"/>
            <a:ext cx="10474643" cy="5570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5214" y="579513"/>
            <a:ext cx="7889966" cy="6007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моделирование</a:t>
            </a:r>
            <a:endParaRPr lang="ru-RU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Текстурирование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 выбранным растрам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Экспорт 3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-модели в </a:t>
            </a:r>
            <a:r>
              <a:rPr lang="ru-RU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Multilevel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Geometry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json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Функция «вырезать фрагмент» </a:t>
            </a:r>
            <a:b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проецируемого растра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Ускорение процесса построения 3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матрице высот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Дополнительные параметры </a:t>
            </a:r>
            <a:b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текстурирования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TrueOrtho</a:t>
            </a:r>
            <a:endParaRPr lang="ru-RU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Дополнительные параметры вычисления </a:t>
            </a:r>
            <a:b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цвета пиксела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TrueOrtho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815" y="903072"/>
            <a:ext cx="10058400" cy="62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5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2" y="874207"/>
            <a:ext cx="10058400" cy="5660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9959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Опции вычисления цвета пиксела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TrueOrtho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69" y="1452740"/>
            <a:ext cx="3236189" cy="453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94583" y="708924"/>
            <a:ext cx="6858873" cy="28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Распределенная обработка</a:t>
            </a:r>
            <a:endParaRPr lang="ru-RU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Поэтапное удаление успешно выполненных задач распределенной обработки при работе с большими проектами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Автоматическое создание базы данных распределенной обработки при первой установке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PHOTOMOD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Автоматическое закрытие монитора распределенной обработки при обновлении версии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HOTOMOD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272" y="1313557"/>
            <a:ext cx="4406349" cy="36571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15" y="3273291"/>
            <a:ext cx="5151144" cy="31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6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965" y="1105654"/>
            <a:ext cx="9309463" cy="4446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Raster Converter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Поддержка форматов *.</a:t>
            </a:r>
            <a:r>
              <a:rPr lang="ru-RU" dirty="0" err="1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bil</a:t>
            </a: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и *</a:t>
            </a:r>
            <a:r>
              <a:rPr lang="en-US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bip</a:t>
            </a:r>
            <a:endParaRPr lang="ru-RU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Project Manager</a:t>
            </a:r>
            <a:endParaRPr lang="ru-RU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Оптимизация внешнего вид нескольких панелей инструментов </a:t>
            </a:r>
            <a:endParaRPr lang="ru-RU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Модифицированный алгоритм построения предварительной разметки</a:t>
            </a:r>
            <a:endParaRPr lang="ru-RU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Сортировка изображений в </a:t>
            </a:r>
            <a:r>
              <a:rPr lang="en-US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ADS</a:t>
            </a: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-проектах с учетом </a:t>
            </a:r>
            <a:r>
              <a:rPr lang="ru-RU" dirty="0" err="1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Forward-Nadir-Backward</a:t>
            </a:r>
            <a:endParaRPr lang="ru-RU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Импорт-экспорт</a:t>
            </a:r>
            <a:endParaRPr lang="ru-RU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Запись </a:t>
            </a:r>
            <a:r>
              <a:rPr lang="ru-RU" dirty="0" err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тайлов</a:t>
            </a: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*.</a:t>
            </a:r>
            <a:r>
              <a:rPr lang="en-US" dirty="0" err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prf</a:t>
            </a: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dirty="0" err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GeoTiff</a:t>
            </a:r>
            <a:r>
              <a:rPr lang="en-US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Поддержка формата WEBP для выходных данных (изображения)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Импорт </a:t>
            </a:r>
            <a:r>
              <a:rPr lang="ru-RU" dirty="0" err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мультиполигонов</a:t>
            </a: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из форматов MIF/MID и </a:t>
            </a:r>
            <a:r>
              <a:rPr lang="en-US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Shape</a:t>
            </a:r>
            <a:endParaRPr lang="ru-RU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Deflate</a:t>
            </a:r>
            <a:r>
              <a:rPr lang="ru-RU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 сжатие для изображений и матриц высот</a:t>
            </a:r>
            <a:endParaRPr lang="ru-RU" dirty="0">
              <a:solidFill>
                <a:srgbClr val="FFFF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CA479FC-9216-3043-91AE-8BCCC23E9744}"/>
              </a:ext>
            </a:extLst>
          </p:cNvPr>
          <p:cNvSpPr txBox="1"/>
          <p:nvPr/>
        </p:nvSpPr>
        <p:spPr>
          <a:xfrm>
            <a:off x="-2281646" y="4216368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Ждём вас завтра на </a:t>
            </a:r>
            <a:b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мастер-классе!</a:t>
            </a:r>
          </a:p>
        </p:txBody>
      </p:sp>
      <p:pic>
        <p:nvPicPr>
          <p:cNvPr id="3" name="Picture 4" descr="IMGP14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2548" y="2785490"/>
            <a:ext cx="4419600" cy="33147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Picture 6" descr="\\FILEZ\Inetpub\wwwroot\official\img\conf\Ekb_2012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7362" y="905285"/>
            <a:ext cx="3714750" cy="27384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5599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7DAC65C-57DE-7843-B8B7-EC4E93B79089}"/>
              </a:ext>
            </a:extLst>
          </p:cNvPr>
          <p:cNvSpPr txBox="1"/>
          <p:nvPr/>
        </p:nvSpPr>
        <p:spPr>
          <a:xfrm>
            <a:off x="652538" y="344259"/>
            <a:ext cx="951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PHOTOMOD. 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31764" y="1416551"/>
            <a:ext cx="6096000" cy="36471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Не только рабочие места,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но и комплексная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система производства 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Полная автоматизация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получения выходного продукта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Любая конфигурация аппаратного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обеспечения</a:t>
            </a:r>
            <a:r>
              <a:rPr lang="en-US" dirty="0">
                <a:solidFill>
                  <a:srgbClr val="FFFFFF"/>
                </a:solidFill>
              </a:rPr>
              <a:t> – </a:t>
            </a:r>
            <a:r>
              <a:rPr lang="ru-RU" dirty="0">
                <a:solidFill>
                  <a:srgbClr val="FFFFFF"/>
                </a:solidFill>
              </a:rPr>
              <a:t>от ПК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до облачного сервера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Полное интегрирование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источников информации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и </a:t>
            </a:r>
            <a:r>
              <a:rPr lang="ru-RU" dirty="0" smtClean="0">
                <a:solidFill>
                  <a:srgbClr val="FFFFFF"/>
                </a:solidFill>
              </a:rPr>
              <a:t>программно</a:t>
            </a:r>
            <a:r>
              <a:rPr lang="ru-RU" dirty="0">
                <a:solidFill>
                  <a:srgbClr val="FFFFFF"/>
                </a:solidFill>
              </a:rPr>
              <a:t>-</a:t>
            </a:r>
            <a:r>
              <a:rPr lang="ru-RU" dirty="0" smtClean="0">
                <a:solidFill>
                  <a:srgbClr val="FFFFFF"/>
                </a:solidFill>
              </a:rPr>
              <a:t>аппаратного </a:t>
            </a: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обеспечения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6E12387-59C0-1747-9150-825AC2833874}"/>
              </a:ext>
            </a:extLst>
          </p:cNvPr>
          <p:cNvSpPr txBox="1">
            <a:spLocks/>
          </p:cNvSpPr>
          <p:nvPr/>
        </p:nvSpPr>
        <p:spPr>
          <a:xfrm>
            <a:off x="11530781" y="6422452"/>
            <a:ext cx="460466" cy="43249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1DCBD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2"/>
                </a:solidFill>
              </a:rPr>
              <a:t>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689B433-237D-40A3-9D45-26CB8749E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7" y="1151377"/>
            <a:ext cx="7535376" cy="5010272"/>
          </a:xfrm>
          <a:prstGeom prst="rect">
            <a:avLst/>
          </a:prstGeom>
          <a:ln>
            <a:solidFill>
              <a:srgbClr val="418FDE"/>
            </a:solidFill>
          </a:ln>
        </p:spPr>
      </p:pic>
    </p:spTree>
    <p:extLst>
      <p:ext uri="{BB962C8B-B14F-4D97-AF65-F5344CB8AC3E}">
        <p14:creationId xmlns:p14="http://schemas.microsoft.com/office/powerpoint/2010/main" val="218151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bl_zuricj_skew_cu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2647" y="5277229"/>
            <a:ext cx="13565528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PHOTOMOD 7.4. </a:t>
            </a:r>
            <a:r>
              <a:rPr lang="ru-RU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Август, 2023</a:t>
            </a:r>
            <a:endParaRPr lang="ru-RU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6320" y="1150104"/>
            <a:ext cx="9645078" cy="385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Главное</a:t>
            </a:r>
            <a:endParaRPr lang="ru-RU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PHOTOMOD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AutoUAS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Linux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Измерение связующих точек с использованием GPU (повышение производительности)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Новый интерактивный фильтр локальных объектов ЦМП (здания и т.п.)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Возможность совместного редактирования векторных объектов и порезов </a:t>
            </a:r>
            <a:b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несколькими операторами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Новый алгоритм анализа ошибок на центрах фотографирования при уравнивании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Интерактивная классификация точек в облаке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Инструменты редактирования точек в облаке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Ускорение измерения связующих точек при наклонной съемке БПЛА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Усовершенствования операции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Pan-Sharpening 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Логические операции над объектами в 3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</a:t>
            </a:r>
            <a:endParaRPr lang="ru-RU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9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2" y="868711"/>
            <a:ext cx="10058400" cy="5416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Ускорение измерения связующих точек (</a:t>
            </a:r>
            <a:r>
              <a:rPr lang="en-US" sz="2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GPU)</a:t>
            </a:r>
            <a:endParaRPr lang="ru-RU" sz="2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89" y="4007584"/>
            <a:ext cx="5090695" cy="26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060" y="1768208"/>
            <a:ext cx="101964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Intel® Core™ i9-10940X CPU @3.30 GHz, 14  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ядер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64 Gb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ОЗУ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NVIDIA GeForce GTX 1650 (4 Gb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локальная сеть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Gbit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хранилище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endParaRPr lang="ru-RU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28435"/>
              </p:ext>
            </p:extLst>
          </p:nvPr>
        </p:nvGraphicFramePr>
        <p:xfrm>
          <a:off x="652059" y="4026183"/>
          <a:ext cx="10333266" cy="1467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26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78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041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85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04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PHOTOMOD 7.3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PHOTOMOD 7.4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Зарубежный</a:t>
                      </a:r>
                      <a:r>
                        <a:rPr lang="ru-RU" sz="18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аналог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4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8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связующих точек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r>
                        <a:rPr lang="ru-RU" sz="1800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1 083 700</a:t>
                      </a:r>
                      <a:endParaRPr lang="ru-RU" sz="18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r>
                        <a:rPr lang="ru-RU" sz="1800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998 212</a:t>
                      </a:r>
                      <a:endParaRPr lang="ru-RU" sz="18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FFFF"/>
                          </a:solidFill>
                          <a:effectLst/>
                        </a:rPr>
                        <a:t> 345 670</a:t>
                      </a:r>
                      <a:endParaRPr lang="ru-RU" sz="18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4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Время</a:t>
                      </a:r>
                      <a:r>
                        <a:rPr lang="ru-RU" sz="1800" baseline="0" dirty="0">
                          <a:effectLst/>
                        </a:rPr>
                        <a:t> на измерение связующих точек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</a:rPr>
                        <a:t>6 </a:t>
                      </a:r>
                      <a:r>
                        <a:rPr lang="ru-RU" sz="1800" dirty="0">
                          <a:solidFill>
                            <a:srgbClr val="FFFFFF"/>
                          </a:solidFill>
                          <a:effectLst/>
                        </a:rPr>
                        <a:t>ч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</a:rPr>
                        <a:t> 43 </a:t>
                      </a:r>
                      <a:r>
                        <a:rPr lang="ru-RU" sz="1800" dirty="0">
                          <a:solidFill>
                            <a:srgbClr val="FFFFFF"/>
                          </a:solidFill>
                          <a:effectLst/>
                        </a:rPr>
                        <a:t>мин</a:t>
                      </a:r>
                      <a:endParaRPr lang="ru-RU" sz="18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</a:rPr>
                        <a:t>2 </a:t>
                      </a:r>
                      <a:r>
                        <a:rPr lang="ru-RU" sz="1800" dirty="0">
                          <a:solidFill>
                            <a:srgbClr val="FFFFFF"/>
                          </a:solidFill>
                          <a:effectLst/>
                        </a:rPr>
                        <a:t>ч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</a:rPr>
                        <a:t> 50 </a:t>
                      </a:r>
                      <a:r>
                        <a:rPr lang="ru-RU" sz="1800" dirty="0">
                          <a:solidFill>
                            <a:srgbClr val="FFFFFF"/>
                          </a:solidFill>
                          <a:effectLst/>
                        </a:rPr>
                        <a:t>мин</a:t>
                      </a:r>
                      <a:endParaRPr lang="ru-RU" sz="18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FFFF"/>
                          </a:solidFill>
                          <a:effectLst/>
                        </a:rPr>
                        <a:t> 7 ч 32 мин</a:t>
                      </a:r>
                      <a:endParaRPr lang="ru-RU" sz="18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Время на уравнивание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ru-RU" sz="1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 </a:t>
                      </a:r>
                      <a:r>
                        <a:rPr lang="ru-RU" sz="1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</a:rPr>
                        <a:t>1 </a:t>
                      </a:r>
                      <a:r>
                        <a:rPr lang="ru-RU" sz="1800" dirty="0">
                          <a:solidFill>
                            <a:srgbClr val="FFFFFF"/>
                          </a:solidFill>
                          <a:effectLst/>
                        </a:rPr>
                        <a:t>ч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</a:rPr>
                        <a:t> 10 </a:t>
                      </a:r>
                      <a:r>
                        <a:rPr lang="ru-RU" sz="1800" dirty="0">
                          <a:solidFill>
                            <a:srgbClr val="FFFFFF"/>
                          </a:solidFill>
                          <a:effectLst/>
                        </a:rPr>
                        <a:t>мин</a:t>
                      </a:r>
                      <a:endParaRPr lang="ru-RU" sz="18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059" y="3074153"/>
            <a:ext cx="10196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3900 </a:t>
            </a:r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изображений. Камера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DMC II (f = 112 </a:t>
            </a:r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мм, 14016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16768 pix), </a:t>
            </a:r>
            <a:r>
              <a:rPr 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gsd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0.15 m </a:t>
            </a:r>
            <a:endParaRPr lang="ru-RU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Ускорение измерения связующих точек (</a:t>
            </a:r>
            <a:r>
              <a:rPr lang="en-US" sz="2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GPU)</a:t>
            </a:r>
            <a:endParaRPr lang="ru-RU" sz="2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964174"/>
              </p:ext>
            </p:extLst>
          </p:nvPr>
        </p:nvGraphicFramePr>
        <p:xfrm>
          <a:off x="6004678" y="4386498"/>
          <a:ext cx="5673519" cy="1471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97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328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809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30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28949 изображений</a:t>
                      </a:r>
                      <a:r>
                        <a:rPr lang="en-US" sz="1100" baseline="0" dirty="0">
                          <a:effectLst/>
                        </a:rPr>
                        <a:t/>
                      </a:r>
                      <a:br>
                        <a:rPr lang="en-US" sz="1100" baseline="0" dirty="0">
                          <a:effectLst/>
                        </a:rPr>
                      </a:br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Sony</a:t>
                      </a:r>
                      <a:r>
                        <a:rPr lang="en-US" sz="11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RX1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PHOTOMOD</a:t>
                      </a:r>
                      <a:r>
                        <a:rPr lang="ru-RU" sz="1100" dirty="0">
                          <a:effectLst/>
                        </a:rPr>
                        <a:t/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7.3.</a:t>
                      </a:r>
                      <a:r>
                        <a:rPr lang="en-US" sz="1100" dirty="0">
                          <a:effectLst/>
                        </a:rPr>
                        <a:t> 3788 x</a:t>
                      </a:r>
                      <a:r>
                        <a:rPr lang="ru-RU" sz="1100" dirty="0">
                          <a:effectLst/>
                        </a:rPr>
                        <a:t>64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PHOTOMOD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7.</a:t>
                      </a:r>
                      <a:r>
                        <a:rPr lang="en-US" sz="1100" dirty="0">
                          <a:effectLst/>
                        </a:rPr>
                        <a:t>4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r>
                        <a:rPr lang="en-US" sz="1100" dirty="0">
                          <a:effectLst/>
                        </a:rPr>
                        <a:t>4122 x</a:t>
                      </a:r>
                      <a:r>
                        <a:rPr lang="ru-RU" sz="1100" dirty="0">
                          <a:effectLst/>
                        </a:rPr>
                        <a:t>64 + </a:t>
                      </a:r>
                      <a:r>
                        <a:rPr lang="en-US" sz="1100" dirty="0">
                          <a:effectLst/>
                        </a:rPr>
                        <a:t>GPU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Аэротриангуляция</a:t>
                      </a:r>
                      <a:r>
                        <a:rPr lang="ru-RU" sz="11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+ уравнивание с </a:t>
                      </a:r>
                      <a:r>
                        <a:rPr lang="ru-RU" sz="1100" baseline="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самокалибровкой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</a:rPr>
                        <a:t>61 ч 28 мин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</a:rPr>
                        <a:t>15 ч 15 мин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96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связующих точек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FF"/>
                          </a:solidFill>
                          <a:effectLst/>
                        </a:rPr>
                        <a:t>4446941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FF"/>
                          </a:solidFill>
                          <a:effectLst/>
                        </a:rPr>
                        <a:t>3372275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96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СКО</a:t>
                      </a:r>
                      <a:r>
                        <a:rPr lang="en-US" sz="1100" dirty="0">
                          <a:effectLst/>
                        </a:rPr>
                        <a:t>, </a:t>
                      </a:r>
                      <a:r>
                        <a:rPr lang="ru-RU" sz="1100" dirty="0" err="1">
                          <a:effectLst/>
                        </a:rPr>
                        <a:t>пикс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FF"/>
                          </a:solidFill>
                          <a:effectLst/>
                        </a:rPr>
                        <a:t>0.5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FF"/>
                          </a:solidFill>
                          <a:effectLst/>
                        </a:rPr>
                        <a:t>0.35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543286"/>
              </p:ext>
            </p:extLst>
          </p:nvPr>
        </p:nvGraphicFramePr>
        <p:xfrm>
          <a:off x="6000209" y="2671400"/>
          <a:ext cx="5673519" cy="1312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97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328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809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37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en-US" sz="1100" dirty="0">
                          <a:effectLst/>
                        </a:rPr>
                        <a:t>10248 </a:t>
                      </a:r>
                      <a:r>
                        <a:rPr lang="ru-RU" sz="1100" dirty="0">
                          <a:effectLst/>
                        </a:rPr>
                        <a:t>изображений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br>
                        <a:rPr lang="ru-RU" sz="1100" baseline="0" dirty="0">
                          <a:effectLst/>
                        </a:rPr>
                      </a:br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DJI Phantom</a:t>
                      </a:r>
                      <a:r>
                        <a:rPr lang="ru-RU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 </a:t>
                      </a:r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</a:t>
                      </a:r>
                      <a:endParaRPr lang="ru-R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PHOTOMOD</a:t>
                      </a:r>
                      <a:r>
                        <a:rPr lang="ru-RU" sz="1100" dirty="0">
                          <a:effectLst/>
                        </a:rPr>
                        <a:t/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7.3.</a:t>
                      </a:r>
                      <a:r>
                        <a:rPr lang="en-US" sz="1100" dirty="0">
                          <a:effectLst/>
                        </a:rPr>
                        <a:t> 3788 x</a:t>
                      </a:r>
                      <a:r>
                        <a:rPr lang="ru-RU" sz="1100" dirty="0">
                          <a:effectLst/>
                        </a:rPr>
                        <a:t>64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PHOTOMOD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7.</a:t>
                      </a:r>
                      <a:r>
                        <a:rPr lang="en-US" sz="1100" dirty="0">
                          <a:effectLst/>
                        </a:rPr>
                        <a:t>4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r>
                        <a:rPr lang="en-US" sz="1100" dirty="0">
                          <a:effectLst/>
                        </a:rPr>
                        <a:t>4122 x</a:t>
                      </a:r>
                      <a:r>
                        <a:rPr lang="ru-RU" sz="1100" dirty="0">
                          <a:effectLst/>
                        </a:rPr>
                        <a:t>64 + </a:t>
                      </a:r>
                      <a:r>
                        <a:rPr lang="en-US" sz="1100" dirty="0">
                          <a:effectLst/>
                        </a:rPr>
                        <a:t>GPU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Аэротриангуляция</a:t>
                      </a:r>
                      <a:r>
                        <a:rPr lang="ru-RU" sz="11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+ уравнивание с </a:t>
                      </a:r>
                      <a:r>
                        <a:rPr lang="ru-RU" sz="1100" baseline="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самокалибровкой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</a:rPr>
                        <a:t>11 ч 42</a:t>
                      </a:r>
                      <a:r>
                        <a:rPr lang="en-US" sz="1100" b="1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100" b="1" baseline="0" dirty="0">
                          <a:solidFill>
                            <a:srgbClr val="FF0000"/>
                          </a:solidFill>
                          <a:effectLst/>
                        </a:rPr>
                        <a:t>мин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</a:rPr>
                        <a:t>5 ч 37 мин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связующих точек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FF"/>
                          </a:solidFill>
                          <a:effectLst/>
                        </a:rPr>
                        <a:t>1086491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FFFF"/>
                          </a:solidFill>
                          <a:effectLst/>
                        </a:rPr>
                        <a:t>991448</a:t>
                      </a:r>
                      <a:endParaRPr lang="ru-RU" sz="110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СКО</a:t>
                      </a:r>
                      <a:r>
                        <a:rPr lang="en-US" sz="1100" dirty="0">
                          <a:effectLst/>
                        </a:rPr>
                        <a:t>, </a:t>
                      </a:r>
                      <a:r>
                        <a:rPr lang="ru-RU" sz="1100" dirty="0" err="1">
                          <a:effectLst/>
                        </a:rPr>
                        <a:t>пикс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FF"/>
                          </a:solidFill>
                          <a:effectLst/>
                        </a:rPr>
                        <a:t>0.5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FF"/>
                          </a:solidFill>
                          <a:effectLst/>
                        </a:rPr>
                        <a:t>0.38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453634"/>
              </p:ext>
            </p:extLst>
          </p:nvPr>
        </p:nvGraphicFramePr>
        <p:xfrm>
          <a:off x="6000209" y="1058109"/>
          <a:ext cx="5677988" cy="1218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8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12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685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5404 </a:t>
                      </a:r>
                      <a:r>
                        <a:rPr lang="ru-RU" sz="1100" dirty="0">
                          <a:effectLst/>
                        </a:rPr>
                        <a:t>изображений</a:t>
                      </a:r>
                      <a:r>
                        <a:rPr lang="en-US" sz="1100" dirty="0">
                          <a:effectLst/>
                        </a:rPr>
                        <a:t/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Sony</a:t>
                      </a:r>
                      <a:r>
                        <a:rPr lang="en-US" sz="11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RX1</a:t>
                      </a:r>
                      <a:endParaRPr lang="ru-R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PHOTOMOD</a:t>
                      </a:r>
                      <a:r>
                        <a:rPr lang="ru-RU" sz="1100" dirty="0">
                          <a:effectLst/>
                        </a:rPr>
                        <a:t/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7.3.</a:t>
                      </a:r>
                      <a:r>
                        <a:rPr lang="en-US" sz="1100" dirty="0">
                          <a:effectLst/>
                        </a:rPr>
                        <a:t>3788 x</a:t>
                      </a:r>
                      <a:r>
                        <a:rPr lang="ru-RU" sz="1100" dirty="0">
                          <a:effectLst/>
                        </a:rPr>
                        <a:t>64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PHOTOMOD</a:t>
                      </a:r>
                      <a:r>
                        <a:rPr lang="ru-RU" sz="1100" dirty="0">
                          <a:effectLst/>
                        </a:rPr>
                        <a:t/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7.</a:t>
                      </a:r>
                      <a:r>
                        <a:rPr lang="en-US" sz="1100" dirty="0">
                          <a:effectLst/>
                        </a:rPr>
                        <a:t>4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r>
                        <a:rPr lang="en-US" sz="1100" dirty="0">
                          <a:effectLst/>
                        </a:rPr>
                        <a:t>4122 x</a:t>
                      </a:r>
                      <a:r>
                        <a:rPr lang="ru-RU" sz="1100" dirty="0">
                          <a:effectLst/>
                        </a:rPr>
                        <a:t>64 + </a:t>
                      </a:r>
                      <a:r>
                        <a:rPr lang="en-US" sz="1100" dirty="0">
                          <a:effectLst/>
                        </a:rPr>
                        <a:t>GPU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Аэротриангуляция</a:t>
                      </a:r>
                      <a:r>
                        <a:rPr lang="ru-RU" sz="11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+ уравнивание с </a:t>
                      </a:r>
                      <a:r>
                        <a:rPr lang="ru-RU" sz="1100" baseline="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самокалибровкой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</a:rPr>
                        <a:t>7 ч 45</a:t>
                      </a:r>
                      <a:r>
                        <a:rPr lang="ru-RU" sz="1100" b="1" baseline="0" dirty="0">
                          <a:solidFill>
                            <a:srgbClr val="FF0000"/>
                          </a:solidFill>
                          <a:effectLst/>
                        </a:rPr>
                        <a:t> мин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</a:rPr>
                        <a:t>1 ч 35 мин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связующих точек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FF"/>
                          </a:solidFill>
                          <a:effectLst/>
                        </a:rPr>
                        <a:t>783928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FF"/>
                          </a:solidFill>
                          <a:effectLst/>
                        </a:rPr>
                        <a:t>504250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СКО</a:t>
                      </a:r>
                      <a:r>
                        <a:rPr lang="en-US" sz="1100" dirty="0">
                          <a:effectLst/>
                        </a:rPr>
                        <a:t>, </a:t>
                      </a:r>
                      <a:r>
                        <a:rPr lang="ru-RU" sz="1100" dirty="0" err="1">
                          <a:effectLst/>
                        </a:rPr>
                        <a:t>пикс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FFFF"/>
                          </a:solidFill>
                          <a:effectLst/>
                        </a:rPr>
                        <a:t>0.5</a:t>
                      </a:r>
                      <a:endParaRPr lang="ru-RU" sz="110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FF"/>
                          </a:solidFill>
                          <a:effectLst/>
                        </a:rPr>
                        <a:t>0.33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-352557" y="1189562"/>
            <a:ext cx="6096000" cy="1212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РАКУРС</a:t>
            </a: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Ноутбук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Asus</a:t>
            </a:r>
            <a:b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 Xeon E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-2276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2.8 ГГц, 6 ядер,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64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Gb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SSD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(1,7 Тб),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Quadro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RTX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3000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4820" y="8250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 БПЛА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326" y="6068826"/>
            <a:ext cx="978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2"/>
                </a:solidFill>
              </a:rPr>
              <a:t>SmartSpatio</a:t>
            </a:r>
            <a:r>
              <a:rPr lang="en-US" b="1" dirty="0">
                <a:solidFill>
                  <a:schemeClr val="bg2"/>
                </a:solidFill>
              </a:rPr>
              <a:t>, Co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ru-RU" dirty="0">
                <a:solidFill>
                  <a:schemeClr val="bg2"/>
                </a:solidFill>
              </a:rPr>
              <a:t>Китай</a:t>
            </a:r>
            <a:r>
              <a:rPr lang="en-US" dirty="0">
                <a:solidFill>
                  <a:srgbClr val="FFFFFF"/>
                </a:solidFill>
              </a:rPr>
              <a:t>: ~ </a:t>
            </a:r>
            <a:r>
              <a:rPr lang="ru-RU" b="1" dirty="0">
                <a:solidFill>
                  <a:srgbClr val="FF0000"/>
                </a:solidFill>
              </a:rPr>
              <a:t>семикратное</a:t>
            </a:r>
            <a:r>
              <a:rPr lang="ru-RU" dirty="0">
                <a:solidFill>
                  <a:srgbClr val="FFFFFF"/>
                </a:solidFill>
              </a:rPr>
              <a:t> повышение производительности  </a:t>
            </a:r>
            <a:r>
              <a:rPr lang="ru-RU" dirty="0" err="1">
                <a:solidFill>
                  <a:srgbClr val="FFFFFF"/>
                </a:solidFill>
              </a:rPr>
              <a:t>аэротриангуляции</a:t>
            </a:r>
            <a:r>
              <a:rPr lang="ru-RU" dirty="0">
                <a:solidFill>
                  <a:srgbClr val="FFFFFF"/>
                </a:solidFill>
              </a:rPr>
              <a:t> БПЛА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0" y="2920727"/>
            <a:ext cx="4150794" cy="31130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77" y="2918722"/>
            <a:ext cx="2981296" cy="14370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Ускорение измерения связующих точек (</a:t>
            </a:r>
            <a:r>
              <a:rPr lang="en-US" sz="2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GPU)</a:t>
            </a:r>
            <a:endParaRPr lang="ru-RU" sz="2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0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0" y="929735"/>
            <a:ext cx="5571422" cy="2680275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53" y="924185"/>
            <a:ext cx="5565872" cy="2685825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0" y="3765676"/>
            <a:ext cx="5571422" cy="2685825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53" y="3765676"/>
            <a:ext cx="5571422" cy="2708022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Фильтрация локальных объектов ЦМП</a:t>
            </a:r>
            <a:endParaRPr lang="ru-RU" sz="2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396" y="240584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1</a:t>
            </a:r>
            <a:endParaRPr lang="ru-RU" sz="7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25263" y="252402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2</a:t>
            </a:r>
            <a:endParaRPr lang="ru-RU" sz="7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300" y="5386742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3</a:t>
            </a:r>
            <a:endParaRPr lang="ru-RU" sz="72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14411" y="5429035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4</a:t>
            </a:r>
            <a:endParaRPr lang="ru-RU" sz="7200" dirty="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77942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7.4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6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льзовательские 7">
      <a:dk1>
        <a:srgbClr val="000000"/>
      </a:dk1>
      <a:lt1>
        <a:srgbClr val="E9EEF3"/>
      </a:lt1>
      <a:dk2>
        <a:srgbClr val="041E41"/>
      </a:dk2>
      <a:lt2>
        <a:srgbClr val="418FDE"/>
      </a:lt2>
      <a:accent1>
        <a:srgbClr val="418FDE"/>
      </a:accent1>
      <a:accent2>
        <a:srgbClr val="041E41"/>
      </a:accent2>
      <a:accent3>
        <a:srgbClr val="418FDE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14356</TotalTime>
  <Words>816</Words>
  <Application>Microsoft Office PowerPoint</Application>
  <PresentationFormat>Широкоэкранный</PresentationFormat>
  <Paragraphs>289</Paragraphs>
  <Slides>39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Anka Osintseva</dc:creator>
  <cp:lastModifiedBy>Кочергин Дмитрий Всеволодович</cp:lastModifiedBy>
  <cp:revision>321</cp:revision>
  <dcterms:created xsi:type="dcterms:W3CDTF">2020-11-11T14:33:17Z</dcterms:created>
  <dcterms:modified xsi:type="dcterms:W3CDTF">2023-10-06T14:07:07Z</dcterms:modified>
</cp:coreProperties>
</file>