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gh45jZS7gZfBEMMnEu3ABu46oE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A29DE9-AD8E-4E39-9CAA-B1D78A929DF5}">
  <a:tblStyle styleId="{A1A29DE9-AD8E-4E39-9CAA-B1D78A929DF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DA035B6-C49A-4386-B4B6-1C1836826295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6de07d2e63_0_414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07" name="Google Shape;407;g26de07d2e63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100" cy="30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61100d6bf7_0_2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16" name="Google Shape;416;g261100d6bf7_0_2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61100d6bf7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26" name="Google Shape;426;g261100d6bf7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6de07d2e63_0_85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3" name="Google Shape;453;g26de07d2e6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6022" y="1143366"/>
            <a:ext cx="60060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6de07d2e63_0_505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67" name="Google Shape;467;g26de07d2e63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6022" y="1143366"/>
            <a:ext cx="60060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61100d6bf7_0_394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g261100d6bf7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6022" y="1143366"/>
            <a:ext cx="60060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681122eb0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87" name="Google Shape;487;g2681122eb0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61100d6bf7_0_104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96" name="Google Shape;496;g261100d6bf7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6022" y="1143366"/>
            <a:ext cx="60060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8c5f07df0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2" name="Google Shape;522;g28c5f07df0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6de07d2e63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30" name="Google Shape;530;g26de07d2e63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61100d6bf7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1" name="Google Shape;91;g261100d6bf7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7981be2a3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541" name="Google Shape;541;g27981be2a3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7981be2a30_0_0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6" name="Google Shape;596;g27981be2a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778"/>
            <a:ext cx="45723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7981be2a3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11" name="Google Shape;611;g27981be2a3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7981be2a3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5" name="Google Shape;625;g27981be2a3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27981be2a30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60" name="Google Shape;660;g27981be2a30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7981be2a30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72" name="Google Shape;672;g27981be2a30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7981be2a30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82" name="Google Shape;682;g27981be2a30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7981be2a30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5" name="Google Shape;695;g27981be2a30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7981be2a3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2" name="Google Shape;702;g27981be2a3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7981be2a30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9" name="Google Shape;709;g27981be2a30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61100d6bf7_0_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4" name="Google Shape;124;g261100d6bf7_0_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27981be2a30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16" name="Google Shape;716;g27981be2a30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7981be2a30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3" name="Google Shape;723;g27981be2a30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7981be2a30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0" name="Google Shape;730;g27981be2a30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27981be2a30_0_245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37" name="Google Shape;737;g27981be2a30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6022" y="1143366"/>
            <a:ext cx="60060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27981be2a30_0_266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48" name="Google Shape;748;g27981be2a30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6022" y="1143366"/>
            <a:ext cx="60060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7b36093101_0_0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0" name="Google Shape;760;g27b360931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7981be2a30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75" name="Google Shape;775;g27981be2a30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8c5f07df06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86" name="Google Shape;786;g28c5f07df06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8c5f07df06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7" name="Google Shape;797;g28c5f07df06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7981be2a30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08" name="Google Shape;808;g27981be2a30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6de07d2e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53" name="Google Shape;253;g26de07d2e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38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15" name="Google Shape;81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61100d6bf7_0_1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60" name="Google Shape;260;g261100d6bf7_0_1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61100d6bf7_0_19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28" name="Google Shape;328;g261100d6bf7_0_1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61100d6bf7_0_1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35" name="Google Shape;335;g261100d6bf7_0_1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61100d6bf7_0_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600" cy="36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261100d6bf7_0_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57" name="Google Shape;357;g261100d6bf7_0_113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681122eb05_0_7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99" name="Google Shape;399;g2681122eb0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100" cy="30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507C"/>
            </a:gs>
            <a:gs pos="100000">
              <a:srgbClr val="00304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en.wikipedia.org/wiki/Mean_absolute_error" TargetMode="Externa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hyperlink" Target="mailto:iprs@mail.ru" TargetMode="External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2453825" y="1448700"/>
            <a:ext cx="6766500" cy="30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1">
                <a:solidFill>
                  <a:schemeClr val="lt1"/>
                </a:solidFill>
              </a:rPr>
              <a:t>Программные комплексы и технологии</a:t>
            </a:r>
            <a:br>
              <a:rPr lang="ru-RU" sz="2400" b="1">
                <a:solidFill>
                  <a:schemeClr val="lt1"/>
                </a:solidFill>
              </a:rPr>
            </a:br>
            <a:r>
              <a:rPr lang="ru-RU" sz="2400" b="1">
                <a:solidFill>
                  <a:schemeClr val="lt1"/>
                </a:solidFill>
              </a:rPr>
              <a:t>автоматической обработки </a:t>
            </a:r>
            <a:endParaRPr sz="24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1">
                <a:solidFill>
                  <a:schemeClr val="lt1"/>
                </a:solidFill>
              </a:rPr>
              <a:t>космической съемки,</a:t>
            </a:r>
            <a:br>
              <a:rPr lang="ru-RU" sz="2400" b="1">
                <a:solidFill>
                  <a:schemeClr val="lt1"/>
                </a:solidFill>
              </a:rPr>
            </a:br>
            <a:r>
              <a:rPr lang="ru-RU" sz="2400" b="1">
                <a:solidFill>
                  <a:schemeClr val="lt1"/>
                </a:solidFill>
              </a:rPr>
              <a:t>обеспечивающие работу </a:t>
            </a:r>
            <a:endParaRPr sz="24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1">
                <a:solidFill>
                  <a:schemeClr val="accent4"/>
                </a:solidFill>
              </a:rPr>
              <a:t>Федерального фонда данных ДЗЗ</a:t>
            </a:r>
            <a:br>
              <a:rPr lang="ru-RU" sz="2400" b="1">
                <a:solidFill>
                  <a:schemeClr val="lt1"/>
                </a:solidFill>
              </a:rPr>
            </a:br>
            <a:r>
              <a:rPr lang="ru-RU" sz="2400" b="1">
                <a:solidFill>
                  <a:schemeClr val="lt1"/>
                </a:solidFill>
              </a:rPr>
              <a:t>и информационной системы </a:t>
            </a:r>
            <a:endParaRPr sz="24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1">
                <a:solidFill>
                  <a:schemeClr val="accent4"/>
                </a:solidFill>
              </a:rPr>
              <a:t>«Цифровая Земля»</a:t>
            </a:r>
            <a:endParaRPr sz="2400" b="1" i="0" u="none" strike="noStrike" cap="none">
              <a:solidFill>
                <a:schemeClr val="accent4"/>
              </a:solidFill>
            </a:endParaRPr>
          </a:p>
        </p:txBody>
      </p:sp>
      <p:pic>
        <p:nvPicPr>
          <p:cNvPr id="85" name="Google Shape;85;p1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856" y="2351313"/>
            <a:ext cx="1592303" cy="35689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/>
          <p:nvPr/>
        </p:nvSpPr>
        <p:spPr>
          <a:xfrm>
            <a:off x="-2635092" y="0"/>
            <a:ext cx="5270100" cy="5143500"/>
          </a:xfrm>
          <a:prstGeom prst="arc">
            <a:avLst>
              <a:gd name="adj1" fmla="val 16194852"/>
              <a:gd name="adj2" fmla="val 5404763"/>
            </a:avLst>
          </a:prstGeom>
          <a:noFill/>
          <a:ln w="15875" cap="flat" cmpd="sng">
            <a:solidFill>
              <a:schemeClr val="lt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3333262" y="4545339"/>
            <a:ext cx="58967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Д.И. Федоткин, </a:t>
            </a:r>
            <a:r>
              <a:rPr lang="ru-RU" sz="1400" b="0" i="1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Е.Н. Боровенский</a:t>
            </a:r>
            <a:r>
              <a:rPr lang="ru-RU"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Д.В. Сысенко, А.В. Ядыкин</a:t>
            </a:r>
            <a:endParaRPr sz="14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2758831" y="157287"/>
            <a:ext cx="589670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i="1">
                <a:solidFill>
                  <a:schemeClr val="lt1"/>
                </a:solidFill>
              </a:rPr>
              <a:t>III Совместная международная научно-техническая конференция «ЦИФРОВАЯ РЕАЛЬНОСТЬ: космические и пространственные данные, технологии обработки»</a:t>
            </a:r>
            <a:endParaRPr i="1" u="none" strike="noStrike" cap="none">
              <a:solidFill>
                <a:schemeClr val="lt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i="1">
                <a:solidFill>
                  <a:schemeClr val="lt1"/>
                </a:solidFill>
              </a:rPr>
              <a:t>Сочи</a:t>
            </a:r>
            <a:r>
              <a:rPr lang="ru-RU"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2023 г.</a:t>
            </a:r>
            <a:endParaRPr sz="14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6de07d2e63_0_414"/>
          <p:cNvSpPr txBox="1"/>
          <p:nvPr/>
        </p:nvSpPr>
        <p:spPr>
          <a:xfrm>
            <a:off x="2047631" y="4467359"/>
            <a:ext cx="562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Общий объем продуктов за период – 226,7 ТБ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g26de07d2e63_0_4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4375" y="1030951"/>
            <a:ext cx="6839100" cy="33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26de07d2e63_0_414" descr="https://otc.ru/portals/0/Images/academy/top/10092018/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26de07d2e63_0_414"/>
          <p:cNvSpPr txBox="1"/>
          <p:nvPr/>
        </p:nvSpPr>
        <p:spPr>
          <a:xfrm>
            <a:off x="1375508" y="50131"/>
            <a:ext cx="7666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ru-RU" sz="2100">
                <a:solidFill>
                  <a:schemeClr val="lt1"/>
                </a:solidFill>
              </a:rPr>
              <a:t>Статистика работы АПОИ в составе ФФД ДЗЗ </a:t>
            </a:r>
            <a:endParaRPr sz="21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>
              <a:solidFill>
                <a:schemeClr val="lt1"/>
              </a:solidFill>
            </a:endParaRPr>
          </a:p>
        </p:txBody>
      </p:sp>
      <p:sp>
        <p:nvSpPr>
          <p:cNvPr id="413" name="Google Shape;413;g26de07d2e63_0_414"/>
          <p:cNvSpPr txBox="1"/>
          <p:nvPr/>
        </p:nvSpPr>
        <p:spPr>
          <a:xfrm>
            <a:off x="1375500" y="4801275"/>
            <a:ext cx="5592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</a:rPr>
              <a:t>*При этом средняя загрузка кластера из 10 серверов 10% 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61100d6bf7_0_2136"/>
          <p:cNvSpPr txBox="1">
            <a:spLocks noGrp="1"/>
          </p:cNvSpPr>
          <p:nvPr>
            <p:ph type="body" idx="1"/>
          </p:nvPr>
        </p:nvSpPr>
        <p:spPr>
          <a:xfrm>
            <a:off x="152925" y="1310650"/>
            <a:ext cx="4939200" cy="2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397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ru-RU" sz="18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Впервые</a:t>
            </a: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потребителям стали получать продукты BUNDLE (связка PAN+MS, геометрически совмещенные)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ru-RU" sz="18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Впервые</a:t>
            </a: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потребителям стали получать продукты PANSHARP высокого качества </a:t>
            </a:r>
            <a:r>
              <a:rPr lang="ru-RU" sz="18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автоматически</a:t>
            </a:r>
            <a:r>
              <a:rPr lang="ru-RU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без участия оператора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261100d6bf7_0_2136"/>
          <p:cNvSpPr txBox="1"/>
          <p:nvPr/>
        </p:nvSpPr>
        <p:spPr>
          <a:xfrm>
            <a:off x="567307" y="3466610"/>
            <a:ext cx="4288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Статистика эксплуатации ФФД ДЗЗ показывает, что потребители в 73% заказывают продукты BUNDLE и PANSHARP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g261100d6bf7_0_2136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261100d6bf7_0_2136"/>
          <p:cNvSpPr txBox="1"/>
          <p:nvPr/>
        </p:nvSpPr>
        <p:spPr>
          <a:xfrm>
            <a:off x="1386950" y="38100"/>
            <a:ext cx="7757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-RU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Статистика заказа продуктов АПОИ потребителями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g261100d6bf7_0_2136" title="Диаграм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0700" y="1344524"/>
            <a:ext cx="4136100" cy="28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261100d6bf7_0_2136"/>
          <p:cNvSpPr txBox="1"/>
          <p:nvPr/>
        </p:nvSpPr>
        <p:spPr>
          <a:xfrm>
            <a:off x="5598258" y="2777183"/>
            <a:ext cx="427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/>
              <a:t>2,0%</a:t>
            </a:r>
            <a:endParaRPr sz="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61100d6bf7_0_964"/>
          <p:cNvSpPr/>
          <p:nvPr/>
        </p:nvSpPr>
        <p:spPr>
          <a:xfrm>
            <a:off x="1382074" y="93600"/>
            <a:ext cx="72015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АПОИ: автоматическое уточнение геопривязки по опоре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процессе стандартной обработки информации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261100d6bf7_0_964"/>
          <p:cNvSpPr txBox="1"/>
          <p:nvPr/>
        </p:nvSpPr>
        <p:spPr>
          <a:xfrm>
            <a:off x="908686" y="1913450"/>
            <a:ext cx="86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ОПОРА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g261100d6bf7_0_964" descr="sat-ic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70033">
            <a:off x="644783" y="2577207"/>
            <a:ext cx="620316" cy="6203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g261100d6bf7_0_964"/>
          <p:cNvCxnSpPr/>
          <p:nvPr/>
        </p:nvCxnSpPr>
        <p:spPr>
          <a:xfrm>
            <a:off x="3878183" y="3339259"/>
            <a:ext cx="515400" cy="0"/>
          </a:xfrm>
          <a:prstGeom prst="straightConnector1">
            <a:avLst/>
          </a:prstGeom>
          <a:noFill/>
          <a:ln w="28575" cap="flat" cmpd="sng">
            <a:solidFill>
              <a:srgbClr val="6CAB4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2" name="Google Shape;432;g261100d6bf7_0_964"/>
          <p:cNvCxnSpPr/>
          <p:nvPr/>
        </p:nvCxnSpPr>
        <p:spPr>
          <a:xfrm>
            <a:off x="7397752" y="3346759"/>
            <a:ext cx="516600" cy="0"/>
          </a:xfrm>
          <a:prstGeom prst="straightConnector1">
            <a:avLst/>
          </a:prstGeom>
          <a:noFill/>
          <a:ln w="28575" cap="flat" cmpd="sng">
            <a:solidFill>
              <a:srgbClr val="6CAB4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3" name="Google Shape;433;g261100d6bf7_0_964"/>
          <p:cNvCxnSpPr/>
          <p:nvPr/>
        </p:nvCxnSpPr>
        <p:spPr>
          <a:xfrm rot="10800000">
            <a:off x="3777975" y="2356325"/>
            <a:ext cx="652200" cy="7287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4" name="Google Shape;434;g261100d6bf7_0_964"/>
          <p:cNvCxnSpPr/>
          <p:nvPr/>
        </p:nvCxnSpPr>
        <p:spPr>
          <a:xfrm flipH="1">
            <a:off x="4995638" y="2388275"/>
            <a:ext cx="861600" cy="6864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35" name="Google Shape;435;g261100d6bf7_0_964"/>
          <p:cNvSpPr txBox="1"/>
          <p:nvPr/>
        </p:nvSpPr>
        <p:spPr>
          <a:xfrm>
            <a:off x="4224438" y="1620038"/>
            <a:ext cx="813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ОТМ, СТ</a:t>
            </a:r>
            <a:endParaRPr sz="1000" b="1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261100d6bf7_0_964"/>
          <p:cNvSpPr txBox="1"/>
          <p:nvPr/>
        </p:nvSpPr>
        <p:spPr>
          <a:xfrm>
            <a:off x="6010450" y="2447850"/>
            <a:ext cx="230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Уточнённые параметры внешнего ориентирования</a:t>
            </a:r>
            <a:endParaRPr sz="10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7" name="Google Shape;437;g261100d6bf7_0_964"/>
          <p:cNvCxnSpPr>
            <a:stCxn id="429" idx="3"/>
          </p:cNvCxnSpPr>
          <p:nvPr/>
        </p:nvCxnSpPr>
        <p:spPr>
          <a:xfrm rot="10800000" flipH="1">
            <a:off x="1776586" y="2045900"/>
            <a:ext cx="492900" cy="60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38" name="Google Shape;438;g261100d6bf7_0_964" descr="https://otc.ru/portals/0/Images/academy/top/10092018/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261100d6bf7_0_964"/>
          <p:cNvSpPr/>
          <p:nvPr/>
        </p:nvSpPr>
        <p:spPr>
          <a:xfrm>
            <a:off x="4469302" y="3088601"/>
            <a:ext cx="516600" cy="5013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L0</a:t>
            </a:r>
            <a:endParaRPr sz="1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261100d6bf7_0_964"/>
          <p:cNvSpPr/>
          <p:nvPr/>
        </p:nvSpPr>
        <p:spPr>
          <a:xfrm>
            <a:off x="7950729" y="3067907"/>
            <a:ext cx="558300" cy="5691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1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L1</a:t>
            </a:r>
            <a:endParaRPr sz="11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1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L2</a:t>
            </a:r>
            <a:endParaRPr sz="11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261100d6bf7_0_964"/>
          <p:cNvSpPr/>
          <p:nvPr/>
        </p:nvSpPr>
        <p:spPr>
          <a:xfrm>
            <a:off x="2305575" y="1801250"/>
            <a:ext cx="1965900" cy="501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Автокоррелятор</a:t>
            </a:r>
            <a:endParaRPr sz="1400" b="1" i="0" u="none" strike="noStrike" cap="none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g261100d6bf7_0_964"/>
          <p:cNvSpPr/>
          <p:nvPr/>
        </p:nvSpPr>
        <p:spPr>
          <a:xfrm>
            <a:off x="4898175" y="1816950"/>
            <a:ext cx="2676600" cy="501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Уточнение АСН по ОТМ и СТ</a:t>
            </a:r>
            <a:endParaRPr sz="1400" b="1" i="0" u="none" strike="noStrike" cap="none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g261100d6bf7_0_964"/>
          <p:cNvSpPr/>
          <p:nvPr/>
        </p:nvSpPr>
        <p:spPr>
          <a:xfrm>
            <a:off x="2305575" y="3088600"/>
            <a:ext cx="1508400" cy="501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D9EAD3"/>
                </a:solidFill>
                <a:latin typeface="Calibri"/>
                <a:ea typeface="Calibri"/>
                <a:cs typeface="Calibri"/>
                <a:sym typeface="Calibri"/>
              </a:rPr>
              <a:t>Распаковка</a:t>
            </a:r>
            <a:endParaRPr sz="1400" b="1" i="0" u="none" strike="noStrike" cap="none">
              <a:solidFill>
                <a:srgbClr val="D9EAD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261100d6bf7_0_964"/>
          <p:cNvSpPr/>
          <p:nvPr/>
        </p:nvSpPr>
        <p:spPr>
          <a:xfrm>
            <a:off x="5641225" y="3096100"/>
            <a:ext cx="1698000" cy="501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D9EAD3"/>
                </a:solidFill>
                <a:latin typeface="Calibri"/>
                <a:ea typeface="Calibri"/>
                <a:cs typeface="Calibri"/>
                <a:sym typeface="Calibri"/>
              </a:rPr>
              <a:t>Стандартная обработка</a:t>
            </a:r>
            <a:endParaRPr sz="1400" b="1" i="0" u="none" strike="noStrike" cap="none">
              <a:solidFill>
                <a:srgbClr val="D9EAD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g261100d6bf7_0_964"/>
          <p:cNvSpPr/>
          <p:nvPr/>
        </p:nvSpPr>
        <p:spPr>
          <a:xfrm>
            <a:off x="1141202" y="3088601"/>
            <a:ext cx="516600" cy="5013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261100d6bf7_0_964"/>
          <p:cNvSpPr txBox="1"/>
          <p:nvPr/>
        </p:nvSpPr>
        <p:spPr>
          <a:xfrm>
            <a:off x="1120350" y="3154600"/>
            <a:ext cx="55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RAW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7" name="Google Shape;447;g261100d6bf7_0_964"/>
          <p:cNvCxnSpPr/>
          <p:nvPr/>
        </p:nvCxnSpPr>
        <p:spPr>
          <a:xfrm>
            <a:off x="5061608" y="3346759"/>
            <a:ext cx="515400" cy="0"/>
          </a:xfrm>
          <a:prstGeom prst="straightConnector1">
            <a:avLst/>
          </a:prstGeom>
          <a:noFill/>
          <a:ln w="28575" cap="flat" cmpd="sng">
            <a:solidFill>
              <a:srgbClr val="6CAB4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8" name="Google Shape;448;g261100d6bf7_0_964"/>
          <p:cNvCxnSpPr/>
          <p:nvPr/>
        </p:nvCxnSpPr>
        <p:spPr>
          <a:xfrm>
            <a:off x="1734408" y="3346759"/>
            <a:ext cx="515400" cy="0"/>
          </a:xfrm>
          <a:prstGeom prst="straightConnector1">
            <a:avLst/>
          </a:prstGeom>
          <a:noFill/>
          <a:ln w="28575" cap="flat" cmpd="sng">
            <a:solidFill>
              <a:srgbClr val="6CAB4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9" name="Google Shape;449;g261100d6bf7_0_964"/>
          <p:cNvCxnSpPr/>
          <p:nvPr/>
        </p:nvCxnSpPr>
        <p:spPr>
          <a:xfrm rot="10800000" flipH="1">
            <a:off x="4338386" y="2042800"/>
            <a:ext cx="492900" cy="60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50" name="Google Shape;450;g261100d6bf7_0_964"/>
          <p:cNvSpPr txBox="1"/>
          <p:nvPr/>
        </p:nvSpPr>
        <p:spPr>
          <a:xfrm>
            <a:off x="678750" y="4107750"/>
            <a:ext cx="82056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ru-RU">
                <a:solidFill>
                  <a:schemeClr val="lt1"/>
                </a:solidFill>
              </a:rPr>
              <a:t>набор опорных точек по архивному L0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ru-RU">
                <a:solidFill>
                  <a:schemeClr val="lt1"/>
                </a:solidFill>
              </a:rPr>
              <a:t>улучшение геопривязки за счет коррекции параметров внешнего ориентирования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6de07d2e63_0_85"/>
          <p:cNvSpPr txBox="1"/>
          <p:nvPr/>
        </p:nvSpPr>
        <p:spPr>
          <a:xfrm>
            <a:off x="1382805" y="93510"/>
            <a:ext cx="6744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-RU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Автоматический поиск ОТМ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26de07d2e63_0_85"/>
          <p:cNvSpPr txBox="1"/>
          <p:nvPr/>
        </p:nvSpPr>
        <p:spPr>
          <a:xfrm>
            <a:off x="1859100" y="584475"/>
            <a:ext cx="4290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Фрагмент маршрута с опорными точками</a:t>
            </a:r>
            <a:endParaRPr sz="14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g26de07d2e63_0_85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26de07d2e63_0_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976275"/>
            <a:ext cx="7672950" cy="402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26de07d2e63_0_85"/>
          <p:cNvPicPr preferRelativeResize="0"/>
          <p:nvPr/>
        </p:nvPicPr>
        <p:blipFill rotWithShape="1">
          <a:blip r:embed="rId5">
            <a:alphaModFix/>
          </a:blip>
          <a:srcRect l="35175" r="27208" b="28871"/>
          <a:stretch/>
        </p:blipFill>
        <p:spPr>
          <a:xfrm>
            <a:off x="6728050" y="387825"/>
            <a:ext cx="2295624" cy="22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g26de07d2e63_0_85"/>
          <p:cNvSpPr/>
          <p:nvPr/>
        </p:nvSpPr>
        <p:spPr>
          <a:xfrm>
            <a:off x="3806800" y="2387050"/>
            <a:ext cx="736200" cy="640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26de07d2e63_0_85"/>
          <p:cNvSpPr txBox="1"/>
          <p:nvPr/>
        </p:nvSpPr>
        <p:spPr>
          <a:xfrm>
            <a:off x="94995" y="4477918"/>
            <a:ext cx="199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Общее количество ОТМ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маршрут: 251 753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26de07d2e63_0_85"/>
          <p:cNvSpPr/>
          <p:nvPr/>
        </p:nvSpPr>
        <p:spPr>
          <a:xfrm>
            <a:off x="6728050" y="387825"/>
            <a:ext cx="2295600" cy="22785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3" name="Google Shape;463;g26de07d2e63_0_85"/>
          <p:cNvCxnSpPr/>
          <p:nvPr/>
        </p:nvCxnSpPr>
        <p:spPr>
          <a:xfrm rot="10800000" flipH="1">
            <a:off x="4543125" y="2671150"/>
            <a:ext cx="4480500" cy="356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g26de07d2e63_0_85"/>
          <p:cNvCxnSpPr/>
          <p:nvPr/>
        </p:nvCxnSpPr>
        <p:spPr>
          <a:xfrm rot="10800000" flipH="1">
            <a:off x="3806800" y="399575"/>
            <a:ext cx="2921400" cy="1987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6de07d2e63_0_505"/>
          <p:cNvSpPr txBox="1"/>
          <p:nvPr/>
        </p:nvSpPr>
        <p:spPr>
          <a:xfrm>
            <a:off x="1386947" y="38100"/>
            <a:ext cx="62778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-RU" sz="2100">
                <a:solidFill>
                  <a:schemeClr val="lt1"/>
                </a:solidFill>
              </a:rPr>
              <a:t>Статистика уточнения геопривязки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26de07d2e63_0_505"/>
          <p:cNvSpPr txBox="1"/>
          <p:nvPr/>
        </p:nvSpPr>
        <p:spPr>
          <a:xfrm>
            <a:off x="214475" y="849475"/>
            <a:ext cx="27909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Канопус-В 1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ошибки до уточнения: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1000 - 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 м, СКО - 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3236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ошибки после уточнения: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150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м, СКО - 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g26de07d2e63_0_5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0725" y="854700"/>
            <a:ext cx="6026275" cy="19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6de07d2e63_0_505" descr="https://otc.ru/portals/0/Images/academy/top/10092018/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26de07d2e63_0_505"/>
          <p:cNvSpPr txBox="1"/>
          <p:nvPr/>
        </p:nvSpPr>
        <p:spPr>
          <a:xfrm>
            <a:off x="152925" y="2909550"/>
            <a:ext cx="27909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Канопус-В ИК, 3 - 6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ошибки до уточнения: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20 - 100 м, СКО - 6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ошибки после уточнения: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2 - 10 м, СКО - 5,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g26de07d2e63_0_5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50447" y="2913550"/>
            <a:ext cx="6026275" cy="19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61100d6bf7_0_394"/>
          <p:cNvSpPr txBox="1"/>
          <p:nvPr/>
        </p:nvSpPr>
        <p:spPr>
          <a:xfrm>
            <a:off x="1386947" y="38100"/>
            <a:ext cx="62778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ru-RU" sz="2100">
                <a:solidFill>
                  <a:schemeClr val="lt1"/>
                </a:solidFill>
              </a:rPr>
              <a:t>Статистика уточнения геопривязки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2100">
              <a:solidFill>
                <a:schemeClr val="lt1"/>
              </a:solidFill>
            </a:endParaRPr>
          </a:p>
        </p:txBody>
      </p:sp>
      <p:pic>
        <p:nvPicPr>
          <p:cNvPr id="480" name="Google Shape;480;g261100d6bf7_0_394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261100d6bf7_0_3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4125" y="849475"/>
            <a:ext cx="6026274" cy="19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261100d6bf7_0_394"/>
          <p:cNvSpPr txBox="1"/>
          <p:nvPr/>
        </p:nvSpPr>
        <p:spPr>
          <a:xfrm>
            <a:off x="157275" y="849475"/>
            <a:ext cx="27909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Ресурс-П №1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ошибки до уточнения: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300 - 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 м, СКО - 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3823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ошибки после уточнения: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5 - 20 м, СКО - 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,2 м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g261100d6bf7_0_394"/>
          <p:cNvSpPr txBox="1"/>
          <p:nvPr/>
        </p:nvSpPr>
        <p:spPr>
          <a:xfrm>
            <a:off x="157275" y="2913550"/>
            <a:ext cx="27909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Ресурс-П №2,3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ошибки до уточнения: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10 - 50 м, СКО - 2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,4 м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ошибки после уточнения: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2 - 7 м, СКО - 4,</a:t>
            </a:r>
            <a:r>
              <a:rPr lang="ru-RU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g261100d6bf7_0_3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50450" y="2913550"/>
            <a:ext cx="6026275" cy="19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681122eb05_0_13"/>
          <p:cNvSpPr txBox="1">
            <a:spLocks noGrp="1"/>
          </p:cNvSpPr>
          <p:nvPr>
            <p:ph type="title"/>
          </p:nvPr>
        </p:nvSpPr>
        <p:spPr>
          <a:xfrm>
            <a:off x="1398270" y="34064"/>
            <a:ext cx="38595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Уточнение геопривязки</a:t>
            </a:r>
            <a:endParaRPr sz="21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90" name="Google Shape;490;g2681122eb05_0_13"/>
          <p:cNvGraphicFramePr/>
          <p:nvPr/>
        </p:nvGraphicFramePr>
        <p:xfrm>
          <a:off x="1706880" y="1508665"/>
          <a:ext cx="5730225" cy="2506917"/>
        </p:xfrm>
        <a:graphic>
          <a:graphicData uri="http://schemas.openxmlformats.org/drawingml/2006/table">
            <a:tbl>
              <a:tblPr>
                <a:noFill/>
                <a:tableStyleId>{A1A29DE9-AD8E-4E39-9CAA-B1D78A929DF5}</a:tableStyleId>
              </a:tblPr>
              <a:tblGrid>
                <a:gridCol w="189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1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Космический аппарат</a:t>
                      </a:r>
                      <a:endParaRPr sz="11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Средняя точность геопривязки в метрах</a:t>
                      </a:r>
                      <a:endParaRPr sz="11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до коррекции</a:t>
                      </a:r>
                      <a:endParaRPr sz="11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 (по бортовым данным)</a:t>
                      </a:r>
                      <a:endParaRPr sz="11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Средняя точность геопривязки в метрах после коррекции</a:t>
                      </a:r>
                      <a:endParaRPr sz="11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(с использованием опоры)</a:t>
                      </a:r>
                      <a:endParaRPr sz="11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“Канопус-В” №3,4,5,6,ИК</a:t>
                      </a:r>
                      <a:endParaRPr sz="11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647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63.4</a:t>
                      </a:r>
                      <a:endParaRPr sz="11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723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1" u="none" strike="noStrike" cap="none"/>
                        <a:t>5.9</a:t>
                      </a:r>
                      <a:endParaRPr sz="11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“Ресурс-П” №2,3</a:t>
                      </a:r>
                      <a:endParaRPr sz="11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647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22.4</a:t>
                      </a:r>
                      <a:endParaRPr sz="11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723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1" u="none" strike="noStrike" cap="none"/>
                        <a:t>4.2</a:t>
                      </a:r>
                      <a:endParaRPr sz="11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“Канопус-В” №1, БКА*</a:t>
                      </a:r>
                      <a:endParaRPr sz="11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647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3236.0</a:t>
                      </a:r>
                      <a:endParaRPr sz="11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723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19</a:t>
                      </a:r>
                      <a:r>
                        <a:rPr lang="ru-RU" sz="1200" b="0" u="none" strike="noStrike" cap="none"/>
                        <a:t>.</a:t>
                      </a:r>
                      <a:r>
                        <a:rPr lang="ru-RU" sz="1200" u="none" strike="noStrike" cap="none"/>
                        <a:t>4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“Ресурс-П” №1*</a:t>
                      </a:r>
                      <a:endParaRPr sz="11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647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3823.9</a:t>
                      </a:r>
                      <a:endParaRPr sz="11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723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/>
                        <a:t>7</a:t>
                      </a:r>
                      <a:r>
                        <a:rPr lang="ru-RU" sz="1200" b="0" u="none" strike="noStrike" cap="none"/>
                        <a:t>.2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1" name="Google Shape;491;g2681122eb05_0_13"/>
          <p:cNvSpPr/>
          <p:nvPr/>
        </p:nvSpPr>
        <p:spPr>
          <a:xfrm>
            <a:off x="1512575" y="520401"/>
            <a:ext cx="6118800" cy="9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Показатели улучшения точности геопривязки комплексом АПОИ</a:t>
            </a:r>
            <a:br>
              <a:rPr lang="ru-RU"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1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по статистике обработки более 17 тысяч маршрутов съемки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за 9-ти месячный период наблюдения работы АПОИ</a:t>
            </a:r>
            <a:endParaRPr sz="14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составе ФФД ДЗЗ (январь-сентябрь 2022г)</a:t>
            </a:r>
            <a:endParaRPr sz="14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g2681122eb05_0_13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2681122eb05_0_13"/>
          <p:cNvSpPr txBox="1"/>
          <p:nvPr/>
        </p:nvSpPr>
        <p:spPr>
          <a:xfrm>
            <a:off x="429850" y="4078475"/>
            <a:ext cx="8414100" cy="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i="0" u="none" strike="noStrike" cap="none">
                <a:solidFill>
                  <a:schemeClr val="lt1"/>
                </a:solidFill>
              </a:rPr>
              <a:t>*Уточнилось 99,</a:t>
            </a:r>
            <a:r>
              <a:rPr lang="ru-RU">
                <a:solidFill>
                  <a:schemeClr val="lt1"/>
                </a:solidFill>
              </a:rPr>
              <a:t>3</a:t>
            </a:r>
            <a:r>
              <a:rPr lang="ru-RU" sz="1400" i="0" u="none" strike="noStrike" cap="none">
                <a:solidFill>
                  <a:schemeClr val="lt1"/>
                </a:solidFill>
              </a:rPr>
              <a:t>% обрабатываемых маршрутов в период январь-сентябрь 2022г. </a:t>
            </a:r>
            <a:endParaRPr sz="1400" i="0" u="none" strike="noStrike" cap="none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chemeClr val="lt1"/>
                </a:solidFill>
              </a:rPr>
              <a:t>При этом оставшиеся 0.7% не уточнились по причине фактически некондиционности данных:</a:t>
            </a:r>
            <a:endParaRPr sz="1200">
              <a:solidFill>
                <a:schemeClr val="lt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chemeClr val="lt1"/>
                </a:solidFill>
              </a:rPr>
              <a:t>сплошная облачность, сплошной океан, сплошной лед </a:t>
            </a:r>
            <a:endParaRPr sz="1200">
              <a:solidFill>
                <a:schemeClr val="lt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chemeClr val="lt1"/>
                </a:solidFill>
              </a:rPr>
              <a:t>(при этом эти 0.7% данных также были успешно обработаны, но с исходными точностями бортовых данных АСН)</a:t>
            </a:r>
            <a:endParaRPr sz="1400" i="0" u="none" strike="noStrike" cap="non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61100d6bf7_0_104"/>
          <p:cNvSpPr txBox="1"/>
          <p:nvPr/>
        </p:nvSpPr>
        <p:spPr>
          <a:xfrm>
            <a:off x="1405998" y="38100"/>
            <a:ext cx="7468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-RU" sz="2100">
                <a:solidFill>
                  <a:schemeClr val="lt1"/>
                </a:solidFill>
              </a:rPr>
              <a:t>Скорость обработки информации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9" name="Google Shape;499;g261100d6bf7_0_104"/>
          <p:cNvGrpSpPr/>
          <p:nvPr/>
        </p:nvGrpSpPr>
        <p:grpSpPr>
          <a:xfrm>
            <a:off x="5806073" y="1898870"/>
            <a:ext cx="2501631" cy="750820"/>
            <a:chOff x="2526" y="1155523"/>
            <a:chExt cx="9711300" cy="3107700"/>
          </a:xfrm>
        </p:grpSpPr>
        <p:sp>
          <p:nvSpPr>
            <p:cNvPr id="500" name="Google Shape;500;g261100d6bf7_0_104"/>
            <p:cNvSpPr/>
            <p:nvPr/>
          </p:nvSpPr>
          <p:spPr>
            <a:xfrm>
              <a:off x="2526" y="1155523"/>
              <a:ext cx="9711300" cy="3107700"/>
            </a:xfrm>
            <a:prstGeom prst="chevron">
              <a:avLst>
                <a:gd name="adj" fmla="val 50000"/>
              </a:avLst>
            </a:prstGeom>
            <a:solidFill>
              <a:srgbClr val="8DC2E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g261100d6bf7_0_104"/>
            <p:cNvSpPr/>
            <p:nvPr/>
          </p:nvSpPr>
          <p:spPr>
            <a:xfrm>
              <a:off x="935318" y="1155523"/>
              <a:ext cx="7672500" cy="3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32000" rIns="32000" bIns="3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&lt; 2 минут</a:t>
              </a:r>
              <a:endParaRPr sz="1800" b="1" i="0" u="none" strike="noStrike" cap="none">
                <a:solidFill>
                  <a:srgbClr val="0030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g261100d6bf7_0_104"/>
          <p:cNvGrpSpPr/>
          <p:nvPr/>
        </p:nvGrpSpPr>
        <p:grpSpPr>
          <a:xfrm>
            <a:off x="391886" y="1898813"/>
            <a:ext cx="5194404" cy="750821"/>
            <a:chOff x="4247" y="2089272"/>
            <a:chExt cx="6116100" cy="1240207"/>
          </a:xfrm>
        </p:grpSpPr>
        <p:sp>
          <p:nvSpPr>
            <p:cNvPr id="503" name="Google Shape;503;g261100d6bf7_0_104"/>
            <p:cNvSpPr/>
            <p:nvPr/>
          </p:nvSpPr>
          <p:spPr>
            <a:xfrm>
              <a:off x="4247" y="2089279"/>
              <a:ext cx="6116100" cy="1240200"/>
            </a:xfrm>
            <a:prstGeom prst="chevron">
              <a:avLst>
                <a:gd name="adj" fmla="val 50000"/>
              </a:avLst>
            </a:prstGeom>
            <a:solidFill>
              <a:srgbClr val="8DC2E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g261100d6bf7_0_104"/>
            <p:cNvSpPr/>
            <p:nvPr/>
          </p:nvSpPr>
          <p:spPr>
            <a:xfrm>
              <a:off x="460808" y="2089272"/>
              <a:ext cx="4574100" cy="12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20000" rIns="20000" bIns="2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3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  <a:t>Распаковка всех маршрутов съемки</a:t>
              </a:r>
              <a:br>
                <a:rPr lang="ru-RU" sz="13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3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  <a:t>одного сеанса сброса RAW</a:t>
              </a:r>
              <a:br>
                <a:rPr lang="ru-RU" sz="13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3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  <a:t>до продуктов архивного уровня 0 </a:t>
              </a:r>
              <a:endParaRPr sz="1300" b="1" i="0" u="none" strike="noStrike" cap="none">
                <a:solidFill>
                  <a:srgbClr val="0030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5" name="Google Shape;505;g261100d6bf7_0_104"/>
          <p:cNvGrpSpPr/>
          <p:nvPr/>
        </p:nvGrpSpPr>
        <p:grpSpPr>
          <a:xfrm>
            <a:off x="391885" y="2878525"/>
            <a:ext cx="5194404" cy="750823"/>
            <a:chOff x="4247" y="2089269"/>
            <a:chExt cx="6116100" cy="1240210"/>
          </a:xfrm>
        </p:grpSpPr>
        <p:sp>
          <p:nvSpPr>
            <p:cNvPr id="506" name="Google Shape;506;g261100d6bf7_0_104"/>
            <p:cNvSpPr/>
            <p:nvPr/>
          </p:nvSpPr>
          <p:spPr>
            <a:xfrm>
              <a:off x="4247" y="2089279"/>
              <a:ext cx="6116100" cy="1240200"/>
            </a:xfrm>
            <a:prstGeom prst="chevron">
              <a:avLst>
                <a:gd name="adj" fmla="val 50000"/>
              </a:avLst>
            </a:prstGeom>
            <a:solidFill>
              <a:srgbClr val="D1E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g261100d6bf7_0_104"/>
            <p:cNvSpPr/>
            <p:nvPr/>
          </p:nvSpPr>
          <p:spPr>
            <a:xfrm>
              <a:off x="470265" y="2089269"/>
              <a:ext cx="4029900" cy="1240200"/>
            </a:xfrm>
            <a:prstGeom prst="rect">
              <a:avLst/>
            </a:prstGeom>
            <a:solidFill>
              <a:srgbClr val="D1EFFF"/>
            </a:solidFill>
            <a:ln>
              <a:noFill/>
            </a:ln>
          </p:spPr>
          <p:txBody>
            <a:bodyPr spcFirstLastPara="1" wrap="square" lIns="60000" tIns="20000" rIns="20000" bIns="2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3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  <a:t>Обработки одного условного кадра</a:t>
              </a: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3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  <a:t>(квадратная сцена)</a:t>
              </a:r>
              <a:br>
                <a:rPr lang="ru-RU" sz="13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3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  <a:t>от уровня 0 до уровня 2</a:t>
              </a: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8" name="Google Shape;508;g261100d6bf7_0_104"/>
          <p:cNvGrpSpPr/>
          <p:nvPr/>
        </p:nvGrpSpPr>
        <p:grpSpPr>
          <a:xfrm>
            <a:off x="391886" y="3891225"/>
            <a:ext cx="5194404" cy="750818"/>
            <a:chOff x="4247" y="2089278"/>
            <a:chExt cx="6116100" cy="1240201"/>
          </a:xfrm>
        </p:grpSpPr>
        <p:sp>
          <p:nvSpPr>
            <p:cNvPr id="509" name="Google Shape;509;g261100d6bf7_0_104"/>
            <p:cNvSpPr/>
            <p:nvPr/>
          </p:nvSpPr>
          <p:spPr>
            <a:xfrm>
              <a:off x="4247" y="2089279"/>
              <a:ext cx="6116100" cy="1240200"/>
            </a:xfrm>
            <a:prstGeom prst="chevron">
              <a:avLst>
                <a:gd name="adj" fmla="val 50000"/>
              </a:avLst>
            </a:prstGeom>
            <a:solidFill>
              <a:srgbClr val="8DC2E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g261100d6bf7_0_104"/>
            <p:cNvSpPr/>
            <p:nvPr/>
          </p:nvSpPr>
          <p:spPr>
            <a:xfrm>
              <a:off x="458093" y="2089278"/>
              <a:ext cx="4660500" cy="12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20000" rIns="20000" bIns="2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3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  <a:t>Распаковки одного сеанса сброса RAW</a:t>
              </a:r>
              <a:br>
                <a:rPr lang="ru-RU" sz="13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3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  <a:t>и обработка всех маршрутов съемки до продуктов уровня 2</a:t>
              </a:r>
              <a:endParaRPr sz="1300" b="1" i="0" u="none" strike="noStrike" cap="none">
                <a:solidFill>
                  <a:srgbClr val="0030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1" name="Google Shape;511;g261100d6bf7_0_104"/>
          <p:cNvGrpSpPr/>
          <p:nvPr/>
        </p:nvGrpSpPr>
        <p:grpSpPr>
          <a:xfrm>
            <a:off x="5806073" y="3891279"/>
            <a:ext cx="2501631" cy="750820"/>
            <a:chOff x="2526" y="1155523"/>
            <a:chExt cx="9711300" cy="3107700"/>
          </a:xfrm>
        </p:grpSpPr>
        <p:sp>
          <p:nvSpPr>
            <p:cNvPr id="512" name="Google Shape;512;g261100d6bf7_0_104"/>
            <p:cNvSpPr/>
            <p:nvPr/>
          </p:nvSpPr>
          <p:spPr>
            <a:xfrm>
              <a:off x="2526" y="1155523"/>
              <a:ext cx="9711300" cy="3107700"/>
            </a:xfrm>
            <a:prstGeom prst="chevron">
              <a:avLst>
                <a:gd name="adj" fmla="val 50000"/>
              </a:avLst>
            </a:prstGeom>
            <a:solidFill>
              <a:srgbClr val="8DC2E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g261100d6bf7_0_104"/>
            <p:cNvSpPr/>
            <p:nvPr/>
          </p:nvSpPr>
          <p:spPr>
            <a:xfrm>
              <a:off x="1650162" y="1155523"/>
              <a:ext cx="6957600" cy="3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32000" rIns="32000" bIns="3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  <a:t>       &lt; 20 минут</a:t>
              </a:r>
              <a:endParaRPr sz="1800" b="1" i="0" u="none" strike="noStrike" cap="none">
                <a:solidFill>
                  <a:srgbClr val="0030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4" name="Google Shape;514;g261100d6bf7_0_104"/>
          <p:cNvGrpSpPr/>
          <p:nvPr/>
        </p:nvGrpSpPr>
        <p:grpSpPr>
          <a:xfrm>
            <a:off x="6034673" y="2878584"/>
            <a:ext cx="2943495" cy="750820"/>
            <a:chOff x="2526" y="1155523"/>
            <a:chExt cx="9711300" cy="3107700"/>
          </a:xfrm>
        </p:grpSpPr>
        <p:sp>
          <p:nvSpPr>
            <p:cNvPr id="515" name="Google Shape;515;g261100d6bf7_0_104"/>
            <p:cNvSpPr/>
            <p:nvPr/>
          </p:nvSpPr>
          <p:spPr>
            <a:xfrm>
              <a:off x="2526" y="1155523"/>
              <a:ext cx="9711300" cy="3107700"/>
            </a:xfrm>
            <a:prstGeom prst="chevron">
              <a:avLst>
                <a:gd name="adj" fmla="val 50000"/>
              </a:avLst>
            </a:prstGeom>
            <a:solidFill>
              <a:srgbClr val="D1E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g261100d6bf7_0_104"/>
            <p:cNvSpPr/>
            <p:nvPr/>
          </p:nvSpPr>
          <p:spPr>
            <a:xfrm>
              <a:off x="1650166" y="1155523"/>
              <a:ext cx="6957600" cy="3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32000" rIns="32000" bIns="3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rgbClr val="00304B"/>
                  </a:solidFill>
                  <a:latin typeface="Calibri"/>
                  <a:ea typeface="Calibri"/>
                  <a:cs typeface="Calibri"/>
                  <a:sym typeface="Calibri"/>
                </a:rPr>
                <a:t>         &lt; 1 минуты</a:t>
              </a:r>
              <a:endParaRPr sz="1800" b="1" i="0" u="none" strike="noStrike" cap="none">
                <a:solidFill>
                  <a:srgbClr val="0030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7" name="Google Shape;517;g261100d6bf7_0_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1879" y="1823505"/>
            <a:ext cx="2940559" cy="2903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261100d6bf7_0_104" descr="http://xn----7sbbpcvbrte2bhn9oi.xn--p1ai/wp-content/uploads/2016/07/stopwatch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3697" y="681306"/>
            <a:ext cx="3302521" cy="412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261100d6bf7_0_104" descr="https://otc.ru/portals/0/Images/academy/top/10092018/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8c5f07df06_0_72"/>
          <p:cNvSpPr txBox="1">
            <a:spLocks noGrp="1"/>
          </p:cNvSpPr>
          <p:nvPr>
            <p:ph type="title"/>
          </p:nvPr>
        </p:nvSpPr>
        <p:spPr>
          <a:xfrm>
            <a:off x="1409700" y="-9250"/>
            <a:ext cx="78867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Производительность комплекса АПОИ в эксплуатации Федерального Фонда данных ДЗЗ с 2021 г.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g28c5f07df06_0_72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26" name="Google Shape;526;g28c5f07df06_0_72"/>
          <p:cNvGraphicFramePr/>
          <p:nvPr/>
        </p:nvGraphicFramePr>
        <p:xfrm>
          <a:off x="1118443" y="1353848"/>
          <a:ext cx="7257375" cy="2214880"/>
        </p:xfrm>
        <a:graphic>
          <a:graphicData uri="http://schemas.openxmlformats.org/drawingml/2006/table">
            <a:tbl>
              <a:tblPr>
                <a:noFill/>
                <a:tableStyleId>{EDA035B6-C49A-4386-B4B6-1C1836826295}</a:tableStyleId>
              </a:tblPr>
              <a:tblGrid>
                <a:gridCol w="318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Среднее количество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маршрутов в сутки</a:t>
                      </a:r>
                      <a:endParaRPr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359 маршрутов</a:t>
                      </a:r>
                      <a:br>
                        <a:rPr lang="ru-RU"/>
                      </a:br>
                      <a:r>
                        <a:rPr lang="ru-RU"/>
                        <a:t>(эквивалентно </a:t>
                      </a:r>
                      <a:r>
                        <a:rPr lang="ru-RU" b="1"/>
                        <a:t>4 минутам на маршрут</a:t>
                      </a:r>
                      <a:r>
                        <a:rPr lang="ru-RU"/>
                        <a:t>)</a:t>
                      </a:r>
                      <a:endParaRPr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Среднее количество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продуктов (сцен) в сутки</a:t>
                      </a:r>
                      <a:endParaRPr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3346 продуктов</a:t>
                      </a:r>
                      <a:br>
                        <a:rPr lang="ru-RU"/>
                      </a:br>
                      <a:r>
                        <a:rPr lang="ru-RU"/>
                        <a:t>(эквивалентно </a:t>
                      </a:r>
                      <a:r>
                        <a:rPr lang="ru-RU" b="1"/>
                        <a:t>25 секундам на продукт</a:t>
                      </a:r>
                      <a:r>
                        <a:rPr lang="ru-RU"/>
                        <a:t>)</a:t>
                      </a:r>
                      <a:endParaRPr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Средняя площадь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обработанной территории в сутки</a:t>
                      </a:r>
                      <a:endParaRPr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/>
                        <a:t>1.5 млн. кв. км</a:t>
                      </a:r>
                      <a:endParaRPr b="1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Средний объем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созданной продукции в сутки</a:t>
                      </a:r>
                      <a:endParaRPr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3-7 ТБ (в зависимости от типа КА)</a:t>
                      </a:r>
                      <a:endParaRPr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7" name="Google Shape;527;g28c5f07df06_0_72"/>
          <p:cNvSpPr txBox="1"/>
          <p:nvPr/>
        </p:nvSpPr>
        <p:spPr>
          <a:xfrm>
            <a:off x="3089787" y="3824760"/>
            <a:ext cx="4990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При максимальной загрузке комплекса из 10 серверов</a:t>
            </a:r>
            <a:endParaRPr sz="14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" name="Google Shape;532;g26de07d2e63_0_182"/>
          <p:cNvGraphicFramePr/>
          <p:nvPr/>
        </p:nvGraphicFramePr>
        <p:xfrm>
          <a:off x="3746418" y="3748944"/>
          <a:ext cx="5264375" cy="1280240"/>
        </p:xfrm>
        <a:graphic>
          <a:graphicData uri="http://schemas.openxmlformats.org/drawingml/2006/table">
            <a:tbl>
              <a:tblPr firstRow="1" bandRow="1">
                <a:noFill/>
                <a:tableStyleId>{A1A29DE9-AD8E-4E39-9CAA-B1D78A929DF5}</a:tableStyleId>
              </a:tblPr>
              <a:tblGrid>
                <a:gridCol w="233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u="none" strike="noStrike" cap="none"/>
                        <a:t>НКПОР</a:t>
                      </a:r>
                      <a:endParaRPr sz="18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u="none" strike="noStrike" cap="none"/>
                        <a:t>АПОИ</a:t>
                      </a:r>
                      <a:endParaRPr sz="1800" u="none" strike="noStrike" cap="none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/>
                        <a:t>Технические средства</a:t>
                      </a:r>
                      <a:endParaRPr sz="1400" b="1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1600" u="none" strike="noStrike" cap="none"/>
                        <a:t>&gt; 100</a:t>
                      </a:r>
                      <a:endParaRPr sz="16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1600" u="none" strike="noStrike" cap="none"/>
                        <a:t>10 серверов</a:t>
                      </a:r>
                      <a:endParaRPr sz="1600" u="none" strike="noStrike" cap="none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/>
                        <a:t>Количество операторов</a:t>
                      </a:r>
                      <a:endParaRPr sz="1400" b="1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1600" u="none" strike="noStrike" cap="none"/>
                        <a:t>&gt; 50</a:t>
                      </a:r>
                      <a:endParaRPr sz="16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1600" u="none" strike="noStrike" cap="none"/>
                        <a:t>0</a:t>
                      </a:r>
                      <a:endParaRPr sz="1600" u="none" strike="noStrike" cap="none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/>
                        <a:t>Время обработки</a:t>
                      </a:r>
                      <a:endParaRPr sz="1400" b="1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1600" u="none" strike="noStrike" cap="none"/>
                        <a:t>&gt; суток</a:t>
                      </a:r>
                      <a:endParaRPr sz="16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1600" u="none" strike="noStrike" cap="none"/>
                        <a:t>минуты</a:t>
                      </a:r>
                      <a:endParaRPr sz="1600" u="none" strike="noStrike" cap="none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3" name="Google Shape;533;g26de07d2e63_0_182"/>
          <p:cNvSpPr/>
          <p:nvPr/>
        </p:nvSpPr>
        <p:spPr>
          <a:xfrm>
            <a:off x="0" y="3021825"/>
            <a:ext cx="9040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При обслуживании всех заявок потребителей РФ с орбитальной группировки КА ДЗЗ “Ресурс-П”, “Канопус-В”, “Метеор-М” (по данным НЦ ОМЗ и НИИ ТП)</a:t>
            </a: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g26de07d2e63_0_182"/>
          <p:cNvSpPr/>
          <p:nvPr/>
        </p:nvSpPr>
        <p:spPr>
          <a:xfrm>
            <a:off x="1396546" y="46875"/>
            <a:ext cx="724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>
                <a:solidFill>
                  <a:schemeClr val="lt1"/>
                </a:solidFill>
              </a:rPr>
              <a:t>Достигнутые результаты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g26de07d2e63_0_182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6" name="Google Shape;536;g26de07d2e63_0_182"/>
          <p:cNvGraphicFramePr/>
          <p:nvPr/>
        </p:nvGraphicFramePr>
        <p:xfrm>
          <a:off x="3773418" y="1404344"/>
          <a:ext cx="5264375" cy="1585040"/>
        </p:xfrm>
        <a:graphic>
          <a:graphicData uri="http://schemas.openxmlformats.org/drawingml/2006/table">
            <a:tbl>
              <a:tblPr firstRow="1" bandRow="1">
                <a:noFill/>
                <a:tableStyleId>{A1A29DE9-AD8E-4E39-9CAA-B1D78A929DF5}</a:tableStyleId>
              </a:tblPr>
              <a:tblGrid>
                <a:gridCol w="233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u="none" strike="noStrike" cap="none"/>
                        <a:t>НКПОР</a:t>
                      </a:r>
                      <a:endParaRPr sz="1800" u="none" strike="noStrike" cap="none"/>
                    </a:p>
                  </a:txBody>
                  <a:tcPr marL="68575" marR="68575" marT="34300" marB="34300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u="none" strike="noStrike" cap="none"/>
                        <a:t>АПОИ</a:t>
                      </a:r>
                      <a:endParaRPr sz="1800" u="none" strike="noStrike" cap="none"/>
                    </a:p>
                  </a:txBody>
                  <a:tcPr marL="68575" marR="68575" marT="34300" marB="34300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/>
                        <a:t>Технические средства</a:t>
                      </a:r>
                      <a:endParaRPr sz="1400" b="1" u="none" strike="noStrike" cap="none"/>
                    </a:p>
                  </a:txBody>
                  <a:tcPr marL="68575" marR="68575" marT="34300" marB="34300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ru-RU" sz="1700" u="none" strike="noStrike" cap="none"/>
                        <a:t>15 АРМ + </a:t>
                      </a:r>
                      <a:endParaRPr sz="17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ru-RU" sz="1700" u="none" strike="noStrike" cap="none"/>
                        <a:t>2 сервера</a:t>
                      </a:r>
                      <a:endParaRPr sz="17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ru-RU" sz="1700" u="none" strike="noStrike" cap="none"/>
                        <a:t>6 серверов</a:t>
                      </a:r>
                      <a:endParaRPr sz="17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/>
                        <a:t>Количество операторов</a:t>
                      </a:r>
                      <a:endParaRPr sz="1400" b="1" u="none" strike="noStrike" cap="none"/>
                    </a:p>
                  </a:txBody>
                  <a:tcPr marL="68575" marR="68575" marT="34300" marB="34300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ru-RU" sz="1700" u="none" strike="noStrike" cap="none"/>
                        <a:t>8</a:t>
                      </a:r>
                      <a:endParaRPr sz="17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ru-RU" sz="1700" u="none" strike="noStrike" cap="none"/>
                        <a:t>0</a:t>
                      </a:r>
                      <a:endParaRPr sz="17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/>
                        <a:t>Время обработки</a:t>
                      </a:r>
                      <a:endParaRPr sz="1400" b="1" u="none" strike="noStrike" cap="none"/>
                    </a:p>
                  </a:txBody>
                  <a:tcPr marL="68575" marR="68575" marT="34300" marB="34300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ru-RU" sz="1700" u="none" strike="noStrike" cap="none"/>
                        <a:t>7 часов</a:t>
                      </a:r>
                      <a:endParaRPr sz="17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ru-RU" sz="1700" u="none" strike="noStrike" cap="none"/>
                        <a:t>14 минут</a:t>
                      </a:r>
                      <a:endParaRPr sz="17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7" name="Google Shape;537;g26de07d2e63_0_182"/>
          <p:cNvSpPr/>
          <p:nvPr/>
        </p:nvSpPr>
        <p:spPr>
          <a:xfrm>
            <a:off x="27000" y="462364"/>
            <a:ext cx="90408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При обработке одного сеанса сброса с КА “Ресурс-П” (7 маршрутов) </a:t>
            </a:r>
            <a:br>
              <a:rPr lang="ru-RU"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 уровня ORTHO и публикации в геопортале</a:t>
            </a:r>
            <a:r>
              <a:rPr lang="ru-R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сравнение скоростей проводилось специалистами НИИ ТП и НЦ ОМЗ в 2018 г.)</a:t>
            </a: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26de07d2e63_0_182"/>
          <p:cNvSpPr/>
          <p:nvPr/>
        </p:nvSpPr>
        <p:spPr>
          <a:xfrm>
            <a:off x="3346488" y="3764563"/>
            <a:ext cx="183425" cy="12489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61100d6bf7_0_673"/>
          <p:cNvSpPr/>
          <p:nvPr/>
        </p:nvSpPr>
        <p:spPr>
          <a:xfrm>
            <a:off x="1715581" y="3580650"/>
            <a:ext cx="657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ППИ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261100d6bf7_0_673"/>
          <p:cNvSpPr/>
          <p:nvPr/>
        </p:nvSpPr>
        <p:spPr>
          <a:xfrm>
            <a:off x="1680133" y="4521147"/>
            <a:ext cx="657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АРХИВ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261100d6bf7_0_673"/>
          <p:cNvSpPr txBox="1"/>
          <p:nvPr/>
        </p:nvSpPr>
        <p:spPr>
          <a:xfrm>
            <a:off x="6833872" y="2990116"/>
            <a:ext cx="50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L0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261100d6bf7_0_673"/>
          <p:cNvSpPr txBox="1"/>
          <p:nvPr/>
        </p:nvSpPr>
        <p:spPr>
          <a:xfrm>
            <a:off x="3907988" y="2833520"/>
            <a:ext cx="143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rgbClr val="FFD757"/>
                </a:solidFill>
                <a:latin typeface="Arial"/>
                <a:ea typeface="Arial"/>
                <a:cs typeface="Arial"/>
                <a:sym typeface="Arial"/>
              </a:rPr>
              <a:t>АПОИ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261100d6bf7_0_673"/>
          <p:cNvSpPr/>
          <p:nvPr/>
        </p:nvSpPr>
        <p:spPr>
          <a:xfrm>
            <a:off x="5854766" y="3792813"/>
            <a:ext cx="988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Продукты</a:t>
            </a:r>
            <a:b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ДЗЗ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261100d6bf7_0_673"/>
          <p:cNvSpPr/>
          <p:nvPr/>
        </p:nvSpPr>
        <p:spPr>
          <a:xfrm>
            <a:off x="2452897" y="3161803"/>
            <a:ext cx="1421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Сеанс</a:t>
            </a:r>
            <a:b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съемки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g261100d6bf7_0_673"/>
          <p:cNvSpPr/>
          <p:nvPr/>
        </p:nvSpPr>
        <p:spPr>
          <a:xfrm>
            <a:off x="2361645" y="3843723"/>
            <a:ext cx="107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Архивный</a:t>
            </a:r>
            <a:b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маршрут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261100d6bf7_0_673"/>
          <p:cNvSpPr/>
          <p:nvPr/>
        </p:nvSpPr>
        <p:spPr>
          <a:xfrm>
            <a:off x="1396555" y="17346"/>
            <a:ext cx="6474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Комплекс автоматической потоковой обработки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261100d6bf7_0_673"/>
          <p:cNvSpPr/>
          <p:nvPr/>
        </p:nvSpPr>
        <p:spPr>
          <a:xfrm>
            <a:off x="3459927" y="2833520"/>
            <a:ext cx="2351400" cy="1710300"/>
          </a:xfrm>
          <a:prstGeom prst="rect">
            <a:avLst/>
          </a:prstGeom>
          <a:noFill/>
          <a:ln w="57150" cap="flat" cmpd="sng">
            <a:solidFill>
              <a:srgbClr val="FFD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g261100d6bf7_0_6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4095" y="2981004"/>
            <a:ext cx="1075050" cy="62107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261100d6bf7_0_673"/>
          <p:cNvSpPr/>
          <p:nvPr/>
        </p:nvSpPr>
        <p:spPr>
          <a:xfrm>
            <a:off x="6757663" y="2873204"/>
            <a:ext cx="532800" cy="5415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261100d6bf7_0_673"/>
          <p:cNvSpPr/>
          <p:nvPr/>
        </p:nvSpPr>
        <p:spPr>
          <a:xfrm>
            <a:off x="4307028" y="4836829"/>
            <a:ext cx="657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API</a:t>
            </a:r>
            <a:endParaRPr sz="150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g261100d6bf7_0_673"/>
          <p:cNvPicPr preferRelativeResize="0"/>
          <p:nvPr/>
        </p:nvPicPr>
        <p:blipFill rotWithShape="1">
          <a:blip r:embed="rId4">
            <a:alphaModFix/>
          </a:blip>
          <a:srcRect l="5580" t="29178" r="6520" b="27579"/>
          <a:stretch/>
        </p:blipFill>
        <p:spPr>
          <a:xfrm>
            <a:off x="1424095" y="908549"/>
            <a:ext cx="6114970" cy="169207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261100d6bf7_0_673"/>
          <p:cNvSpPr/>
          <p:nvPr/>
        </p:nvSpPr>
        <p:spPr>
          <a:xfrm>
            <a:off x="3576535" y="3381232"/>
            <a:ext cx="2101800" cy="402900"/>
          </a:xfrm>
          <a:prstGeom prst="rect">
            <a:avLst/>
          </a:prstGeom>
          <a:noFill/>
          <a:ln w="412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261100d6bf7_0_673"/>
          <p:cNvSpPr txBox="1"/>
          <p:nvPr/>
        </p:nvSpPr>
        <p:spPr>
          <a:xfrm>
            <a:off x="3638269" y="3454796"/>
            <a:ext cx="2040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Первичная обработка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261100d6bf7_0_673"/>
          <p:cNvSpPr/>
          <p:nvPr/>
        </p:nvSpPr>
        <p:spPr>
          <a:xfrm>
            <a:off x="3551994" y="4029502"/>
            <a:ext cx="2112900" cy="416400"/>
          </a:xfrm>
          <a:prstGeom prst="rect">
            <a:avLst/>
          </a:prstGeom>
          <a:noFill/>
          <a:ln w="412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g261100d6bf7_0_673"/>
          <p:cNvSpPr txBox="1"/>
          <p:nvPr/>
        </p:nvSpPr>
        <p:spPr>
          <a:xfrm>
            <a:off x="3570144" y="4098992"/>
            <a:ext cx="2108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Стандартная обработка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" name="Google Shape;110;g261100d6bf7_0_673"/>
          <p:cNvCxnSpPr/>
          <p:nvPr/>
        </p:nvCxnSpPr>
        <p:spPr>
          <a:xfrm>
            <a:off x="5830644" y="4229792"/>
            <a:ext cx="961800" cy="5100"/>
          </a:xfrm>
          <a:prstGeom prst="straightConnector1">
            <a:avLst/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1" name="Google Shape;111;g261100d6bf7_0_673"/>
          <p:cNvCxnSpPr/>
          <p:nvPr/>
        </p:nvCxnSpPr>
        <p:spPr>
          <a:xfrm>
            <a:off x="4616603" y="3772064"/>
            <a:ext cx="0" cy="279300"/>
          </a:xfrm>
          <a:prstGeom prst="straightConnector1">
            <a:avLst/>
          </a:prstGeom>
          <a:noFill/>
          <a:ln w="34925" cap="flat" cmpd="sng">
            <a:solidFill>
              <a:srgbClr val="20B1C7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2" name="Google Shape;112;g261100d6bf7_0_673"/>
          <p:cNvCxnSpPr/>
          <p:nvPr/>
        </p:nvCxnSpPr>
        <p:spPr>
          <a:xfrm>
            <a:off x="2244753" y="3577301"/>
            <a:ext cx="1173000" cy="14100"/>
          </a:xfrm>
          <a:prstGeom prst="straightConnector1">
            <a:avLst/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3" name="Google Shape;113;g261100d6bf7_0_673"/>
          <p:cNvCxnSpPr/>
          <p:nvPr/>
        </p:nvCxnSpPr>
        <p:spPr>
          <a:xfrm>
            <a:off x="2269189" y="4253621"/>
            <a:ext cx="1173000" cy="14100"/>
          </a:xfrm>
          <a:prstGeom prst="straightConnector1">
            <a:avLst/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4" name="Google Shape;114;g261100d6bf7_0_673"/>
          <p:cNvCxnSpPr>
            <a:stCxn id="104" idx="0"/>
            <a:endCxn id="101" idx="2"/>
          </p:cNvCxnSpPr>
          <p:nvPr/>
        </p:nvCxnSpPr>
        <p:spPr>
          <a:xfrm rot="10800000">
            <a:off x="4635528" y="4543729"/>
            <a:ext cx="0" cy="29310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5" name="Google Shape;115;g261100d6bf7_0_673"/>
          <p:cNvSpPr txBox="1"/>
          <p:nvPr/>
        </p:nvSpPr>
        <p:spPr>
          <a:xfrm>
            <a:off x="6841087" y="3554998"/>
            <a:ext cx="50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L1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261100d6bf7_0_673"/>
          <p:cNvSpPr/>
          <p:nvPr/>
        </p:nvSpPr>
        <p:spPr>
          <a:xfrm>
            <a:off x="6764878" y="3438086"/>
            <a:ext cx="532800" cy="5415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g261100d6bf7_0_673"/>
          <p:cNvSpPr txBox="1"/>
          <p:nvPr/>
        </p:nvSpPr>
        <p:spPr>
          <a:xfrm>
            <a:off x="6848280" y="4135160"/>
            <a:ext cx="50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L2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261100d6bf7_0_673"/>
          <p:cNvSpPr/>
          <p:nvPr/>
        </p:nvSpPr>
        <p:spPr>
          <a:xfrm>
            <a:off x="6772071" y="4018248"/>
            <a:ext cx="532800" cy="5415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261100d6bf7_0_673"/>
          <p:cNvSpPr/>
          <p:nvPr/>
        </p:nvSpPr>
        <p:spPr>
          <a:xfrm>
            <a:off x="1424095" y="908549"/>
            <a:ext cx="6114900" cy="1692000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g261100d6bf7_0_6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3394" y="3986740"/>
            <a:ext cx="441998" cy="46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61100d6bf7_0_673" descr="https://otc.ru/portals/0/Images/academy/top/10092018/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7981be2a30_0_14"/>
          <p:cNvSpPr/>
          <p:nvPr/>
        </p:nvSpPr>
        <p:spPr>
          <a:xfrm>
            <a:off x="737000" y="3387582"/>
            <a:ext cx="657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ППИ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27981be2a30_0_14"/>
          <p:cNvSpPr/>
          <p:nvPr/>
        </p:nvSpPr>
        <p:spPr>
          <a:xfrm>
            <a:off x="3028894" y="3375458"/>
            <a:ext cx="657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АРХИВ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g27981be2a30_0_14"/>
          <p:cNvSpPr/>
          <p:nvPr/>
        </p:nvSpPr>
        <p:spPr>
          <a:xfrm>
            <a:off x="1710742" y="4191093"/>
            <a:ext cx="988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Первичная</a:t>
            </a:r>
            <a:b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обработка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g27981be2a30_0_14"/>
          <p:cNvSpPr/>
          <p:nvPr/>
        </p:nvSpPr>
        <p:spPr>
          <a:xfrm>
            <a:off x="1444300" y="75150"/>
            <a:ext cx="6997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Обработка в </a:t>
            </a:r>
            <a:r>
              <a:rPr lang="ru-RU" sz="2400">
                <a:solidFill>
                  <a:schemeClr val="lt1"/>
                </a:solidFill>
              </a:rPr>
              <a:t>ИС “Цифровая Земля”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g27981be2a30_0_14"/>
          <p:cNvSpPr/>
          <p:nvPr/>
        </p:nvSpPr>
        <p:spPr>
          <a:xfrm>
            <a:off x="1444299" y="4081007"/>
            <a:ext cx="1521300" cy="744300"/>
          </a:xfrm>
          <a:prstGeom prst="rect">
            <a:avLst/>
          </a:prstGeom>
          <a:noFill/>
          <a:ln w="28575" cap="flat" cmpd="sng">
            <a:solidFill>
              <a:srgbClr val="FFD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g27981be2a30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52" y="2787937"/>
            <a:ext cx="972912" cy="62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27981be2a30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9896" y="2833261"/>
            <a:ext cx="549341" cy="54934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g27981be2a30_0_14"/>
          <p:cNvSpPr/>
          <p:nvPr/>
        </p:nvSpPr>
        <p:spPr>
          <a:xfrm>
            <a:off x="569177" y="2663132"/>
            <a:ext cx="951300" cy="9513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27981be2a30_0_14"/>
          <p:cNvSpPr/>
          <p:nvPr/>
        </p:nvSpPr>
        <p:spPr>
          <a:xfrm>
            <a:off x="2868215" y="2686569"/>
            <a:ext cx="951300" cy="9513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27981be2a30_0_14"/>
          <p:cNvSpPr/>
          <p:nvPr/>
        </p:nvSpPr>
        <p:spPr>
          <a:xfrm>
            <a:off x="7785070" y="3352000"/>
            <a:ext cx="657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КЭШ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27981be2a30_0_14"/>
          <p:cNvSpPr/>
          <p:nvPr/>
        </p:nvSpPr>
        <p:spPr>
          <a:xfrm>
            <a:off x="7624391" y="2663111"/>
            <a:ext cx="951300" cy="9513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g27981be2a30_0_14"/>
          <p:cNvSpPr/>
          <p:nvPr/>
        </p:nvSpPr>
        <p:spPr>
          <a:xfrm>
            <a:off x="5491764" y="2841576"/>
            <a:ext cx="494400" cy="4638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g27981be2a30_0_14"/>
          <p:cNvSpPr/>
          <p:nvPr/>
        </p:nvSpPr>
        <p:spPr>
          <a:xfrm rot="1683327">
            <a:off x="5556977" y="2905530"/>
            <a:ext cx="355924" cy="336194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g27981be2a30_0_14"/>
          <p:cNvSpPr/>
          <p:nvPr/>
        </p:nvSpPr>
        <p:spPr>
          <a:xfrm>
            <a:off x="5419993" y="3352022"/>
            <a:ext cx="657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КЭШ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27981be2a30_0_14"/>
          <p:cNvSpPr/>
          <p:nvPr/>
        </p:nvSpPr>
        <p:spPr>
          <a:xfrm>
            <a:off x="5259314" y="2663132"/>
            <a:ext cx="951300" cy="9513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27981be2a30_0_14"/>
          <p:cNvSpPr/>
          <p:nvPr/>
        </p:nvSpPr>
        <p:spPr>
          <a:xfrm>
            <a:off x="7794340" y="2806965"/>
            <a:ext cx="610791" cy="535400"/>
          </a:xfrm>
          <a:custGeom>
            <a:avLst/>
            <a:gdLst/>
            <a:ahLst/>
            <a:cxnLst/>
            <a:rect l="l" t="t" r="r" b="b"/>
            <a:pathLst>
              <a:path w="904875" h="733425" extrusionOk="0">
                <a:moveTo>
                  <a:pt x="0" y="180975"/>
                </a:moveTo>
                <a:lnTo>
                  <a:pt x="247650" y="0"/>
                </a:lnTo>
                <a:lnTo>
                  <a:pt x="590550" y="0"/>
                </a:lnTo>
                <a:lnTo>
                  <a:pt x="666750" y="228600"/>
                </a:lnTo>
                <a:lnTo>
                  <a:pt x="904875" y="133350"/>
                </a:lnTo>
                <a:lnTo>
                  <a:pt x="866775" y="523875"/>
                </a:lnTo>
                <a:lnTo>
                  <a:pt x="466725" y="581025"/>
                </a:lnTo>
                <a:lnTo>
                  <a:pt x="142875" y="733425"/>
                </a:lnTo>
                <a:lnTo>
                  <a:pt x="28575" y="485775"/>
                </a:lnTo>
                <a:lnTo>
                  <a:pt x="228600" y="285750"/>
                </a:lnTo>
                <a:lnTo>
                  <a:pt x="0" y="180975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9" name="Google Shape;559;g27981be2a30_0_14"/>
          <p:cNvCxnSpPr>
            <a:stCxn id="558" idx="1"/>
            <a:endCxn id="558" idx="9"/>
          </p:cNvCxnSpPr>
          <p:nvPr/>
        </p:nvCxnSpPr>
        <p:spPr>
          <a:xfrm flipH="1">
            <a:off x="7948795" y="2806965"/>
            <a:ext cx="12900" cy="2085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0" name="Google Shape;560;g27981be2a30_0_14"/>
          <p:cNvCxnSpPr>
            <a:endCxn id="558" idx="9"/>
          </p:cNvCxnSpPr>
          <p:nvPr/>
        </p:nvCxnSpPr>
        <p:spPr>
          <a:xfrm flipH="1">
            <a:off x="7948819" y="2806965"/>
            <a:ext cx="199800" cy="2085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1" name="Google Shape;561;g27981be2a30_0_14"/>
          <p:cNvCxnSpPr>
            <a:stCxn id="558" idx="9"/>
            <a:endCxn id="558" idx="6"/>
          </p:cNvCxnSpPr>
          <p:nvPr/>
        </p:nvCxnSpPr>
        <p:spPr>
          <a:xfrm>
            <a:off x="7948822" y="3015428"/>
            <a:ext cx="160800" cy="2154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2" name="Google Shape;562;g27981be2a30_0_14"/>
          <p:cNvCxnSpPr>
            <a:stCxn id="558" idx="9"/>
            <a:endCxn id="558" idx="3"/>
          </p:cNvCxnSpPr>
          <p:nvPr/>
        </p:nvCxnSpPr>
        <p:spPr>
          <a:xfrm rot="10800000" flipH="1">
            <a:off x="7948822" y="2973728"/>
            <a:ext cx="296100" cy="41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3" name="Google Shape;563;g27981be2a30_0_14"/>
          <p:cNvCxnSpPr>
            <a:stCxn id="558" idx="6"/>
            <a:endCxn id="558" idx="3"/>
          </p:cNvCxnSpPr>
          <p:nvPr/>
        </p:nvCxnSpPr>
        <p:spPr>
          <a:xfrm rot="10800000" flipH="1">
            <a:off x="8109740" y="2973739"/>
            <a:ext cx="135300" cy="2571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4" name="Google Shape;564;g27981be2a30_0_14"/>
          <p:cNvCxnSpPr/>
          <p:nvPr/>
        </p:nvCxnSpPr>
        <p:spPr>
          <a:xfrm>
            <a:off x="1033046" y="4441688"/>
            <a:ext cx="334500" cy="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65" name="Google Shape;565;g27981be2a30_0_14"/>
          <p:cNvCxnSpPr/>
          <p:nvPr/>
        </p:nvCxnSpPr>
        <p:spPr>
          <a:xfrm rot="10800000">
            <a:off x="1033046" y="3709418"/>
            <a:ext cx="0" cy="7437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6" name="Google Shape;566;g27981be2a30_0_14"/>
          <p:cNvCxnSpPr/>
          <p:nvPr/>
        </p:nvCxnSpPr>
        <p:spPr>
          <a:xfrm rot="10800000">
            <a:off x="3302497" y="3709418"/>
            <a:ext cx="0" cy="7437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67" name="Google Shape;567;g27981be2a30_0_14"/>
          <p:cNvCxnSpPr/>
          <p:nvPr/>
        </p:nvCxnSpPr>
        <p:spPr>
          <a:xfrm rot="10800000">
            <a:off x="3415985" y="3709418"/>
            <a:ext cx="0" cy="7437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8" name="Google Shape;568;g27981be2a30_0_14"/>
          <p:cNvCxnSpPr/>
          <p:nvPr/>
        </p:nvCxnSpPr>
        <p:spPr>
          <a:xfrm>
            <a:off x="3028895" y="4441688"/>
            <a:ext cx="273600" cy="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9" name="Google Shape;569;g27981be2a30_0_14"/>
          <p:cNvCxnSpPr/>
          <p:nvPr/>
        </p:nvCxnSpPr>
        <p:spPr>
          <a:xfrm>
            <a:off x="3415984" y="4441688"/>
            <a:ext cx="281700" cy="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570" name="Google Shape;570;g27981be2a30_0_14"/>
          <p:cNvSpPr/>
          <p:nvPr/>
        </p:nvSpPr>
        <p:spPr>
          <a:xfrm>
            <a:off x="3783841" y="4081007"/>
            <a:ext cx="1521300" cy="744300"/>
          </a:xfrm>
          <a:prstGeom prst="rect">
            <a:avLst/>
          </a:prstGeom>
          <a:noFill/>
          <a:ln w="28575" cap="flat" cmpd="sng">
            <a:solidFill>
              <a:srgbClr val="FFD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g27981be2a30_0_14"/>
          <p:cNvSpPr/>
          <p:nvPr/>
        </p:nvSpPr>
        <p:spPr>
          <a:xfrm>
            <a:off x="3936207" y="4191093"/>
            <a:ext cx="1193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Стандартная обработка</a:t>
            </a: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27981be2a30_0_14"/>
          <p:cNvSpPr/>
          <p:nvPr/>
        </p:nvSpPr>
        <p:spPr>
          <a:xfrm>
            <a:off x="6204986" y="4081007"/>
            <a:ext cx="1521300" cy="744300"/>
          </a:xfrm>
          <a:prstGeom prst="rect">
            <a:avLst/>
          </a:prstGeom>
          <a:noFill/>
          <a:ln w="28575" cap="flat" cmpd="sng">
            <a:solidFill>
              <a:srgbClr val="FFD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3" name="Google Shape;573;g27981be2a30_0_14"/>
          <p:cNvCxnSpPr/>
          <p:nvPr/>
        </p:nvCxnSpPr>
        <p:spPr>
          <a:xfrm rot="10800000">
            <a:off x="8116709" y="3709418"/>
            <a:ext cx="0" cy="7437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74" name="Google Shape;574;g27981be2a30_0_14"/>
          <p:cNvCxnSpPr/>
          <p:nvPr/>
        </p:nvCxnSpPr>
        <p:spPr>
          <a:xfrm>
            <a:off x="7843310" y="4441688"/>
            <a:ext cx="285600" cy="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5" name="Google Shape;575;g27981be2a30_0_14"/>
          <p:cNvSpPr/>
          <p:nvPr/>
        </p:nvSpPr>
        <p:spPr>
          <a:xfrm>
            <a:off x="6369079" y="4191093"/>
            <a:ext cx="1193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Производная</a:t>
            </a:r>
            <a:b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обработка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g27981be2a30_0_14"/>
          <p:cNvSpPr/>
          <p:nvPr/>
        </p:nvSpPr>
        <p:spPr>
          <a:xfrm>
            <a:off x="625950" y="4575443"/>
            <a:ext cx="596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RAW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27981be2a30_0_14"/>
          <p:cNvSpPr/>
          <p:nvPr/>
        </p:nvSpPr>
        <p:spPr>
          <a:xfrm>
            <a:off x="3127396" y="4544936"/>
            <a:ext cx="49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L0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g27981be2a30_0_14"/>
          <p:cNvSpPr/>
          <p:nvPr/>
        </p:nvSpPr>
        <p:spPr>
          <a:xfrm>
            <a:off x="5427193" y="4544936"/>
            <a:ext cx="669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L1 / L2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g27981be2a30_0_14"/>
          <p:cNvSpPr/>
          <p:nvPr/>
        </p:nvSpPr>
        <p:spPr>
          <a:xfrm>
            <a:off x="7794340" y="4544936"/>
            <a:ext cx="669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L3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g27981be2a30_0_14"/>
          <p:cNvSpPr/>
          <p:nvPr/>
        </p:nvSpPr>
        <p:spPr>
          <a:xfrm>
            <a:off x="2814638" y="1574891"/>
            <a:ext cx="1121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Уточнение</a:t>
            </a:r>
            <a:b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параметров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g27981be2a30_0_14"/>
          <p:cNvSpPr/>
          <p:nvPr/>
        </p:nvSpPr>
        <p:spPr>
          <a:xfrm>
            <a:off x="2613875" y="1464805"/>
            <a:ext cx="1521300" cy="744300"/>
          </a:xfrm>
          <a:prstGeom prst="rect">
            <a:avLst/>
          </a:prstGeom>
          <a:noFill/>
          <a:ln w="28575" cap="flat" cmpd="sng">
            <a:solidFill>
              <a:srgbClr val="FFD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2" name="Google Shape;582;g27981be2a30_0_14"/>
          <p:cNvCxnSpPr/>
          <p:nvPr/>
        </p:nvCxnSpPr>
        <p:spPr>
          <a:xfrm rot="10800000">
            <a:off x="3299321" y="2311587"/>
            <a:ext cx="0" cy="2835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83" name="Google Shape;583;g27981be2a30_0_14"/>
          <p:cNvCxnSpPr/>
          <p:nvPr/>
        </p:nvCxnSpPr>
        <p:spPr>
          <a:xfrm rot="10800000">
            <a:off x="3419161" y="2311587"/>
            <a:ext cx="0" cy="2835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stealth" w="med" len="med"/>
            <a:tailEnd type="none" w="sm" len="sm"/>
          </a:ln>
        </p:spPr>
      </p:cxnSp>
      <p:pic>
        <p:nvPicPr>
          <p:cNvPr id="584" name="Google Shape;584;g27981be2a30_0_14" descr="C:\Users\Home\Desktop\kisspng-computer-icons-sales-market-person-5ae07ae1d2c988.19497528152466096186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6058" y="1578369"/>
            <a:ext cx="505852" cy="517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27981be2a30_0_14" descr="C:\Users\Home\Desktop\kisspng-computer-icons-sales-market-person-5ae07ae1d2c988.19497528152466096186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3310" y="1578369"/>
            <a:ext cx="505852" cy="5170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6" name="Google Shape;586;g27981be2a30_0_14"/>
          <p:cNvCxnSpPr/>
          <p:nvPr/>
        </p:nvCxnSpPr>
        <p:spPr>
          <a:xfrm rot="10800000">
            <a:off x="5700794" y="3709418"/>
            <a:ext cx="0" cy="7437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87" name="Google Shape;587;g27981be2a30_0_14"/>
          <p:cNvCxnSpPr/>
          <p:nvPr/>
        </p:nvCxnSpPr>
        <p:spPr>
          <a:xfrm rot="10800000">
            <a:off x="5814282" y="3709418"/>
            <a:ext cx="0" cy="7437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8" name="Google Shape;588;g27981be2a30_0_14"/>
          <p:cNvCxnSpPr/>
          <p:nvPr/>
        </p:nvCxnSpPr>
        <p:spPr>
          <a:xfrm>
            <a:off x="5427193" y="4441688"/>
            <a:ext cx="273600" cy="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9" name="Google Shape;589;g27981be2a30_0_14"/>
          <p:cNvCxnSpPr/>
          <p:nvPr/>
        </p:nvCxnSpPr>
        <p:spPr>
          <a:xfrm>
            <a:off x="5814282" y="4441688"/>
            <a:ext cx="281700" cy="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90" name="Google Shape;590;g27981be2a30_0_14"/>
          <p:cNvCxnSpPr/>
          <p:nvPr/>
        </p:nvCxnSpPr>
        <p:spPr>
          <a:xfrm rot="10800000">
            <a:off x="5735007" y="2297299"/>
            <a:ext cx="0" cy="2835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91" name="Google Shape;591;g27981be2a30_0_14"/>
          <p:cNvCxnSpPr/>
          <p:nvPr/>
        </p:nvCxnSpPr>
        <p:spPr>
          <a:xfrm rot="10800000">
            <a:off x="8094811" y="2297299"/>
            <a:ext cx="0" cy="2835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592" name="Google Shape;592;g27981be2a30_0_14" descr="https://otc.ru/portals/0/Images/academy/top/10092018/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27981be2a30_0_14"/>
          <p:cNvSpPr txBox="1"/>
          <p:nvPr/>
        </p:nvSpPr>
        <p:spPr>
          <a:xfrm>
            <a:off x="1444200" y="616375"/>
            <a:ext cx="769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Качественный переход от обработки единичного маршрута 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 обработке </a:t>
            </a:r>
            <a:r>
              <a:rPr lang="ru-RU" sz="1500">
                <a:solidFill>
                  <a:schemeClr val="lt1"/>
                </a:solidFill>
              </a:rPr>
              <a:t>е</a:t>
            </a:r>
            <a:r>
              <a:rPr lang="ru-RU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дино</a:t>
            </a:r>
            <a:r>
              <a:rPr lang="ru-RU" sz="1500">
                <a:solidFill>
                  <a:schemeClr val="lt1"/>
                </a:solidFill>
              </a:rPr>
              <a:t>го сплошного многослойного динамического покрытия</a:t>
            </a:r>
            <a:r>
              <a:rPr lang="ru-RU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(ЕСМДП)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7981be2a30_0_0"/>
          <p:cNvSpPr/>
          <p:nvPr/>
        </p:nvSpPr>
        <p:spPr>
          <a:xfrm>
            <a:off x="1439600" y="76250"/>
            <a:ext cx="76317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EFD8"/>
              </a:buClr>
              <a:buSzPts val="2100"/>
              <a:buFont typeface="Arial"/>
              <a:buNone/>
            </a:pPr>
            <a:r>
              <a:rPr lang="ru-RU" sz="2200" i="0" u="none" strike="noStrike" cap="none">
                <a:solidFill>
                  <a:schemeClr val="lt1"/>
                </a:solidFill>
              </a:rPr>
              <a:t>Результат автоматического формирования ортомозаики</a:t>
            </a:r>
            <a:r>
              <a:rPr lang="ru-RU" sz="2400" i="0" u="none" strike="noStrike" cap="none">
                <a:solidFill>
                  <a:schemeClr val="lt1"/>
                </a:solidFill>
              </a:rPr>
              <a:t> </a:t>
            </a:r>
            <a:endParaRPr sz="2400" i="0" u="none" strike="noStrike" cap="none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EFD8"/>
              </a:buClr>
              <a:buSzPts val="2100"/>
              <a:buFont typeface="Arial"/>
              <a:buNone/>
            </a:pPr>
            <a:r>
              <a:rPr lang="ru-RU" sz="1800" i="0" u="none" strike="noStrike" cap="none">
                <a:solidFill>
                  <a:schemeClr val="lt1"/>
                </a:solidFill>
              </a:rPr>
              <a:t>в</a:t>
            </a:r>
            <a:r>
              <a:rPr lang="ru-RU" sz="2400">
                <a:solidFill>
                  <a:schemeClr val="lt1"/>
                </a:solidFill>
              </a:rPr>
              <a:t> </a:t>
            </a:r>
            <a:r>
              <a:rPr lang="ru-RU" sz="1800">
                <a:solidFill>
                  <a:schemeClr val="lt1"/>
                </a:solidFill>
              </a:rPr>
              <a:t>информационной системе “Цифровая Земля”</a:t>
            </a:r>
            <a:endParaRPr sz="1800" i="0" u="none" strike="noStrike" cap="none">
              <a:solidFill>
                <a:schemeClr val="lt1"/>
              </a:solidFill>
            </a:endParaRPr>
          </a:p>
        </p:txBody>
      </p:sp>
      <p:pic>
        <p:nvPicPr>
          <p:cNvPr id="599" name="Google Shape;599;g27981be2a3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0750" y="948475"/>
            <a:ext cx="2553374" cy="145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27981be2a3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0750" y="2406825"/>
            <a:ext cx="2553375" cy="145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27981be2a30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0750" y="3856049"/>
            <a:ext cx="2553375" cy="1031099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27981be2a30_0_0"/>
          <p:cNvSpPr txBox="1"/>
          <p:nvPr/>
        </p:nvSpPr>
        <p:spPr>
          <a:xfrm>
            <a:off x="8013225" y="948475"/>
            <a:ext cx="9009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GOOGLE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g27981be2a30_0_0"/>
          <p:cNvSpPr txBox="1"/>
          <p:nvPr/>
        </p:nvSpPr>
        <p:spPr>
          <a:xfrm>
            <a:off x="8013225" y="2400150"/>
            <a:ext cx="9009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YANDEX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g27981be2a30_0_0"/>
          <p:cNvSpPr txBox="1"/>
          <p:nvPr/>
        </p:nvSpPr>
        <p:spPr>
          <a:xfrm>
            <a:off x="8013225" y="3851825"/>
            <a:ext cx="9009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MAXAR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g27981be2a30_0_0" descr="https://otc.ru/portals/0/Images/academy/top/10092018/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345" y="76254"/>
            <a:ext cx="1076751" cy="24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27981be2a30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065" y="948472"/>
            <a:ext cx="6248737" cy="39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g27981be2a30_0_0"/>
          <p:cNvSpPr/>
          <p:nvPr/>
        </p:nvSpPr>
        <p:spPr>
          <a:xfrm>
            <a:off x="3255800" y="4195025"/>
            <a:ext cx="31050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60825" rIns="122025" bIns="608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i="0" u="none" strike="noStrike" cap="none">
                <a:solidFill>
                  <a:schemeClr val="dk1"/>
                </a:solidFill>
              </a:rPr>
              <a:t>Пространственное разрешение мозаики – </a:t>
            </a:r>
            <a:r>
              <a:rPr lang="ru-RU" sz="1000" b="1" i="0" u="none" strike="noStrike" cap="none">
                <a:solidFill>
                  <a:schemeClr val="dk1"/>
                </a:solidFill>
              </a:rPr>
              <a:t>2.1 м</a:t>
            </a:r>
            <a:endParaRPr sz="1000" b="1" i="0" u="none" strike="noStrike" cap="none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i="0" u="none" strike="noStrike" cap="none">
                <a:solidFill>
                  <a:schemeClr val="dk1"/>
                </a:solidFill>
              </a:rPr>
              <a:t>Исходная геопривязка по АСН – </a:t>
            </a:r>
            <a:r>
              <a:rPr lang="ru-RU" sz="1000" b="1" i="0" u="none" strike="noStrike" cap="none">
                <a:solidFill>
                  <a:schemeClr val="dk1"/>
                </a:solidFill>
              </a:rPr>
              <a:t>более </a:t>
            </a:r>
            <a:r>
              <a:rPr lang="ru-RU" sz="1000" b="1">
                <a:solidFill>
                  <a:schemeClr val="dk1"/>
                </a:solidFill>
              </a:rPr>
              <a:t>43</a:t>
            </a:r>
            <a:r>
              <a:rPr lang="ru-RU" sz="1000" b="1" i="0" u="none" strike="noStrike" cap="none">
                <a:solidFill>
                  <a:schemeClr val="dk1"/>
                </a:solidFill>
              </a:rPr>
              <a:t> м</a:t>
            </a:r>
            <a:endParaRPr sz="1000" b="1" i="0" u="none" strike="noStrike" cap="none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i="0" u="none" strike="noStrike" cap="none">
                <a:solidFill>
                  <a:schemeClr val="dk1"/>
                </a:solidFill>
              </a:rPr>
              <a:t>Средняя геопривязка мозаики – </a:t>
            </a:r>
            <a:r>
              <a:rPr lang="ru-RU" sz="1000" b="1">
                <a:solidFill>
                  <a:schemeClr val="dk1"/>
                </a:solidFill>
              </a:rPr>
              <a:t>1.98</a:t>
            </a:r>
            <a:r>
              <a:rPr lang="ru-RU" sz="1000" b="1" i="0" u="none" strike="noStrike" cap="none">
                <a:solidFill>
                  <a:schemeClr val="dk1"/>
                </a:solidFill>
              </a:rPr>
              <a:t> м</a:t>
            </a:r>
            <a:endParaRPr sz="1000" b="1" i="0" u="none" strike="noStrike" cap="none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</a:rPr>
              <a:t>Количество маршрутов - </a:t>
            </a:r>
            <a:r>
              <a:rPr lang="ru-RU" sz="1000" b="1">
                <a:solidFill>
                  <a:schemeClr val="dk1"/>
                </a:solidFill>
              </a:rPr>
              <a:t>22</a:t>
            </a:r>
            <a:endParaRPr sz="1000" b="1">
              <a:solidFill>
                <a:schemeClr val="dk1"/>
              </a:solidFill>
            </a:endParaRPr>
          </a:p>
        </p:txBody>
      </p:sp>
      <p:sp>
        <p:nvSpPr>
          <p:cNvPr id="608" name="Google Shape;608;g27981be2a30_0_0"/>
          <p:cNvSpPr/>
          <p:nvPr/>
        </p:nvSpPr>
        <p:spPr>
          <a:xfrm>
            <a:off x="2883975" y="948475"/>
            <a:ext cx="34767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60825" rIns="122025" bIns="608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600"/>
              <a:buFont typeface="Arial"/>
              <a:buNone/>
            </a:pPr>
            <a:r>
              <a:rPr lang="ru-RU" i="0" u="none" strike="noStrike" cap="none">
                <a:solidFill>
                  <a:schemeClr val="dk1"/>
                </a:solidFill>
              </a:rPr>
              <a:t>Мозаика КА </a:t>
            </a:r>
            <a:r>
              <a:rPr lang="ru-RU">
                <a:solidFill>
                  <a:schemeClr val="dk1"/>
                </a:solidFill>
              </a:rPr>
              <a:t>“</a:t>
            </a:r>
            <a:r>
              <a:rPr lang="ru-RU" i="0" u="none" strike="noStrike" cap="none">
                <a:solidFill>
                  <a:schemeClr val="dk1"/>
                </a:solidFill>
              </a:rPr>
              <a:t>Канопус-В</a:t>
            </a:r>
            <a:r>
              <a:rPr lang="ru-RU">
                <a:solidFill>
                  <a:schemeClr val="dk1"/>
                </a:solidFill>
              </a:rPr>
              <a:t>”</a:t>
            </a:r>
            <a:r>
              <a:rPr lang="ru-RU" i="0" u="none" strike="noStrike" cap="none">
                <a:solidFill>
                  <a:schemeClr val="dk1"/>
                </a:solidFill>
              </a:rPr>
              <a:t> </a:t>
            </a:r>
            <a:r>
              <a:rPr lang="ru-RU">
                <a:solidFill>
                  <a:schemeClr val="dk1"/>
                </a:solidFill>
              </a:rPr>
              <a:t>PANSHARP площадью 27 тыс. кв. км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600"/>
              <a:buFont typeface="Arial"/>
              <a:buNone/>
            </a:pPr>
            <a:r>
              <a:rPr lang="ru-RU" i="0" u="none" strike="noStrike" cap="none">
                <a:solidFill>
                  <a:schemeClr val="dk1"/>
                </a:solidFill>
              </a:rPr>
              <a:t>на полуостров Крым </a:t>
            </a:r>
            <a:endParaRPr i="0" u="none" strike="noStrike" cap="none"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600"/>
              <a:buFont typeface="Arial"/>
              <a:buNone/>
            </a:pPr>
            <a:endParaRPr i="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7981be2a30_0_68"/>
          <p:cNvSpPr txBox="1">
            <a:spLocks noGrp="1"/>
          </p:cNvSpPr>
          <p:nvPr>
            <p:ph type="body" idx="1"/>
          </p:nvPr>
        </p:nvSpPr>
        <p:spPr>
          <a:xfrm>
            <a:off x="875475" y="1201875"/>
            <a:ext cx="8133900" cy="42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lt1"/>
                </a:solidFill>
              </a:rPr>
              <a:t>коррекция геопривязки маршрутов съемки до единиц метров с использованием опорных данных и уточнения параметров строгой модели съемки;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lt1"/>
                </a:solidFill>
              </a:rPr>
              <a:t>блочное уравнивание отдельных маршрутов между собой с точностью до долей пиксела параметрами строгих моделей съемки;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lt1"/>
                </a:solidFill>
              </a:rPr>
              <a:t>семантическая сегментация с использованием нейронных сетей, позволяющая определять маски облачности, воды, леса, застройки, детектировать дефекты на снимках; 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lt1"/>
                </a:solidFill>
              </a:rPr>
              <a:t>фильтрация опорных и связующих точек, в том числе, по заданным пользователем критериям и оценкам качества, отбор наиболее подходящих маршрутов для ортомозаики;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lt1"/>
                </a:solidFill>
              </a:rPr>
              <a:t>тональная радиометрическая балансировка маршрутов при построении ортомозаики;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lt1"/>
                </a:solidFill>
              </a:rPr>
              <a:t>построение оптимальных линий пореза между маршрутами в ортомозаике;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lt1"/>
                </a:solidFill>
              </a:rPr>
              <a:t>генерация ортокорректированных с учетом рельефа мозаик как из одноканальных продуктов панхроматической съемки, так и из мультиспектральных данных, а также создание ортомозаик типа PANSHARP.</a:t>
            </a:r>
            <a:br>
              <a:rPr lang="ru-RU" sz="1500">
                <a:solidFill>
                  <a:schemeClr val="lt1"/>
                </a:solidFill>
              </a:rPr>
            </a:br>
            <a:endParaRPr sz="1500">
              <a:solidFill>
                <a:schemeClr val="lt1"/>
              </a:solidFill>
            </a:endParaRPr>
          </a:p>
        </p:txBody>
      </p:sp>
      <p:pic>
        <p:nvPicPr>
          <p:cNvPr id="614" name="Google Shape;614;g27981be2a30_0_68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g27981be2a30_0_68"/>
          <p:cNvSpPr/>
          <p:nvPr/>
        </p:nvSpPr>
        <p:spPr>
          <a:xfrm>
            <a:off x="1435350" y="75150"/>
            <a:ext cx="75264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Решенные задачи при реализации автоматических алгоритмов построения ортомозаик</a:t>
            </a:r>
            <a:endParaRPr sz="240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g27981be2a30_0_68"/>
          <p:cNvSpPr/>
          <p:nvPr/>
        </p:nvSpPr>
        <p:spPr>
          <a:xfrm>
            <a:off x="572115" y="3299964"/>
            <a:ext cx="35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1800" b="1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g27981be2a30_0_68"/>
          <p:cNvSpPr/>
          <p:nvPr/>
        </p:nvSpPr>
        <p:spPr>
          <a:xfrm>
            <a:off x="572130" y="2250934"/>
            <a:ext cx="35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1800" b="1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g27981be2a30_0_68"/>
          <p:cNvSpPr/>
          <p:nvPr/>
        </p:nvSpPr>
        <p:spPr>
          <a:xfrm>
            <a:off x="572115" y="2789711"/>
            <a:ext cx="35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1800" b="1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g27981be2a30_0_68"/>
          <p:cNvSpPr/>
          <p:nvPr/>
        </p:nvSpPr>
        <p:spPr>
          <a:xfrm>
            <a:off x="572127" y="1201883"/>
            <a:ext cx="35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1800" b="1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g27981be2a30_0_68"/>
          <p:cNvSpPr/>
          <p:nvPr/>
        </p:nvSpPr>
        <p:spPr>
          <a:xfrm>
            <a:off x="572115" y="3586098"/>
            <a:ext cx="35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1800" b="1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g27981be2a30_0_68"/>
          <p:cNvSpPr/>
          <p:nvPr/>
        </p:nvSpPr>
        <p:spPr>
          <a:xfrm>
            <a:off x="572129" y="3862594"/>
            <a:ext cx="35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1800" b="1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g27981be2a30_0_68"/>
          <p:cNvSpPr/>
          <p:nvPr/>
        </p:nvSpPr>
        <p:spPr>
          <a:xfrm>
            <a:off x="572129" y="1688304"/>
            <a:ext cx="35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1800" b="1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7981be2a30_0_81"/>
          <p:cNvSpPr txBox="1"/>
          <p:nvPr/>
        </p:nvSpPr>
        <p:spPr>
          <a:xfrm>
            <a:off x="1451050" y="72350"/>
            <a:ext cx="7827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Алгоритмические этапы формирования мозаики в ИС ЦЗ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g27981be2a30_0_81"/>
          <p:cNvSpPr/>
          <p:nvPr/>
        </p:nvSpPr>
        <p:spPr>
          <a:xfrm>
            <a:off x="565530" y="768650"/>
            <a:ext cx="1508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1.Автоподбор снимков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основе оценок качества</a:t>
            </a:r>
            <a:endParaRPr/>
          </a:p>
        </p:txBody>
      </p:sp>
      <p:sp>
        <p:nvSpPr>
          <p:cNvPr id="629" name="Google Shape;629;g27981be2a30_0_81"/>
          <p:cNvSpPr/>
          <p:nvPr/>
        </p:nvSpPr>
        <p:spPr>
          <a:xfrm>
            <a:off x="573158" y="731587"/>
            <a:ext cx="1500600" cy="1278600"/>
          </a:xfrm>
          <a:prstGeom prst="rect">
            <a:avLst/>
          </a:prstGeom>
          <a:noFill/>
          <a:ln w="28575" cap="flat" cmpd="sng">
            <a:solidFill>
              <a:srgbClr val="FFD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0" name="Google Shape;630;g27981be2a30_0_81"/>
          <p:cNvCxnSpPr/>
          <p:nvPr/>
        </p:nvCxnSpPr>
        <p:spPr>
          <a:xfrm flipH="1">
            <a:off x="1317425" y="2629575"/>
            <a:ext cx="1141200" cy="150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631" name="Google Shape;631;g27981be2a30_0_81"/>
          <p:cNvSpPr/>
          <p:nvPr/>
        </p:nvSpPr>
        <p:spPr>
          <a:xfrm>
            <a:off x="3044477" y="756786"/>
            <a:ext cx="1621500" cy="558900"/>
          </a:xfrm>
          <a:prstGeom prst="rect">
            <a:avLst/>
          </a:prstGeom>
          <a:noFill/>
          <a:ln w="28575" cap="flat" cmpd="sng">
            <a:solidFill>
              <a:srgbClr val="FFD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27981be2a30_0_81"/>
          <p:cNvSpPr/>
          <p:nvPr/>
        </p:nvSpPr>
        <p:spPr>
          <a:xfrm>
            <a:off x="3036849" y="793849"/>
            <a:ext cx="167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2.Поиск </a:t>
            </a:r>
            <a:b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опорных точек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27981be2a30_0_81"/>
          <p:cNvSpPr/>
          <p:nvPr/>
        </p:nvSpPr>
        <p:spPr>
          <a:xfrm>
            <a:off x="3044477" y="1532231"/>
            <a:ext cx="1621500" cy="775800"/>
          </a:xfrm>
          <a:prstGeom prst="rect">
            <a:avLst/>
          </a:prstGeom>
          <a:noFill/>
          <a:ln w="28575" cap="flat" cmpd="sng">
            <a:solidFill>
              <a:srgbClr val="FFD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g27981be2a30_0_81"/>
          <p:cNvSpPr/>
          <p:nvPr/>
        </p:nvSpPr>
        <p:spPr>
          <a:xfrm>
            <a:off x="3036849" y="1569294"/>
            <a:ext cx="167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3.Поиск связующих точек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5" name="Google Shape;635;g27981be2a30_0_81"/>
          <p:cNvCxnSpPr/>
          <p:nvPr/>
        </p:nvCxnSpPr>
        <p:spPr>
          <a:xfrm flipH="1">
            <a:off x="4682783" y="1830150"/>
            <a:ext cx="1018800" cy="6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6" name="Google Shape;636;g27981be2a30_0_81"/>
          <p:cNvSpPr/>
          <p:nvPr/>
        </p:nvSpPr>
        <p:spPr>
          <a:xfrm>
            <a:off x="3036849" y="2523120"/>
            <a:ext cx="1629300" cy="1239600"/>
          </a:xfrm>
          <a:prstGeom prst="rect">
            <a:avLst/>
          </a:prstGeom>
          <a:noFill/>
          <a:ln w="28575" cap="flat" cmpd="sng">
            <a:solidFill>
              <a:srgbClr val="FFD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27981be2a30_0_81"/>
          <p:cNvSpPr/>
          <p:nvPr/>
        </p:nvSpPr>
        <p:spPr>
          <a:xfrm>
            <a:off x="2997961" y="2560183"/>
            <a:ext cx="1715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4.Автоматическое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бло</a:t>
            </a:r>
            <a:r>
              <a:rPr lang="ru-RU">
                <a:solidFill>
                  <a:schemeClr val="lt1"/>
                </a:solidFill>
              </a:rPr>
              <a:t>чн</a:t>
            </a: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ое уравнивание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 строгим моделям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g27981be2a30_0_81"/>
          <p:cNvSpPr/>
          <p:nvPr/>
        </p:nvSpPr>
        <p:spPr>
          <a:xfrm>
            <a:off x="6730829" y="2480832"/>
            <a:ext cx="1621500" cy="775800"/>
          </a:xfrm>
          <a:prstGeom prst="rect">
            <a:avLst/>
          </a:prstGeom>
          <a:noFill/>
          <a:ln w="28575" cap="flat" cmpd="sng">
            <a:solidFill>
              <a:srgbClr val="FFD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27981be2a30_0_81"/>
          <p:cNvSpPr/>
          <p:nvPr/>
        </p:nvSpPr>
        <p:spPr>
          <a:xfrm>
            <a:off x="6714107" y="2494122"/>
            <a:ext cx="16968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6.Автоматическая генерация линий пореза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27981be2a30_0_81"/>
          <p:cNvSpPr/>
          <p:nvPr/>
        </p:nvSpPr>
        <p:spPr>
          <a:xfrm>
            <a:off x="6727014" y="3465219"/>
            <a:ext cx="1629300" cy="834600"/>
          </a:xfrm>
          <a:prstGeom prst="rect">
            <a:avLst/>
          </a:prstGeom>
          <a:noFill/>
          <a:ln w="28575" cap="flat" cmpd="sng">
            <a:solidFill>
              <a:srgbClr val="FFD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27981be2a30_0_81"/>
          <p:cNvSpPr/>
          <p:nvPr/>
        </p:nvSpPr>
        <p:spPr>
          <a:xfrm>
            <a:off x="6680175" y="3487805"/>
            <a:ext cx="17151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5.Автоматическая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тональная балансировка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2" name="Google Shape;642;g27981be2a30_0_81"/>
          <p:cNvCxnSpPr/>
          <p:nvPr/>
        </p:nvCxnSpPr>
        <p:spPr>
          <a:xfrm>
            <a:off x="2451651" y="3134712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43" name="Google Shape;643;g27981be2a30_0_81"/>
          <p:cNvCxnSpPr/>
          <p:nvPr/>
        </p:nvCxnSpPr>
        <p:spPr>
          <a:xfrm rot="5400000" flipH="1">
            <a:off x="1385450" y="2064200"/>
            <a:ext cx="2149500" cy="69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4" name="Google Shape;644;g27981be2a30_0_81"/>
          <p:cNvCxnSpPr/>
          <p:nvPr/>
        </p:nvCxnSpPr>
        <p:spPr>
          <a:xfrm>
            <a:off x="2456593" y="1939698"/>
            <a:ext cx="586200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45" name="Google Shape;645;g27981be2a30_0_81"/>
          <p:cNvCxnSpPr/>
          <p:nvPr/>
        </p:nvCxnSpPr>
        <p:spPr>
          <a:xfrm rot="5400000">
            <a:off x="4175300" y="1603783"/>
            <a:ext cx="2058900" cy="1023600"/>
          </a:xfrm>
          <a:prstGeom prst="bentConnector3">
            <a:avLst>
              <a:gd name="adj1" fmla="val 99872"/>
            </a:avLst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46" name="Google Shape;646;g27981be2a30_0_81"/>
          <p:cNvCxnSpPr/>
          <p:nvPr/>
        </p:nvCxnSpPr>
        <p:spPr>
          <a:xfrm rot="10800000">
            <a:off x="4682808" y="1055325"/>
            <a:ext cx="1038900" cy="156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7" name="Google Shape;647;g27981be2a30_0_81"/>
          <p:cNvSpPr/>
          <p:nvPr/>
        </p:nvSpPr>
        <p:spPr>
          <a:xfrm>
            <a:off x="6737747" y="802567"/>
            <a:ext cx="1621500" cy="1354500"/>
          </a:xfrm>
          <a:prstGeom prst="rect">
            <a:avLst/>
          </a:prstGeom>
          <a:noFill/>
          <a:ln w="28575" cap="flat" cmpd="sng">
            <a:solidFill>
              <a:srgbClr val="FFD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g27981be2a30_0_81"/>
          <p:cNvSpPr txBox="1"/>
          <p:nvPr/>
        </p:nvSpPr>
        <p:spPr>
          <a:xfrm>
            <a:off x="6712010" y="841596"/>
            <a:ext cx="16926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7.Автоматическое построение ортомозаики с картой порезов и метаданными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9" name="Google Shape;649;g27981be2a30_0_81"/>
          <p:cNvCxnSpPr>
            <a:endCxn id="641" idx="0"/>
          </p:cNvCxnSpPr>
          <p:nvPr/>
        </p:nvCxnSpPr>
        <p:spPr>
          <a:xfrm>
            <a:off x="7537725" y="3239405"/>
            <a:ext cx="0" cy="2484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650" name="Google Shape;650;g27981be2a30_0_81"/>
          <p:cNvCxnSpPr>
            <a:endCxn id="639" idx="1"/>
          </p:cNvCxnSpPr>
          <p:nvPr/>
        </p:nvCxnSpPr>
        <p:spPr>
          <a:xfrm rot="10800000" flipH="1">
            <a:off x="3851207" y="2863422"/>
            <a:ext cx="2862900" cy="1184100"/>
          </a:xfrm>
          <a:prstGeom prst="bentConnector3">
            <a:avLst>
              <a:gd name="adj1" fmla="val 70253"/>
            </a:avLst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51" name="Google Shape;651;g27981be2a30_0_81"/>
          <p:cNvCxnSpPr/>
          <p:nvPr/>
        </p:nvCxnSpPr>
        <p:spPr>
          <a:xfrm rot="10800000">
            <a:off x="5845361" y="4037637"/>
            <a:ext cx="896100" cy="39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652" name="Google Shape;652;g27981be2a30_0_81"/>
          <p:cNvCxnSpPr/>
          <p:nvPr/>
        </p:nvCxnSpPr>
        <p:spPr>
          <a:xfrm>
            <a:off x="2451651" y="1003515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653" name="Google Shape;653;g27981be2a30_0_81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4" name="Google Shape;654;g27981be2a30_0_81"/>
          <p:cNvCxnSpPr/>
          <p:nvPr/>
        </p:nvCxnSpPr>
        <p:spPr>
          <a:xfrm>
            <a:off x="7558307" y="2161566"/>
            <a:ext cx="4200" cy="3225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655" name="Google Shape;655;g27981be2a30_0_81"/>
          <p:cNvCxnSpPr>
            <a:endCxn id="629" idx="2"/>
          </p:cNvCxnSpPr>
          <p:nvPr/>
        </p:nvCxnSpPr>
        <p:spPr>
          <a:xfrm rot="10800000">
            <a:off x="1323458" y="2010187"/>
            <a:ext cx="3900" cy="6195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6" name="Google Shape;656;g27981be2a30_0_81"/>
          <p:cNvSpPr txBox="1"/>
          <p:nvPr/>
        </p:nvSpPr>
        <p:spPr>
          <a:xfrm>
            <a:off x="120675" y="4081850"/>
            <a:ext cx="6516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0000" lvl="0" indent="-3462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ru-RU" sz="1200">
                <a:solidFill>
                  <a:schemeClr val="accent4"/>
                </a:solidFill>
              </a:rPr>
              <a:t>полностью автоматическое</a:t>
            </a:r>
            <a:r>
              <a:rPr lang="ru-RU" sz="1200">
                <a:solidFill>
                  <a:schemeClr val="lt1"/>
                </a:solidFill>
              </a:rPr>
              <a:t> создание ортомозаик от подбора маршрутов по заданным критериям потребителя до автоматической тональной балансировки и построение линий “пореза”;</a:t>
            </a:r>
            <a:endParaRPr sz="1200">
              <a:solidFill>
                <a:schemeClr val="lt1"/>
              </a:solidFill>
            </a:endParaRPr>
          </a:p>
          <a:p>
            <a:pPr marL="450000" lvl="0" indent="-3462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ru-RU" sz="1200">
                <a:solidFill>
                  <a:schemeClr val="lt1"/>
                </a:solidFill>
              </a:rPr>
              <a:t>использование </a:t>
            </a:r>
            <a:r>
              <a:rPr lang="ru-RU" sz="1200">
                <a:solidFill>
                  <a:schemeClr val="accent4"/>
                </a:solidFill>
              </a:rPr>
              <a:t>строгих математических моделей на всех этапах</a:t>
            </a:r>
            <a:r>
              <a:rPr lang="ru-RU" sz="1200">
                <a:solidFill>
                  <a:schemeClr val="lt1"/>
                </a:solidFill>
              </a:rPr>
              <a:t> создания ортомозаик, включая блочное уравнивание по строгим моделям съемки.</a:t>
            </a:r>
            <a:endParaRPr sz="1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cxnSp>
        <p:nvCxnSpPr>
          <p:cNvPr id="657" name="Google Shape;657;g27981be2a30_0_81"/>
          <p:cNvCxnSpPr>
            <a:endCxn id="636" idx="2"/>
          </p:cNvCxnSpPr>
          <p:nvPr/>
        </p:nvCxnSpPr>
        <p:spPr>
          <a:xfrm rot="10800000">
            <a:off x="3851499" y="3762720"/>
            <a:ext cx="0" cy="2898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g27981be2a30_0_139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g27981be2a30_0_139"/>
          <p:cNvSpPr/>
          <p:nvPr/>
        </p:nvSpPr>
        <p:spPr>
          <a:xfrm>
            <a:off x="1444350" y="75150"/>
            <a:ext cx="7665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Автоотбор маршрутов и построение линий пореза </a:t>
            </a:r>
            <a:endParaRPr sz="240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g27981be2a30_0_139"/>
          <p:cNvSpPr/>
          <p:nvPr/>
        </p:nvSpPr>
        <p:spPr>
          <a:xfrm>
            <a:off x="180925" y="1552125"/>
            <a:ext cx="43023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Итоговая ортомозаика и границы отобранных маршрутов</a:t>
            </a:r>
            <a:endParaRPr sz="18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5" name="Google Shape;665;g27981be2a30_0_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2700" y="2159497"/>
            <a:ext cx="4302151" cy="2755402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g27981be2a30_0_139"/>
          <p:cNvSpPr/>
          <p:nvPr/>
        </p:nvSpPr>
        <p:spPr>
          <a:xfrm>
            <a:off x="4622625" y="1530076"/>
            <a:ext cx="43023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Итоговая ортомозаика и линии пореза отобранных маршрутов</a:t>
            </a:r>
            <a:endParaRPr sz="18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g27981be2a30_0_139"/>
          <p:cNvSpPr/>
          <p:nvPr/>
        </p:nvSpPr>
        <p:spPr>
          <a:xfrm>
            <a:off x="180925" y="603550"/>
            <a:ext cx="43023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 всем маршрутам в архиве: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Количество: </a:t>
            </a:r>
            <a:r>
              <a:rPr lang="ru-RU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705</a:t>
            </a:r>
            <a:endParaRPr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Средняя привязка по АСН: </a:t>
            </a:r>
            <a:r>
              <a:rPr lang="ru-RU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244.98 м</a:t>
            </a:r>
            <a:endParaRPr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Средняя привязка после коррекции: </a:t>
            </a:r>
            <a:r>
              <a:rPr lang="ru-RU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4.57 м</a:t>
            </a:r>
            <a:endParaRPr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g27981be2a30_0_139"/>
          <p:cNvSpPr txBox="1"/>
          <p:nvPr/>
        </p:nvSpPr>
        <p:spPr>
          <a:xfrm>
            <a:off x="4622700" y="553050"/>
            <a:ext cx="4057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Автоматически отобранные маршруты: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Количество: </a:t>
            </a:r>
            <a:r>
              <a:rPr lang="ru-RU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Средняя привязка по АСН: </a:t>
            </a:r>
            <a:r>
              <a:rPr lang="ru-RU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43.19 м</a:t>
            </a:r>
            <a:endParaRPr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Средняя привязка после коррекции: </a:t>
            </a:r>
            <a:r>
              <a:rPr lang="ru-RU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2.39 м</a:t>
            </a:r>
            <a:endParaRPr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9" name="Google Shape;669;g27981be2a30_0_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925" y="2164100"/>
            <a:ext cx="4175771" cy="270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g27981be2a30_0_150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g27981be2a30_0_150"/>
          <p:cNvSpPr/>
          <p:nvPr/>
        </p:nvSpPr>
        <p:spPr>
          <a:xfrm>
            <a:off x="1444350" y="75150"/>
            <a:ext cx="76653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Пример работы автоматической тональной балансировки</a:t>
            </a:r>
            <a:endParaRPr sz="220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Google Shape;676;g27981be2a30_0_150"/>
          <p:cNvPicPr preferRelativeResize="0"/>
          <p:nvPr/>
        </p:nvPicPr>
        <p:blipFill rotWithShape="1">
          <a:blip r:embed="rId4">
            <a:alphaModFix/>
          </a:blip>
          <a:srcRect b="517"/>
          <a:stretch/>
        </p:blipFill>
        <p:spPr>
          <a:xfrm>
            <a:off x="249275" y="1378350"/>
            <a:ext cx="4217174" cy="338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27981be2a30_0_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3973" y="1378350"/>
            <a:ext cx="4145778" cy="3329299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g27981be2a30_0_150"/>
          <p:cNvSpPr/>
          <p:nvPr/>
        </p:nvSpPr>
        <p:spPr>
          <a:xfrm>
            <a:off x="249275" y="765575"/>
            <a:ext cx="43023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До применения алгоритма </a:t>
            </a:r>
            <a:endParaRPr sz="1800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тональной балансировки</a:t>
            </a:r>
            <a:endParaRPr sz="18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g27981be2a30_0_150"/>
          <p:cNvSpPr/>
          <p:nvPr/>
        </p:nvSpPr>
        <p:spPr>
          <a:xfrm>
            <a:off x="4743975" y="765575"/>
            <a:ext cx="43023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После применения алгоритма</a:t>
            </a:r>
            <a:endParaRPr sz="1800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тональной балансировки</a:t>
            </a:r>
            <a:endParaRPr sz="1800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g27981be2a30_0_172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g27981be2a30_0_172"/>
          <p:cNvSpPr/>
          <p:nvPr/>
        </p:nvSpPr>
        <p:spPr>
          <a:xfrm>
            <a:off x="1444350" y="75150"/>
            <a:ext cx="76653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Семантическая сегментация нейронными сетями</a:t>
            </a:r>
            <a:endParaRPr sz="240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g27981be2a30_0_172"/>
          <p:cNvSpPr txBox="1"/>
          <p:nvPr/>
        </p:nvSpPr>
        <p:spPr>
          <a:xfrm>
            <a:off x="7037025" y="3432850"/>
            <a:ext cx="22668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Список классов: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облака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водные объекты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городская застройка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тени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…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7" name="Google Shape;687;g27981be2a30_0_172"/>
          <p:cNvCxnSpPr/>
          <p:nvPr/>
        </p:nvCxnSpPr>
        <p:spPr>
          <a:xfrm>
            <a:off x="6915150" y="3863575"/>
            <a:ext cx="211800" cy="48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8" name="Google Shape;688;g27981be2a30_0_172"/>
          <p:cNvCxnSpPr/>
          <p:nvPr/>
        </p:nvCxnSpPr>
        <p:spPr>
          <a:xfrm>
            <a:off x="6915150" y="4078550"/>
            <a:ext cx="211800" cy="48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9" name="Google Shape;689;g27981be2a30_0_172"/>
          <p:cNvCxnSpPr/>
          <p:nvPr/>
        </p:nvCxnSpPr>
        <p:spPr>
          <a:xfrm>
            <a:off x="6915150" y="4293525"/>
            <a:ext cx="211800" cy="48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0" name="Google Shape;690;g27981be2a30_0_172"/>
          <p:cNvCxnSpPr/>
          <p:nvPr/>
        </p:nvCxnSpPr>
        <p:spPr>
          <a:xfrm>
            <a:off x="6915150" y="4508500"/>
            <a:ext cx="211800" cy="48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91" name="Google Shape;691;g27981be2a30_0_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199" y="535000"/>
            <a:ext cx="6524576" cy="4476176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g27981be2a30_0_172"/>
          <p:cNvSpPr txBox="1"/>
          <p:nvPr/>
        </p:nvSpPr>
        <p:spPr>
          <a:xfrm>
            <a:off x="6762750" y="576750"/>
            <a:ext cx="2381400" cy="23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используется для: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ru-RU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автоподбор маршрутов для ортомозаик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ru-RU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фильтрация ОТМ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ru-RU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тональная балансировка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ru-RU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маски в выходных продуктах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ru-RU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g27981be2a30_0_184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g27981be2a30_0_184"/>
          <p:cNvSpPr/>
          <p:nvPr/>
        </p:nvSpPr>
        <p:spPr>
          <a:xfrm>
            <a:off x="1444350" y="75150"/>
            <a:ext cx="7665300" cy="8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Пример №1 формирование линии пореза</a:t>
            </a:r>
            <a:r>
              <a:rPr lang="ru-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с отрисовкой линии пореза</a:t>
            </a:r>
            <a:r>
              <a:rPr lang="ru-RU" sz="22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9" name="Google Shape;699;g27981be2a30_0_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6563" y="957800"/>
            <a:ext cx="6330880" cy="405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g27981be2a30_0_190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27981be2a30_0_190"/>
          <p:cNvSpPr/>
          <p:nvPr/>
        </p:nvSpPr>
        <p:spPr>
          <a:xfrm>
            <a:off x="1444350" y="75150"/>
            <a:ext cx="76653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Пример №1 формирование линии пореза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без отрисовки линии пореза</a:t>
            </a:r>
            <a:endParaRPr sz="1800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" name="Google Shape;706;g27981be2a30_0_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6575" y="957800"/>
            <a:ext cx="6330875" cy="4054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g27981be2a30_0_196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g27981be2a30_0_196"/>
          <p:cNvSpPr/>
          <p:nvPr/>
        </p:nvSpPr>
        <p:spPr>
          <a:xfrm>
            <a:off x="1444350" y="75150"/>
            <a:ext cx="76653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Пример №2 формирование линии пореза</a:t>
            </a:r>
            <a:r>
              <a:rPr lang="ru-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с отрисовкой линии пореза</a:t>
            </a:r>
            <a:r>
              <a:rPr lang="ru-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3" name="Google Shape;713;g27981be2a30_0_1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6575" y="957800"/>
            <a:ext cx="6330875" cy="4054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61100d6bf7_0_706"/>
          <p:cNvSpPr/>
          <p:nvPr/>
        </p:nvSpPr>
        <p:spPr>
          <a:xfrm>
            <a:off x="1178009" y="4220350"/>
            <a:ext cx="479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№ 2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" name="Google Shape;127;g261100d6bf7_0_706"/>
          <p:cNvGrpSpPr/>
          <p:nvPr/>
        </p:nvGrpSpPr>
        <p:grpSpPr>
          <a:xfrm>
            <a:off x="1149935" y="3593942"/>
            <a:ext cx="563596" cy="563596"/>
            <a:chOff x="769899" y="1297098"/>
            <a:chExt cx="954600" cy="954600"/>
          </a:xfrm>
        </p:grpSpPr>
        <p:pic>
          <p:nvPicPr>
            <p:cNvPr id="128" name="Google Shape;128;g261100d6bf7_0_706" descr="http://cdn.onlinewebfonts.com/svg/img_529378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g261100d6bf7_0_706"/>
          <p:cNvSpPr/>
          <p:nvPr/>
        </p:nvSpPr>
        <p:spPr>
          <a:xfrm>
            <a:off x="296812" y="4189690"/>
            <a:ext cx="489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№ 1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261100d6bf7_0_706"/>
          <p:cNvSpPr/>
          <p:nvPr/>
        </p:nvSpPr>
        <p:spPr>
          <a:xfrm>
            <a:off x="2152338" y="4248314"/>
            <a:ext cx="447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№ 3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261100d6bf7_0_706"/>
          <p:cNvSpPr/>
          <p:nvPr/>
        </p:nvSpPr>
        <p:spPr>
          <a:xfrm>
            <a:off x="2958707" y="4181450"/>
            <a:ext cx="142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№ 1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261100d6bf7_0_706"/>
          <p:cNvSpPr/>
          <p:nvPr/>
        </p:nvSpPr>
        <p:spPr>
          <a:xfrm>
            <a:off x="6298975" y="4208465"/>
            <a:ext cx="142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№ 2</a:t>
            </a:r>
            <a:endParaRPr sz="10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261100d6bf7_0_706"/>
          <p:cNvSpPr/>
          <p:nvPr/>
        </p:nvSpPr>
        <p:spPr>
          <a:xfrm>
            <a:off x="3860419" y="4187465"/>
            <a:ext cx="142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№ 3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261100d6bf7_0_706"/>
          <p:cNvSpPr/>
          <p:nvPr/>
        </p:nvSpPr>
        <p:spPr>
          <a:xfrm>
            <a:off x="4759039" y="4168838"/>
            <a:ext cx="142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№ 4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261100d6bf7_0_706"/>
          <p:cNvSpPr/>
          <p:nvPr/>
        </p:nvSpPr>
        <p:spPr>
          <a:xfrm>
            <a:off x="3385427" y="4874012"/>
            <a:ext cx="142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№ 5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261100d6bf7_0_706"/>
          <p:cNvSpPr/>
          <p:nvPr/>
        </p:nvSpPr>
        <p:spPr>
          <a:xfrm>
            <a:off x="4298386" y="4874012"/>
            <a:ext cx="142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№ 6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261100d6bf7_0_706"/>
          <p:cNvSpPr/>
          <p:nvPr/>
        </p:nvSpPr>
        <p:spPr>
          <a:xfrm>
            <a:off x="5185759" y="4874012"/>
            <a:ext cx="142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“ИК” 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261100d6bf7_0_706"/>
          <p:cNvSpPr/>
          <p:nvPr/>
        </p:nvSpPr>
        <p:spPr>
          <a:xfrm>
            <a:off x="107825" y="2864598"/>
            <a:ext cx="2616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“Ресурс-П”</a:t>
            </a:r>
            <a:br>
              <a:rPr lang="ru-RU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(ГЕОТОН, КШМСА-ВР/СР)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261100d6bf7_0_706"/>
          <p:cNvSpPr/>
          <p:nvPr/>
        </p:nvSpPr>
        <p:spPr>
          <a:xfrm>
            <a:off x="4224420" y="1559119"/>
            <a:ext cx="646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КА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261100d6bf7_0_706"/>
          <p:cNvSpPr/>
          <p:nvPr/>
        </p:nvSpPr>
        <p:spPr>
          <a:xfrm>
            <a:off x="3680925" y="2869568"/>
            <a:ext cx="1839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“Канопус-В”</a:t>
            </a:r>
            <a:br>
              <a:rPr lang="ru-RU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(ПСС, МСС)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261100d6bf7_0_706"/>
          <p:cNvSpPr/>
          <p:nvPr/>
        </p:nvSpPr>
        <p:spPr>
          <a:xfrm>
            <a:off x="6800333" y="2862966"/>
            <a:ext cx="1797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“Метеор-М”</a:t>
            </a:r>
            <a:br>
              <a:rPr lang="ru-RU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(КМСС, МСУ-МР)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3" name="Google Shape;143;g261100d6bf7_0_706"/>
          <p:cNvGrpSpPr/>
          <p:nvPr/>
        </p:nvGrpSpPr>
        <p:grpSpPr>
          <a:xfrm>
            <a:off x="2071728" y="3594973"/>
            <a:ext cx="563596" cy="563596"/>
            <a:chOff x="769899" y="1297098"/>
            <a:chExt cx="954600" cy="954600"/>
          </a:xfrm>
        </p:grpSpPr>
        <p:pic>
          <p:nvPicPr>
            <p:cNvPr id="144" name="Google Shape;144;g261100d6bf7_0_706" descr="http://cdn.onlinewebfonts.com/svg/img_529378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" name="Google Shape;146;g261100d6bf7_0_706"/>
          <p:cNvGrpSpPr/>
          <p:nvPr/>
        </p:nvGrpSpPr>
        <p:grpSpPr>
          <a:xfrm>
            <a:off x="244118" y="3599928"/>
            <a:ext cx="563596" cy="563596"/>
            <a:chOff x="769899" y="1297098"/>
            <a:chExt cx="954600" cy="954600"/>
          </a:xfrm>
        </p:grpSpPr>
        <p:pic>
          <p:nvPicPr>
            <p:cNvPr id="147" name="Google Shape;147;g261100d6bf7_0_706" descr="http://cdn.onlinewebfonts.com/svg/img_529378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" name="Google Shape;148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g261100d6bf7_0_706"/>
          <p:cNvGrpSpPr/>
          <p:nvPr/>
        </p:nvGrpSpPr>
        <p:grpSpPr>
          <a:xfrm>
            <a:off x="4300864" y="3598104"/>
            <a:ext cx="563596" cy="563596"/>
            <a:chOff x="769899" y="1297098"/>
            <a:chExt cx="954600" cy="954600"/>
          </a:xfrm>
        </p:grpSpPr>
        <p:pic>
          <p:nvPicPr>
            <p:cNvPr id="150" name="Google Shape;150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" name="Google Shape;152;g261100d6bf7_0_706"/>
          <p:cNvGrpSpPr/>
          <p:nvPr/>
        </p:nvGrpSpPr>
        <p:grpSpPr>
          <a:xfrm>
            <a:off x="5176733" y="3590984"/>
            <a:ext cx="563596" cy="563596"/>
            <a:chOff x="769899" y="1297098"/>
            <a:chExt cx="954600" cy="954600"/>
          </a:xfrm>
        </p:grpSpPr>
        <p:pic>
          <p:nvPicPr>
            <p:cNvPr id="153" name="Google Shape;153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g261100d6bf7_0_706"/>
          <p:cNvGrpSpPr/>
          <p:nvPr/>
        </p:nvGrpSpPr>
        <p:grpSpPr>
          <a:xfrm>
            <a:off x="3825872" y="4303638"/>
            <a:ext cx="563596" cy="563596"/>
            <a:chOff x="769899" y="1297098"/>
            <a:chExt cx="954600" cy="954600"/>
          </a:xfrm>
        </p:grpSpPr>
        <p:pic>
          <p:nvPicPr>
            <p:cNvPr id="156" name="Google Shape;156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158;g261100d6bf7_0_706"/>
          <p:cNvGrpSpPr/>
          <p:nvPr/>
        </p:nvGrpSpPr>
        <p:grpSpPr>
          <a:xfrm>
            <a:off x="4727584" y="4297108"/>
            <a:ext cx="563596" cy="563596"/>
            <a:chOff x="769899" y="1297098"/>
            <a:chExt cx="954600" cy="954600"/>
          </a:xfrm>
        </p:grpSpPr>
        <p:pic>
          <p:nvPicPr>
            <p:cNvPr id="159" name="Google Shape;159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oogle Shape;161;g261100d6bf7_0_706"/>
          <p:cNvGrpSpPr/>
          <p:nvPr/>
        </p:nvGrpSpPr>
        <p:grpSpPr>
          <a:xfrm>
            <a:off x="5626204" y="4297108"/>
            <a:ext cx="563596" cy="563596"/>
            <a:chOff x="769899" y="1297098"/>
            <a:chExt cx="954600" cy="954600"/>
          </a:xfrm>
        </p:grpSpPr>
        <p:pic>
          <p:nvPicPr>
            <p:cNvPr id="162" name="Google Shape;162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1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g261100d6bf7_0_706"/>
          <p:cNvGrpSpPr/>
          <p:nvPr/>
        </p:nvGrpSpPr>
        <p:grpSpPr>
          <a:xfrm>
            <a:off x="6702890" y="3579735"/>
            <a:ext cx="563596" cy="563596"/>
            <a:chOff x="769899" y="1297098"/>
            <a:chExt cx="954600" cy="954600"/>
          </a:xfrm>
        </p:grpSpPr>
        <p:pic>
          <p:nvPicPr>
            <p:cNvPr id="165" name="Google Shape;165;g261100d6bf7_0_706" descr="http://cdn.onlinewebfonts.com/svg/img_529378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g261100d6bf7_0_706"/>
          <p:cNvGrpSpPr/>
          <p:nvPr/>
        </p:nvGrpSpPr>
        <p:grpSpPr>
          <a:xfrm>
            <a:off x="3399152" y="3623908"/>
            <a:ext cx="563596" cy="563596"/>
            <a:chOff x="769899" y="1297098"/>
            <a:chExt cx="954600" cy="954600"/>
          </a:xfrm>
        </p:grpSpPr>
        <p:pic>
          <p:nvPicPr>
            <p:cNvPr id="168" name="Google Shape;168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70" name="Google Shape;170;g261100d6bf7_0_706"/>
          <p:cNvCxnSpPr>
            <a:endCxn id="171" idx="6"/>
          </p:cNvCxnSpPr>
          <p:nvPr/>
        </p:nvCxnSpPr>
        <p:spPr>
          <a:xfrm flipH="1">
            <a:off x="1493837" y="1896965"/>
            <a:ext cx="2663100" cy="9063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2" name="Google Shape;172;g261100d6bf7_0_706"/>
          <p:cNvSpPr/>
          <p:nvPr/>
        </p:nvSpPr>
        <p:spPr>
          <a:xfrm>
            <a:off x="4156850" y="1449558"/>
            <a:ext cx="735900" cy="7359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261100d6bf7_0_706"/>
          <p:cNvSpPr/>
          <p:nvPr/>
        </p:nvSpPr>
        <p:spPr>
          <a:xfrm>
            <a:off x="1267937" y="2690315"/>
            <a:ext cx="225900" cy="2259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" name="Google Shape;173;g261100d6bf7_0_706"/>
          <p:cNvCxnSpPr>
            <a:endCxn id="174" idx="2"/>
          </p:cNvCxnSpPr>
          <p:nvPr/>
        </p:nvCxnSpPr>
        <p:spPr>
          <a:xfrm>
            <a:off x="4902760" y="1875415"/>
            <a:ext cx="2731500" cy="8745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5" name="Google Shape;175;g261100d6bf7_0_706"/>
          <p:cNvCxnSpPr>
            <a:stCxn id="172" idx="4"/>
            <a:endCxn id="176" idx="0"/>
          </p:cNvCxnSpPr>
          <p:nvPr/>
        </p:nvCxnSpPr>
        <p:spPr>
          <a:xfrm>
            <a:off x="4524800" y="2185458"/>
            <a:ext cx="22800" cy="513600"/>
          </a:xfrm>
          <a:prstGeom prst="straightConnector1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6" name="Google Shape;176;g261100d6bf7_0_706"/>
          <p:cNvSpPr/>
          <p:nvPr/>
        </p:nvSpPr>
        <p:spPr>
          <a:xfrm>
            <a:off x="4434584" y="2698983"/>
            <a:ext cx="225900" cy="2259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261100d6bf7_0_706"/>
          <p:cNvSpPr/>
          <p:nvPr/>
        </p:nvSpPr>
        <p:spPr>
          <a:xfrm>
            <a:off x="7634260" y="2636965"/>
            <a:ext cx="225900" cy="225900"/>
          </a:xfrm>
          <a:prstGeom prst="ellipse">
            <a:avLst/>
          </a:prstGeom>
          <a:noFill/>
          <a:ln w="28575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261100d6bf7_0_706"/>
          <p:cNvSpPr/>
          <p:nvPr/>
        </p:nvSpPr>
        <p:spPr>
          <a:xfrm>
            <a:off x="6735602" y="4921813"/>
            <a:ext cx="142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№ 2-2</a:t>
            </a:r>
            <a:endParaRPr sz="10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261100d6bf7_0_706"/>
          <p:cNvSpPr/>
          <p:nvPr/>
        </p:nvSpPr>
        <p:spPr>
          <a:xfrm>
            <a:off x="1395273" y="13457"/>
            <a:ext cx="7552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Комплекс автоматической потоковой обработки (АПОИ)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" name="Google Shape;179;g261100d6bf7_0_706"/>
          <p:cNvGrpSpPr/>
          <p:nvPr/>
        </p:nvGrpSpPr>
        <p:grpSpPr>
          <a:xfrm>
            <a:off x="7763315" y="3605281"/>
            <a:ext cx="563596" cy="563596"/>
            <a:chOff x="769899" y="1297098"/>
            <a:chExt cx="954600" cy="954600"/>
          </a:xfrm>
        </p:grpSpPr>
        <p:pic>
          <p:nvPicPr>
            <p:cNvPr id="180" name="Google Shape;180;g261100d6bf7_0_706" descr="http://cdn.onlinewebfonts.com/svg/img_529378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2" name="Google Shape;182;g261100d6bf7_0_706"/>
          <p:cNvCxnSpPr/>
          <p:nvPr/>
        </p:nvCxnSpPr>
        <p:spPr>
          <a:xfrm>
            <a:off x="4902956" y="1680526"/>
            <a:ext cx="1377300" cy="18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83" name="Google Shape;183;g261100d6bf7_0_706"/>
          <p:cNvSpPr/>
          <p:nvPr/>
        </p:nvSpPr>
        <p:spPr>
          <a:xfrm>
            <a:off x="6358437" y="1580261"/>
            <a:ext cx="225900" cy="225900"/>
          </a:xfrm>
          <a:prstGeom prst="ellipse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" name="Google Shape;184;g261100d6bf7_0_706"/>
          <p:cNvGrpSpPr/>
          <p:nvPr/>
        </p:nvGrpSpPr>
        <p:grpSpPr>
          <a:xfrm>
            <a:off x="7164800" y="4329491"/>
            <a:ext cx="563596" cy="563596"/>
            <a:chOff x="769899" y="1297098"/>
            <a:chExt cx="954600" cy="954600"/>
          </a:xfrm>
        </p:grpSpPr>
        <p:pic>
          <p:nvPicPr>
            <p:cNvPr id="185" name="Google Shape;185;g261100d6bf7_0_706" descr="http://cdn.onlinewebfonts.com/svg/img_529378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187;g261100d6bf7_0_706"/>
          <p:cNvGrpSpPr/>
          <p:nvPr/>
        </p:nvGrpSpPr>
        <p:grpSpPr>
          <a:xfrm>
            <a:off x="8276048" y="4349679"/>
            <a:ext cx="563596" cy="563596"/>
            <a:chOff x="769899" y="1297098"/>
            <a:chExt cx="954600" cy="954600"/>
          </a:xfrm>
        </p:grpSpPr>
        <p:pic>
          <p:nvPicPr>
            <p:cNvPr id="188" name="Google Shape;188;g261100d6bf7_0_706" descr="http://cdn.onlinewebfonts.com/svg/img_529378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g261100d6bf7_0_706"/>
          <p:cNvSpPr/>
          <p:nvPr/>
        </p:nvSpPr>
        <p:spPr>
          <a:xfrm>
            <a:off x="7321281" y="4194508"/>
            <a:ext cx="142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№ 2-3</a:t>
            </a:r>
            <a:endParaRPr sz="1050" b="1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261100d6bf7_0_706"/>
          <p:cNvSpPr/>
          <p:nvPr/>
        </p:nvSpPr>
        <p:spPr>
          <a:xfrm>
            <a:off x="7760837" y="4919732"/>
            <a:ext cx="142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№ 2-4</a:t>
            </a:r>
            <a:endParaRPr sz="1050" b="1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261100d6bf7_0_706"/>
          <p:cNvSpPr txBox="1"/>
          <p:nvPr/>
        </p:nvSpPr>
        <p:spPr>
          <a:xfrm>
            <a:off x="30459" y="1933335"/>
            <a:ext cx="1073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Ресурс-ПМ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g261100d6bf7_0_706"/>
          <p:cNvCxnSpPr/>
          <p:nvPr/>
        </p:nvCxnSpPr>
        <p:spPr>
          <a:xfrm rot="10800000" flipH="1">
            <a:off x="2769437" y="1681266"/>
            <a:ext cx="1406100" cy="321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94" name="Google Shape;194;g261100d6bf7_0_706"/>
          <p:cNvSpPr/>
          <p:nvPr/>
        </p:nvSpPr>
        <p:spPr>
          <a:xfrm>
            <a:off x="2485896" y="1587033"/>
            <a:ext cx="225900" cy="225900"/>
          </a:xfrm>
          <a:prstGeom prst="ellipse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5" name="Google Shape;195;g261100d6bf7_0_706"/>
          <p:cNvGrpSpPr/>
          <p:nvPr/>
        </p:nvGrpSpPr>
        <p:grpSpPr>
          <a:xfrm>
            <a:off x="705757" y="4310455"/>
            <a:ext cx="563596" cy="563596"/>
            <a:chOff x="769899" y="1297098"/>
            <a:chExt cx="954600" cy="954600"/>
          </a:xfrm>
        </p:grpSpPr>
        <p:pic>
          <p:nvPicPr>
            <p:cNvPr id="196" name="Google Shape;196;g261100d6bf7_0_706" descr="http://cdn.onlinewebfonts.com/svg/img_529378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" name="Google Shape;198;g261100d6bf7_0_706"/>
          <p:cNvGrpSpPr/>
          <p:nvPr/>
        </p:nvGrpSpPr>
        <p:grpSpPr>
          <a:xfrm>
            <a:off x="1625828" y="4299207"/>
            <a:ext cx="563596" cy="563596"/>
            <a:chOff x="769899" y="1297098"/>
            <a:chExt cx="954600" cy="954600"/>
          </a:xfrm>
        </p:grpSpPr>
        <p:pic>
          <p:nvPicPr>
            <p:cNvPr id="199" name="Google Shape;199;g261100d6bf7_0_706" descr="http://cdn.onlinewebfonts.com/svg/img_529378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g261100d6bf7_0_706"/>
          <p:cNvSpPr/>
          <p:nvPr/>
        </p:nvSpPr>
        <p:spPr>
          <a:xfrm>
            <a:off x="909384" y="1939649"/>
            <a:ext cx="9678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Аист-2Т</a:t>
            </a:r>
            <a:endParaRPr sz="105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261100d6bf7_0_706"/>
          <p:cNvSpPr/>
          <p:nvPr/>
        </p:nvSpPr>
        <p:spPr>
          <a:xfrm>
            <a:off x="1631344" y="1947662"/>
            <a:ext cx="809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Аист-2Д</a:t>
            </a:r>
            <a:endParaRPr sz="105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3" name="Google Shape;203;g261100d6bf7_0_706"/>
          <p:cNvGrpSpPr/>
          <p:nvPr/>
        </p:nvGrpSpPr>
        <p:grpSpPr>
          <a:xfrm>
            <a:off x="939967" y="1350162"/>
            <a:ext cx="563596" cy="563596"/>
            <a:chOff x="769899" y="1297098"/>
            <a:chExt cx="954600" cy="954600"/>
          </a:xfrm>
        </p:grpSpPr>
        <p:pic>
          <p:nvPicPr>
            <p:cNvPr id="204" name="Google Shape;204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g261100d6bf7_0_706"/>
          <p:cNvGrpSpPr/>
          <p:nvPr/>
        </p:nvGrpSpPr>
        <p:grpSpPr>
          <a:xfrm>
            <a:off x="1690997" y="1364601"/>
            <a:ext cx="563596" cy="563596"/>
            <a:chOff x="769899" y="1297098"/>
            <a:chExt cx="954600" cy="954600"/>
          </a:xfrm>
        </p:grpSpPr>
        <p:pic>
          <p:nvPicPr>
            <p:cNvPr id="207" name="Google Shape;207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g261100d6bf7_0_706"/>
          <p:cNvGrpSpPr/>
          <p:nvPr/>
        </p:nvGrpSpPr>
        <p:grpSpPr>
          <a:xfrm>
            <a:off x="182686" y="1339541"/>
            <a:ext cx="563596" cy="563596"/>
            <a:chOff x="769899" y="1297098"/>
            <a:chExt cx="954600" cy="954600"/>
          </a:xfrm>
        </p:grpSpPr>
        <p:pic>
          <p:nvPicPr>
            <p:cNvPr id="210" name="Google Shape;210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g261100d6bf7_0_706"/>
          <p:cNvSpPr/>
          <p:nvPr/>
        </p:nvSpPr>
        <p:spPr>
          <a:xfrm>
            <a:off x="6574823" y="1939649"/>
            <a:ext cx="10653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Кондор-ФКА</a:t>
            </a:r>
            <a:endParaRPr sz="105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261100d6bf7_0_706"/>
          <p:cNvSpPr/>
          <p:nvPr/>
        </p:nvSpPr>
        <p:spPr>
          <a:xfrm>
            <a:off x="7617694" y="1933153"/>
            <a:ext cx="809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Обзор-Р</a:t>
            </a:r>
            <a:endParaRPr sz="105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4" name="Google Shape;214;g261100d6bf7_0_706"/>
          <p:cNvGrpSpPr/>
          <p:nvPr/>
        </p:nvGrpSpPr>
        <p:grpSpPr>
          <a:xfrm>
            <a:off x="6825648" y="1350162"/>
            <a:ext cx="563596" cy="563596"/>
            <a:chOff x="769899" y="1297098"/>
            <a:chExt cx="954600" cy="954600"/>
          </a:xfrm>
        </p:grpSpPr>
        <p:pic>
          <p:nvPicPr>
            <p:cNvPr id="215" name="Google Shape;215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g261100d6bf7_0_706"/>
          <p:cNvGrpSpPr/>
          <p:nvPr/>
        </p:nvGrpSpPr>
        <p:grpSpPr>
          <a:xfrm>
            <a:off x="7677347" y="1350092"/>
            <a:ext cx="563596" cy="563596"/>
            <a:chOff x="769899" y="1297098"/>
            <a:chExt cx="954600" cy="954600"/>
          </a:xfrm>
        </p:grpSpPr>
        <p:pic>
          <p:nvPicPr>
            <p:cNvPr id="218" name="Google Shape;218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g261100d6bf7_0_706"/>
          <p:cNvSpPr/>
          <p:nvPr/>
        </p:nvSpPr>
        <p:spPr>
          <a:xfrm>
            <a:off x="738247" y="4902828"/>
            <a:ext cx="479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№ 4</a:t>
            </a:r>
            <a:endParaRPr sz="105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261100d6bf7_0_706"/>
          <p:cNvSpPr/>
          <p:nvPr/>
        </p:nvSpPr>
        <p:spPr>
          <a:xfrm>
            <a:off x="1667730" y="4890260"/>
            <a:ext cx="479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№ 5</a:t>
            </a:r>
            <a:endParaRPr sz="105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g261100d6bf7_0_706" descr="https://otc.ru/portals/0/Images/academy/top/10092018/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261100d6bf7_0_706"/>
          <p:cNvSpPr/>
          <p:nvPr/>
        </p:nvSpPr>
        <p:spPr>
          <a:xfrm>
            <a:off x="2531425" y="4908841"/>
            <a:ext cx="142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“БКА” 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g261100d6bf7_0_706"/>
          <p:cNvGrpSpPr/>
          <p:nvPr/>
        </p:nvGrpSpPr>
        <p:grpSpPr>
          <a:xfrm>
            <a:off x="2971870" y="4331937"/>
            <a:ext cx="563596" cy="563596"/>
            <a:chOff x="769899" y="1297098"/>
            <a:chExt cx="954600" cy="954600"/>
          </a:xfrm>
        </p:grpSpPr>
        <p:pic>
          <p:nvPicPr>
            <p:cNvPr id="225" name="Google Shape;225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1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" name="Google Shape;227;g261100d6bf7_0_706"/>
          <p:cNvSpPr/>
          <p:nvPr/>
        </p:nvSpPr>
        <p:spPr>
          <a:xfrm>
            <a:off x="4297646" y="738825"/>
            <a:ext cx="5193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>
                <a:solidFill>
                  <a:schemeClr val="accent4"/>
                </a:solidFill>
              </a:rPr>
              <a:t>МКА</a:t>
            </a:r>
            <a:endParaRPr sz="105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8" name="Google Shape;228;g261100d6bf7_0_706"/>
          <p:cNvGrpSpPr/>
          <p:nvPr/>
        </p:nvGrpSpPr>
        <p:grpSpPr>
          <a:xfrm>
            <a:off x="3517062" y="413449"/>
            <a:ext cx="325614" cy="325614"/>
            <a:chOff x="769899" y="1297098"/>
            <a:chExt cx="954600" cy="954600"/>
          </a:xfrm>
        </p:grpSpPr>
        <p:pic>
          <p:nvPicPr>
            <p:cNvPr id="229" name="Google Shape;229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g261100d6bf7_0_706"/>
          <p:cNvGrpSpPr/>
          <p:nvPr/>
        </p:nvGrpSpPr>
        <p:grpSpPr>
          <a:xfrm>
            <a:off x="3925712" y="413449"/>
            <a:ext cx="325614" cy="325614"/>
            <a:chOff x="769899" y="1297098"/>
            <a:chExt cx="954600" cy="954600"/>
          </a:xfrm>
        </p:grpSpPr>
        <p:pic>
          <p:nvPicPr>
            <p:cNvPr id="232" name="Google Shape;232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234;g261100d6bf7_0_706"/>
          <p:cNvGrpSpPr/>
          <p:nvPr/>
        </p:nvGrpSpPr>
        <p:grpSpPr>
          <a:xfrm>
            <a:off x="4362247" y="413449"/>
            <a:ext cx="325614" cy="325614"/>
            <a:chOff x="769899" y="1297098"/>
            <a:chExt cx="954600" cy="954600"/>
          </a:xfrm>
        </p:grpSpPr>
        <p:pic>
          <p:nvPicPr>
            <p:cNvPr id="235" name="Google Shape;235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g261100d6bf7_0_706"/>
          <p:cNvGrpSpPr/>
          <p:nvPr/>
        </p:nvGrpSpPr>
        <p:grpSpPr>
          <a:xfrm>
            <a:off x="5227674" y="413449"/>
            <a:ext cx="325614" cy="325614"/>
            <a:chOff x="769899" y="1297098"/>
            <a:chExt cx="954600" cy="954600"/>
          </a:xfrm>
        </p:grpSpPr>
        <p:pic>
          <p:nvPicPr>
            <p:cNvPr id="238" name="Google Shape;238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" name="Google Shape;240;g261100d6bf7_0_706"/>
          <p:cNvGrpSpPr/>
          <p:nvPr/>
        </p:nvGrpSpPr>
        <p:grpSpPr>
          <a:xfrm>
            <a:off x="4802737" y="413449"/>
            <a:ext cx="325614" cy="325614"/>
            <a:chOff x="769899" y="1297098"/>
            <a:chExt cx="954600" cy="954600"/>
          </a:xfrm>
        </p:grpSpPr>
        <p:pic>
          <p:nvPicPr>
            <p:cNvPr id="241" name="Google Shape;241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43" name="Google Shape;243;g261100d6bf7_0_706"/>
          <p:cNvCxnSpPr>
            <a:stCxn id="172" idx="0"/>
            <a:endCxn id="244" idx="4"/>
          </p:cNvCxnSpPr>
          <p:nvPr/>
        </p:nvCxnSpPr>
        <p:spPr>
          <a:xfrm rot="10800000" flipH="1">
            <a:off x="4524800" y="1207158"/>
            <a:ext cx="300" cy="2424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44" name="Google Shape;244;g261100d6bf7_0_706"/>
          <p:cNvSpPr/>
          <p:nvPr/>
        </p:nvSpPr>
        <p:spPr>
          <a:xfrm>
            <a:off x="4412118" y="981374"/>
            <a:ext cx="225900" cy="225900"/>
          </a:xfrm>
          <a:prstGeom prst="ellipse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g261100d6bf7_0_706"/>
          <p:cNvGrpSpPr/>
          <p:nvPr/>
        </p:nvGrpSpPr>
        <p:grpSpPr>
          <a:xfrm>
            <a:off x="3108399" y="413449"/>
            <a:ext cx="325614" cy="325614"/>
            <a:chOff x="769899" y="1297098"/>
            <a:chExt cx="954600" cy="954600"/>
          </a:xfrm>
        </p:grpSpPr>
        <p:pic>
          <p:nvPicPr>
            <p:cNvPr id="246" name="Google Shape;246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g261100d6bf7_0_706"/>
          <p:cNvGrpSpPr/>
          <p:nvPr/>
        </p:nvGrpSpPr>
        <p:grpSpPr>
          <a:xfrm>
            <a:off x="5652637" y="413449"/>
            <a:ext cx="325614" cy="325614"/>
            <a:chOff x="769899" y="1297098"/>
            <a:chExt cx="954600" cy="954600"/>
          </a:xfrm>
        </p:grpSpPr>
        <p:pic>
          <p:nvPicPr>
            <p:cNvPr id="249" name="Google Shape;249;g261100d6bf7_0_706" descr="http://cdn.onlinewebfonts.com/svg/img_529378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935014" y="1462211"/>
              <a:ext cx="586372" cy="586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g261100d6bf7_0_706"/>
            <p:cNvSpPr/>
            <p:nvPr/>
          </p:nvSpPr>
          <p:spPr>
            <a:xfrm>
              <a:off x="769899" y="1297098"/>
              <a:ext cx="954600" cy="954600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Google Shape;718;g27981be2a30_0_202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g27981be2a30_0_202"/>
          <p:cNvSpPr/>
          <p:nvPr/>
        </p:nvSpPr>
        <p:spPr>
          <a:xfrm>
            <a:off x="1444350" y="75150"/>
            <a:ext cx="76653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Пример №2 формирование линии пореза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без отрисовки линии пореза</a:t>
            </a:r>
            <a:endParaRPr sz="1800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0" name="Google Shape;720;g27981be2a30_0_2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6575" y="957800"/>
            <a:ext cx="6330875" cy="4054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g27981be2a30_0_208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g27981be2a30_0_208"/>
          <p:cNvSpPr/>
          <p:nvPr/>
        </p:nvSpPr>
        <p:spPr>
          <a:xfrm>
            <a:off x="1444350" y="75150"/>
            <a:ext cx="76653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Пример №3 формирование линии пореза</a:t>
            </a:r>
            <a:r>
              <a:rPr lang="ru-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с отрисовкой линии пореза</a:t>
            </a:r>
            <a:r>
              <a:rPr lang="ru-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" name="Google Shape;727;g27981be2a30_0_2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6575" y="957800"/>
            <a:ext cx="6330875" cy="4054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g27981be2a30_0_214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g27981be2a30_0_214"/>
          <p:cNvSpPr/>
          <p:nvPr/>
        </p:nvSpPr>
        <p:spPr>
          <a:xfrm>
            <a:off x="1444350" y="75150"/>
            <a:ext cx="76653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Пример №3 формирование линии пореза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без отрисовки линии пореза</a:t>
            </a:r>
            <a:endParaRPr sz="1800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4" name="Google Shape;734;g27981be2a30_0_2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6575" y="957800"/>
            <a:ext cx="6330875" cy="4054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7981be2a30_0_245"/>
          <p:cNvSpPr txBox="1"/>
          <p:nvPr/>
        </p:nvSpPr>
        <p:spPr>
          <a:xfrm>
            <a:off x="1439950" y="75150"/>
            <a:ext cx="69117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-RU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Уточнение навигационных параметров АСН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g27981be2a30_0_245"/>
          <p:cNvPicPr preferRelativeResize="0"/>
          <p:nvPr/>
        </p:nvPicPr>
        <p:blipFill rotWithShape="1">
          <a:blip r:embed="rId3">
            <a:alphaModFix/>
          </a:blip>
          <a:srcRect l="3679"/>
          <a:stretch/>
        </p:blipFill>
        <p:spPr>
          <a:xfrm>
            <a:off x="463818" y="1125281"/>
            <a:ext cx="3793867" cy="394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g27981be2a30_0_245"/>
          <p:cNvPicPr preferRelativeResize="0"/>
          <p:nvPr/>
        </p:nvPicPr>
        <p:blipFill rotWithShape="1">
          <a:blip r:embed="rId4">
            <a:alphaModFix/>
          </a:blip>
          <a:srcRect l="1068"/>
          <a:stretch/>
        </p:blipFill>
        <p:spPr>
          <a:xfrm>
            <a:off x="4876032" y="1125281"/>
            <a:ext cx="3816018" cy="3942019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g27981be2a30_0_245"/>
          <p:cNvSpPr/>
          <p:nvPr/>
        </p:nvSpPr>
        <p:spPr>
          <a:xfrm>
            <a:off x="4373704" y="2783797"/>
            <a:ext cx="386400" cy="320100"/>
          </a:xfrm>
          <a:prstGeom prst="rightArrow">
            <a:avLst>
              <a:gd name="adj1" fmla="val 50000"/>
              <a:gd name="adj2" fmla="val 59102"/>
            </a:avLst>
          </a:prstGeom>
          <a:solidFill>
            <a:srgbClr val="ABDB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0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g27981be2a30_0_245"/>
          <p:cNvSpPr/>
          <p:nvPr/>
        </p:nvSpPr>
        <p:spPr>
          <a:xfrm>
            <a:off x="5036538" y="656681"/>
            <a:ext cx="34950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800" b="0" i="0" u="none" strike="noStrike" cap="none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Результаты уточнения</a:t>
            </a:r>
            <a:endParaRPr sz="18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4" name="Google Shape;744;g27981be2a30_0_245" descr="https://otc.ru/portals/0/Images/academy/top/10092018/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g27981be2a30_0_245"/>
          <p:cNvSpPr/>
          <p:nvPr/>
        </p:nvSpPr>
        <p:spPr>
          <a:xfrm>
            <a:off x="613250" y="656681"/>
            <a:ext cx="34950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Исходные невязки</a:t>
            </a:r>
            <a:endParaRPr sz="18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7981be2a30_0_266"/>
          <p:cNvSpPr txBox="1"/>
          <p:nvPr/>
        </p:nvSpPr>
        <p:spPr>
          <a:xfrm>
            <a:off x="1439938" y="75150"/>
            <a:ext cx="8031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-RU" sz="24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Уточнение навигационных параметров</a:t>
            </a:r>
            <a:endParaRPr sz="2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g27981be2a30_0_266"/>
          <p:cNvSpPr/>
          <p:nvPr/>
        </p:nvSpPr>
        <p:spPr>
          <a:xfrm>
            <a:off x="1439950" y="576100"/>
            <a:ext cx="76458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Ошибка геопривязки КА “Канопус-В” № 3-6, ИК до коррекции и после</a:t>
            </a:r>
            <a:endParaRPr sz="18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2" name="Google Shape;752;g27981be2a30_0_266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g27981be2a30_0_266"/>
          <p:cNvSpPr txBox="1"/>
          <p:nvPr/>
        </p:nvSpPr>
        <p:spPr>
          <a:xfrm>
            <a:off x="3072000" y="1306850"/>
            <a:ext cx="4536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Ошибки геопривязки по данным АСН: </a:t>
            </a:r>
            <a:r>
              <a:rPr lang="ru-RU" sz="11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20 - 800 м</a:t>
            </a:r>
            <a:endParaRPr sz="11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Ошибки геопривязки после коррекции: </a:t>
            </a:r>
            <a:r>
              <a:rPr lang="ru-RU" sz="11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2 - 5 м. (1 - 2 пикселя)</a:t>
            </a:r>
            <a:endParaRPr sz="11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Количество маршрутов: </a:t>
            </a:r>
            <a:r>
              <a:rPr lang="ru-RU" sz="11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645</a:t>
            </a:r>
            <a:endParaRPr sz="11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g27981be2a30_0_266"/>
          <p:cNvSpPr txBox="1"/>
          <p:nvPr/>
        </p:nvSpPr>
        <p:spPr>
          <a:xfrm>
            <a:off x="1645200" y="4643575"/>
            <a:ext cx="1477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Общий вид графика</a:t>
            </a:r>
            <a:endParaRPr sz="11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g27981be2a30_0_266"/>
          <p:cNvSpPr txBox="1"/>
          <p:nvPr/>
        </p:nvSpPr>
        <p:spPr>
          <a:xfrm>
            <a:off x="5385375" y="4643575"/>
            <a:ext cx="2787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Увеличенный фрагмент графика</a:t>
            </a:r>
            <a:endParaRPr sz="11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6" name="Google Shape;756;g27981be2a30_0_266" title="Диаграм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575" y="2198700"/>
            <a:ext cx="3880736" cy="236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g27981be2a30_0_266" title="Диаграмма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8950" y="2198700"/>
            <a:ext cx="3880751" cy="2363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27b36093101_0_0"/>
          <p:cNvSpPr txBox="1"/>
          <p:nvPr/>
        </p:nvSpPr>
        <p:spPr>
          <a:xfrm>
            <a:off x="1458199" y="83100"/>
            <a:ext cx="733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Пример двухэтапного уточнения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3" name="Google Shape;763;g27b3609310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5513" y="540387"/>
            <a:ext cx="6353751" cy="3843932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g27b36093101_0_0"/>
          <p:cNvSpPr txBox="1"/>
          <p:nvPr/>
        </p:nvSpPr>
        <p:spPr>
          <a:xfrm>
            <a:off x="2489303" y="4360880"/>
            <a:ext cx="2176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Ошибка геопривязки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по данным АСН - 228 пикс</a:t>
            </a:r>
            <a:endParaRPr sz="11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g27b36093101_0_0"/>
          <p:cNvSpPr txBox="1"/>
          <p:nvPr/>
        </p:nvSpPr>
        <p:spPr>
          <a:xfrm>
            <a:off x="4639075" y="4384325"/>
            <a:ext cx="2203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Ошибка геопривязки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после коррекции </a:t>
            </a:r>
            <a:endParaRPr sz="11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одиночного маршрута - 5 пикс</a:t>
            </a:r>
            <a:endParaRPr sz="11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g27b36093101_0_0"/>
          <p:cNvSpPr txBox="1"/>
          <p:nvPr/>
        </p:nvSpPr>
        <p:spPr>
          <a:xfrm>
            <a:off x="6696475" y="4384325"/>
            <a:ext cx="2445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Ошибка геопривязки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ортомозаик к опоре - менее 1 пикс</a:t>
            </a:r>
            <a:endParaRPr sz="11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g27b36093101_0_0"/>
          <p:cNvSpPr/>
          <p:nvPr/>
        </p:nvSpPr>
        <p:spPr>
          <a:xfrm>
            <a:off x="8700" y="4078152"/>
            <a:ext cx="2548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анализа ошибки </a:t>
            </a:r>
            <a:r>
              <a:rPr lang="ru-RU" sz="11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геопривязки</a:t>
            </a:r>
            <a:r>
              <a:rPr lang="ru-RU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опора </a:t>
            </a:r>
            <a:r>
              <a:rPr lang="ru-RU" sz="1100" dirty="0">
                <a:solidFill>
                  <a:schemeClr val="lt1"/>
                </a:solidFill>
              </a:rPr>
              <a:t>- </a:t>
            </a:r>
            <a:r>
              <a:rPr lang="ru-RU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красном канале</a:t>
            </a:r>
            <a:endParaRPr sz="1100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снимок </a:t>
            </a:r>
            <a:r>
              <a:rPr lang="ru-RU" sz="1100" dirty="0">
                <a:solidFill>
                  <a:schemeClr val="lt1"/>
                </a:solidFill>
              </a:rPr>
              <a:t>-</a:t>
            </a:r>
            <a:r>
              <a:rPr lang="ru-RU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в зеленом и синем каналах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8" name="Google Shape;768;g27b36093101_0_0" descr="https://otc.ru/portals/0/Images/academy/top/10092018/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g27b36093101_0_0"/>
          <p:cNvSpPr/>
          <p:nvPr/>
        </p:nvSpPr>
        <p:spPr>
          <a:xfrm>
            <a:off x="5215075" y="544800"/>
            <a:ext cx="15576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Уточнение одиночного маршрута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g27b36093101_0_0"/>
          <p:cNvSpPr/>
          <p:nvPr/>
        </p:nvSpPr>
        <p:spPr>
          <a:xfrm>
            <a:off x="7361675" y="544800"/>
            <a:ext cx="15576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Уточнение блока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маршрутов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g27b36093101_0_0"/>
          <p:cNvSpPr/>
          <p:nvPr/>
        </p:nvSpPr>
        <p:spPr>
          <a:xfrm>
            <a:off x="3131775" y="544800"/>
            <a:ext cx="15576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Привязка по данным АСН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g27b36093101_0_0"/>
          <p:cNvSpPr txBox="1"/>
          <p:nvPr/>
        </p:nvSpPr>
        <p:spPr>
          <a:xfrm>
            <a:off x="0" y="544800"/>
            <a:ext cx="25656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lvl="0" indent="-198499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AutoNum type="arabicPeriod"/>
            </a:pPr>
            <a:r>
              <a:rPr lang="ru-RU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Коррекция геопривязки отдельных маршрутов путем уточнения параметров строгой модели съемки (коррекция измерительной информации,  поступающей с борта КА: линейного и углового положения КА в каждый момент времени) с точностью до единиц метров за счет использования опорной информации;</a:t>
            </a:r>
            <a:endParaRPr sz="1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999" lvl="0" indent="-198499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AutoNum type="arabicPeriod"/>
            </a:pPr>
            <a:r>
              <a:rPr lang="ru-RU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Коррекция геопривязки всего блока маршрутов мозаики (блочное уравнивание) при которой также происходит уточнение параметров строгих моделей съемки всех маршрутов (для обеспечения их сшивки между собой с пиксельной точностью) за счет совместной обработки маршрутов.</a:t>
            </a:r>
            <a:endParaRPr sz="1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g27981be2a30_0_290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g27981be2a30_0_290"/>
          <p:cNvSpPr/>
          <p:nvPr/>
        </p:nvSpPr>
        <p:spPr>
          <a:xfrm>
            <a:off x="1444350" y="75150"/>
            <a:ext cx="7560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Автоматический анализ точности геопривязки</a:t>
            </a:r>
            <a:endParaRPr sz="240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9" name="Google Shape;779;g27981be2a30_0_2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2587" y="1225100"/>
            <a:ext cx="5380024" cy="3816076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g27981be2a30_0_290"/>
          <p:cNvSpPr/>
          <p:nvPr/>
        </p:nvSpPr>
        <p:spPr>
          <a:xfrm>
            <a:off x="1444350" y="537950"/>
            <a:ext cx="69693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800" b="0" i="0" u="none" strike="noStrike" cap="none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Статистика уточнения геопривязки по 22 маршрутам, </a:t>
            </a:r>
            <a:endParaRPr sz="18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вошедших в</a:t>
            </a:r>
            <a:r>
              <a:rPr lang="ru-RU" sz="1800" b="0" i="0" u="none" strike="noStrike" cap="none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 ортомозаик</a:t>
            </a:r>
            <a:r>
              <a:rPr lang="ru-RU" sz="1800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у</a:t>
            </a:r>
            <a:r>
              <a:rPr lang="ru-RU" sz="1800" b="0" i="0" u="none" strike="noStrike" cap="none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 на полуостров Крым</a:t>
            </a:r>
            <a:endParaRPr sz="18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g27981be2a30_0_290"/>
          <p:cNvSpPr txBox="1"/>
          <p:nvPr/>
        </p:nvSpPr>
        <p:spPr>
          <a:xfrm>
            <a:off x="233600" y="1225100"/>
            <a:ext cx="2436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Средняя точность геопривязки рассчитывалась по формуле средней абсолютной ошибки M</a:t>
            </a:r>
            <a:r>
              <a:rPr lang="ru-RU" sz="1200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ean Absolute Error</a:t>
            </a:r>
            <a:r>
              <a:rPr lang="ru-RU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(MAE)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2" name="Google Shape;782;g27981be2a30_0_2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762" y="2158212"/>
            <a:ext cx="2303676" cy="8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g27981be2a30_0_290"/>
          <p:cNvSpPr/>
          <p:nvPr/>
        </p:nvSpPr>
        <p:spPr>
          <a:xfrm>
            <a:off x="7848500" y="4555234"/>
            <a:ext cx="497700" cy="351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g28c5f07df06_0_158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g28c5f07df06_0_158"/>
          <p:cNvSpPr/>
          <p:nvPr/>
        </p:nvSpPr>
        <p:spPr>
          <a:xfrm>
            <a:off x="1444350" y="75150"/>
            <a:ext cx="76365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Фотограмметрический анализ точности геопривязки </a:t>
            </a: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g28c5f07df06_0_158"/>
          <p:cNvSpPr/>
          <p:nvPr/>
        </p:nvSpPr>
        <p:spPr>
          <a:xfrm>
            <a:off x="1444350" y="537950"/>
            <a:ext cx="67833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Анализ точности геопривязки</a:t>
            </a:r>
            <a:r>
              <a:rPr lang="ru-RU" sz="1800" b="0" i="0" u="none" strike="noStrike" cap="none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относительно опорных данных</a:t>
            </a:r>
            <a:endParaRPr sz="180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1" name="Google Shape;791;g28c5f07df06_0_1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0800" y="1172442"/>
            <a:ext cx="5447432" cy="3427757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g28c5f07df06_0_158"/>
          <p:cNvSpPr txBox="1"/>
          <p:nvPr/>
        </p:nvSpPr>
        <p:spPr>
          <a:xfrm>
            <a:off x="28600" y="1248925"/>
            <a:ext cx="3427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1.а) </a:t>
            </a:r>
            <a:r>
              <a:rPr lang="ru-RU" sz="13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Ручное измерение:</a:t>
            </a:r>
            <a:endParaRPr sz="130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Количество точек к опорным данным - 208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Средняя ошибка - </a:t>
            </a:r>
            <a:r>
              <a:rPr lang="ru-RU" sz="13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4.17 м</a:t>
            </a:r>
            <a:r>
              <a:rPr lang="ru-RU"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(1.98 пикс)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g28c5f07df06_0_158"/>
          <p:cNvSpPr txBox="1"/>
          <p:nvPr/>
        </p:nvSpPr>
        <p:spPr>
          <a:xfrm>
            <a:off x="28600" y="2114675"/>
            <a:ext cx="3565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1.б) </a:t>
            </a:r>
            <a:r>
              <a:rPr lang="ru-RU" sz="13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Автоматическое измерение:</a:t>
            </a:r>
            <a:endParaRPr sz="130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Количество точек к опорным данным - 300 </a:t>
            </a:r>
            <a:r>
              <a:rPr lang="ru-RU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тыс.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Средняя ошибка - </a:t>
            </a:r>
            <a:r>
              <a:rPr lang="ru-RU" sz="13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1.98 м</a:t>
            </a:r>
            <a:r>
              <a:rPr lang="ru-RU"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(0.94 пикс)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g28c5f07df06_0_158"/>
          <p:cNvSpPr txBox="1"/>
          <p:nvPr/>
        </p:nvSpPr>
        <p:spPr>
          <a:xfrm>
            <a:off x="28600" y="3174600"/>
            <a:ext cx="3427500" cy="15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Почему отличается?</a:t>
            </a:r>
            <a:endParaRPr sz="13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BDBFF"/>
              </a:buClr>
              <a:buSzPts val="1300"/>
              <a:buFont typeface="Calibri"/>
              <a:buChar char="-"/>
            </a:pPr>
            <a:r>
              <a:rPr lang="ru-RU" sz="1300" b="0" i="0" u="none" strike="noStrike" cap="none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при автоматическом корреляционном поиске точек имеем субпиксельные точности определения координат, а при ручном “сколе” точек экспертом точность не превышает 1 пиксела</a:t>
            </a:r>
            <a:endParaRPr sz="13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g28c5f07df06_0_168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g28c5f07df06_0_168"/>
          <p:cNvSpPr/>
          <p:nvPr/>
        </p:nvSpPr>
        <p:spPr>
          <a:xfrm>
            <a:off x="1444350" y="75150"/>
            <a:ext cx="76557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Фотограмметрический анализ точности геопривязки </a:t>
            </a: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g28c5f07df06_0_168"/>
          <p:cNvSpPr/>
          <p:nvPr/>
        </p:nvSpPr>
        <p:spPr>
          <a:xfrm>
            <a:off x="1444350" y="537950"/>
            <a:ext cx="7503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Анализ точности геопривязки</a:t>
            </a:r>
            <a:r>
              <a:rPr lang="ru-RU" sz="1800" b="0" i="0" u="none" strike="noStrike" cap="none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относительно наземных измерений</a:t>
            </a:r>
            <a:endParaRPr sz="180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2" name="Google Shape;802;g28c5f07df06_0_1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5680" y="1177207"/>
            <a:ext cx="5450230" cy="3427758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g28c5f07df06_0_168"/>
          <p:cNvSpPr txBox="1"/>
          <p:nvPr/>
        </p:nvSpPr>
        <p:spPr>
          <a:xfrm>
            <a:off x="45775" y="2417400"/>
            <a:ext cx="3427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1.а) </a:t>
            </a:r>
            <a:r>
              <a:rPr lang="ru-RU" sz="12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Ручное измерение:</a:t>
            </a:r>
            <a:endParaRPr sz="120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Количество точек - 98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Средняя ошибка - </a:t>
            </a:r>
            <a:r>
              <a:rPr lang="ru-RU" sz="12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2.54</a:t>
            </a:r>
            <a:r>
              <a:rPr lang="ru-RU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м</a:t>
            </a:r>
            <a:r>
              <a:rPr lang="ru-RU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(1.21 пикс)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g28c5f07df06_0_168"/>
          <p:cNvSpPr txBox="1"/>
          <p:nvPr/>
        </p:nvSpPr>
        <p:spPr>
          <a:xfrm>
            <a:off x="0" y="3432275"/>
            <a:ext cx="3427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Выводы:</a:t>
            </a:r>
            <a:endParaRPr sz="12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DBFF"/>
              </a:buClr>
              <a:buSzPts val="1200"/>
              <a:buFont typeface="Calibri"/>
              <a:buChar char="-"/>
            </a:pPr>
            <a:r>
              <a:rPr lang="ru-RU" sz="1200" b="0" i="0" u="none" strike="noStrike" cap="none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т.к. измерение автоматом точнее примерно в 2 раза имеются основания полагать что реальная точность геопривязки ортомозаики к точкам на Земле скорее всего лучше, чем пространственное разрешение ортомозаики (1 пиксел = 2.1 м)</a:t>
            </a:r>
            <a:endParaRPr sz="12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g28c5f07df06_0_168"/>
          <p:cNvSpPr txBox="1"/>
          <p:nvPr/>
        </p:nvSpPr>
        <p:spPr>
          <a:xfrm>
            <a:off x="45775" y="1066325"/>
            <a:ext cx="30000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Высокоточные опорные точки местности (ОТМ) получены с помощью геодезических GPS измерений </a:t>
            </a:r>
            <a:endParaRPr sz="12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ABDBFF"/>
                </a:solidFill>
                <a:latin typeface="Calibri"/>
                <a:ea typeface="Calibri"/>
                <a:cs typeface="Calibri"/>
                <a:sym typeface="Calibri"/>
              </a:rPr>
              <a:t>с погрешностью не более 0.5 метра</a:t>
            </a:r>
            <a:endParaRPr sz="1200" b="0" i="0" u="none" strike="noStrike" cap="none">
              <a:solidFill>
                <a:srgbClr val="ABD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g27981be2a30_0_319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27981be2a30_0_319"/>
          <p:cNvSpPr/>
          <p:nvPr/>
        </p:nvSpPr>
        <p:spPr>
          <a:xfrm>
            <a:off x="1444350" y="75150"/>
            <a:ext cx="76365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Итоги</a:t>
            </a:r>
            <a:endParaRPr sz="230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g27981be2a30_0_319"/>
          <p:cNvSpPr txBox="1"/>
          <p:nvPr/>
        </p:nvSpPr>
        <p:spPr>
          <a:xfrm>
            <a:off x="1356750" y="959100"/>
            <a:ext cx="7090200" cy="3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AutoNum type="arabicPeriod"/>
            </a:pPr>
            <a:r>
              <a:rPr lang="ru-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Созданы </a:t>
            </a:r>
            <a:r>
              <a:rPr lang="ru-RU" sz="16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новые программные комплексы</a:t>
            </a:r>
            <a:r>
              <a:rPr lang="ru-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АПОИ и ПОД ИС ЦЗ, работающие полностью в автоматическом режиме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AutoNum type="arabicPeriod"/>
            </a:pPr>
            <a:r>
              <a:rPr lang="ru-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АПОИ обеспечивает полностью </a:t>
            </a:r>
            <a:r>
              <a:rPr lang="ru-RU" sz="16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автоматическую выдачу потребителям продуктов высокого качества стандартных уровней 1 и 2</a:t>
            </a:r>
            <a:endParaRPr sz="16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AutoNum type="arabicPeriod"/>
            </a:pPr>
            <a:r>
              <a:rPr lang="ru-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ПОД ИС ЦЗ является ключевым элементом информационной системы «Цифровая Земля», обеспечивая </a:t>
            </a:r>
            <a:r>
              <a:rPr lang="ru-RU" sz="16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автоматическую обработку данных и выдачу потребителям производных продуктов уровня 3</a:t>
            </a:r>
            <a:endParaRPr sz="16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lang="ru-RU" sz="23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  Готовность</a:t>
            </a:r>
            <a:r>
              <a:rPr lang="ru-RU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наземного сегмента </a:t>
            </a:r>
            <a:r>
              <a:rPr lang="ru-RU" sz="23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к работе </a:t>
            </a:r>
            <a:endParaRPr sz="23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    с многоспутниковой группировкой</a:t>
            </a:r>
            <a:r>
              <a:rPr lang="ru-RU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КА ДЗЗ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6de07d2e63_0_0"/>
          <p:cNvSpPr txBox="1">
            <a:spLocks noGrp="1"/>
          </p:cNvSpPr>
          <p:nvPr>
            <p:ph type="body" idx="1"/>
          </p:nvPr>
        </p:nvSpPr>
        <p:spPr>
          <a:xfrm>
            <a:off x="886365" y="956084"/>
            <a:ext cx="7886700" cy="42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ru-RU" sz="1800">
                <a:solidFill>
                  <a:schemeClr val="lt1"/>
                </a:solidFill>
              </a:rPr>
              <a:t>Максимальная унификация (</a:t>
            </a:r>
            <a:r>
              <a:rPr lang="ru-RU" sz="1800">
                <a:solidFill>
                  <a:schemeClr val="accent4"/>
                </a:solidFill>
              </a:rPr>
              <a:t>один комплекс на все КА ОЭН и РЛН</a:t>
            </a:r>
            <a:r>
              <a:rPr lang="ru-RU" sz="1800">
                <a:solidFill>
                  <a:schemeClr val="lt1"/>
                </a:solidFill>
              </a:rPr>
              <a:t>)</a:t>
            </a:r>
            <a:endParaRPr sz="1800">
              <a:solidFill>
                <a:schemeClr val="lt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ru-RU" sz="1800">
                <a:solidFill>
                  <a:schemeClr val="lt1"/>
                </a:solidFill>
              </a:rPr>
              <a:t>Более </a:t>
            </a:r>
            <a:r>
              <a:rPr lang="ru-RU" sz="1800">
                <a:solidFill>
                  <a:schemeClr val="accent4"/>
                </a:solidFill>
              </a:rPr>
              <a:t>строгие</a:t>
            </a:r>
            <a:r>
              <a:rPr lang="ru-RU" sz="1800">
                <a:solidFill>
                  <a:schemeClr val="lt1"/>
                </a:solidFill>
              </a:rPr>
              <a:t> и более </a:t>
            </a:r>
            <a:r>
              <a:rPr lang="ru-RU" sz="1800">
                <a:solidFill>
                  <a:schemeClr val="accent4"/>
                </a:solidFill>
              </a:rPr>
              <a:t>точные</a:t>
            </a:r>
            <a:r>
              <a:rPr lang="ru-RU" sz="1800">
                <a:solidFill>
                  <a:schemeClr val="lt1"/>
                </a:solidFill>
              </a:rPr>
              <a:t> модели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ru-RU" sz="1800">
                <a:solidFill>
                  <a:schemeClr val="lt1"/>
                </a:solidFill>
              </a:rPr>
              <a:t>100% полный автомат: обработки, уточнения, </a:t>
            </a:r>
            <a:br>
              <a:rPr lang="ru-RU" sz="1800">
                <a:solidFill>
                  <a:schemeClr val="lt1"/>
                </a:solidFill>
              </a:rPr>
            </a:br>
            <a:r>
              <a:rPr lang="ru-RU" sz="1800">
                <a:solidFill>
                  <a:schemeClr val="lt1"/>
                </a:solidFill>
              </a:rPr>
              <a:t>оценки качества и калибровки (</a:t>
            </a:r>
            <a:r>
              <a:rPr lang="ru-RU" sz="1800">
                <a:solidFill>
                  <a:schemeClr val="accent4"/>
                </a:solidFill>
              </a:rPr>
              <a:t>0 операторов вместо сотни</a:t>
            </a:r>
            <a:r>
              <a:rPr lang="ru-RU" sz="1800">
                <a:solidFill>
                  <a:schemeClr val="lt1"/>
                </a:solidFill>
              </a:rPr>
              <a:t>)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ru-RU" sz="1800">
                <a:solidFill>
                  <a:schemeClr val="lt1"/>
                </a:solidFill>
              </a:rPr>
              <a:t>Более быстрая обработка (</a:t>
            </a:r>
            <a:r>
              <a:rPr lang="ru-RU" sz="1800">
                <a:solidFill>
                  <a:schemeClr val="accent4"/>
                </a:solidFill>
              </a:rPr>
              <a:t>минуты вместо часов и суток</a:t>
            </a:r>
            <a:r>
              <a:rPr lang="ru-RU" sz="1800">
                <a:solidFill>
                  <a:schemeClr val="lt1"/>
                </a:solidFill>
              </a:rPr>
              <a:t>)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ru-RU" sz="1800">
                <a:solidFill>
                  <a:schemeClr val="lt1"/>
                </a:solidFill>
              </a:rPr>
              <a:t>Более качественная обработка (лучше сведение матриц и каналов, точнее геопривязка – </a:t>
            </a:r>
            <a:r>
              <a:rPr lang="ru-RU" sz="1800">
                <a:solidFill>
                  <a:schemeClr val="accent4"/>
                </a:solidFill>
              </a:rPr>
              <a:t>единицы метров вместо десятков и сотен</a:t>
            </a:r>
            <a:r>
              <a:rPr lang="ru-RU" sz="1800">
                <a:solidFill>
                  <a:schemeClr val="lt1"/>
                </a:solidFill>
              </a:rPr>
              <a:t>)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ru-RU" sz="1800">
                <a:solidFill>
                  <a:schemeClr val="lt1"/>
                </a:solidFill>
              </a:rPr>
              <a:t>Количество и стоимость технических средств </a:t>
            </a:r>
            <a:br>
              <a:rPr lang="ru-RU" sz="1800">
                <a:solidFill>
                  <a:schemeClr val="lt1"/>
                </a:solidFill>
              </a:rPr>
            </a:br>
            <a:r>
              <a:rPr lang="ru-RU" sz="1800">
                <a:solidFill>
                  <a:schemeClr val="accent4"/>
                </a:solidFill>
              </a:rPr>
              <a:t>меньше в десятки раз 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ru-RU" sz="1800">
                <a:solidFill>
                  <a:schemeClr val="accent4"/>
                </a:solidFill>
              </a:rPr>
              <a:t>100%</a:t>
            </a:r>
            <a:r>
              <a:rPr lang="ru-RU" sz="1800">
                <a:solidFill>
                  <a:schemeClr val="lt1"/>
                </a:solidFill>
              </a:rPr>
              <a:t> полная масштабируемость и переносимость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ru-RU" sz="1800">
                <a:solidFill>
                  <a:schemeClr val="lt1"/>
                </a:solidFill>
              </a:rPr>
              <a:t>Эксплуатационные расходы </a:t>
            </a:r>
            <a:r>
              <a:rPr lang="ru-RU" sz="1800">
                <a:solidFill>
                  <a:schemeClr val="accent4"/>
                </a:solidFill>
              </a:rPr>
              <a:t>меньше в несколько раз</a:t>
            </a:r>
            <a:endParaRPr sz="1800">
              <a:solidFill>
                <a:schemeClr val="accent4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ru-RU" sz="1800">
                <a:solidFill>
                  <a:schemeClr val="accent4"/>
                </a:solidFill>
              </a:rPr>
              <a:t>Больше видов продукции </a:t>
            </a:r>
            <a:r>
              <a:rPr lang="ru-RU" sz="1800">
                <a:solidFill>
                  <a:schemeClr val="lt1"/>
                </a:solidFill>
              </a:rPr>
              <a:t>(BUNDLE L1/L2, PANSHARP L1)</a:t>
            </a:r>
            <a:br>
              <a:rPr lang="ru-RU" sz="1800">
                <a:solidFill>
                  <a:schemeClr val="lt1"/>
                </a:solidFill>
              </a:rPr>
            </a:br>
            <a:endParaRPr sz="1800">
              <a:solidFill>
                <a:schemeClr val="lt1"/>
              </a:solidFill>
            </a:endParaRPr>
          </a:p>
        </p:txBody>
      </p:sp>
      <p:pic>
        <p:nvPicPr>
          <p:cNvPr id="256" name="Google Shape;256;g26de07d2e63_0_0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26de07d2e63_0_0"/>
          <p:cNvSpPr/>
          <p:nvPr/>
        </p:nvSpPr>
        <p:spPr>
          <a:xfrm>
            <a:off x="1396548" y="27025"/>
            <a:ext cx="7271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Преимущества АПОИ относительно НКПОР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38"/>
          <p:cNvSpPr/>
          <p:nvPr/>
        </p:nvSpPr>
        <p:spPr>
          <a:xfrm>
            <a:off x="1842008" y="478061"/>
            <a:ext cx="56124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1397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8" name="Google Shape;818;p38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481" y="149063"/>
            <a:ext cx="1592303" cy="356896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38"/>
          <p:cNvSpPr txBox="1"/>
          <p:nvPr/>
        </p:nvSpPr>
        <p:spPr>
          <a:xfrm>
            <a:off x="5100600" y="4511600"/>
            <a:ext cx="40101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Федоткин Д.И.</a:t>
            </a:r>
            <a:r>
              <a:rPr lang="ru-RU" sz="1000">
                <a:solidFill>
                  <a:schemeClr val="lt1"/>
                </a:solidFill>
              </a:rPr>
              <a:t> </a:t>
            </a:r>
            <a:r>
              <a:rPr lang="ru-RU" sz="10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Боровенский Е.Н.</a:t>
            </a:r>
            <a:r>
              <a:rPr lang="ru-RU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Сысенко Д.В. Ядыкин А.В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ru-RU" sz="1000" b="0" i="0" u="sng" strike="noStrike" cap="none">
                <a:solidFill>
                  <a:srgbClr val="FFD757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iprs@mail.ru</a:t>
            </a:r>
            <a:r>
              <a:rPr lang="ru-RU" sz="1000" b="0" i="0" u="none" strike="noStrike" cap="none">
                <a:solidFill>
                  <a:srgbClr val="FFD75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0" i="0" u="none" strike="noStrike" cap="none">
              <a:solidFill>
                <a:srgbClr val="FFD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38"/>
          <p:cNvSpPr/>
          <p:nvPr/>
        </p:nvSpPr>
        <p:spPr>
          <a:xfrm>
            <a:off x="114265" y="1241150"/>
            <a:ext cx="8884200" cy="3141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1" name="Google Shape;821;p38"/>
          <p:cNvPicPr preferRelativeResize="0"/>
          <p:nvPr/>
        </p:nvPicPr>
        <p:blipFill rotWithShape="1">
          <a:blip r:embed="rId5">
            <a:alphaModFix/>
          </a:blip>
          <a:srcRect r="1594"/>
          <a:stretch/>
        </p:blipFill>
        <p:spPr>
          <a:xfrm>
            <a:off x="2309200" y="1320050"/>
            <a:ext cx="2154499" cy="16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38"/>
          <p:cNvPicPr preferRelativeResize="0"/>
          <p:nvPr/>
        </p:nvPicPr>
        <p:blipFill rotWithShape="1">
          <a:blip r:embed="rId6">
            <a:alphaModFix/>
          </a:blip>
          <a:srcRect r="546"/>
          <a:stretch/>
        </p:blipFill>
        <p:spPr>
          <a:xfrm>
            <a:off x="4493775" y="2919250"/>
            <a:ext cx="2483949" cy="13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38"/>
          <p:cNvPicPr preferRelativeResize="0"/>
          <p:nvPr/>
        </p:nvPicPr>
        <p:blipFill rotWithShape="1">
          <a:blip r:embed="rId7">
            <a:alphaModFix/>
          </a:blip>
          <a:srcRect r="1748"/>
          <a:stretch/>
        </p:blipFill>
        <p:spPr>
          <a:xfrm>
            <a:off x="4569975" y="1320050"/>
            <a:ext cx="2440425" cy="15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3551" y="1320052"/>
            <a:ext cx="1825616" cy="29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01551" y="1320050"/>
            <a:ext cx="1718314" cy="296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38"/>
          <p:cNvPicPr preferRelativeResize="0"/>
          <p:nvPr/>
        </p:nvPicPr>
        <p:blipFill rotWithShape="1">
          <a:blip r:embed="rId10">
            <a:alphaModFix/>
          </a:blip>
          <a:srcRect t="2075"/>
          <a:stretch/>
        </p:blipFill>
        <p:spPr>
          <a:xfrm>
            <a:off x="2156792" y="2952525"/>
            <a:ext cx="2189351" cy="1334726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38"/>
          <p:cNvSpPr txBox="1"/>
          <p:nvPr/>
        </p:nvSpPr>
        <p:spPr>
          <a:xfrm>
            <a:off x="4735287" y="1311101"/>
            <a:ext cx="1453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Ивановская область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38"/>
          <p:cNvSpPr txBox="1"/>
          <p:nvPr/>
        </p:nvSpPr>
        <p:spPr>
          <a:xfrm>
            <a:off x="7621304" y="1193551"/>
            <a:ext cx="1453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Республика Хакасия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9" name="Google Shape;829;p38"/>
          <p:cNvPicPr preferRelativeResize="0"/>
          <p:nvPr/>
        </p:nvPicPr>
        <p:blipFill rotWithShape="1">
          <a:blip r:embed="rId11">
            <a:alphaModFix/>
          </a:blip>
          <a:srcRect t="2037"/>
          <a:stretch/>
        </p:blipFill>
        <p:spPr>
          <a:xfrm>
            <a:off x="2233000" y="1354900"/>
            <a:ext cx="2282499" cy="1673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38"/>
          <p:cNvSpPr txBox="1"/>
          <p:nvPr/>
        </p:nvSpPr>
        <p:spPr>
          <a:xfrm>
            <a:off x="2125337" y="1170226"/>
            <a:ext cx="145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Кабардино-Балкарская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республика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1" name="Google Shape;831;p38"/>
          <p:cNvPicPr preferRelativeResize="0"/>
          <p:nvPr/>
        </p:nvPicPr>
        <p:blipFill rotWithShape="1">
          <a:blip r:embed="rId12">
            <a:alphaModFix/>
          </a:blip>
          <a:srcRect l="1361" t="1146"/>
          <a:stretch/>
        </p:blipFill>
        <p:spPr>
          <a:xfrm>
            <a:off x="160975" y="1354900"/>
            <a:ext cx="1825625" cy="2972824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38"/>
          <p:cNvSpPr txBox="1"/>
          <p:nvPr/>
        </p:nvSpPr>
        <p:spPr>
          <a:xfrm>
            <a:off x="1868485" y="2805051"/>
            <a:ext cx="145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Еврейская автономная область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38"/>
          <p:cNvSpPr txBox="1"/>
          <p:nvPr/>
        </p:nvSpPr>
        <p:spPr>
          <a:xfrm>
            <a:off x="76212" y="1164951"/>
            <a:ext cx="1453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Кемеровская область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38"/>
          <p:cNvSpPr txBox="1"/>
          <p:nvPr/>
        </p:nvSpPr>
        <p:spPr>
          <a:xfrm>
            <a:off x="4342612" y="2872001"/>
            <a:ext cx="145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Калининградская 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область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61100d6bf7_0_1249"/>
          <p:cNvSpPr/>
          <p:nvPr/>
        </p:nvSpPr>
        <p:spPr>
          <a:xfrm>
            <a:off x="69351" y="3256227"/>
            <a:ext cx="8992500" cy="1796100"/>
          </a:xfrm>
          <a:prstGeom prst="rect">
            <a:avLst/>
          </a:prstGeom>
          <a:solidFill>
            <a:srgbClr val="D5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261100d6bf7_0_1249"/>
          <p:cNvSpPr/>
          <p:nvPr/>
        </p:nvSpPr>
        <p:spPr>
          <a:xfrm>
            <a:off x="69351" y="976399"/>
            <a:ext cx="8992500" cy="2195400"/>
          </a:xfrm>
          <a:prstGeom prst="rect">
            <a:avLst/>
          </a:prstGeom>
          <a:solidFill>
            <a:srgbClr val="8DC2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g261100d6bf7_0_1249"/>
          <p:cNvPicPr preferRelativeResize="0"/>
          <p:nvPr/>
        </p:nvPicPr>
        <p:blipFill rotWithShape="1">
          <a:blip r:embed="rId3">
            <a:alphaModFix/>
          </a:blip>
          <a:srcRect t="30575" b="30572"/>
          <a:stretch/>
        </p:blipFill>
        <p:spPr>
          <a:xfrm>
            <a:off x="3759465" y="1020059"/>
            <a:ext cx="1439307" cy="41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61100d6bf7_0_1249"/>
          <p:cNvPicPr preferRelativeResize="0"/>
          <p:nvPr/>
        </p:nvPicPr>
        <p:blipFill rotWithShape="1">
          <a:blip r:embed="rId3">
            <a:alphaModFix/>
          </a:blip>
          <a:srcRect t="30575" b="30572"/>
          <a:stretch/>
        </p:blipFill>
        <p:spPr>
          <a:xfrm>
            <a:off x="3766879" y="1382309"/>
            <a:ext cx="1439307" cy="41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61100d6bf7_0_1249"/>
          <p:cNvPicPr preferRelativeResize="0"/>
          <p:nvPr/>
        </p:nvPicPr>
        <p:blipFill rotWithShape="1">
          <a:blip r:embed="rId3">
            <a:alphaModFix/>
          </a:blip>
          <a:srcRect t="30575" b="30572"/>
          <a:stretch/>
        </p:blipFill>
        <p:spPr>
          <a:xfrm>
            <a:off x="3779667" y="1880267"/>
            <a:ext cx="1439307" cy="41963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261100d6bf7_0_1249"/>
          <p:cNvSpPr/>
          <p:nvPr/>
        </p:nvSpPr>
        <p:spPr>
          <a:xfrm>
            <a:off x="6087594" y="1188344"/>
            <a:ext cx="364800" cy="417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261100d6bf7_0_1249"/>
          <p:cNvSpPr/>
          <p:nvPr/>
        </p:nvSpPr>
        <p:spPr>
          <a:xfrm>
            <a:off x="6030142" y="1503285"/>
            <a:ext cx="364800" cy="417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261100d6bf7_0_1249"/>
          <p:cNvSpPr/>
          <p:nvPr/>
        </p:nvSpPr>
        <p:spPr>
          <a:xfrm>
            <a:off x="6105335" y="1669183"/>
            <a:ext cx="364800" cy="417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g261100d6bf7_0_1249"/>
          <p:cNvPicPr preferRelativeResize="0"/>
          <p:nvPr/>
        </p:nvPicPr>
        <p:blipFill rotWithShape="1">
          <a:blip r:embed="rId3">
            <a:alphaModFix/>
          </a:blip>
          <a:srcRect t="30575" b="30572"/>
          <a:stretch/>
        </p:blipFill>
        <p:spPr>
          <a:xfrm>
            <a:off x="3779667" y="2252069"/>
            <a:ext cx="1439307" cy="41963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261100d6bf7_0_1249"/>
          <p:cNvSpPr/>
          <p:nvPr/>
        </p:nvSpPr>
        <p:spPr>
          <a:xfrm>
            <a:off x="6047531" y="2019001"/>
            <a:ext cx="364800" cy="417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261100d6bf7_0_1249"/>
          <p:cNvSpPr/>
          <p:nvPr/>
        </p:nvSpPr>
        <p:spPr>
          <a:xfrm>
            <a:off x="2483498" y="1247070"/>
            <a:ext cx="386100" cy="422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261100d6bf7_0_1249"/>
          <p:cNvSpPr/>
          <p:nvPr/>
        </p:nvSpPr>
        <p:spPr>
          <a:xfrm>
            <a:off x="2376472" y="1499609"/>
            <a:ext cx="386100" cy="422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261100d6bf7_0_1249"/>
          <p:cNvSpPr/>
          <p:nvPr/>
        </p:nvSpPr>
        <p:spPr>
          <a:xfrm>
            <a:off x="2467691" y="1762442"/>
            <a:ext cx="386100" cy="422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261100d6bf7_0_1249"/>
          <p:cNvSpPr/>
          <p:nvPr/>
        </p:nvSpPr>
        <p:spPr>
          <a:xfrm>
            <a:off x="2404314" y="1982441"/>
            <a:ext cx="386100" cy="422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61100d6bf7_0_1249"/>
          <p:cNvSpPr txBox="1"/>
          <p:nvPr/>
        </p:nvSpPr>
        <p:spPr>
          <a:xfrm>
            <a:off x="2304187" y="2532951"/>
            <a:ext cx="9537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Фрагменты</a:t>
            </a:r>
            <a:b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исходного маршрута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61100d6bf7_0_1249"/>
          <p:cNvSpPr txBox="1"/>
          <p:nvPr/>
        </p:nvSpPr>
        <p:spPr>
          <a:xfrm>
            <a:off x="3986689" y="2716880"/>
            <a:ext cx="1172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этап 1,2,3,..N</a:t>
            </a:r>
            <a:endParaRPr sz="1050" b="1" i="0" u="none" strike="noStrike" cap="none">
              <a:solidFill>
                <a:srgbClr val="0030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261100d6bf7_0_1249"/>
          <p:cNvSpPr/>
          <p:nvPr/>
        </p:nvSpPr>
        <p:spPr>
          <a:xfrm rot="10800000">
            <a:off x="4460563" y="1820543"/>
            <a:ext cx="34200" cy="34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261100d6bf7_0_1249"/>
          <p:cNvSpPr/>
          <p:nvPr/>
        </p:nvSpPr>
        <p:spPr>
          <a:xfrm rot="10800000">
            <a:off x="4523341" y="1821374"/>
            <a:ext cx="34200" cy="34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261100d6bf7_0_1249"/>
          <p:cNvSpPr/>
          <p:nvPr/>
        </p:nvSpPr>
        <p:spPr>
          <a:xfrm rot="10800000">
            <a:off x="4587766" y="1821374"/>
            <a:ext cx="34200" cy="34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261100d6bf7_0_1249"/>
          <p:cNvSpPr txBox="1"/>
          <p:nvPr/>
        </p:nvSpPr>
        <p:spPr>
          <a:xfrm>
            <a:off x="1119744" y="2532950"/>
            <a:ext cx="1334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Исходный маршрут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g261100d6bf7_0_1249" descr="C:\Users\CSA\Pictures\Изображ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6169" y="1259385"/>
            <a:ext cx="936625" cy="1151049"/>
          </a:xfrm>
          <a:prstGeom prst="rect">
            <a:avLst/>
          </a:prstGeom>
          <a:noFill/>
          <a:ln w="9525" cap="flat" cmpd="sng">
            <a:solidFill>
              <a:srgbClr val="00304B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83" name="Google Shape;283;g261100d6bf7_0_1249"/>
          <p:cNvSpPr txBox="1"/>
          <p:nvPr/>
        </p:nvSpPr>
        <p:spPr>
          <a:xfrm>
            <a:off x="6482005" y="2532950"/>
            <a:ext cx="1362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Выходной продукт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g261100d6bf7_0_1249" descr="C:\Users\CSA\Pictures\Изображ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27788">
            <a:off x="6945134" y="1214792"/>
            <a:ext cx="936625" cy="1151049"/>
          </a:xfrm>
          <a:prstGeom prst="rect">
            <a:avLst/>
          </a:prstGeom>
          <a:noFill/>
          <a:ln w="9525" cap="flat" cmpd="sng">
            <a:solidFill>
              <a:srgbClr val="00304B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85" name="Google Shape;285;g261100d6bf7_0_1249"/>
          <p:cNvSpPr txBox="1"/>
          <p:nvPr/>
        </p:nvSpPr>
        <p:spPr>
          <a:xfrm>
            <a:off x="5876154" y="2532951"/>
            <a:ext cx="10854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Фрагменты</a:t>
            </a:r>
            <a:b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выходного изображения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261100d6bf7_0_1249"/>
          <p:cNvPicPr preferRelativeResize="0"/>
          <p:nvPr/>
        </p:nvPicPr>
        <p:blipFill rotWithShape="1">
          <a:blip r:embed="rId3">
            <a:alphaModFix/>
          </a:blip>
          <a:srcRect t="30575" b="30572"/>
          <a:stretch/>
        </p:blipFill>
        <p:spPr>
          <a:xfrm>
            <a:off x="1788834" y="3831800"/>
            <a:ext cx="1439307" cy="41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261100d6bf7_0_1249"/>
          <p:cNvPicPr preferRelativeResize="0"/>
          <p:nvPr/>
        </p:nvPicPr>
        <p:blipFill rotWithShape="1">
          <a:blip r:embed="rId3">
            <a:alphaModFix/>
          </a:blip>
          <a:srcRect t="30575" b="30572"/>
          <a:stretch/>
        </p:blipFill>
        <p:spPr>
          <a:xfrm>
            <a:off x="3751411" y="4580435"/>
            <a:ext cx="1439307" cy="41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61100d6bf7_0_1249"/>
          <p:cNvPicPr preferRelativeResize="0"/>
          <p:nvPr/>
        </p:nvPicPr>
        <p:blipFill rotWithShape="1">
          <a:blip r:embed="rId3">
            <a:alphaModFix/>
          </a:blip>
          <a:srcRect t="30575" b="30572"/>
          <a:stretch/>
        </p:blipFill>
        <p:spPr>
          <a:xfrm>
            <a:off x="3752480" y="3831800"/>
            <a:ext cx="1439307" cy="41963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61100d6bf7_0_1249"/>
          <p:cNvSpPr txBox="1"/>
          <p:nvPr/>
        </p:nvSpPr>
        <p:spPr>
          <a:xfrm>
            <a:off x="136976" y="4790525"/>
            <a:ext cx="16743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Исходный</a:t>
            </a:r>
            <a:r>
              <a:rPr lang="ru-RU" sz="1050" b="0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маршрут</a:t>
            </a:r>
            <a:r>
              <a:rPr lang="ru-RU" sz="1050" b="0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61100d6bf7_0_1249"/>
          <p:cNvSpPr txBox="1"/>
          <p:nvPr/>
        </p:nvSpPr>
        <p:spPr>
          <a:xfrm>
            <a:off x="7043198" y="4751225"/>
            <a:ext cx="16743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Выходной продукт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g261100d6bf7_0_1249"/>
          <p:cNvPicPr preferRelativeResize="0"/>
          <p:nvPr/>
        </p:nvPicPr>
        <p:blipFill rotWithShape="1">
          <a:blip r:embed="rId3">
            <a:alphaModFix/>
          </a:blip>
          <a:srcRect t="30575" b="30572"/>
          <a:stretch/>
        </p:blipFill>
        <p:spPr>
          <a:xfrm>
            <a:off x="5864899" y="3829387"/>
            <a:ext cx="1439307" cy="41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61100d6bf7_0_1249" descr="C:\Users\CSA\Pictures\Изображ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054" y="3642677"/>
            <a:ext cx="936625" cy="1151049"/>
          </a:xfrm>
          <a:prstGeom prst="rect">
            <a:avLst/>
          </a:prstGeom>
          <a:noFill/>
          <a:ln w="12700" cap="flat" cmpd="sng">
            <a:solidFill>
              <a:srgbClr val="00304B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93" name="Google Shape;293;g261100d6bf7_0_1249" descr="C:\Users\CSA\Pictures\Изображ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87592">
            <a:off x="7849394" y="3604127"/>
            <a:ext cx="936625" cy="1151049"/>
          </a:xfrm>
          <a:prstGeom prst="rect">
            <a:avLst/>
          </a:prstGeom>
          <a:noFill/>
          <a:ln w="12700" cap="flat" cmpd="sng">
            <a:solidFill>
              <a:srgbClr val="00304B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94" name="Google Shape;294;g261100d6bf7_0_1249"/>
          <p:cNvSpPr txBox="1"/>
          <p:nvPr/>
        </p:nvSpPr>
        <p:spPr>
          <a:xfrm>
            <a:off x="4156735" y="3579384"/>
            <a:ext cx="651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этап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261100d6bf7_0_1249"/>
          <p:cNvSpPr txBox="1"/>
          <p:nvPr/>
        </p:nvSpPr>
        <p:spPr>
          <a:xfrm>
            <a:off x="3257955" y="3269520"/>
            <a:ext cx="2530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Традиционная обработка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61100d6bf7_0_1249"/>
          <p:cNvSpPr txBox="1"/>
          <p:nvPr/>
        </p:nvSpPr>
        <p:spPr>
          <a:xfrm>
            <a:off x="6251103" y="3579384"/>
            <a:ext cx="651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этап N</a:t>
            </a:r>
            <a:endParaRPr sz="1050" b="1" i="0" u="none" strike="noStrike" cap="none">
              <a:solidFill>
                <a:srgbClr val="0030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61100d6bf7_0_1249"/>
          <p:cNvSpPr txBox="1"/>
          <p:nvPr/>
        </p:nvSpPr>
        <p:spPr>
          <a:xfrm>
            <a:off x="5231533" y="4675016"/>
            <a:ext cx="651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этап 3</a:t>
            </a:r>
            <a:endParaRPr sz="1050" b="1" i="0" u="none" strike="noStrike" cap="none">
              <a:solidFill>
                <a:srgbClr val="0030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261100d6bf7_0_1249"/>
          <p:cNvSpPr/>
          <p:nvPr/>
        </p:nvSpPr>
        <p:spPr>
          <a:xfrm>
            <a:off x="5239014" y="4077047"/>
            <a:ext cx="34200" cy="34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261100d6bf7_0_1249"/>
          <p:cNvSpPr/>
          <p:nvPr/>
        </p:nvSpPr>
        <p:spPr>
          <a:xfrm>
            <a:off x="5301792" y="4077878"/>
            <a:ext cx="34200" cy="34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261100d6bf7_0_1249"/>
          <p:cNvSpPr/>
          <p:nvPr/>
        </p:nvSpPr>
        <p:spPr>
          <a:xfrm>
            <a:off x="5366217" y="4077878"/>
            <a:ext cx="34200" cy="34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261100d6bf7_0_1249"/>
          <p:cNvSpPr txBox="1"/>
          <p:nvPr/>
        </p:nvSpPr>
        <p:spPr>
          <a:xfrm>
            <a:off x="2207386" y="3579384"/>
            <a:ext cx="651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1" i="0" u="none" strike="noStrike" cap="none">
                <a:solidFill>
                  <a:srgbClr val="00304B"/>
                </a:solidFill>
                <a:latin typeface="Arial"/>
                <a:ea typeface="Arial"/>
                <a:cs typeface="Arial"/>
                <a:sym typeface="Arial"/>
              </a:rPr>
              <a:t>этап 1</a:t>
            </a:r>
            <a:endParaRPr sz="1050" b="1" i="0" u="none" strike="noStrike" cap="none">
              <a:solidFill>
                <a:srgbClr val="0030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261100d6bf7_0_1249"/>
          <p:cNvSpPr/>
          <p:nvPr/>
        </p:nvSpPr>
        <p:spPr>
          <a:xfrm>
            <a:off x="1372720" y="27207"/>
            <a:ext cx="7286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Распределенная масштабируемая обработка в АПОИ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261100d6bf7_0_1249"/>
          <p:cNvSpPr/>
          <p:nvPr/>
        </p:nvSpPr>
        <p:spPr>
          <a:xfrm>
            <a:off x="188054" y="2870948"/>
            <a:ext cx="216000" cy="216000"/>
          </a:xfrm>
          <a:prstGeom prst="ellipse">
            <a:avLst/>
          </a:prstGeom>
          <a:solidFill>
            <a:srgbClr val="0030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261100d6bf7_0_1249"/>
          <p:cNvSpPr/>
          <p:nvPr/>
        </p:nvSpPr>
        <p:spPr>
          <a:xfrm>
            <a:off x="188054" y="3271958"/>
            <a:ext cx="216000" cy="216000"/>
          </a:xfrm>
          <a:prstGeom prst="ellipse">
            <a:avLst/>
          </a:prstGeom>
          <a:solidFill>
            <a:srgbClr val="0030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261100d6bf7_0_1249"/>
          <p:cNvSpPr/>
          <p:nvPr/>
        </p:nvSpPr>
        <p:spPr>
          <a:xfrm>
            <a:off x="-91259" y="2955824"/>
            <a:ext cx="558600" cy="432000"/>
          </a:xfrm>
          <a:prstGeom prst="arc">
            <a:avLst>
              <a:gd name="adj1" fmla="val 16323857"/>
              <a:gd name="adj2" fmla="val 5367848"/>
            </a:avLst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261100d6bf7_0_1249"/>
          <p:cNvSpPr/>
          <p:nvPr/>
        </p:nvSpPr>
        <p:spPr>
          <a:xfrm>
            <a:off x="703404" y="2870948"/>
            <a:ext cx="216000" cy="216000"/>
          </a:xfrm>
          <a:prstGeom prst="ellipse">
            <a:avLst/>
          </a:prstGeom>
          <a:solidFill>
            <a:srgbClr val="0030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261100d6bf7_0_1249"/>
          <p:cNvSpPr/>
          <p:nvPr/>
        </p:nvSpPr>
        <p:spPr>
          <a:xfrm>
            <a:off x="703404" y="3271958"/>
            <a:ext cx="216000" cy="216000"/>
          </a:xfrm>
          <a:prstGeom prst="ellipse">
            <a:avLst/>
          </a:prstGeom>
          <a:solidFill>
            <a:srgbClr val="0030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261100d6bf7_0_1249"/>
          <p:cNvSpPr/>
          <p:nvPr/>
        </p:nvSpPr>
        <p:spPr>
          <a:xfrm>
            <a:off x="424092" y="2955824"/>
            <a:ext cx="558600" cy="432000"/>
          </a:xfrm>
          <a:prstGeom prst="arc">
            <a:avLst>
              <a:gd name="adj1" fmla="val 16323857"/>
              <a:gd name="adj2" fmla="val 5367848"/>
            </a:avLst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261100d6bf7_0_1249"/>
          <p:cNvSpPr/>
          <p:nvPr/>
        </p:nvSpPr>
        <p:spPr>
          <a:xfrm>
            <a:off x="8641022" y="2863082"/>
            <a:ext cx="216000" cy="216000"/>
          </a:xfrm>
          <a:prstGeom prst="ellipse">
            <a:avLst/>
          </a:prstGeom>
          <a:solidFill>
            <a:srgbClr val="0030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261100d6bf7_0_1249"/>
          <p:cNvSpPr/>
          <p:nvPr/>
        </p:nvSpPr>
        <p:spPr>
          <a:xfrm>
            <a:off x="8641022" y="3264092"/>
            <a:ext cx="216000" cy="216000"/>
          </a:xfrm>
          <a:prstGeom prst="ellipse">
            <a:avLst/>
          </a:prstGeom>
          <a:solidFill>
            <a:srgbClr val="0030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261100d6bf7_0_1249"/>
          <p:cNvSpPr/>
          <p:nvPr/>
        </p:nvSpPr>
        <p:spPr>
          <a:xfrm>
            <a:off x="8361710" y="2947958"/>
            <a:ext cx="558600" cy="432000"/>
          </a:xfrm>
          <a:prstGeom prst="arc">
            <a:avLst>
              <a:gd name="adj1" fmla="val 16323857"/>
              <a:gd name="adj2" fmla="val 5367848"/>
            </a:avLst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261100d6bf7_0_1249"/>
          <p:cNvSpPr/>
          <p:nvPr/>
        </p:nvSpPr>
        <p:spPr>
          <a:xfrm>
            <a:off x="1331967" y="3937786"/>
            <a:ext cx="386400" cy="320100"/>
          </a:xfrm>
          <a:prstGeom prst="rightArrow">
            <a:avLst>
              <a:gd name="adj1" fmla="val 50000"/>
              <a:gd name="adj2" fmla="val 59102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30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261100d6bf7_0_1249"/>
          <p:cNvSpPr/>
          <p:nvPr/>
        </p:nvSpPr>
        <p:spPr>
          <a:xfrm>
            <a:off x="3312785" y="3937786"/>
            <a:ext cx="386400" cy="320100"/>
          </a:xfrm>
          <a:prstGeom prst="rightArrow">
            <a:avLst>
              <a:gd name="adj1" fmla="val 50000"/>
              <a:gd name="adj2" fmla="val 59102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30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261100d6bf7_0_1249"/>
          <p:cNvSpPr/>
          <p:nvPr/>
        </p:nvSpPr>
        <p:spPr>
          <a:xfrm>
            <a:off x="7395390" y="3937786"/>
            <a:ext cx="386400" cy="320100"/>
          </a:xfrm>
          <a:prstGeom prst="rightArrow">
            <a:avLst>
              <a:gd name="adj1" fmla="val 50000"/>
              <a:gd name="adj2" fmla="val 59102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30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261100d6bf7_0_1249"/>
          <p:cNvSpPr/>
          <p:nvPr/>
        </p:nvSpPr>
        <p:spPr>
          <a:xfrm>
            <a:off x="5450703" y="3937786"/>
            <a:ext cx="386400" cy="320100"/>
          </a:xfrm>
          <a:prstGeom prst="rightArrow">
            <a:avLst>
              <a:gd name="adj1" fmla="val 50000"/>
              <a:gd name="adj2" fmla="val 59102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30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261100d6bf7_0_1249"/>
          <p:cNvSpPr/>
          <p:nvPr/>
        </p:nvSpPr>
        <p:spPr>
          <a:xfrm rot="5400000">
            <a:off x="4054864" y="4267423"/>
            <a:ext cx="339000" cy="320100"/>
          </a:xfrm>
          <a:prstGeom prst="rightArrow">
            <a:avLst>
              <a:gd name="adj1" fmla="val 50000"/>
              <a:gd name="adj2" fmla="val 59102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30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261100d6bf7_0_1249"/>
          <p:cNvSpPr/>
          <p:nvPr/>
        </p:nvSpPr>
        <p:spPr>
          <a:xfrm rot="-5400000">
            <a:off x="4534739" y="4267344"/>
            <a:ext cx="339000" cy="320100"/>
          </a:xfrm>
          <a:prstGeom prst="rightArrow">
            <a:avLst>
              <a:gd name="adj1" fmla="val 50000"/>
              <a:gd name="adj2" fmla="val 59102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30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261100d6bf7_0_1249"/>
          <p:cNvSpPr/>
          <p:nvPr/>
        </p:nvSpPr>
        <p:spPr>
          <a:xfrm>
            <a:off x="3119592" y="1729887"/>
            <a:ext cx="386400" cy="320100"/>
          </a:xfrm>
          <a:prstGeom prst="rightArrow">
            <a:avLst>
              <a:gd name="adj1" fmla="val 50000"/>
              <a:gd name="adj2" fmla="val 59102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30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261100d6bf7_0_1249"/>
          <p:cNvSpPr/>
          <p:nvPr/>
        </p:nvSpPr>
        <p:spPr>
          <a:xfrm>
            <a:off x="5440102" y="1729887"/>
            <a:ext cx="386400" cy="320100"/>
          </a:xfrm>
          <a:prstGeom prst="rightArrow">
            <a:avLst>
              <a:gd name="adj1" fmla="val 50000"/>
              <a:gd name="adj2" fmla="val 59102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30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261100d6bf7_0_1249"/>
          <p:cNvSpPr/>
          <p:nvPr/>
        </p:nvSpPr>
        <p:spPr>
          <a:xfrm>
            <a:off x="8196698" y="2870948"/>
            <a:ext cx="216000" cy="216000"/>
          </a:xfrm>
          <a:prstGeom prst="ellipse">
            <a:avLst/>
          </a:prstGeom>
          <a:solidFill>
            <a:srgbClr val="0030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261100d6bf7_0_1249"/>
          <p:cNvSpPr/>
          <p:nvPr/>
        </p:nvSpPr>
        <p:spPr>
          <a:xfrm>
            <a:off x="8196698" y="3271958"/>
            <a:ext cx="216000" cy="216000"/>
          </a:xfrm>
          <a:prstGeom prst="ellipse">
            <a:avLst/>
          </a:prstGeom>
          <a:solidFill>
            <a:srgbClr val="0030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261100d6bf7_0_1249"/>
          <p:cNvSpPr/>
          <p:nvPr/>
        </p:nvSpPr>
        <p:spPr>
          <a:xfrm>
            <a:off x="7917385" y="2955824"/>
            <a:ext cx="558600" cy="432000"/>
          </a:xfrm>
          <a:prstGeom prst="arc">
            <a:avLst>
              <a:gd name="adj1" fmla="val 16323857"/>
              <a:gd name="adj2" fmla="val 5367848"/>
            </a:avLst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g261100d6bf7_0_1249" descr="https://otc.ru/portals/0/Images/academy/top/10092018/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261100d6bf7_0_1249"/>
          <p:cNvSpPr txBox="1"/>
          <p:nvPr/>
        </p:nvSpPr>
        <p:spPr>
          <a:xfrm>
            <a:off x="1419425" y="544400"/>
            <a:ext cx="5592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69999" lvl="0" indent="-1407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-"/>
            </a:pPr>
            <a:r>
              <a:rPr lang="ru-RU" sz="800">
                <a:solidFill>
                  <a:srgbClr val="FFFFFF"/>
                </a:solidFill>
              </a:rPr>
              <a:t>минимизация операций копирования данных</a:t>
            </a:r>
            <a:endParaRPr sz="800">
              <a:solidFill>
                <a:srgbClr val="FFFFFF"/>
              </a:solidFill>
            </a:endParaRPr>
          </a:p>
          <a:p>
            <a:pPr marL="269999" lvl="0" indent="-1407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-"/>
            </a:pPr>
            <a:r>
              <a:rPr lang="ru-RU" sz="800">
                <a:solidFill>
                  <a:srgbClr val="FFFFFF"/>
                </a:solidFill>
              </a:rPr>
              <a:t>декомпозиция обработки на этапы и фрагментация данных на каждом этапе для распределенной обработки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325" name="Google Shape;325;g261100d6bf7_0_1249"/>
          <p:cNvSpPr txBox="1"/>
          <p:nvPr/>
        </p:nvSpPr>
        <p:spPr>
          <a:xfrm>
            <a:off x="69347" y="974300"/>
            <a:ext cx="2070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>
                <a:solidFill>
                  <a:srgbClr val="00304B"/>
                </a:solidFill>
              </a:rPr>
              <a:t>Обработка в АПОИ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g261100d6bf7_0_1967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261100d6bf7_0_1967"/>
          <p:cNvSpPr txBox="1"/>
          <p:nvPr/>
        </p:nvSpPr>
        <p:spPr>
          <a:xfrm>
            <a:off x="1382078" y="35202"/>
            <a:ext cx="7080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>
                <a:solidFill>
                  <a:schemeClr val="lt1"/>
                </a:solidFill>
              </a:rPr>
              <a:t>Загрузка</a:t>
            </a:r>
            <a:r>
              <a:rPr lang="ru-RU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технических средств в АПОИ до 90%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g261100d6bf7_0_19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7897" y="831823"/>
            <a:ext cx="7059187" cy="4086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61100d6bf7_0_1110"/>
          <p:cNvSpPr txBox="1"/>
          <p:nvPr/>
        </p:nvSpPr>
        <p:spPr>
          <a:xfrm>
            <a:off x="6236412" y="1102048"/>
            <a:ext cx="1155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Метаданные</a:t>
            </a:r>
            <a:b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продукта .XML</a:t>
            </a: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261100d6bf7_0_1110"/>
          <p:cNvSpPr txBox="1"/>
          <p:nvPr/>
        </p:nvSpPr>
        <p:spPr>
          <a:xfrm>
            <a:off x="4904781" y="1821251"/>
            <a:ext cx="1333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Обзорное изображение.JPG</a:t>
            </a: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261100d6bf7_0_1110"/>
          <p:cNvSpPr txBox="1"/>
          <p:nvPr/>
        </p:nvSpPr>
        <p:spPr>
          <a:xfrm>
            <a:off x="4939921" y="3194277"/>
            <a:ext cx="12417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RPC коэффициенты .RPB / .TXT</a:t>
            </a: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261100d6bf7_0_1110"/>
          <p:cNvSpPr txBox="1"/>
          <p:nvPr/>
        </p:nvSpPr>
        <p:spPr>
          <a:xfrm>
            <a:off x="7451690" y="3226999"/>
            <a:ext cx="12417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Геоконтур продукта</a:t>
            </a:r>
            <a:b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.SHP / .JSON</a:t>
            </a: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61100d6bf7_0_1110"/>
          <p:cNvSpPr txBox="1"/>
          <p:nvPr/>
        </p:nvSpPr>
        <p:spPr>
          <a:xfrm>
            <a:off x="7451690" y="1833487"/>
            <a:ext cx="12417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Параметры проекции</a:t>
            </a:r>
            <a:b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.PRJ</a:t>
            </a: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261100d6bf7_0_1110"/>
          <p:cNvSpPr txBox="1"/>
          <p:nvPr/>
        </p:nvSpPr>
        <p:spPr>
          <a:xfrm>
            <a:off x="6248236" y="2488835"/>
            <a:ext cx="1155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Изображение</a:t>
            </a:r>
            <a:b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продукта</a:t>
            </a:r>
            <a:b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.TIF / .JP2</a:t>
            </a: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261100d6bf7_0_1110"/>
          <p:cNvSpPr txBox="1"/>
          <p:nvPr/>
        </p:nvSpPr>
        <p:spPr>
          <a:xfrm>
            <a:off x="6201565" y="3904291"/>
            <a:ext cx="12417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Маска облачности .GML / .KML</a:t>
            </a: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261100d6bf7_0_1110"/>
          <p:cNvSpPr/>
          <p:nvPr/>
        </p:nvSpPr>
        <p:spPr>
          <a:xfrm>
            <a:off x="6062953" y="2164729"/>
            <a:ext cx="1504500" cy="1340700"/>
          </a:xfrm>
          <a:prstGeom prst="hexagon">
            <a:avLst>
              <a:gd name="adj" fmla="val 25000"/>
              <a:gd name="vf" fmla="val 115470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261100d6bf7_0_1110"/>
          <p:cNvSpPr/>
          <p:nvPr/>
        </p:nvSpPr>
        <p:spPr>
          <a:xfrm>
            <a:off x="7311791" y="1442487"/>
            <a:ext cx="1504500" cy="1340700"/>
          </a:xfrm>
          <a:prstGeom prst="hexagon">
            <a:avLst>
              <a:gd name="adj" fmla="val 25000"/>
              <a:gd name="vf" fmla="val 115470"/>
            </a:avLst>
          </a:prstGeom>
          <a:noFill/>
          <a:ln w="38100" cap="flat" cmpd="sng">
            <a:solidFill>
              <a:srgbClr val="8DA9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61100d6bf7_0_1110"/>
          <p:cNvSpPr/>
          <p:nvPr/>
        </p:nvSpPr>
        <p:spPr>
          <a:xfrm>
            <a:off x="7320242" y="2887107"/>
            <a:ext cx="1504500" cy="1340700"/>
          </a:xfrm>
          <a:prstGeom prst="hexagon">
            <a:avLst>
              <a:gd name="adj" fmla="val 25000"/>
              <a:gd name="vf" fmla="val 115470"/>
            </a:avLst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261100d6bf7_0_1110"/>
          <p:cNvSpPr/>
          <p:nvPr/>
        </p:nvSpPr>
        <p:spPr>
          <a:xfrm>
            <a:off x="6061651" y="3600586"/>
            <a:ext cx="1504500" cy="1340700"/>
          </a:xfrm>
          <a:prstGeom prst="hexagon">
            <a:avLst>
              <a:gd name="adj" fmla="val 25000"/>
              <a:gd name="vf" fmla="val 115470"/>
            </a:avLst>
          </a:prstGeom>
          <a:noFill/>
          <a:ln w="38100" cap="flat" cmpd="sng">
            <a:solidFill>
              <a:srgbClr val="57C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261100d6bf7_0_1110"/>
          <p:cNvSpPr/>
          <p:nvPr/>
        </p:nvSpPr>
        <p:spPr>
          <a:xfrm>
            <a:off x="4808473" y="2870173"/>
            <a:ext cx="1504500" cy="1340700"/>
          </a:xfrm>
          <a:prstGeom prst="hexagon">
            <a:avLst>
              <a:gd name="adj" fmla="val 25000"/>
              <a:gd name="vf" fmla="val 115470"/>
            </a:avLst>
          </a:prstGeom>
          <a:noFill/>
          <a:ln w="38100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261100d6bf7_0_1110"/>
          <p:cNvSpPr/>
          <p:nvPr/>
        </p:nvSpPr>
        <p:spPr>
          <a:xfrm>
            <a:off x="4819456" y="1420048"/>
            <a:ext cx="1504500" cy="1340700"/>
          </a:xfrm>
          <a:prstGeom prst="hexagon">
            <a:avLst>
              <a:gd name="adj" fmla="val 25000"/>
              <a:gd name="vf" fmla="val 115470"/>
            </a:avLst>
          </a:prstGeom>
          <a:noFill/>
          <a:ln w="38100" cap="flat" cmpd="sng">
            <a:solidFill>
              <a:srgbClr val="F4B0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261100d6bf7_0_1110"/>
          <p:cNvSpPr/>
          <p:nvPr/>
        </p:nvSpPr>
        <p:spPr>
          <a:xfrm>
            <a:off x="6061651" y="702120"/>
            <a:ext cx="1504500" cy="1340700"/>
          </a:xfrm>
          <a:prstGeom prst="hexagon">
            <a:avLst>
              <a:gd name="adj" fmla="val 25000"/>
              <a:gd name="vf" fmla="val 115470"/>
            </a:avLst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261100d6bf7_0_1110"/>
          <p:cNvSpPr txBox="1">
            <a:spLocks noGrp="1"/>
          </p:cNvSpPr>
          <p:nvPr>
            <p:ph type="body" idx="1"/>
          </p:nvPr>
        </p:nvSpPr>
        <p:spPr>
          <a:xfrm>
            <a:off x="309375" y="1572476"/>
            <a:ext cx="43656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 b="1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</a:t>
            </a:r>
            <a:endParaRPr sz="1050" b="1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271462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RP1_08383_03_GEOTON_20180714_104820_104829.MS.L2.tif</a:t>
            </a:r>
            <a:endParaRPr sz="105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271462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RP1_08383_03_GEOTON_20180714_104820_104829.MS.L2.MD.xml</a:t>
            </a:r>
            <a:endParaRPr sz="105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271462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RP1_08383_03_GEOTON_20180714_104820_104829.MS.L2.DC.xml</a:t>
            </a:r>
            <a:endParaRPr sz="105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271462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RP1_08383_03_GEOTON_20180714_104820_104829.MS.L2.QL.jpg</a:t>
            </a:r>
            <a:endParaRPr/>
          </a:p>
          <a:p>
            <a:pPr marL="271462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RP1_08383_03_GEOTON_20180714_104820_104829.MS.L2.shp</a:t>
            </a:r>
            <a:endParaRPr sz="105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271462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RP1_08383_03_GEOTON_20180714_104820_104829.MS.L2.shx</a:t>
            </a:r>
            <a:endParaRPr/>
          </a:p>
          <a:p>
            <a:pPr marL="271462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RP1_08383_03_GEOTON_20180714_104820_104829.MS.L2.dbf</a:t>
            </a:r>
            <a:endParaRPr/>
          </a:p>
          <a:p>
            <a:pPr marL="271462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RP1_08383_03_GEOTON_20180714_104820_104829.MS.L2.json</a:t>
            </a:r>
            <a:endParaRPr/>
          </a:p>
          <a:p>
            <a:pPr marL="271462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RP1_08383_03_GEOTON_20180714_104820_104829.MS.L2.tfw</a:t>
            </a:r>
            <a:endParaRPr/>
          </a:p>
          <a:p>
            <a:pPr marL="271462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RP1_08383_03_GEOTON_20180714_104820_104829.MS.L2.prj</a:t>
            </a:r>
            <a:endParaRPr/>
          </a:p>
          <a:p>
            <a:pPr marL="271462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RP1_08383_03_GEOTON_20180714_104820_104829.MS.L2.CLG.gml</a:t>
            </a:r>
            <a:endParaRPr sz="105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271462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RP1_08383_03_GEOTON_20180714_104820_104829.MS.L2.CLI.gml</a:t>
            </a:r>
            <a:endParaRPr sz="105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271462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44143"/>
              <a:buNone/>
            </a:pPr>
            <a:r>
              <a:rPr lang="ru-RU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RP1_08383_03_GEOTON_20180714_104820_104829.MS.L2.CLK.kml</a:t>
            </a:r>
            <a:endParaRPr sz="105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44143"/>
              <a:buNone/>
            </a:pPr>
            <a:endParaRPr sz="1050">
              <a:solidFill>
                <a:schemeClr val="lt1"/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44143"/>
              <a:buNone/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352" name="Google Shape;352;g261100d6bf7_0_1110"/>
          <p:cNvSpPr/>
          <p:nvPr/>
        </p:nvSpPr>
        <p:spPr>
          <a:xfrm>
            <a:off x="1382250" y="37356"/>
            <a:ext cx="6734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Унификация состава информационных продуктов 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>
                <a:solidFill>
                  <a:schemeClr val="lt1"/>
                </a:solidFill>
              </a:rPr>
              <a:t>с российской ОГ КА ДЗЗ</a:t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id="353" name="Google Shape;353;g261100d6bf7_0_1110" descr="https://otc.ru/portals/0/Images/academy/top/10092018/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61100d6bf7_0_1131"/>
          <p:cNvSpPr/>
          <p:nvPr/>
        </p:nvSpPr>
        <p:spPr>
          <a:xfrm>
            <a:off x="5420125" y="4011254"/>
            <a:ext cx="983100" cy="983100"/>
          </a:xfrm>
          <a:prstGeom prst="ellipse">
            <a:avLst/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261100d6bf7_0_1131"/>
          <p:cNvSpPr/>
          <p:nvPr/>
        </p:nvSpPr>
        <p:spPr>
          <a:xfrm>
            <a:off x="6709729" y="4011254"/>
            <a:ext cx="983100" cy="983100"/>
          </a:xfrm>
          <a:prstGeom prst="ellipse">
            <a:avLst/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261100d6bf7_0_1131"/>
          <p:cNvSpPr/>
          <p:nvPr/>
        </p:nvSpPr>
        <p:spPr>
          <a:xfrm>
            <a:off x="5420125" y="2744012"/>
            <a:ext cx="983100" cy="983100"/>
          </a:xfrm>
          <a:prstGeom prst="ellipse">
            <a:avLst/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261100d6bf7_0_1131"/>
          <p:cNvSpPr/>
          <p:nvPr/>
        </p:nvSpPr>
        <p:spPr>
          <a:xfrm>
            <a:off x="6709729" y="2744012"/>
            <a:ext cx="983100" cy="983100"/>
          </a:xfrm>
          <a:prstGeom prst="ellipse">
            <a:avLst/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261100d6bf7_0_1131"/>
          <p:cNvSpPr/>
          <p:nvPr/>
        </p:nvSpPr>
        <p:spPr>
          <a:xfrm>
            <a:off x="5420125" y="1454407"/>
            <a:ext cx="983100" cy="983100"/>
          </a:xfrm>
          <a:prstGeom prst="ellipse">
            <a:avLst/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261100d6bf7_0_1131"/>
          <p:cNvSpPr/>
          <p:nvPr/>
        </p:nvSpPr>
        <p:spPr>
          <a:xfrm>
            <a:off x="6709729" y="1454407"/>
            <a:ext cx="983100" cy="983100"/>
          </a:xfrm>
          <a:prstGeom prst="ellipse">
            <a:avLst/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261100d6bf7_0_1131"/>
          <p:cNvSpPr/>
          <p:nvPr/>
        </p:nvSpPr>
        <p:spPr>
          <a:xfrm>
            <a:off x="6605370" y="399701"/>
            <a:ext cx="983100" cy="983100"/>
          </a:xfrm>
          <a:prstGeom prst="ellipse">
            <a:avLst/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261100d6bf7_0_1131"/>
          <p:cNvSpPr/>
          <p:nvPr/>
        </p:nvSpPr>
        <p:spPr>
          <a:xfrm>
            <a:off x="7902427" y="399701"/>
            <a:ext cx="983100" cy="983100"/>
          </a:xfrm>
          <a:prstGeom prst="ellipse">
            <a:avLst/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261100d6bf7_0_1131"/>
          <p:cNvSpPr/>
          <p:nvPr/>
        </p:nvSpPr>
        <p:spPr>
          <a:xfrm>
            <a:off x="7902427" y="2969657"/>
            <a:ext cx="983100" cy="983100"/>
          </a:xfrm>
          <a:prstGeom prst="ellipse">
            <a:avLst/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261100d6bf7_0_1131"/>
          <p:cNvSpPr/>
          <p:nvPr/>
        </p:nvSpPr>
        <p:spPr>
          <a:xfrm>
            <a:off x="7902427" y="1702414"/>
            <a:ext cx="983100" cy="983100"/>
          </a:xfrm>
          <a:prstGeom prst="ellipse">
            <a:avLst/>
          </a:prstGeom>
          <a:noFill/>
          <a:ln w="3810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9" name="Google Shape;369;g261100d6bf7_0_1131"/>
          <p:cNvCxnSpPr>
            <a:endCxn id="361" idx="0"/>
          </p:cNvCxnSpPr>
          <p:nvPr/>
        </p:nvCxnSpPr>
        <p:spPr>
          <a:xfrm>
            <a:off x="5911675" y="2438012"/>
            <a:ext cx="0" cy="30600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0" name="Google Shape;370;g261100d6bf7_0_1131"/>
          <p:cNvCxnSpPr/>
          <p:nvPr/>
        </p:nvCxnSpPr>
        <p:spPr>
          <a:xfrm>
            <a:off x="6403284" y="3235590"/>
            <a:ext cx="306300" cy="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1" name="Google Shape;371;g261100d6bf7_0_1131"/>
          <p:cNvCxnSpPr/>
          <p:nvPr/>
        </p:nvCxnSpPr>
        <p:spPr>
          <a:xfrm>
            <a:off x="6403284" y="4503236"/>
            <a:ext cx="306300" cy="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2" name="Google Shape;372;g261100d6bf7_0_1131"/>
          <p:cNvCxnSpPr/>
          <p:nvPr/>
        </p:nvCxnSpPr>
        <p:spPr>
          <a:xfrm>
            <a:off x="5911704" y="3714668"/>
            <a:ext cx="0" cy="30600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3" name="Google Shape;373;g261100d6bf7_0_1131"/>
          <p:cNvCxnSpPr/>
          <p:nvPr/>
        </p:nvCxnSpPr>
        <p:spPr>
          <a:xfrm>
            <a:off x="7201308" y="2437964"/>
            <a:ext cx="0" cy="30600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4" name="Google Shape;374;g261100d6bf7_0_1131"/>
          <p:cNvCxnSpPr/>
          <p:nvPr/>
        </p:nvCxnSpPr>
        <p:spPr>
          <a:xfrm>
            <a:off x="7201308" y="3714668"/>
            <a:ext cx="0" cy="30600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5" name="Google Shape;375;g261100d6bf7_0_1131"/>
          <p:cNvCxnSpPr>
            <a:stCxn id="368" idx="4"/>
          </p:cNvCxnSpPr>
          <p:nvPr/>
        </p:nvCxnSpPr>
        <p:spPr>
          <a:xfrm>
            <a:off x="8393977" y="2685514"/>
            <a:ext cx="0" cy="29850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6" name="Google Shape;376;g261100d6bf7_0_1131"/>
          <p:cNvCxnSpPr>
            <a:stCxn id="366" idx="4"/>
          </p:cNvCxnSpPr>
          <p:nvPr/>
        </p:nvCxnSpPr>
        <p:spPr>
          <a:xfrm>
            <a:off x="8393977" y="1382801"/>
            <a:ext cx="300" cy="32820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7" name="Google Shape;377;g261100d6bf7_0_1131"/>
          <p:cNvCxnSpPr/>
          <p:nvPr/>
        </p:nvCxnSpPr>
        <p:spPr>
          <a:xfrm>
            <a:off x="7595982" y="891279"/>
            <a:ext cx="306300" cy="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8" name="Google Shape;378;g261100d6bf7_0_1131"/>
          <p:cNvCxnSpPr/>
          <p:nvPr/>
        </p:nvCxnSpPr>
        <p:spPr>
          <a:xfrm>
            <a:off x="6403284" y="1945985"/>
            <a:ext cx="306300" cy="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9" name="Google Shape;379;g261100d6bf7_0_1131"/>
          <p:cNvCxnSpPr>
            <a:stCxn id="364" idx="7"/>
            <a:endCxn id="366" idx="3"/>
          </p:cNvCxnSpPr>
          <p:nvPr/>
        </p:nvCxnSpPr>
        <p:spPr>
          <a:xfrm rot="10800000" flipH="1">
            <a:off x="7548857" y="1238979"/>
            <a:ext cx="497400" cy="35940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0" name="Google Shape;380;g261100d6bf7_0_1131"/>
          <p:cNvCxnSpPr>
            <a:stCxn id="363" idx="7"/>
            <a:endCxn id="365" idx="3"/>
          </p:cNvCxnSpPr>
          <p:nvPr/>
        </p:nvCxnSpPr>
        <p:spPr>
          <a:xfrm rot="10800000" flipH="1">
            <a:off x="6259253" y="1238979"/>
            <a:ext cx="490200" cy="35940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1" name="Google Shape;381;g261100d6bf7_0_1131"/>
          <p:cNvCxnSpPr>
            <a:stCxn id="362" idx="7"/>
            <a:endCxn id="368" idx="3"/>
          </p:cNvCxnSpPr>
          <p:nvPr/>
        </p:nvCxnSpPr>
        <p:spPr>
          <a:xfrm rot="10800000" flipH="1">
            <a:off x="7548857" y="2541484"/>
            <a:ext cx="497400" cy="34650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82" name="Google Shape;382;g261100d6bf7_0_1131" descr="http://pngimg.com/uploads/tv/tv_PNG3927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0864" y="1185555"/>
            <a:ext cx="2759684" cy="3808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g261100d6bf7_0_1131"/>
          <p:cNvCxnSpPr>
            <a:stCxn id="360" idx="7"/>
            <a:endCxn id="367" idx="3"/>
          </p:cNvCxnSpPr>
          <p:nvPr/>
        </p:nvCxnSpPr>
        <p:spPr>
          <a:xfrm rot="10800000" flipH="1">
            <a:off x="7548857" y="3808726"/>
            <a:ext cx="497400" cy="346500"/>
          </a:xfrm>
          <a:prstGeom prst="straightConnector1">
            <a:avLst/>
          </a:prstGeom>
          <a:noFill/>
          <a:ln w="57150" cap="flat" cmpd="sng">
            <a:solidFill>
              <a:srgbClr val="20B1C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4" name="Google Shape;384;g261100d6bf7_0_1131"/>
          <p:cNvSpPr txBox="1"/>
          <p:nvPr/>
        </p:nvSpPr>
        <p:spPr>
          <a:xfrm>
            <a:off x="7833104" y="748155"/>
            <a:ext cx="113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Идентификатор и уровень продукта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261100d6bf7_0_1131"/>
          <p:cNvSpPr txBox="1"/>
          <p:nvPr/>
        </p:nvSpPr>
        <p:spPr>
          <a:xfrm>
            <a:off x="7851900" y="2011725"/>
            <a:ext cx="107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Информация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 спутнике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261100d6bf7_0_1131"/>
          <p:cNvSpPr txBox="1"/>
          <p:nvPr/>
        </p:nvSpPr>
        <p:spPr>
          <a:xfrm>
            <a:off x="7969504" y="3253888"/>
            <a:ext cx="877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Геометрия сенсора</a:t>
            </a:r>
            <a:b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(LOS)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261100d6bf7_0_1131"/>
          <p:cNvSpPr txBox="1"/>
          <p:nvPr/>
        </p:nvSpPr>
        <p:spPr>
          <a:xfrm>
            <a:off x="6720050" y="1772850"/>
            <a:ext cx="100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Эфемериды (ПДЦМ)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261100d6bf7_0_1131"/>
          <p:cNvSpPr txBox="1"/>
          <p:nvPr/>
        </p:nvSpPr>
        <p:spPr>
          <a:xfrm>
            <a:off x="5414850" y="4330100"/>
            <a:ext cx="96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Угловые скорости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261100d6bf7_0_1131"/>
          <p:cNvSpPr txBox="1"/>
          <p:nvPr/>
        </p:nvSpPr>
        <p:spPr>
          <a:xfrm>
            <a:off x="6682450" y="3103375"/>
            <a:ext cx="107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Установочные углы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261100d6bf7_0_1131"/>
          <p:cNvSpPr txBox="1"/>
          <p:nvPr/>
        </p:nvSpPr>
        <p:spPr>
          <a:xfrm>
            <a:off x="5424832" y="3062475"/>
            <a:ext cx="96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Кватернионы ориентации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261100d6bf7_0_1131"/>
          <p:cNvSpPr txBox="1"/>
          <p:nvPr/>
        </p:nvSpPr>
        <p:spPr>
          <a:xfrm>
            <a:off x="5375777" y="1716464"/>
            <a:ext cx="107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RPC коэффициенты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261100d6bf7_0_1131"/>
          <p:cNvSpPr txBox="1"/>
          <p:nvPr/>
        </p:nvSpPr>
        <p:spPr>
          <a:xfrm>
            <a:off x="6533235" y="738757"/>
            <a:ext cx="113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Характеристики спектральных каналов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261100d6bf7_0_1131"/>
          <p:cNvSpPr txBox="1"/>
          <p:nvPr/>
        </p:nvSpPr>
        <p:spPr>
          <a:xfrm>
            <a:off x="6662594" y="4221925"/>
            <a:ext cx="1076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Информация об используемом рельефе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g261100d6bf7_0_11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1751" y="1261082"/>
            <a:ext cx="2626275" cy="31728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95" name="Google Shape;395;g261100d6bf7_0_1131"/>
          <p:cNvSpPr/>
          <p:nvPr/>
        </p:nvSpPr>
        <p:spPr>
          <a:xfrm>
            <a:off x="1382249" y="37340"/>
            <a:ext cx="5277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Унификация метаданных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(стандарт Open Geospatial Consortium)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g261100d6bf7_0_1131" descr="https://otc.ru/portals/0/Images/academy/top/10092018/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681122eb05_0_7"/>
          <p:cNvSpPr txBox="1"/>
          <p:nvPr/>
        </p:nvSpPr>
        <p:spPr>
          <a:xfrm>
            <a:off x="2758831" y="4611457"/>
            <a:ext cx="376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Всего сцен за период – 315 980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g2681122eb05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3899" y="1059674"/>
            <a:ext cx="6784800" cy="34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2681122eb05_0_7" descr="https://otc.ru/portals/0/Images/academy/top/10092018/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927" y="75140"/>
            <a:ext cx="1076751" cy="24134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2681122eb05_0_7"/>
          <p:cNvSpPr txBox="1"/>
          <p:nvPr/>
        </p:nvSpPr>
        <p:spPr>
          <a:xfrm>
            <a:off x="1375508" y="50131"/>
            <a:ext cx="7666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>
                <a:solidFill>
                  <a:schemeClr val="lt1"/>
                </a:solidFill>
              </a:rPr>
              <a:t>Статистика работы АПОИ в составе ФФД ДЗЗ</a:t>
            </a:r>
            <a:r>
              <a:rPr lang="ru-RU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2301</Words>
  <Application>Microsoft Office PowerPoint</Application>
  <PresentationFormat>Экран (16:9)</PresentationFormat>
  <Paragraphs>413</Paragraphs>
  <Slides>40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Consolas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Уточнение геопривязки</vt:lpstr>
      <vt:lpstr>Презентация PowerPoint</vt:lpstr>
      <vt:lpstr>Производительность комплекса АПОИ в эксплуатации Федерального Фонда данных ДЗЗ с 2021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Daria.Yadykina</dc:creator>
  <cp:lastModifiedBy>Alexey Smirnov</cp:lastModifiedBy>
  <cp:revision>2</cp:revision>
  <dcterms:modified xsi:type="dcterms:W3CDTF">2023-10-16T10:51:24Z</dcterms:modified>
</cp:coreProperties>
</file>