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6"/>
  </p:notesMasterIdLst>
  <p:handoutMasterIdLst>
    <p:handoutMasterId r:id="rId37"/>
  </p:handoutMasterIdLst>
  <p:sldIdLst>
    <p:sldId id="2542" r:id="rId3"/>
    <p:sldId id="2537" r:id="rId4"/>
    <p:sldId id="2913" r:id="rId5"/>
    <p:sldId id="279" r:id="rId6"/>
    <p:sldId id="2473" r:id="rId7"/>
    <p:sldId id="326" r:id="rId8"/>
    <p:sldId id="2877" r:id="rId9"/>
    <p:sldId id="337" r:id="rId10"/>
    <p:sldId id="339" r:id="rId11"/>
    <p:sldId id="338" r:id="rId12"/>
    <p:sldId id="323" r:id="rId13"/>
    <p:sldId id="324" r:id="rId14"/>
    <p:sldId id="325" r:id="rId15"/>
    <p:sldId id="2777" r:id="rId16"/>
    <p:sldId id="265" r:id="rId17"/>
    <p:sldId id="271" r:id="rId18"/>
    <p:sldId id="266" r:id="rId19"/>
    <p:sldId id="272" r:id="rId20"/>
    <p:sldId id="273" r:id="rId21"/>
    <p:sldId id="274" r:id="rId22"/>
    <p:sldId id="2915" r:id="rId23"/>
    <p:sldId id="2914" r:id="rId24"/>
    <p:sldId id="2916" r:id="rId25"/>
    <p:sldId id="2788" r:id="rId26"/>
    <p:sldId id="278" r:id="rId27"/>
    <p:sldId id="2802" r:id="rId28"/>
    <p:sldId id="2803" r:id="rId29"/>
    <p:sldId id="2795" r:id="rId30"/>
    <p:sldId id="2784" r:id="rId31"/>
    <p:sldId id="2780" r:id="rId32"/>
    <p:sldId id="2786" r:id="rId33"/>
    <p:sldId id="2782" r:id="rId34"/>
    <p:sldId id="2674" r:id="rId35"/>
  </p:sldIdLst>
  <p:sldSz cx="12192000" cy="6858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Noir Pro" panose="020B0604020202020204" charset="0"/>
      <p:regular r:id="rId44"/>
    </p:embeddedFont>
    <p:embeddedFont>
      <p:font typeface="Noir Pro Bold" panose="020B0604020202020204" charset="0"/>
      <p:bold r:id="rId45"/>
    </p:embeddedFont>
    <p:embeddedFont>
      <p:font typeface="Noir Pro Bold Italic" panose="020B0604020202020204" charset="0"/>
      <p:bold r:id="rId46"/>
    </p:embeddedFont>
    <p:embeddedFont>
      <p:font typeface="Noir Pro Light" panose="020B0604020202020204" charset="0"/>
      <p:regular r:id="rId47"/>
    </p:embeddedFont>
    <p:embeddedFont>
      <p:font typeface="Noir Pro Medium" panose="020B0604020202020204" charset="0"/>
      <p:regular r:id="rId48"/>
    </p:embeddedFont>
    <p:embeddedFont>
      <p:font typeface="Noir Pro Semi Bold" panose="020B0604020202020204" charset="0"/>
      <p:bold r:id="rId4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929"/>
    <a:srgbClr val="AC00FF"/>
    <a:srgbClr val="FF4F00"/>
    <a:srgbClr val="09FF6D"/>
    <a:srgbClr val="0467FD"/>
    <a:srgbClr val="00065A"/>
    <a:srgbClr val="D1E7FF"/>
    <a:srgbClr val="EEF6FF"/>
    <a:srgbClr val="7F7F7F"/>
    <a:srgbClr val="8484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4" autoAdjust="0"/>
    <p:restoredTop sz="83893" autoAdjust="0"/>
  </p:normalViewPr>
  <p:slideViewPr>
    <p:cSldViewPr snapToGrid="0">
      <p:cViewPr varScale="1">
        <p:scale>
          <a:sx n="92" d="100"/>
          <a:sy n="92" d="100"/>
        </p:scale>
        <p:origin x="123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77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41498F90-CEB6-4889-B863-84B2CD4614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DE444FB-DC08-4CFD-A33C-553E3147B1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73D49-9D68-43E4-A4D7-5B29A4E95885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AAAFDD1-E298-4CA5-8C52-CC8203519A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122B351-81DA-4A50-9EC7-2709F4578D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B5C2A-B7A7-4513-9499-007753158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711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75BE9-F589-4709-8F5C-0B500EC7ACC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064B9-E0F6-452D-BA7D-5E7D0BED28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714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Работа Терра Тех с нейросетями охватывает множество направлений, начиная от подготовки данных и оценки качества снимков до привычной классификации объектов и явлений. Автоматизация с помощью технологий машинного обучения помогает применить квалификацию наших тематических специалистов в масштабах целых регионов и всей страны. Задачи, на которые раньше уходили месяцы теперь решаются за считанные дни и с невероятной детализацией.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CEF3F-121F-44FD-99B7-8DAEEC6F9CE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130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8E2E1-58C5-214A-AFE7-FF5827B0C62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619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2ADC1-BFB8-47E2-8A84-16B5F06F033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060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8E2E1-58C5-214A-AFE7-FF5827B0C62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732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Регионы заинтересованы передачу своей информации, что не было предусмотрено в 1м этапе. Во 2м предусмотрели.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8E2E1-58C5-214A-AFE7-FF5827B0C62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539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224EC-C0C5-43B1-9880-F126E258B55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193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713C8-5F9D-4EB1-BB1A-F0FCDC9591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DEAF26F-6306-4236-849A-CBFCE25F9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A592D4-6820-4582-93B8-A3D652C0A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096E-28E5-42D4-B822-823E42A1DCBA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50B38D-18D8-48D9-A69B-AE97E2FBD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D6A70F-9E21-4527-B580-AC2770BD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09FD-C255-435E-BDA9-4BCD48087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030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7EF3DF-E68A-442D-BF57-FB153CFC0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CF13C04-C338-4508-A7E5-EC3E6F388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2868D7-E8B3-46E8-BC41-DA338DF9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096E-28E5-42D4-B822-823E42A1DCBA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61AEDF-3E6B-44B2-A6C2-8AEBB5302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B12682-BA24-49CD-BE91-ECCF9CF83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09FD-C255-435E-BDA9-4BCD48087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189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ED4173E-28D7-42AE-B2C6-9A80A561F7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43C9AE-B241-4F37-A5E2-818C7C9175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69FD6D-7193-481E-A9A4-7BA07B485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096E-28E5-42D4-B822-823E42A1DCBA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D31808-49EF-4B8A-84C2-7A981FBE3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E130DD-3151-4758-AF08-5CE909B5A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09FD-C255-435E-BDA9-4BCD48087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009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E71C45-3F7E-4FCF-A468-4166B3EBA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A05CA4A-DE26-46BE-A6C9-C617245338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30A124-C899-4BEB-80D1-7BFD7410B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6535-C9D6-4D29-986E-E3E3BF862949}" type="datetime1">
              <a:rPr lang="ru-RU" smtClean="0"/>
              <a:t>17.10.2023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5EC97A-A065-4552-B926-723063CFC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765C59-C63D-4E23-B096-A7132A29E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00382-09F0-4B93-B801-9A366561639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0639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DB6AE-E92F-460D-8254-0DF15974D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04E39-3E3F-4272-826D-024052914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E61316-EAA5-41BE-9D70-38EC7D9B8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E974-7276-4960-AD4C-89694031A457}" type="datetime1">
              <a:rPr lang="ru-RU" smtClean="0"/>
              <a:t>17.10.2023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34B717-24B9-4C85-834F-65CC94528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DB514-1F59-4AC5-B60D-FC408F2C0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00382-09F0-4B93-B801-9A366561639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7833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BB6CEE-BCFC-4E7E-B8C3-120962D67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B1E539-F23F-4DE9-8E53-054785548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FDCA84-0937-436F-A947-1DDFE5458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E50C2-D509-4038-BAA0-D5010318893C}" type="datetime1">
              <a:rPr lang="ru-RU" smtClean="0"/>
              <a:t>17.10.2023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0974E8-4169-4CD3-89E7-397902CEC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961473-5CD2-4198-9E58-E28636777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00382-09F0-4B93-B801-9A366561639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0178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1809B9-12F4-4AA3-8A19-E29C8B6F6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3735B1-1B72-458F-A756-DC3BF5A6A7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423132-C329-4C27-8C22-5E8CD28F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60ADC1-ADA1-4949-B8A5-5286235C0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DE0C6-259A-4E5A-9587-42D1D0A9D0F9}" type="datetime1">
              <a:rPr lang="ru-RU" smtClean="0"/>
              <a:t>17.10.2023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136A38-E96F-436E-87A6-908ADE0E6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771060-07F1-4CF5-9F41-F903C7C6B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00382-09F0-4B93-B801-9A366561639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0248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36EFC8-C1D8-4D81-AC7B-45E6F971E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6935D7-6597-4A99-9EE8-99699D200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E38FDB7-51BD-4C88-8826-BABCF3540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E176C7-2845-4FE9-8041-0AA47BEA73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9408535-27E9-4E32-BE95-DD67C80350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C32AB9F-DDED-4FC6-8C61-60EA6D6B3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D716-D993-484D-A447-F4DBB6C8F6D5}" type="datetime1">
              <a:rPr lang="ru-RU" smtClean="0"/>
              <a:t>17.10.2023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72DF8CC-FF64-4A06-879D-B7EA936BE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5C2695C-DFD7-46A5-B5AF-E655D56C8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00382-09F0-4B93-B801-9A366561639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1506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3B9288-0FEE-469E-8B00-372FC0AC3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FCE3CB-4A34-4AE6-B694-6BFF0E850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99D13-D8CC-4DE8-B24C-FA29973E45C6}" type="datetime1">
              <a:rPr lang="ru-RU" smtClean="0"/>
              <a:t>17.10.2023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D306667-D498-4A1E-A132-7E22B98B0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916FA1-DBCA-43E8-BFCA-72DF563B0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00382-09F0-4B93-B801-9A366561639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9617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CC864C-5CD6-438F-907E-AFBAB659D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B4FEF-A3F0-419A-A536-E2FC8C74C277}" type="datetime1">
              <a:rPr lang="ru-RU" smtClean="0"/>
              <a:t>17.10.2023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01086BD-2A39-4F20-B38D-ABF87F421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3C3101-5006-4C7D-9A5C-0F576F038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00382-09F0-4B93-B801-9A366561639A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E2D9CC0-A8A4-4517-9227-AA821305C851}"/>
              </a:ext>
            </a:extLst>
          </p:cNvPr>
          <p:cNvGrpSpPr/>
          <p:nvPr userDrawn="1"/>
        </p:nvGrpSpPr>
        <p:grpSpPr>
          <a:xfrm>
            <a:off x="218506" y="144748"/>
            <a:ext cx="1924330" cy="435246"/>
            <a:chOff x="569488" y="214868"/>
            <a:chExt cx="2841148" cy="642613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2D84955-AF4A-491F-92B3-E01DEB373D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488" y="214868"/>
              <a:ext cx="870141" cy="642613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0AB4471-6160-4D34-9BDD-46795257DC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1294" y="430845"/>
              <a:ext cx="663177" cy="230401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6FE0BBBF-3EDC-4A8D-A4F9-F2A2E6D69E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9471" y="441299"/>
              <a:ext cx="891165" cy="25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4347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2B2838-1B12-43AE-8D96-58D343F06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779B5D-B51C-47AF-9313-4F6A379A4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28EBBB-73E4-4E13-A009-4E0A1351F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D4D5ED-7E0E-4D36-9734-5B1FC4198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84B9F-66F6-4767-8772-FC431EA796CD}" type="datetime1">
              <a:rPr lang="ru-RU" smtClean="0"/>
              <a:t>17.10.2023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2049A2-D065-426E-9231-30CF58C79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3ADFC1-00F3-4E82-8188-451D2658C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00382-09F0-4B93-B801-9A366561639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6898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E811F2-5E02-487C-B2DA-317D5C4D1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837A95-202C-4FEC-9503-F29EC8450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405B5B-A8E0-48C5-B4D2-29B331C81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096E-28E5-42D4-B822-823E42A1DCBA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A9EC88-90D5-4384-8E52-29C9B9061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4D3A84-789B-4643-8645-A881D281F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09FD-C255-435E-BDA9-4BCD48087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6660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6EA6E-A2B4-4143-A44A-7A782A9C6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554F66-B451-45F9-823F-B3E16B2D9D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C57954-0633-49D9-8D23-FBD05C11D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253C1E-48A0-49C4-A576-077FFBB6E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C411-E3FC-4676-B699-99C0871481EA}" type="datetime1">
              <a:rPr lang="ru-RU" smtClean="0"/>
              <a:t>17.10.2023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B903E6-ED83-4C4B-9A90-C2009198A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6A19CE-F5BC-4F0F-B28D-860554AC6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00382-09F0-4B93-B801-9A366561639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03322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DEBEB0-517A-4C3C-8B9D-5FC968DDD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37466C-9F8F-4717-83AA-7C181706C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9FB7E2-A50E-45CA-9E2D-5920461F5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7765F-3C09-433E-8BEA-3533DE734C29}" type="datetime1">
              <a:rPr lang="ru-RU" smtClean="0"/>
              <a:t>17.10.2023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1745FD-A455-46D3-8C21-9B5990D2F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570D05-BEAC-4F1E-B484-5FB03B9FE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00382-09F0-4B93-B801-9A366561639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1601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654F214-D083-46FC-A40C-B2819846DB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1980B8C-181B-427F-9705-9830F1AB98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DD6717-5A4A-4E7A-A932-FBE30BECE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B07DA-CBA2-4F14-AEEE-5B7698A47C9A}" type="datetime1">
              <a:rPr lang="ru-RU" smtClean="0"/>
              <a:t>17.10.2023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BE767D-03F6-4071-9351-AB8114B56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06A9EB-4BF2-4244-BCD7-FF032CC3C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00382-09F0-4B93-B801-9A366561639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3206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xar 1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5B443-694E-C34F-8DDE-AE549CBBBF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1857388"/>
            <a:ext cx="10363200" cy="43148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D0DF907-5BFF-D349-AC57-2A6734B84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47700"/>
            <a:ext cx="9144000" cy="888492"/>
          </a:xfrm>
          <a:prstGeom prst="rect">
            <a:avLst/>
          </a:prstGeom>
        </p:spPr>
        <p:txBody>
          <a:bodyPr wrap="square" lIns="0" tIns="0" rIns="0" bIns="0" anchor="ctr"/>
          <a:lstStyle>
            <a:lvl1pPr>
              <a:lnSpc>
                <a:spcPct val="100000"/>
              </a:lnSpc>
              <a:defRPr sz="3000" cap="none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r>
              <a:rPr lang="en-US"/>
              <a:t>Line2</a:t>
            </a:r>
          </a:p>
        </p:txBody>
      </p:sp>
    </p:spTree>
    <p:extLst>
      <p:ext uri="{BB962C8B-B14F-4D97-AF65-F5344CB8AC3E}">
        <p14:creationId xmlns:p14="http://schemas.microsoft.com/office/powerpoint/2010/main" val="3858633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  <p15:guide id="2" pos="7104">
          <p15:clr>
            <a:srgbClr val="FBAE40"/>
          </p15:clr>
        </p15:guide>
        <p15:guide id="3" orient="horz" pos="408">
          <p15:clr>
            <a:srgbClr val="FBAE40"/>
          </p15:clr>
        </p15:guide>
        <p15:guide id="4" orient="horz" pos="388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Вертикальный заголовок и текст">
    <p:bg>
      <p:bgPr>
        <a:gradFill>
          <a:gsLst>
            <a:gs pos="0">
              <a:srgbClr val="154073"/>
            </a:gs>
            <a:gs pos="95946">
              <a:srgbClr val="0C2647"/>
            </a:gs>
          </a:gsLst>
          <a:lin ang="19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5AA3B7B0-97A7-4B37-9858-08AF05B34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C57F3-40F4-4FA2-BC18-D0074D7333BA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3F084E-B8CC-494F-8B05-6ED86282A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2FA2A6-56C8-47BD-9070-A2EFFDE4A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030D-9CCA-4A06-8913-E2619051F743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B4E3816-EEF9-4210-97DE-56847D0A2C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624" y="136525"/>
            <a:ext cx="3891152" cy="3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986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5E1F10D2-7B60-48FC-8E0B-9A4001844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4" y="6423588"/>
            <a:ext cx="2743200" cy="365125"/>
          </a:xfrm>
        </p:spPr>
        <p:txBody>
          <a:bodyPr/>
          <a:lstStyle>
            <a:lvl1pPr>
              <a:defRPr>
                <a:latin typeface="Noir Pro" panose="00000500000000000000" pitchFamily="50" charset="0"/>
              </a:defRPr>
            </a:lvl1pPr>
          </a:lstStyle>
          <a:p>
            <a:fld id="{DD560466-06F8-4D25-AA37-9BBC9473C532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6026C2-A974-432B-96AB-4F8F75E140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76" y="390625"/>
            <a:ext cx="992810" cy="2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09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9B8D31-6DE3-4A13-B502-4390C569D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CE77EC-DC92-46FF-87F7-C0B12E97B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0F7C82-DD70-46BF-9B68-0CC1FF14D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096E-28E5-42D4-B822-823E42A1DCBA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82AB1E-4ECE-43A2-B540-DB5A0F19A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2207A7-0597-4304-9308-7F44EDF7B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09FD-C255-435E-BDA9-4BCD48087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567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D952DE-5ED4-4775-8C3B-F3E313F95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7F3B7A-9FE7-4536-815B-48621CFB3F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76C4F4-BDFE-47C5-88C3-11799E31E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CF28A7-4439-481F-B82F-233F752D9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096E-28E5-42D4-B822-823E42A1DCBA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5285B1-416C-4347-8647-4F9E977FE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1079D4-D9AE-4EBB-8C7E-67CBC52DD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09FD-C255-435E-BDA9-4BCD48087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195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D616AE-00D6-4847-A9D2-CA7AC32A4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54BD78-6BC6-4C1B-A759-8754E86FF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EA5DDD-65B2-4585-A972-72F1217D5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BF4A11-DF28-4185-9647-FA0E1D6966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6216C7-5323-461C-90A2-47B09D3F7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167B3A-1F7C-483E-A32C-FB69A604D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096E-28E5-42D4-B822-823E42A1DCBA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D83C6F2-3B0F-47C4-9D50-753270B0A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85220BD-4D24-4C0A-8723-E43FD4E69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09FD-C255-435E-BDA9-4BCD48087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516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4248AF-AE7B-4074-8B42-7766B6A29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B8F7EA-0B49-46AD-B879-A65624A64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096E-28E5-42D4-B822-823E42A1DCBA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B968EE7-D827-490C-97C1-44FDE3330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B1110A-69BE-4B0F-8C04-ADA8C2EEE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09FD-C255-435E-BDA9-4BCD48087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845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CFA460C-E037-433F-A22B-CE0F54E88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096E-28E5-42D4-B822-823E42A1DCBA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62C4B89-00A3-4866-AC07-FF6031965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23085E9-5B25-43EB-942A-DDA4115B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09FD-C255-435E-BDA9-4BCD48087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360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94A0A-0082-48DB-A3D4-D29A91422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A36D4C-F0BF-406E-8E73-AB8222CBE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26FF62-3C04-41AE-9F0A-46A944E6A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88714F-03E3-4021-B255-0C7CFBF92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096E-28E5-42D4-B822-823E42A1DCBA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34CF39-D505-44DB-B3C8-B53F307A9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37A34F-282E-4643-A1B4-FB42E190A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09FD-C255-435E-BDA9-4BCD48087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355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F81B40-81AD-473E-9CF6-EDB94EB95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D8C3651-D350-4DAD-82F1-1C3942B68C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123D1D-E578-4BDF-B386-B01962450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FE71D8-8EFB-4BA6-B7DD-5E386B54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096E-28E5-42D4-B822-823E42A1DCBA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C9F78-2238-4CFC-9215-3638E5406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839786-6BD6-4633-A82C-B2654C13D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09FD-C255-435E-BDA9-4BCD48087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850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40FCEC-8BCB-44F2-97BD-D16CB72A3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794499-AC6F-4676-BB65-2AB4F8AAC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232E00-28E3-4EE1-8859-633BFDFA29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4096E-28E5-42D4-B822-823E42A1DCBA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15C583-9BC7-4B50-8670-B1C4B280E6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FE1DF8-C0AA-4B26-95B4-05140DD44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C09FD-C255-435E-BDA9-4BCD48087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339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C9928B-9DC0-42F5-A58D-F10F3D774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5BD8F7-7CF4-4EF0-8D24-EDA5CAC53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0CBC37-F399-4E31-98EC-5EF2E456B9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E1EA5-E67C-4C17-8377-294D4AF31C45}" type="datetime1">
              <a:rPr lang="ru-RU" smtClean="0"/>
              <a:t>17.10.2023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A5DA8F-153F-44B6-9328-4C924D07D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30FC30-7C9B-4046-AD51-C3C803CCBC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00382-09F0-4B93-B801-9A366561639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3609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  <p:sldLayoutId id="2147483677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microsoft.com/office/2007/relationships/hdphoto" Target="../media/hdphoto1.wdp"/><Relationship Id="rId14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3.png"/><Relationship Id="rId4" Type="http://schemas.openxmlformats.org/officeDocument/2006/relationships/image" Target="../media/image1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62.png"/><Relationship Id="rId4" Type="http://schemas.openxmlformats.org/officeDocument/2006/relationships/image" Target="../media/image1.png"/><Relationship Id="rId9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953AE10-F489-46DF-9BC9-DCC14CF2C9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144" y="0"/>
            <a:ext cx="12218144" cy="68580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EF41B37-16DB-4E6F-8551-82365B62E22D}"/>
              </a:ext>
            </a:extLst>
          </p:cNvPr>
          <p:cNvSpPr/>
          <p:nvPr/>
        </p:nvSpPr>
        <p:spPr>
          <a:xfrm>
            <a:off x="-26144" y="-2"/>
            <a:ext cx="12218144" cy="6858002"/>
          </a:xfrm>
          <a:prstGeom prst="rect">
            <a:avLst/>
          </a:prstGeom>
          <a:gradFill flip="none" rotWithShape="1">
            <a:gsLst>
              <a:gs pos="35000">
                <a:schemeClr val="tx2">
                  <a:lumMod val="50000"/>
                  <a:alpha val="59000"/>
                </a:schemeClr>
              </a:gs>
              <a:gs pos="69000">
                <a:srgbClr val="002060">
                  <a:alpha val="34000"/>
                </a:srgbClr>
              </a:gs>
              <a:gs pos="92000">
                <a:schemeClr val="tx2">
                  <a:lumMod val="50000"/>
                  <a:alpha val="74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7D4279-684F-4758-BF93-8C66C8818240}"/>
              </a:ext>
            </a:extLst>
          </p:cNvPr>
          <p:cNvSpPr txBox="1"/>
          <p:nvPr/>
        </p:nvSpPr>
        <p:spPr>
          <a:xfrm>
            <a:off x="1329405" y="5592332"/>
            <a:ext cx="2681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Сочи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202</a:t>
            </a:r>
            <a:r>
              <a:rPr lang="en-US" sz="1600" dirty="0">
                <a:solidFill>
                  <a:prstClr val="white"/>
                </a:solidFill>
                <a:latin typeface="Noir Pro Light" panose="00000400000000000000" pitchFamily="50" charset="0"/>
              </a:rPr>
              <a:t>3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+mn-cs"/>
            </a:endParaRPr>
          </a:p>
        </p:txBody>
      </p:sp>
      <p:sp>
        <p:nvSpPr>
          <p:cNvPr id="16" name="Дуга 15">
            <a:extLst>
              <a:ext uri="{FF2B5EF4-FFF2-40B4-BE49-F238E27FC236}">
                <a16:creationId xmlns:a16="http://schemas.microsoft.com/office/drawing/2014/main" id="{3AA8C0B9-BEB6-4F4A-82D5-FD3ECB128F6D}"/>
              </a:ext>
            </a:extLst>
          </p:cNvPr>
          <p:cNvSpPr/>
          <p:nvPr/>
        </p:nvSpPr>
        <p:spPr>
          <a:xfrm rot="13882955">
            <a:off x="7817379" y="-1855686"/>
            <a:ext cx="11483788" cy="11832799"/>
          </a:xfrm>
          <a:prstGeom prst="arc">
            <a:avLst>
              <a:gd name="adj1" fmla="val 16860955"/>
              <a:gd name="adj2" fmla="val 21217795"/>
            </a:avLst>
          </a:prstGeom>
          <a:ln>
            <a:gradFill>
              <a:gsLst>
                <a:gs pos="0">
                  <a:schemeClr val="accent5">
                    <a:lumMod val="75000"/>
                  </a:schemeClr>
                </a:gs>
                <a:gs pos="3000">
                  <a:srgbClr val="002060"/>
                </a:gs>
                <a:gs pos="21000">
                  <a:srgbClr val="00B0F0"/>
                </a:gs>
                <a:gs pos="69000">
                  <a:srgbClr val="002060"/>
                </a:gs>
                <a:gs pos="92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3A9F2E-E703-4E87-A871-06F86298B71B}"/>
              </a:ext>
            </a:extLst>
          </p:cNvPr>
          <p:cNvSpPr txBox="1"/>
          <p:nvPr/>
        </p:nvSpPr>
        <p:spPr>
          <a:xfrm>
            <a:off x="1329405" y="2705724"/>
            <a:ext cx="92009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0" i="0" dirty="0">
                <a:solidFill>
                  <a:schemeClr val="bg1"/>
                </a:solidFill>
                <a:effectLst/>
                <a:latin typeface="Noir Pro" panose="00000500000000000000" pitchFamily="50" charset="0"/>
              </a:rPr>
              <a:t>Статус и перспективы развития сервисов «Цифровая Земля»</a:t>
            </a:r>
            <a:endParaRPr kumimoji="0" lang="ru-RU" sz="6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ir Pro" panose="00000500000000000000" pitchFamily="50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1CBEB83-7141-4465-A155-72CB2C5C04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38071">
            <a:off x="8192963" y="1081754"/>
            <a:ext cx="532013" cy="38570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529F62-AA88-412D-93EA-B31C01E147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5939" y="741020"/>
            <a:ext cx="1842946" cy="44230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62CA8E-4B10-4B9D-9301-47C042944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992" y="598428"/>
            <a:ext cx="3082179" cy="74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94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E97516-2D00-428B-8C5F-BE914C9AF8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3" b="18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A964CB51-C137-4C97-9C6B-BA6771B3A275}"/>
              </a:ext>
            </a:extLst>
          </p:cNvPr>
          <p:cNvSpPr/>
          <p:nvPr/>
        </p:nvSpPr>
        <p:spPr>
          <a:xfrm>
            <a:off x="0" y="0"/>
            <a:ext cx="12192000" cy="7880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9D74E9-61BC-4C10-85A1-B53AE124FCDD}"/>
              </a:ext>
            </a:extLst>
          </p:cNvPr>
          <p:cNvSpPr txBox="1"/>
          <p:nvPr/>
        </p:nvSpPr>
        <p:spPr>
          <a:xfrm>
            <a:off x="5203598" y="169683"/>
            <a:ext cx="6551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>
                <a:latin typeface="Noir Pro" panose="00000500000000000000" pitchFamily="50" charset="0"/>
              </a:rPr>
              <a:t>Лесные пожары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445BDC7-A27D-45E2-B554-4DFBD126697F}"/>
              </a:ext>
            </a:extLst>
          </p:cNvPr>
          <p:cNvGrpSpPr/>
          <p:nvPr/>
        </p:nvGrpSpPr>
        <p:grpSpPr>
          <a:xfrm>
            <a:off x="7755038" y="4684147"/>
            <a:ext cx="4000188" cy="1969446"/>
            <a:chOff x="7755037" y="4607624"/>
            <a:chExt cx="4000188" cy="1969446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C552BF17-BBDE-450F-97FB-58E407A3C8B4}"/>
                </a:ext>
              </a:extLst>
            </p:cNvPr>
            <p:cNvSpPr/>
            <p:nvPr/>
          </p:nvSpPr>
          <p:spPr>
            <a:xfrm>
              <a:off x="7755037" y="4607624"/>
              <a:ext cx="4000188" cy="1923384"/>
            </a:xfrm>
            <a:prstGeom prst="roundRect">
              <a:avLst>
                <a:gd name="adj" fmla="val 659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tx2">
                  <a:lumMod val="40000"/>
                  <a:lumOff val="6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бъект 2">
              <a:extLst>
                <a:ext uri="{FF2B5EF4-FFF2-40B4-BE49-F238E27FC236}">
                  <a16:creationId xmlns:a16="http://schemas.microsoft.com/office/drawing/2014/main" id="{ACF0F005-119E-4BE1-980E-4B62FA8166F0}"/>
                </a:ext>
              </a:extLst>
            </p:cNvPr>
            <p:cNvSpPr txBox="1">
              <a:spLocks/>
            </p:cNvSpPr>
            <p:nvPr/>
          </p:nvSpPr>
          <p:spPr>
            <a:xfrm>
              <a:off x="8634713" y="4773270"/>
              <a:ext cx="3120512" cy="18038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ru-RU" sz="1200" dirty="0">
                  <a:latin typeface="Noir Pro" panose="00000500000000000000" pitchFamily="50" charset="0"/>
                </a:rPr>
                <a:t>Продукт показывает накопительную статистику о площади лесных пожаров на основе космических снимков.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None/>
              </a:pPr>
              <a:endParaRPr lang="ru-RU" sz="1200" b="1" dirty="0">
                <a:solidFill>
                  <a:srgbClr val="1A55EA"/>
                </a:solidFill>
                <a:latin typeface="Noir Pro" panose="00000500000000000000" pitchFamily="50" charset="0"/>
              </a:endParaRP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ru-RU" sz="1200" b="1" dirty="0">
                  <a:solidFill>
                    <a:srgbClr val="1A55EA"/>
                  </a:solidFill>
                  <a:latin typeface="Noir Pro" panose="00000500000000000000" pitchFamily="50" charset="0"/>
                </a:rPr>
                <a:t>ПОЛЕЗНО:</a:t>
              </a:r>
            </a:p>
            <a:p>
              <a:pPr marL="144000" indent="-144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</a:pPr>
              <a:r>
                <a:rPr lang="ru-RU" sz="1200" dirty="0">
                  <a:latin typeface="Noir Pro" panose="00000500000000000000" pitchFamily="50" charset="0"/>
                </a:rPr>
                <a:t>при оценке последствий, прогнозировании и планировании противопожарных мероприятий.</a:t>
              </a: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46F2F22-4EB1-4755-B453-3C0D52B5F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40" y="4849793"/>
            <a:ext cx="576000" cy="576000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C8261598-7DE2-49A2-91B8-D185ACC4E549}"/>
              </a:ext>
            </a:extLst>
          </p:cNvPr>
          <p:cNvGrpSpPr/>
          <p:nvPr/>
        </p:nvGrpSpPr>
        <p:grpSpPr>
          <a:xfrm>
            <a:off x="758377" y="1083542"/>
            <a:ext cx="2643843" cy="2326299"/>
            <a:chOff x="9161291" y="1056778"/>
            <a:chExt cx="2643843" cy="2326299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3CE2FAC6-8707-49C9-9D3E-9CE03D6497E8}"/>
                </a:ext>
              </a:extLst>
            </p:cNvPr>
            <p:cNvSpPr/>
            <p:nvPr/>
          </p:nvSpPr>
          <p:spPr>
            <a:xfrm>
              <a:off x="9384029" y="1056778"/>
              <a:ext cx="2198369" cy="2198369"/>
            </a:xfrm>
            <a:prstGeom prst="ellipse">
              <a:avLst/>
            </a:prstGeom>
            <a:solidFill>
              <a:srgbClr val="001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43725417-4C68-4EA5-88F6-9007D6DC6CA8}"/>
                </a:ext>
              </a:extLst>
            </p:cNvPr>
            <p:cNvGrpSpPr/>
            <p:nvPr/>
          </p:nvGrpSpPr>
          <p:grpSpPr>
            <a:xfrm>
              <a:off x="9161291" y="1431277"/>
              <a:ext cx="2643843" cy="1951800"/>
              <a:chOff x="1343171" y="1477377"/>
              <a:chExt cx="2643843" cy="1951800"/>
            </a:xfrm>
          </p:grpSpPr>
          <p:sp>
            <p:nvSpPr>
              <p:cNvPr id="27" name="Объект 2">
                <a:extLst>
                  <a:ext uri="{FF2B5EF4-FFF2-40B4-BE49-F238E27FC236}">
                    <a16:creationId xmlns:a16="http://schemas.microsoft.com/office/drawing/2014/main" id="{5AF00086-A584-4EEC-9FAA-F88339DB95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96627" y="2554106"/>
                <a:ext cx="1708393" cy="875071"/>
              </a:xfrm>
              <a:prstGeom prst="rect">
                <a:avLst/>
              </a:prstGeom>
            </p:spPr>
            <p:txBody>
              <a:bodyPr numCol="1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ru-RU" sz="1200" dirty="0">
                    <a:solidFill>
                      <a:schemeClr val="bg1"/>
                    </a:solidFill>
                    <a:latin typeface="Noir Pro Light" panose="00000400000000000000" pitchFamily="50" charset="0"/>
                  </a:rPr>
                  <a:t>общая площадь гарей в РФ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A7353EE-93E9-43E0-8A18-3BD397939E97}"/>
                  </a:ext>
                </a:extLst>
              </p:cNvPr>
              <p:cNvSpPr txBox="1"/>
              <p:nvPr/>
            </p:nvSpPr>
            <p:spPr>
              <a:xfrm>
                <a:off x="1343171" y="1477377"/>
                <a:ext cx="2643843" cy="1083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5400" dirty="0">
                    <a:solidFill>
                      <a:schemeClr val="bg1"/>
                    </a:solidFill>
                    <a:latin typeface="Noir Pro Semi Bold" panose="00000700000000000000" pitchFamily="50" charset="0"/>
                  </a:rPr>
                  <a:t>6,9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ru-RU" sz="3600" dirty="0">
                    <a:solidFill>
                      <a:schemeClr val="bg1"/>
                    </a:solidFill>
                    <a:latin typeface="Noir Pro Medium" panose="00000600000000000000" pitchFamily="50" charset="0"/>
                  </a:rPr>
                  <a:t>млн га</a:t>
                </a:r>
              </a:p>
            </p:txBody>
          </p:sp>
        </p:grp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707562B-23E8-4C99-AA0C-E397AFADF1C2}"/>
              </a:ext>
            </a:extLst>
          </p:cNvPr>
          <p:cNvGrpSpPr/>
          <p:nvPr/>
        </p:nvGrpSpPr>
        <p:grpSpPr>
          <a:xfrm>
            <a:off x="2649797" y="1300485"/>
            <a:ext cx="2643843" cy="1949063"/>
            <a:chOff x="7430789" y="1475079"/>
            <a:chExt cx="2643843" cy="1949063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7E25FD4A-0BF8-42B6-AF5F-DFD14FE0DF67}"/>
                </a:ext>
              </a:extLst>
            </p:cNvPr>
            <p:cNvSpPr/>
            <p:nvPr/>
          </p:nvSpPr>
          <p:spPr>
            <a:xfrm>
              <a:off x="7789194" y="1475079"/>
              <a:ext cx="1807205" cy="180720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9189B3B-45D4-48F0-BEF0-4D2B3D9F8472}"/>
                </a:ext>
              </a:extLst>
            </p:cNvPr>
            <p:cNvSpPr txBox="1"/>
            <p:nvPr/>
          </p:nvSpPr>
          <p:spPr>
            <a:xfrm>
              <a:off x="7430789" y="2022582"/>
              <a:ext cx="2643843" cy="592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ru-RU" sz="44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0,8%</a:t>
              </a:r>
              <a:endParaRPr lang="ru-RU" sz="4000" dirty="0">
                <a:solidFill>
                  <a:schemeClr val="bg1"/>
                </a:solidFill>
                <a:latin typeface="Noir Pro Medium" panose="00000600000000000000" pitchFamily="50" charset="0"/>
              </a:endParaRPr>
            </a:p>
          </p:txBody>
        </p:sp>
        <p:sp>
          <p:nvSpPr>
            <p:cNvPr id="32" name="Объект 2">
              <a:extLst>
                <a:ext uri="{FF2B5EF4-FFF2-40B4-BE49-F238E27FC236}">
                  <a16:creationId xmlns:a16="http://schemas.microsoft.com/office/drawing/2014/main" id="{496E8EA3-BAE5-4E86-9399-72E9FDA80B94}"/>
                </a:ext>
              </a:extLst>
            </p:cNvPr>
            <p:cNvSpPr txBox="1">
              <a:spLocks/>
            </p:cNvSpPr>
            <p:nvPr/>
          </p:nvSpPr>
          <p:spPr>
            <a:xfrm>
              <a:off x="7866369" y="2549071"/>
              <a:ext cx="1693433" cy="875071"/>
            </a:xfrm>
            <a:prstGeom prst="rect">
              <a:avLst/>
            </a:prstGeom>
          </p:spPr>
          <p:txBody>
            <a:bodyPr numCol="1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200" dirty="0">
                  <a:solidFill>
                    <a:schemeClr val="bg1"/>
                  </a:solidFill>
                  <a:latin typeface="Noir Pro Light" panose="00000400000000000000" pitchFamily="50" charset="0"/>
                </a:rPr>
                <a:t>доля от площади лесов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3B03AC5-1F3E-45C8-9CFE-837CE2E30F71}"/>
              </a:ext>
            </a:extLst>
          </p:cNvPr>
          <p:cNvGrpSpPr/>
          <p:nvPr/>
        </p:nvGrpSpPr>
        <p:grpSpPr>
          <a:xfrm>
            <a:off x="9402105" y="1268310"/>
            <a:ext cx="2643843" cy="2038562"/>
            <a:chOff x="7370874" y="1475079"/>
            <a:chExt cx="2643843" cy="2038562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C2857968-D4D6-403B-B4F3-E89E8F99C504}"/>
                </a:ext>
              </a:extLst>
            </p:cNvPr>
            <p:cNvSpPr/>
            <p:nvPr/>
          </p:nvSpPr>
          <p:spPr>
            <a:xfrm>
              <a:off x="7789194" y="1475079"/>
              <a:ext cx="1807205" cy="1807205"/>
            </a:xfrm>
            <a:prstGeom prst="ellipse">
              <a:avLst/>
            </a:prstGeom>
            <a:solidFill>
              <a:srgbClr val="871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7BED498-56A0-45A6-A81E-4A5BB21B5AE3}"/>
                </a:ext>
              </a:extLst>
            </p:cNvPr>
            <p:cNvSpPr txBox="1"/>
            <p:nvPr/>
          </p:nvSpPr>
          <p:spPr>
            <a:xfrm>
              <a:off x="7370874" y="1791926"/>
              <a:ext cx="2643843" cy="975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ru-RU" sz="44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1,7</a:t>
              </a:r>
              <a:br>
                <a:rPr lang="ru-RU" sz="32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</a:br>
              <a:r>
                <a:rPr lang="ru-RU" sz="32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тыс. </a:t>
              </a:r>
              <a:r>
                <a:rPr lang="ru-RU" sz="36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га</a:t>
              </a:r>
              <a:endParaRPr lang="ru-RU" sz="3600" dirty="0">
                <a:solidFill>
                  <a:schemeClr val="bg1"/>
                </a:solidFill>
                <a:latin typeface="Noir Pro Medium" panose="00000600000000000000" pitchFamily="50" charset="0"/>
              </a:endParaRPr>
            </a:p>
          </p:txBody>
        </p:sp>
        <p:sp>
          <p:nvSpPr>
            <p:cNvPr id="36" name="Объект 2">
              <a:extLst>
                <a:ext uri="{FF2B5EF4-FFF2-40B4-BE49-F238E27FC236}">
                  <a16:creationId xmlns:a16="http://schemas.microsoft.com/office/drawing/2014/main" id="{4EDC279E-5DFE-4E6F-B87A-57AE3D805731}"/>
                </a:ext>
              </a:extLst>
            </p:cNvPr>
            <p:cNvSpPr txBox="1">
              <a:spLocks/>
            </p:cNvSpPr>
            <p:nvPr/>
          </p:nvSpPr>
          <p:spPr>
            <a:xfrm>
              <a:off x="7948055" y="2638570"/>
              <a:ext cx="1509021" cy="875071"/>
            </a:xfrm>
            <a:prstGeom prst="rect">
              <a:avLst/>
            </a:prstGeom>
          </p:spPr>
          <p:txBody>
            <a:bodyPr numCol="1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200" dirty="0">
                  <a:solidFill>
                    <a:schemeClr val="bg1"/>
                  </a:solidFill>
                  <a:latin typeface="Noir Pro Light" panose="00000400000000000000" pitchFamily="50" charset="0"/>
                </a:rPr>
                <a:t>средняя площадь гари</a:t>
              </a: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2EBF9B6E-F094-4201-BFBE-2DF58B479034}"/>
              </a:ext>
            </a:extLst>
          </p:cNvPr>
          <p:cNvGrpSpPr/>
          <p:nvPr/>
        </p:nvGrpSpPr>
        <p:grpSpPr>
          <a:xfrm>
            <a:off x="8467599" y="1491195"/>
            <a:ext cx="1458406" cy="1589734"/>
            <a:chOff x="7909701" y="1582784"/>
            <a:chExt cx="1678140" cy="1829254"/>
          </a:xfrm>
        </p:grpSpPr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40EC4111-E797-436F-A6C5-14B0C1F1B50B}"/>
                </a:ext>
              </a:extLst>
            </p:cNvPr>
            <p:cNvSpPr/>
            <p:nvPr/>
          </p:nvSpPr>
          <p:spPr>
            <a:xfrm>
              <a:off x="7909701" y="1582784"/>
              <a:ext cx="1664549" cy="1664550"/>
            </a:xfrm>
            <a:prstGeom prst="ellipse">
              <a:avLst/>
            </a:prstGeom>
            <a:solidFill>
              <a:srgbClr val="F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4642DCC-9FF2-4374-B24C-D6691AB7E76C}"/>
                </a:ext>
              </a:extLst>
            </p:cNvPr>
            <p:cNvSpPr txBox="1"/>
            <p:nvPr/>
          </p:nvSpPr>
          <p:spPr>
            <a:xfrm>
              <a:off x="7923293" y="2072973"/>
              <a:ext cx="1664548" cy="511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ru-RU" sz="32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2 тыс.</a:t>
              </a:r>
              <a:endParaRPr lang="ru-RU" sz="2400" dirty="0">
                <a:solidFill>
                  <a:schemeClr val="bg1"/>
                </a:solidFill>
                <a:latin typeface="Noir Pro Medium" panose="00000600000000000000" pitchFamily="50" charset="0"/>
              </a:endParaRPr>
            </a:p>
          </p:txBody>
        </p:sp>
        <p:sp>
          <p:nvSpPr>
            <p:cNvPr id="40" name="Объект 2">
              <a:extLst>
                <a:ext uri="{FF2B5EF4-FFF2-40B4-BE49-F238E27FC236}">
                  <a16:creationId xmlns:a16="http://schemas.microsoft.com/office/drawing/2014/main" id="{622F214F-C5BD-4F9A-94F4-82C8CE247789}"/>
                </a:ext>
              </a:extLst>
            </p:cNvPr>
            <p:cNvSpPr txBox="1">
              <a:spLocks/>
            </p:cNvSpPr>
            <p:nvPr/>
          </p:nvSpPr>
          <p:spPr>
            <a:xfrm>
              <a:off x="7988391" y="2536967"/>
              <a:ext cx="1568432" cy="875071"/>
            </a:xfrm>
            <a:prstGeom prst="rect">
              <a:avLst/>
            </a:prstGeom>
          </p:spPr>
          <p:txBody>
            <a:bodyPr numCol="1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200" dirty="0">
                  <a:solidFill>
                    <a:schemeClr val="bg1"/>
                  </a:solidFill>
                  <a:latin typeface="Noir Pro Light" panose="00000400000000000000" pitchFamily="50" charset="0"/>
                </a:rPr>
                <a:t>общее число  гарей</a:t>
              </a: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E5C12FBF-D0E8-4344-889B-82228DD0480B}"/>
              </a:ext>
            </a:extLst>
          </p:cNvPr>
          <p:cNvGrpSpPr/>
          <p:nvPr/>
        </p:nvGrpSpPr>
        <p:grpSpPr>
          <a:xfrm>
            <a:off x="218506" y="144748"/>
            <a:ext cx="1924330" cy="435246"/>
            <a:chOff x="569488" y="214868"/>
            <a:chExt cx="2841148" cy="642613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9409870-8C27-456A-B6F7-381871403C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488" y="214868"/>
              <a:ext cx="870141" cy="642613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641BE5D7-3B6C-426B-A8D1-FA92ED79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1294" y="430845"/>
              <a:ext cx="663177" cy="230401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F97F4FBB-3354-4903-BF5D-E687D8494F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9471" y="441299"/>
              <a:ext cx="891165" cy="25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3657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F906A6-8E02-4F1F-9891-4131E4A36C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1" b="1581"/>
          <a:stretch/>
        </p:blipFill>
        <p:spPr>
          <a:xfrm>
            <a:off x="0" y="0"/>
            <a:ext cx="12197282" cy="685800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955F875-28FA-43A1-8124-A578D5E899DE}"/>
              </a:ext>
            </a:extLst>
          </p:cNvPr>
          <p:cNvSpPr/>
          <p:nvPr/>
        </p:nvSpPr>
        <p:spPr>
          <a:xfrm>
            <a:off x="0" y="0"/>
            <a:ext cx="12192000" cy="7880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24B7B3-4613-4C75-94FF-80ECCB04D954}"/>
              </a:ext>
            </a:extLst>
          </p:cNvPr>
          <p:cNvSpPr txBox="1"/>
          <p:nvPr/>
        </p:nvSpPr>
        <p:spPr>
          <a:xfrm>
            <a:off x="5203598" y="169683"/>
            <a:ext cx="6551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>
                <a:latin typeface="Noir Pro" panose="00000500000000000000" pitchFamily="50" charset="0"/>
              </a:rPr>
              <a:t>Водные объекты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D1E6E1D-89D2-4F9B-B8C2-CF072EBB5AA8}"/>
              </a:ext>
            </a:extLst>
          </p:cNvPr>
          <p:cNvGrpSpPr/>
          <p:nvPr/>
        </p:nvGrpSpPr>
        <p:grpSpPr>
          <a:xfrm>
            <a:off x="7708739" y="4483456"/>
            <a:ext cx="4046487" cy="2170137"/>
            <a:chOff x="7708738" y="4406933"/>
            <a:chExt cx="4046487" cy="2170137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89F669CD-019C-44D4-85D2-21617FF6537E}"/>
                </a:ext>
              </a:extLst>
            </p:cNvPr>
            <p:cNvSpPr/>
            <p:nvPr/>
          </p:nvSpPr>
          <p:spPr>
            <a:xfrm>
              <a:off x="7708738" y="4406933"/>
              <a:ext cx="4046487" cy="2051272"/>
            </a:xfrm>
            <a:prstGeom prst="roundRect">
              <a:avLst>
                <a:gd name="adj" fmla="val 659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tx2">
                  <a:lumMod val="40000"/>
                  <a:lumOff val="6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бъект 2">
              <a:extLst>
                <a:ext uri="{FF2B5EF4-FFF2-40B4-BE49-F238E27FC236}">
                  <a16:creationId xmlns:a16="http://schemas.microsoft.com/office/drawing/2014/main" id="{FA4E9974-9828-4BC0-BA38-560FD2111F9B}"/>
                </a:ext>
              </a:extLst>
            </p:cNvPr>
            <p:cNvSpPr txBox="1">
              <a:spLocks/>
            </p:cNvSpPr>
            <p:nvPr/>
          </p:nvSpPr>
          <p:spPr>
            <a:xfrm>
              <a:off x="8403219" y="4525798"/>
              <a:ext cx="3340431" cy="20512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ru-RU" sz="1200" dirty="0">
                  <a:latin typeface="Noir Pro" panose="00000500000000000000" pitchFamily="50" charset="0"/>
                </a:rPr>
                <a:t>Продукт позволяет оценить динамику изменения береговых линий, получить фактические данные о площади водной поверхности. </a:t>
              </a:r>
            </a:p>
            <a:p>
              <a:pPr marL="0" indent="0">
                <a:lnSpc>
                  <a:spcPct val="100000"/>
                </a:lnSpc>
                <a:buNone/>
              </a:pPr>
              <a:r>
                <a:rPr lang="ru-RU" sz="1200" b="1" dirty="0">
                  <a:solidFill>
                    <a:srgbClr val="1A55EA"/>
                  </a:solidFill>
                  <a:latin typeface="Noir Pro" panose="00000500000000000000" pitchFamily="50" charset="0"/>
                </a:rPr>
                <a:t>ПОЛЕЗНО:</a:t>
              </a:r>
            </a:p>
            <a:p>
              <a:pPr marL="144000" indent="-144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</a:pPr>
              <a:r>
                <a:rPr lang="ru-RU" sz="1200" dirty="0">
                  <a:latin typeface="Noir Pro" panose="00000500000000000000" pitchFamily="50" charset="0"/>
                </a:rPr>
                <a:t>при обновлении сведений о границах водоохранных зон, территориальном планировании, выявлении зон потенциального затопления.</a:t>
              </a: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3BE3919-8E18-47AC-A196-34EA6313C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959" y="4703706"/>
            <a:ext cx="498341" cy="498341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9D59729-9F81-4F22-9947-FCA746BB5430}"/>
              </a:ext>
            </a:extLst>
          </p:cNvPr>
          <p:cNvGrpSpPr/>
          <p:nvPr/>
        </p:nvGrpSpPr>
        <p:grpSpPr>
          <a:xfrm>
            <a:off x="793846" y="1056778"/>
            <a:ext cx="2643843" cy="2367364"/>
            <a:chOff x="9161291" y="1056778"/>
            <a:chExt cx="2643843" cy="2367364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54C68791-303A-4875-8CB5-373CFADAC967}"/>
                </a:ext>
              </a:extLst>
            </p:cNvPr>
            <p:cNvSpPr/>
            <p:nvPr/>
          </p:nvSpPr>
          <p:spPr>
            <a:xfrm>
              <a:off x="9384029" y="1056778"/>
              <a:ext cx="2198369" cy="2198369"/>
            </a:xfrm>
            <a:prstGeom prst="ellipse">
              <a:avLst/>
            </a:prstGeom>
            <a:solidFill>
              <a:srgbClr val="001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339DE15F-1D04-4263-8299-587AC55A30C9}"/>
                </a:ext>
              </a:extLst>
            </p:cNvPr>
            <p:cNvGrpSpPr/>
            <p:nvPr/>
          </p:nvGrpSpPr>
          <p:grpSpPr>
            <a:xfrm>
              <a:off x="9161291" y="1599846"/>
              <a:ext cx="2643843" cy="1824296"/>
              <a:chOff x="1343171" y="1645946"/>
              <a:chExt cx="2643843" cy="1824296"/>
            </a:xfrm>
          </p:grpSpPr>
          <p:sp>
            <p:nvSpPr>
              <p:cNvPr id="21" name="Объект 2">
                <a:extLst>
                  <a:ext uri="{FF2B5EF4-FFF2-40B4-BE49-F238E27FC236}">
                    <a16:creationId xmlns:a16="http://schemas.microsoft.com/office/drawing/2014/main" id="{A9B78418-93D8-49A4-AB65-C02E6A47BC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95540" y="2595171"/>
                <a:ext cx="1708393" cy="875071"/>
              </a:xfrm>
              <a:prstGeom prst="rect">
                <a:avLst/>
              </a:prstGeom>
            </p:spPr>
            <p:txBody>
              <a:bodyPr numCol="1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ru-RU" sz="1200" dirty="0">
                    <a:solidFill>
                      <a:schemeClr val="bg1"/>
                    </a:solidFill>
                    <a:latin typeface="Noir Pro Light" panose="00000400000000000000" pitchFamily="50" charset="0"/>
                  </a:rPr>
                  <a:t>Площадь поверхности водного зеркала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6243F5C-ACBB-4F44-9E25-3FAC5402CE3E}"/>
                  </a:ext>
                </a:extLst>
              </p:cNvPr>
              <p:cNvSpPr txBox="1"/>
              <p:nvPr/>
            </p:nvSpPr>
            <p:spPr>
              <a:xfrm>
                <a:off x="1343171" y="1645946"/>
                <a:ext cx="2643843" cy="1083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5400" dirty="0">
                    <a:solidFill>
                      <a:schemeClr val="bg1"/>
                    </a:solidFill>
                    <a:latin typeface="Noir Pro Semi Bold" panose="00000700000000000000" pitchFamily="50" charset="0"/>
                  </a:rPr>
                  <a:t>48,9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ru-RU" sz="3600" dirty="0">
                    <a:solidFill>
                      <a:schemeClr val="bg1"/>
                    </a:solidFill>
                    <a:latin typeface="Noir Pro Medium" panose="00000600000000000000" pitchFamily="50" charset="0"/>
                  </a:rPr>
                  <a:t>млн га</a:t>
                </a:r>
              </a:p>
            </p:txBody>
          </p:sp>
        </p:grp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BA629F4-D99E-4B02-BE89-E49521F7B7D5}"/>
              </a:ext>
            </a:extLst>
          </p:cNvPr>
          <p:cNvGrpSpPr/>
          <p:nvPr/>
        </p:nvGrpSpPr>
        <p:grpSpPr>
          <a:xfrm>
            <a:off x="218506" y="144748"/>
            <a:ext cx="1924330" cy="435246"/>
            <a:chOff x="569488" y="214868"/>
            <a:chExt cx="2841148" cy="642613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28D7C670-EDF8-4443-98F4-66C1BFB704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488" y="214868"/>
              <a:ext cx="870141" cy="64261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913C295-D258-4083-B65B-B4FF6D0550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1294" y="430845"/>
              <a:ext cx="663177" cy="230401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2AF84B2A-DC7A-413C-8D58-A37605887F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9471" y="441299"/>
              <a:ext cx="891165" cy="25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3575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981FDD-1396-496B-8BE2-4D9751C810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21" b="17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8D64C867-4B93-4F32-9CB8-C917D7E39AA1}"/>
              </a:ext>
            </a:extLst>
          </p:cNvPr>
          <p:cNvSpPr/>
          <p:nvPr/>
        </p:nvSpPr>
        <p:spPr>
          <a:xfrm>
            <a:off x="0" y="0"/>
            <a:ext cx="12192000" cy="7880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F67CB4-042F-436D-8329-99B029B81F0D}"/>
              </a:ext>
            </a:extLst>
          </p:cNvPr>
          <p:cNvSpPr txBox="1"/>
          <p:nvPr/>
        </p:nvSpPr>
        <p:spPr>
          <a:xfrm>
            <a:off x="5203598" y="169683"/>
            <a:ext cx="6551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>
                <a:latin typeface="Noir Pro" panose="00000500000000000000" pitchFamily="50" charset="0"/>
              </a:rPr>
              <a:t>Карьеры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6D7E14A-0F3C-4C5D-88EB-B7E5188909AD}"/>
              </a:ext>
            </a:extLst>
          </p:cNvPr>
          <p:cNvGrpSpPr/>
          <p:nvPr/>
        </p:nvGrpSpPr>
        <p:grpSpPr>
          <a:xfrm>
            <a:off x="7303624" y="4172473"/>
            <a:ext cx="4451601" cy="2345456"/>
            <a:chOff x="7303623" y="4095950"/>
            <a:chExt cx="4451601" cy="2345456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C12E7F5F-34DD-4F9E-8DEF-2396A9CC9691}"/>
                </a:ext>
              </a:extLst>
            </p:cNvPr>
            <p:cNvSpPr/>
            <p:nvPr/>
          </p:nvSpPr>
          <p:spPr>
            <a:xfrm>
              <a:off x="7303623" y="4095950"/>
              <a:ext cx="4451601" cy="2345456"/>
            </a:xfrm>
            <a:prstGeom prst="roundRect">
              <a:avLst>
                <a:gd name="adj" fmla="val 659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tx2">
                  <a:lumMod val="40000"/>
                  <a:lumOff val="6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бъект 2">
              <a:extLst>
                <a:ext uri="{FF2B5EF4-FFF2-40B4-BE49-F238E27FC236}">
                  <a16:creationId xmlns:a16="http://schemas.microsoft.com/office/drawing/2014/main" id="{28C50E26-D9A5-46DE-8563-68AA45661C51}"/>
                </a:ext>
              </a:extLst>
            </p:cNvPr>
            <p:cNvSpPr txBox="1">
              <a:spLocks/>
            </p:cNvSpPr>
            <p:nvPr/>
          </p:nvSpPr>
          <p:spPr>
            <a:xfrm>
              <a:off x="8194875" y="4220712"/>
              <a:ext cx="3484676" cy="21975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ru-RU" sz="1200" dirty="0">
                  <a:latin typeface="Noir Pro" panose="00000500000000000000" pitchFamily="50" charset="0"/>
                </a:rPr>
                <a:t>Продукт показывает фактическое количество, расположение, площади объектов добычи и тип добываемых открытым способом полезных ископаемых. 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None/>
              </a:pPr>
              <a:endParaRPr lang="ru-RU" sz="1200" dirty="0">
                <a:latin typeface="Noir Pro" panose="00000500000000000000" pitchFamily="50" charset="0"/>
              </a:endParaRP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ru-RU" sz="1200" b="1" dirty="0">
                  <a:solidFill>
                    <a:srgbClr val="1A55EA"/>
                  </a:solidFill>
                  <a:latin typeface="Noir Pro" panose="00000500000000000000" pitchFamily="50" charset="0"/>
                </a:rPr>
                <a:t>ПОЛЕЗНО:</a:t>
              </a:r>
            </a:p>
            <a:p>
              <a:pPr marL="144000" indent="-144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</a:pPr>
              <a:r>
                <a:rPr lang="ru-RU" sz="1200" dirty="0">
                  <a:latin typeface="Noir Pro" panose="00000500000000000000" pitchFamily="50" charset="0"/>
                </a:rPr>
                <a:t>для актуализации данных региональных баз в сфере недропользования</a:t>
              </a:r>
            </a:p>
            <a:p>
              <a:pPr marL="144000" indent="-144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</a:pPr>
              <a:r>
                <a:rPr lang="ru-RU" sz="1200" dirty="0">
                  <a:latin typeface="Noir Pro" panose="00000500000000000000" pitchFamily="50" charset="0"/>
                </a:rPr>
                <a:t>при осуществлении экологического контроля и надзора.</a:t>
              </a: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BD9C183-0A73-43D9-B632-00DEB8B93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185" y="4320385"/>
            <a:ext cx="705834" cy="727439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6CFACB1-E41E-4C83-8002-4B37C97F602B}"/>
              </a:ext>
            </a:extLst>
          </p:cNvPr>
          <p:cNvGrpSpPr/>
          <p:nvPr/>
        </p:nvGrpSpPr>
        <p:grpSpPr>
          <a:xfrm>
            <a:off x="981115" y="1083542"/>
            <a:ext cx="2206649" cy="2437730"/>
            <a:chOff x="9384029" y="1056778"/>
            <a:chExt cx="2206649" cy="2437730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93DDBDB0-29C1-483A-9A11-7533B27848BA}"/>
                </a:ext>
              </a:extLst>
            </p:cNvPr>
            <p:cNvSpPr/>
            <p:nvPr/>
          </p:nvSpPr>
          <p:spPr>
            <a:xfrm>
              <a:off x="9384029" y="1056778"/>
              <a:ext cx="2198369" cy="2198369"/>
            </a:xfrm>
            <a:prstGeom prst="ellipse">
              <a:avLst/>
            </a:prstGeom>
            <a:solidFill>
              <a:srgbClr val="001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14529A5C-358C-4B6B-9E06-A68E304EEAD9}"/>
                </a:ext>
              </a:extLst>
            </p:cNvPr>
            <p:cNvGrpSpPr/>
            <p:nvPr/>
          </p:nvGrpSpPr>
          <p:grpSpPr>
            <a:xfrm>
              <a:off x="9392309" y="1642623"/>
              <a:ext cx="2198369" cy="1851885"/>
              <a:chOff x="1574189" y="1688723"/>
              <a:chExt cx="2198369" cy="1851885"/>
            </a:xfrm>
          </p:grpSpPr>
          <p:sp>
            <p:nvSpPr>
              <p:cNvPr id="27" name="Объект 2">
                <a:extLst>
                  <a:ext uri="{FF2B5EF4-FFF2-40B4-BE49-F238E27FC236}">
                    <a16:creationId xmlns:a16="http://schemas.microsoft.com/office/drawing/2014/main" id="{680F2D09-846A-4521-9E77-A5B93EEF04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87102" y="2665537"/>
                <a:ext cx="1708393" cy="875071"/>
              </a:xfrm>
              <a:prstGeom prst="rect">
                <a:avLst/>
              </a:prstGeom>
            </p:spPr>
            <p:txBody>
              <a:bodyPr numCol="1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ru-RU" sz="1200" dirty="0">
                    <a:solidFill>
                      <a:schemeClr val="bg1"/>
                    </a:solidFill>
                    <a:latin typeface="Noir Pro Light" panose="00000400000000000000" pitchFamily="50" charset="0"/>
                  </a:rPr>
                  <a:t>общая площадь карьеров в РФ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3174CD3-326F-48FE-8179-05981A806D52}"/>
                  </a:ext>
                </a:extLst>
              </p:cNvPr>
              <p:cNvSpPr txBox="1"/>
              <p:nvPr/>
            </p:nvSpPr>
            <p:spPr>
              <a:xfrm>
                <a:off x="1574189" y="1688723"/>
                <a:ext cx="2198369" cy="1154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4800" dirty="0">
                    <a:solidFill>
                      <a:schemeClr val="bg1"/>
                    </a:solidFill>
                    <a:latin typeface="Noir Pro Semi Bold" panose="00000700000000000000" pitchFamily="50" charset="0"/>
                  </a:rPr>
                  <a:t>1 млн. га</a:t>
                </a:r>
              </a:p>
            </p:txBody>
          </p:sp>
        </p:grp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25E8B3FB-1D6C-4BFB-ACF0-D912646B8BCF}"/>
              </a:ext>
            </a:extLst>
          </p:cNvPr>
          <p:cNvGrpSpPr/>
          <p:nvPr/>
        </p:nvGrpSpPr>
        <p:grpSpPr>
          <a:xfrm>
            <a:off x="7758102" y="1280326"/>
            <a:ext cx="2643843" cy="2092290"/>
            <a:chOff x="7398586" y="1475079"/>
            <a:chExt cx="2643843" cy="2092290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D8A7D194-FA10-411F-A987-F63DB30F3DFE}"/>
                </a:ext>
              </a:extLst>
            </p:cNvPr>
            <p:cNvSpPr/>
            <p:nvPr/>
          </p:nvSpPr>
          <p:spPr>
            <a:xfrm>
              <a:off x="7789194" y="1475079"/>
              <a:ext cx="1807205" cy="180720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888573F-19E8-4ED9-89BF-FA9932332299}"/>
                </a:ext>
              </a:extLst>
            </p:cNvPr>
            <p:cNvSpPr txBox="1"/>
            <p:nvPr/>
          </p:nvSpPr>
          <p:spPr>
            <a:xfrm>
              <a:off x="7398586" y="2238294"/>
              <a:ext cx="2643843" cy="546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ru-RU" sz="40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0,2%</a:t>
              </a:r>
              <a:endParaRPr lang="ru-RU" sz="3600" dirty="0">
                <a:solidFill>
                  <a:schemeClr val="bg1"/>
                </a:solidFill>
                <a:latin typeface="Noir Pro Medium" panose="00000600000000000000" pitchFamily="50" charset="0"/>
              </a:endParaRPr>
            </a:p>
          </p:txBody>
        </p:sp>
        <p:sp>
          <p:nvSpPr>
            <p:cNvPr id="32" name="Объект 2">
              <a:extLst>
                <a:ext uri="{FF2B5EF4-FFF2-40B4-BE49-F238E27FC236}">
                  <a16:creationId xmlns:a16="http://schemas.microsoft.com/office/drawing/2014/main" id="{76B399EB-B7F6-4EAD-B81F-3C46052592EC}"/>
                </a:ext>
              </a:extLst>
            </p:cNvPr>
            <p:cNvSpPr txBox="1">
              <a:spLocks/>
            </p:cNvSpPr>
            <p:nvPr/>
          </p:nvSpPr>
          <p:spPr>
            <a:xfrm>
              <a:off x="7846079" y="2692298"/>
              <a:ext cx="1693433" cy="875071"/>
            </a:xfrm>
            <a:prstGeom prst="rect">
              <a:avLst/>
            </a:prstGeom>
          </p:spPr>
          <p:txBody>
            <a:bodyPr numCol="1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200" dirty="0">
                  <a:solidFill>
                    <a:schemeClr val="bg1"/>
                  </a:solidFill>
                  <a:latin typeface="Noir Pro Light" panose="00000400000000000000" pitchFamily="50" charset="0"/>
                </a:rPr>
                <a:t>самый редкий тип карьеров</a:t>
              </a: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C9E5F8F-3084-419F-8F12-5D90DAD7BC05}"/>
              </a:ext>
            </a:extLst>
          </p:cNvPr>
          <p:cNvGrpSpPr/>
          <p:nvPr/>
        </p:nvGrpSpPr>
        <p:grpSpPr>
          <a:xfrm>
            <a:off x="3009500" y="1493165"/>
            <a:ext cx="1446595" cy="1532997"/>
            <a:chOff x="7909701" y="1582784"/>
            <a:chExt cx="1664549" cy="1763969"/>
          </a:xfrm>
        </p:grpSpPr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78D7E694-F2BC-4996-BD70-8957721236DE}"/>
                </a:ext>
              </a:extLst>
            </p:cNvPr>
            <p:cNvSpPr/>
            <p:nvPr/>
          </p:nvSpPr>
          <p:spPr>
            <a:xfrm>
              <a:off x="7909701" y="1582784"/>
              <a:ext cx="1664549" cy="166455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6A6ED3C-4BDF-4E7E-B2B5-2844BCFA7B62}"/>
                </a:ext>
              </a:extLst>
            </p:cNvPr>
            <p:cNvSpPr txBox="1"/>
            <p:nvPr/>
          </p:nvSpPr>
          <p:spPr>
            <a:xfrm>
              <a:off x="7986764" y="2002919"/>
              <a:ext cx="1568431" cy="576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ru-RU" sz="36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26</a:t>
              </a:r>
              <a:r>
                <a:rPr lang="ru-RU" sz="24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 </a:t>
              </a:r>
              <a:r>
                <a:rPr lang="ru-RU" sz="28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га</a:t>
              </a:r>
              <a:endParaRPr lang="ru-RU" sz="2800" dirty="0">
                <a:solidFill>
                  <a:schemeClr val="bg1"/>
                </a:solidFill>
                <a:latin typeface="Noir Pro Medium" panose="00000600000000000000" pitchFamily="50" charset="0"/>
              </a:endParaRPr>
            </a:p>
          </p:txBody>
        </p:sp>
        <p:sp>
          <p:nvSpPr>
            <p:cNvPr id="40" name="Объект 2">
              <a:extLst>
                <a:ext uri="{FF2B5EF4-FFF2-40B4-BE49-F238E27FC236}">
                  <a16:creationId xmlns:a16="http://schemas.microsoft.com/office/drawing/2014/main" id="{AD677163-6928-4082-B8C7-292FEEFD27F9}"/>
                </a:ext>
              </a:extLst>
            </p:cNvPr>
            <p:cNvSpPr txBox="1">
              <a:spLocks/>
            </p:cNvSpPr>
            <p:nvPr/>
          </p:nvSpPr>
          <p:spPr>
            <a:xfrm>
              <a:off x="7986763" y="2471682"/>
              <a:ext cx="1568432" cy="875071"/>
            </a:xfrm>
            <a:prstGeom prst="rect">
              <a:avLst/>
            </a:prstGeom>
          </p:spPr>
          <p:txBody>
            <a:bodyPr numCol="1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200" dirty="0">
                  <a:solidFill>
                    <a:schemeClr val="bg1"/>
                  </a:solidFill>
                  <a:latin typeface="Noir Pro Light" panose="00000400000000000000" pitchFamily="50" charset="0"/>
                </a:rPr>
                <a:t>средняя площадь карьера</a:t>
              </a:r>
            </a:p>
          </p:txBody>
        </p:sp>
      </p:grpSp>
      <p:sp>
        <p:nvSpPr>
          <p:cNvPr id="41" name="Объект 2">
            <a:extLst>
              <a:ext uri="{FF2B5EF4-FFF2-40B4-BE49-F238E27FC236}">
                <a16:creationId xmlns:a16="http://schemas.microsoft.com/office/drawing/2014/main" id="{3FC6EC3C-876F-4B62-830C-78290904DE20}"/>
              </a:ext>
            </a:extLst>
          </p:cNvPr>
          <p:cNvSpPr txBox="1">
            <a:spLocks/>
          </p:cNvSpPr>
          <p:nvPr/>
        </p:nvSpPr>
        <p:spPr>
          <a:xfrm>
            <a:off x="8205594" y="1427561"/>
            <a:ext cx="1693433" cy="875071"/>
          </a:xfrm>
          <a:prstGeom prst="rect">
            <a:avLst/>
          </a:prstGeo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ru-RU" sz="1400" dirty="0">
                <a:solidFill>
                  <a:schemeClr val="bg1"/>
                </a:solidFill>
                <a:latin typeface="Noir Pro" panose="00000500000000000000" pitchFamily="50" charset="0"/>
              </a:rPr>
              <a:t>СОЛЯНОЙ КАРЬЕР</a:t>
            </a: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D530BF85-E7FD-4733-A04E-E1762CEC0A70}"/>
              </a:ext>
            </a:extLst>
          </p:cNvPr>
          <p:cNvGrpSpPr/>
          <p:nvPr/>
        </p:nvGrpSpPr>
        <p:grpSpPr>
          <a:xfrm>
            <a:off x="9441686" y="1276532"/>
            <a:ext cx="2643843" cy="2092290"/>
            <a:chOff x="10130701" y="1289125"/>
            <a:chExt cx="2643843" cy="2092290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85A4D50A-C759-4919-B839-DDB636778E5E}"/>
                </a:ext>
              </a:extLst>
            </p:cNvPr>
            <p:cNvGrpSpPr/>
            <p:nvPr/>
          </p:nvGrpSpPr>
          <p:grpSpPr>
            <a:xfrm>
              <a:off x="10130701" y="1289125"/>
              <a:ext cx="2643843" cy="2092290"/>
              <a:chOff x="7448464" y="1475079"/>
              <a:chExt cx="2643843" cy="2092290"/>
            </a:xfrm>
          </p:grpSpPr>
          <p:sp>
            <p:nvSpPr>
              <p:cNvPr id="43" name="Овал 42">
                <a:extLst>
                  <a:ext uri="{FF2B5EF4-FFF2-40B4-BE49-F238E27FC236}">
                    <a16:creationId xmlns:a16="http://schemas.microsoft.com/office/drawing/2014/main" id="{1F19EF25-82A4-4693-9EFD-AD579884086C}"/>
                  </a:ext>
                </a:extLst>
              </p:cNvPr>
              <p:cNvSpPr/>
              <p:nvPr/>
            </p:nvSpPr>
            <p:spPr>
              <a:xfrm>
                <a:off x="7789194" y="1475079"/>
                <a:ext cx="1807205" cy="1807205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60F5362-C586-4AC6-9396-B4F757910175}"/>
                  </a:ext>
                </a:extLst>
              </p:cNvPr>
              <p:cNvSpPr txBox="1"/>
              <p:nvPr/>
            </p:nvSpPr>
            <p:spPr>
              <a:xfrm>
                <a:off x="7448464" y="2296485"/>
                <a:ext cx="2643843" cy="546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4000" dirty="0">
                    <a:solidFill>
                      <a:schemeClr val="bg1"/>
                    </a:solidFill>
                    <a:latin typeface="Noir Pro Semi Bold" panose="00000700000000000000" pitchFamily="50" charset="0"/>
                  </a:rPr>
                  <a:t>64%</a:t>
                </a:r>
                <a:endParaRPr lang="ru-RU" sz="3600" dirty="0">
                  <a:solidFill>
                    <a:schemeClr val="bg1"/>
                  </a:solidFill>
                  <a:latin typeface="Noir Pro Medium" panose="00000600000000000000" pitchFamily="50" charset="0"/>
                </a:endParaRPr>
              </a:p>
            </p:txBody>
          </p:sp>
          <p:sp>
            <p:nvSpPr>
              <p:cNvPr id="45" name="Объект 2">
                <a:extLst>
                  <a:ext uri="{FF2B5EF4-FFF2-40B4-BE49-F238E27FC236}">
                    <a16:creationId xmlns:a16="http://schemas.microsoft.com/office/drawing/2014/main" id="{F566EA3C-B9C0-446E-866A-360D167039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07039" y="2692298"/>
                <a:ext cx="1647393" cy="875071"/>
              </a:xfrm>
              <a:prstGeom prst="rect">
                <a:avLst/>
              </a:prstGeom>
            </p:spPr>
            <p:txBody>
              <a:bodyPr numCol="1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ru-RU" sz="1200" dirty="0">
                    <a:solidFill>
                      <a:schemeClr val="bg1"/>
                    </a:solidFill>
                    <a:latin typeface="Noir Pro Light" panose="00000400000000000000" pitchFamily="50" charset="0"/>
                  </a:rPr>
                  <a:t>преобладающий тип карьеров</a:t>
                </a:r>
              </a:p>
            </p:txBody>
          </p:sp>
        </p:grpSp>
        <p:sp>
          <p:nvSpPr>
            <p:cNvPr id="46" name="Объект 2">
              <a:extLst>
                <a:ext uri="{FF2B5EF4-FFF2-40B4-BE49-F238E27FC236}">
                  <a16:creationId xmlns:a16="http://schemas.microsoft.com/office/drawing/2014/main" id="{827457F7-C31C-4BAE-9DC1-816237B8A9A3}"/>
                </a:ext>
              </a:extLst>
            </p:cNvPr>
            <p:cNvSpPr txBox="1">
              <a:spLocks/>
            </p:cNvSpPr>
            <p:nvPr/>
          </p:nvSpPr>
          <p:spPr>
            <a:xfrm>
              <a:off x="10534923" y="1536743"/>
              <a:ext cx="1693433" cy="875071"/>
            </a:xfrm>
            <a:prstGeom prst="rect">
              <a:avLst/>
            </a:prstGeom>
          </p:spPr>
          <p:txBody>
            <a:bodyPr numCol="1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ru-RU" sz="1350" dirty="0">
                  <a:solidFill>
                    <a:schemeClr val="bg1"/>
                  </a:solidFill>
                  <a:latin typeface="Noir Pro" panose="00000500000000000000" pitchFamily="50" charset="0"/>
                </a:rPr>
                <a:t>СТРОИТЕЛЬНЫЙ КАРЬЕР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7B60417A-2E94-4099-B6D9-F055616ED0D4}"/>
              </a:ext>
            </a:extLst>
          </p:cNvPr>
          <p:cNvGrpSpPr/>
          <p:nvPr/>
        </p:nvGrpSpPr>
        <p:grpSpPr>
          <a:xfrm>
            <a:off x="218506" y="144748"/>
            <a:ext cx="1924330" cy="435246"/>
            <a:chOff x="569488" y="214868"/>
            <a:chExt cx="2841148" cy="642613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BB0CE6A6-6CAA-4063-B7A0-A01BFF2199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488" y="214868"/>
              <a:ext cx="870141" cy="642613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757D7B19-A539-467B-A463-F8AE7CD7DD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1294" y="430845"/>
              <a:ext cx="663177" cy="230401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87F81F12-CD49-40FD-931A-C1B44FDFD5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9471" y="441299"/>
              <a:ext cx="891165" cy="25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8789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BEF9A6-FC5C-4574-B41A-81CE3DC75C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46E8976-868A-49D4-8274-94DB6F955D30}"/>
              </a:ext>
            </a:extLst>
          </p:cNvPr>
          <p:cNvSpPr/>
          <p:nvPr/>
        </p:nvSpPr>
        <p:spPr>
          <a:xfrm>
            <a:off x="0" y="0"/>
            <a:ext cx="12192000" cy="7880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4537A-8073-4B71-9DF5-C71FCF2F2CAE}"/>
              </a:ext>
            </a:extLst>
          </p:cNvPr>
          <p:cNvSpPr txBox="1"/>
          <p:nvPr/>
        </p:nvSpPr>
        <p:spPr>
          <a:xfrm>
            <a:off x="5203598" y="169683"/>
            <a:ext cx="6551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>
                <a:latin typeface="Noir Pro" panose="00000500000000000000" pitchFamily="50" charset="0"/>
              </a:rPr>
              <a:t>Строительство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25C1142-D2BC-4725-A65B-76B9919B990F}"/>
              </a:ext>
            </a:extLst>
          </p:cNvPr>
          <p:cNvGrpSpPr/>
          <p:nvPr/>
        </p:nvGrpSpPr>
        <p:grpSpPr>
          <a:xfrm>
            <a:off x="7231498" y="3730279"/>
            <a:ext cx="4523727" cy="2958039"/>
            <a:chOff x="7231497" y="3653756"/>
            <a:chExt cx="4523727" cy="2958039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BD972E88-D71D-444A-A74E-56599F2D9FDC}"/>
                </a:ext>
              </a:extLst>
            </p:cNvPr>
            <p:cNvSpPr/>
            <p:nvPr/>
          </p:nvSpPr>
          <p:spPr>
            <a:xfrm>
              <a:off x="7231497" y="3653756"/>
              <a:ext cx="4523727" cy="2787650"/>
            </a:xfrm>
            <a:prstGeom prst="roundRect">
              <a:avLst>
                <a:gd name="adj" fmla="val 659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tx2">
                  <a:lumMod val="40000"/>
                  <a:lumOff val="6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бъект 2">
              <a:extLst>
                <a:ext uri="{FF2B5EF4-FFF2-40B4-BE49-F238E27FC236}">
                  <a16:creationId xmlns:a16="http://schemas.microsoft.com/office/drawing/2014/main" id="{84CCF2A3-C2A6-4E63-9152-5E2984137F65}"/>
                </a:ext>
              </a:extLst>
            </p:cNvPr>
            <p:cNvSpPr txBox="1">
              <a:spLocks/>
            </p:cNvSpPr>
            <p:nvPr/>
          </p:nvSpPr>
          <p:spPr>
            <a:xfrm>
              <a:off x="8057511" y="3824145"/>
              <a:ext cx="3686139" cy="278765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ru-RU" sz="1200" dirty="0">
                  <a:latin typeface="Noir Pro" panose="00000500000000000000" pitchFamily="50" charset="0"/>
                </a:rPr>
                <a:t>Продукт показывает фактическое количество, расположение, площади строительных площадок и тип строительства. 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None/>
              </a:pPr>
              <a:endParaRPr lang="ru-RU" sz="1200" dirty="0">
                <a:latin typeface="Noir Pro" panose="00000500000000000000" pitchFamily="50" charset="0"/>
              </a:endParaRP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ru-RU" sz="1200" b="1" dirty="0">
                  <a:solidFill>
                    <a:srgbClr val="1A55EA"/>
                  </a:solidFill>
                  <a:latin typeface="Noir Pro" panose="00000500000000000000" pitchFamily="50" charset="0"/>
                </a:rPr>
                <a:t>ПОЛЕЗНО:</a:t>
              </a:r>
            </a:p>
            <a:p>
              <a:pPr marL="144000" indent="-144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</a:pPr>
              <a:r>
                <a:rPr lang="ru-RU" sz="1200" dirty="0">
                  <a:latin typeface="Noir Pro" panose="00000500000000000000" pitchFamily="50" charset="0"/>
                </a:rPr>
                <a:t>при планировании развития территорий, </a:t>
              </a:r>
            </a:p>
            <a:p>
              <a:pPr marL="144000" indent="-144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</a:pPr>
              <a:r>
                <a:rPr lang="ru-RU" sz="1200" dirty="0">
                  <a:latin typeface="Noir Pro" panose="00000500000000000000" pitchFamily="50" charset="0"/>
                </a:rPr>
                <a:t>при подготовке работ по актуализации налогооблагаемой базы, </a:t>
              </a:r>
            </a:p>
            <a:p>
              <a:pPr marL="144000" indent="-144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</a:pPr>
              <a:r>
                <a:rPr lang="ru-RU" sz="1200" dirty="0">
                  <a:latin typeface="Noir Pro" panose="00000500000000000000" pitchFamily="50" charset="0"/>
                </a:rPr>
                <a:t>При выявлении несанкционированного строительства </a:t>
              </a:r>
            </a:p>
            <a:p>
              <a:pPr marL="144000" indent="-1440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</a:pPr>
              <a:r>
                <a:rPr lang="ru-RU" sz="1200" dirty="0">
                  <a:latin typeface="Noir Pro" panose="00000500000000000000" pitchFamily="50" charset="0"/>
                </a:rPr>
                <a:t>при формировании индексов индустриальной активности.</a:t>
              </a: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8C24B45-B5E1-48D3-9D98-CD4A4DCC6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842" y="3970738"/>
            <a:ext cx="545620" cy="54562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184B8CC-C3E6-4335-9BEA-5DED597CA582}"/>
              </a:ext>
            </a:extLst>
          </p:cNvPr>
          <p:cNvGrpSpPr/>
          <p:nvPr/>
        </p:nvGrpSpPr>
        <p:grpSpPr>
          <a:xfrm>
            <a:off x="1734316" y="1073258"/>
            <a:ext cx="2643843" cy="2463459"/>
            <a:chOff x="9161291" y="1056778"/>
            <a:chExt cx="2643843" cy="2463459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71AB7B1D-95DC-440B-A29E-F480E57B33D9}"/>
                </a:ext>
              </a:extLst>
            </p:cNvPr>
            <p:cNvSpPr/>
            <p:nvPr/>
          </p:nvSpPr>
          <p:spPr>
            <a:xfrm>
              <a:off x="9384029" y="1056778"/>
              <a:ext cx="2198369" cy="2198369"/>
            </a:xfrm>
            <a:prstGeom prst="ellipse">
              <a:avLst/>
            </a:prstGeom>
            <a:solidFill>
              <a:srgbClr val="001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7523DBCA-06BB-45A9-B21E-5ABA26172A2C}"/>
                </a:ext>
              </a:extLst>
            </p:cNvPr>
            <p:cNvGrpSpPr/>
            <p:nvPr/>
          </p:nvGrpSpPr>
          <p:grpSpPr>
            <a:xfrm>
              <a:off x="9161291" y="1568437"/>
              <a:ext cx="2643843" cy="1951800"/>
              <a:chOff x="1343171" y="1614537"/>
              <a:chExt cx="2643843" cy="1951800"/>
            </a:xfrm>
          </p:grpSpPr>
          <p:sp>
            <p:nvSpPr>
              <p:cNvPr id="17" name="Объект 2">
                <a:extLst>
                  <a:ext uri="{FF2B5EF4-FFF2-40B4-BE49-F238E27FC236}">
                    <a16:creationId xmlns:a16="http://schemas.microsoft.com/office/drawing/2014/main" id="{30167B15-1870-4B57-9E91-62AA988B5C9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96627" y="2691266"/>
                <a:ext cx="1708393" cy="875071"/>
              </a:xfrm>
              <a:prstGeom prst="rect">
                <a:avLst/>
              </a:prstGeom>
            </p:spPr>
            <p:txBody>
              <a:bodyPr numCol="1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ru-RU" sz="1200" dirty="0">
                    <a:solidFill>
                      <a:schemeClr val="bg1"/>
                    </a:solidFill>
                    <a:latin typeface="Noir Pro Light" panose="00000400000000000000" pitchFamily="50" charset="0"/>
                  </a:rPr>
                  <a:t>Число объектов в РФ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79A2E6E-B832-41CF-BAF7-F60E1544E5EB}"/>
                  </a:ext>
                </a:extLst>
              </p:cNvPr>
              <p:cNvSpPr txBox="1"/>
              <p:nvPr/>
            </p:nvSpPr>
            <p:spPr>
              <a:xfrm>
                <a:off x="1343171" y="1614537"/>
                <a:ext cx="2643843" cy="1083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5400" dirty="0">
                    <a:solidFill>
                      <a:schemeClr val="bg1"/>
                    </a:solidFill>
                    <a:latin typeface="Noir Pro Semi Bold" panose="00000700000000000000" pitchFamily="50" charset="0"/>
                  </a:rPr>
                  <a:t>34,5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ru-RU" sz="3600" dirty="0">
                    <a:solidFill>
                      <a:schemeClr val="bg1"/>
                    </a:solidFill>
                    <a:latin typeface="Noir Pro Medium" panose="00000600000000000000" pitchFamily="50" charset="0"/>
                  </a:rPr>
                  <a:t>тыс.</a:t>
                </a:r>
              </a:p>
            </p:txBody>
          </p:sp>
        </p:grp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70A41D6-D44C-4EC6-BC3B-9F37E58858E9}"/>
              </a:ext>
            </a:extLst>
          </p:cNvPr>
          <p:cNvGrpSpPr/>
          <p:nvPr/>
        </p:nvGrpSpPr>
        <p:grpSpPr>
          <a:xfrm>
            <a:off x="3475619" y="1470323"/>
            <a:ext cx="2643843" cy="1901972"/>
            <a:chOff x="7394336" y="1475079"/>
            <a:chExt cx="2643843" cy="1901972"/>
          </a:xfrm>
        </p:grpSpPr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6EA6C241-2152-4102-BCF9-26A726A27ED7}"/>
                </a:ext>
              </a:extLst>
            </p:cNvPr>
            <p:cNvSpPr/>
            <p:nvPr/>
          </p:nvSpPr>
          <p:spPr>
            <a:xfrm>
              <a:off x="7789194" y="1475079"/>
              <a:ext cx="1807205" cy="1807205"/>
            </a:xfrm>
            <a:prstGeom prst="ellipse">
              <a:avLst/>
            </a:prstGeom>
            <a:solidFill>
              <a:srgbClr val="9418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740305C-0B79-492E-9E3A-FA9F14EF5963}"/>
                </a:ext>
              </a:extLst>
            </p:cNvPr>
            <p:cNvSpPr txBox="1"/>
            <p:nvPr/>
          </p:nvSpPr>
          <p:spPr>
            <a:xfrm>
              <a:off x="7394336" y="1720254"/>
              <a:ext cx="2643843" cy="884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ru-RU" sz="44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17,4</a:t>
              </a:r>
              <a:r>
                <a:rPr lang="ru-RU" sz="40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 </a:t>
              </a:r>
            </a:p>
            <a:p>
              <a:pPr algn="ctr">
                <a:lnSpc>
                  <a:spcPct val="70000"/>
                </a:lnSpc>
              </a:pPr>
              <a:r>
                <a:rPr lang="ru-RU" sz="28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млн. га</a:t>
              </a:r>
              <a:endParaRPr lang="ru-RU" sz="2400" dirty="0">
                <a:solidFill>
                  <a:schemeClr val="bg1"/>
                </a:solidFill>
                <a:latin typeface="Noir Pro Medium" panose="00000600000000000000" pitchFamily="50" charset="0"/>
              </a:endParaRPr>
            </a:p>
          </p:txBody>
        </p:sp>
        <p:sp>
          <p:nvSpPr>
            <p:cNvPr id="34" name="Объект 2">
              <a:extLst>
                <a:ext uri="{FF2B5EF4-FFF2-40B4-BE49-F238E27FC236}">
                  <a16:creationId xmlns:a16="http://schemas.microsoft.com/office/drawing/2014/main" id="{DA952C5F-4859-4F01-825E-D8F06F82A10E}"/>
                </a:ext>
              </a:extLst>
            </p:cNvPr>
            <p:cNvSpPr txBox="1">
              <a:spLocks/>
            </p:cNvSpPr>
            <p:nvPr/>
          </p:nvSpPr>
          <p:spPr>
            <a:xfrm>
              <a:off x="7869098" y="2501980"/>
              <a:ext cx="1647393" cy="875071"/>
            </a:xfrm>
            <a:prstGeom prst="rect">
              <a:avLst/>
            </a:prstGeom>
          </p:spPr>
          <p:txBody>
            <a:bodyPr numCol="1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200" dirty="0">
                  <a:solidFill>
                    <a:schemeClr val="bg1"/>
                  </a:solidFill>
                  <a:latin typeface="Noir Pro Light" panose="00000400000000000000" pitchFamily="50" charset="0"/>
                </a:rPr>
                <a:t>площадь инфраструктурного строительства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A1BFCE9-270E-48C7-9759-44230C93A28B}"/>
              </a:ext>
            </a:extLst>
          </p:cNvPr>
          <p:cNvGrpSpPr/>
          <p:nvPr/>
        </p:nvGrpSpPr>
        <p:grpSpPr>
          <a:xfrm>
            <a:off x="798937" y="1837023"/>
            <a:ext cx="1424505" cy="1487863"/>
            <a:chOff x="7909701" y="1582784"/>
            <a:chExt cx="1664549" cy="1738584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58DE5386-9F71-4951-B1A2-80D4A49BEF4F}"/>
                </a:ext>
              </a:extLst>
            </p:cNvPr>
            <p:cNvSpPr/>
            <p:nvPr/>
          </p:nvSpPr>
          <p:spPr>
            <a:xfrm>
              <a:off x="7909701" y="1582784"/>
              <a:ext cx="1664549" cy="1664550"/>
            </a:xfrm>
            <a:prstGeom prst="ellipse">
              <a:avLst/>
            </a:prstGeom>
            <a:solidFill>
              <a:srgbClr val="D72D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006F07D-A04B-44B4-A2AD-A10B5FE25352}"/>
                </a:ext>
              </a:extLst>
            </p:cNvPr>
            <p:cNvSpPr txBox="1"/>
            <p:nvPr/>
          </p:nvSpPr>
          <p:spPr>
            <a:xfrm>
              <a:off x="7987937" y="2066695"/>
              <a:ext cx="1568431" cy="479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ru-RU" sz="28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504</a:t>
              </a:r>
              <a:r>
                <a:rPr lang="ru-RU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 </a:t>
              </a:r>
              <a:r>
                <a:rPr lang="ru-RU" sz="20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га</a:t>
              </a:r>
              <a:endParaRPr lang="ru-RU" sz="2000" dirty="0">
                <a:solidFill>
                  <a:schemeClr val="bg1"/>
                </a:solidFill>
                <a:latin typeface="Noir Pro Medium" panose="00000600000000000000" pitchFamily="50" charset="0"/>
              </a:endParaRPr>
            </a:p>
          </p:txBody>
        </p:sp>
        <p:sp>
          <p:nvSpPr>
            <p:cNvPr id="22" name="Объект 2">
              <a:extLst>
                <a:ext uri="{FF2B5EF4-FFF2-40B4-BE49-F238E27FC236}">
                  <a16:creationId xmlns:a16="http://schemas.microsoft.com/office/drawing/2014/main" id="{BB0F10A8-8920-4F18-A511-EB5038909AB5}"/>
                </a:ext>
              </a:extLst>
            </p:cNvPr>
            <p:cNvSpPr txBox="1">
              <a:spLocks/>
            </p:cNvSpPr>
            <p:nvPr/>
          </p:nvSpPr>
          <p:spPr>
            <a:xfrm>
              <a:off x="7925020" y="2446297"/>
              <a:ext cx="1568431" cy="875071"/>
            </a:xfrm>
            <a:prstGeom prst="rect">
              <a:avLst/>
            </a:prstGeom>
          </p:spPr>
          <p:txBody>
            <a:bodyPr numCol="1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200" dirty="0">
                  <a:solidFill>
                    <a:schemeClr val="bg1"/>
                  </a:solidFill>
                  <a:latin typeface="Noir Pro Light" panose="00000400000000000000" pitchFamily="50" charset="0"/>
                </a:rPr>
                <a:t>средняя площадь стройки</a:t>
              </a: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503EC85-AAFE-4C6A-83F5-96304AE600F5}"/>
              </a:ext>
            </a:extLst>
          </p:cNvPr>
          <p:cNvGrpSpPr/>
          <p:nvPr/>
        </p:nvGrpSpPr>
        <p:grpSpPr>
          <a:xfrm>
            <a:off x="9328942" y="1517681"/>
            <a:ext cx="2643843" cy="1986244"/>
            <a:chOff x="7335204" y="1475079"/>
            <a:chExt cx="2643843" cy="1986244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40C8FC1B-D88A-4616-9359-0A2315F58476}"/>
                </a:ext>
              </a:extLst>
            </p:cNvPr>
            <p:cNvSpPr/>
            <p:nvPr/>
          </p:nvSpPr>
          <p:spPr>
            <a:xfrm>
              <a:off x="7789194" y="1475079"/>
              <a:ext cx="1807205" cy="1807205"/>
            </a:xfrm>
            <a:prstGeom prst="ellipse">
              <a:avLst/>
            </a:prstGeom>
            <a:solidFill>
              <a:srgbClr val="5D0F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03BEB2B-72E2-4EA6-AA6A-CEC5DF23F86A}"/>
                </a:ext>
              </a:extLst>
            </p:cNvPr>
            <p:cNvSpPr txBox="1"/>
            <p:nvPr/>
          </p:nvSpPr>
          <p:spPr>
            <a:xfrm>
              <a:off x="7335204" y="2334253"/>
              <a:ext cx="2643843" cy="319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ru-RU" sz="20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МОСКВА</a:t>
              </a:r>
              <a:endParaRPr lang="ru-RU" dirty="0">
                <a:solidFill>
                  <a:schemeClr val="bg1"/>
                </a:solidFill>
                <a:latin typeface="Noir Pro Medium" panose="00000600000000000000" pitchFamily="50" charset="0"/>
              </a:endParaRPr>
            </a:p>
          </p:txBody>
        </p:sp>
        <p:sp>
          <p:nvSpPr>
            <p:cNvPr id="38" name="Объект 2">
              <a:extLst>
                <a:ext uri="{FF2B5EF4-FFF2-40B4-BE49-F238E27FC236}">
                  <a16:creationId xmlns:a16="http://schemas.microsoft.com/office/drawing/2014/main" id="{E938E9A0-307F-4250-B9C7-3006EEE666A8}"/>
                </a:ext>
              </a:extLst>
            </p:cNvPr>
            <p:cNvSpPr txBox="1">
              <a:spLocks/>
            </p:cNvSpPr>
            <p:nvPr/>
          </p:nvSpPr>
          <p:spPr>
            <a:xfrm>
              <a:off x="7869098" y="2586252"/>
              <a:ext cx="1647393" cy="875071"/>
            </a:xfrm>
            <a:prstGeom prst="rect">
              <a:avLst/>
            </a:prstGeom>
          </p:spPr>
          <p:txBody>
            <a:bodyPr numCol="1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200" dirty="0">
                  <a:solidFill>
                    <a:schemeClr val="bg1"/>
                  </a:solidFill>
                  <a:latin typeface="Noir Pro Light" panose="00000400000000000000" pitchFamily="50" charset="0"/>
                </a:rPr>
                <a:t>лидер по числу строек</a:t>
              </a:r>
              <a:endParaRPr lang="ru-RU" sz="1800" dirty="0">
                <a:solidFill>
                  <a:schemeClr val="bg1"/>
                </a:solidFill>
                <a:latin typeface="Noir Pro Light" panose="00000400000000000000" pitchFamily="50" charset="0"/>
              </a:endParaRPr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9041C61-9683-44A6-A6AF-5F346784D1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" b="14000"/>
          <a:stretch/>
        </p:blipFill>
        <p:spPr>
          <a:xfrm>
            <a:off x="10391361" y="1731187"/>
            <a:ext cx="585943" cy="578294"/>
          </a:xfrm>
          <a:prstGeom prst="ellipse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83BAB9C0-4605-4188-9C28-97C834D8A01F}"/>
              </a:ext>
            </a:extLst>
          </p:cNvPr>
          <p:cNvGrpSpPr/>
          <p:nvPr/>
        </p:nvGrpSpPr>
        <p:grpSpPr>
          <a:xfrm>
            <a:off x="218506" y="144748"/>
            <a:ext cx="1924330" cy="435246"/>
            <a:chOff x="569488" y="214868"/>
            <a:chExt cx="2841148" cy="642613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79D21AC-A5AC-47B4-BF39-6660BC4BD5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488" y="214868"/>
              <a:ext cx="870141" cy="642613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CBC06B46-1617-410F-87C3-6FCE2BE432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1294" y="430845"/>
              <a:ext cx="663177" cy="23040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4995CDF4-442E-4C22-9B33-16A90DADF7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9471" y="441299"/>
              <a:ext cx="891165" cy="25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716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953AE10-F489-46DF-9BC9-DCC14CF2C9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" t="9457" r="525" b="9459"/>
          <a:stretch/>
        </p:blipFill>
        <p:spPr>
          <a:xfrm>
            <a:off x="-26144" y="0"/>
            <a:ext cx="12218144" cy="68580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EF41B37-16DB-4E6F-8551-82365B62E22D}"/>
              </a:ext>
            </a:extLst>
          </p:cNvPr>
          <p:cNvSpPr/>
          <p:nvPr/>
        </p:nvSpPr>
        <p:spPr>
          <a:xfrm>
            <a:off x="-26144" y="0"/>
            <a:ext cx="12218144" cy="6858003"/>
          </a:xfrm>
          <a:prstGeom prst="rect">
            <a:avLst/>
          </a:prstGeom>
          <a:gradFill flip="none" rotWithShape="1">
            <a:gsLst>
              <a:gs pos="35000">
                <a:schemeClr val="tx2">
                  <a:lumMod val="50000"/>
                  <a:alpha val="59000"/>
                </a:schemeClr>
              </a:gs>
              <a:gs pos="69000">
                <a:srgbClr val="002060">
                  <a:alpha val="34000"/>
                </a:srgbClr>
              </a:gs>
              <a:gs pos="92000">
                <a:schemeClr val="tx2">
                  <a:lumMod val="50000"/>
                  <a:alpha val="74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Дуга 15">
            <a:extLst>
              <a:ext uri="{FF2B5EF4-FFF2-40B4-BE49-F238E27FC236}">
                <a16:creationId xmlns:a16="http://schemas.microsoft.com/office/drawing/2014/main" id="{3AA8C0B9-BEB6-4F4A-82D5-FD3ECB128F6D}"/>
              </a:ext>
            </a:extLst>
          </p:cNvPr>
          <p:cNvSpPr/>
          <p:nvPr/>
        </p:nvSpPr>
        <p:spPr>
          <a:xfrm rot="13882955">
            <a:off x="7817379" y="-1855685"/>
            <a:ext cx="11483788" cy="11832799"/>
          </a:xfrm>
          <a:prstGeom prst="arc">
            <a:avLst>
              <a:gd name="adj1" fmla="val 16860955"/>
              <a:gd name="adj2" fmla="val 21217795"/>
            </a:avLst>
          </a:prstGeom>
          <a:ln>
            <a:gradFill>
              <a:gsLst>
                <a:gs pos="0">
                  <a:schemeClr val="accent5">
                    <a:lumMod val="75000"/>
                  </a:schemeClr>
                </a:gs>
                <a:gs pos="3000">
                  <a:srgbClr val="002060"/>
                </a:gs>
                <a:gs pos="21000">
                  <a:srgbClr val="00B0F0"/>
                </a:gs>
                <a:gs pos="69000">
                  <a:srgbClr val="002060"/>
                </a:gs>
                <a:gs pos="92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3A9F2E-E703-4E87-A871-06F86298B71B}"/>
              </a:ext>
            </a:extLst>
          </p:cNvPr>
          <p:cNvSpPr txBox="1"/>
          <p:nvPr/>
        </p:nvSpPr>
        <p:spPr>
          <a:xfrm>
            <a:off x="1863304" y="2777539"/>
            <a:ext cx="8439247" cy="1302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25519">
              <a:spcAft>
                <a:spcPts val="800"/>
              </a:spcAft>
            </a:pPr>
            <a:r>
              <a:rPr lang="ru-RU" sz="3600" dirty="0">
                <a:solidFill>
                  <a:prstClr val="white"/>
                </a:solidFill>
                <a:latin typeface="Noir Pro" panose="00000500000000000000" pitchFamily="50" charset="0"/>
              </a:rPr>
              <a:t>2023: Продукты на основе съемки</a:t>
            </a:r>
          </a:p>
          <a:p>
            <a:pPr algn="ctr" defTabSz="1625519">
              <a:spcAft>
                <a:spcPts val="800"/>
              </a:spcAft>
            </a:pPr>
            <a:r>
              <a:rPr lang="ru-RU" sz="3600" dirty="0">
                <a:solidFill>
                  <a:prstClr val="white"/>
                </a:solidFill>
                <a:latin typeface="Noir Pro" panose="00000500000000000000" pitchFamily="50" charset="0"/>
              </a:rPr>
              <a:t>среднего и высокого разрешения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6731C20-BA68-40A0-92C1-A2FAB8F75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D229-ECA4-4E2F-9C41-AE6F04BEC5E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47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948123A-46AE-4764-96D9-EABF9C3776A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0961" y="2277569"/>
            <a:ext cx="6167807" cy="3448673"/>
          </a:xfrm>
        </p:spPr>
        <p:txBody>
          <a:bodyPr>
            <a:noAutofit/>
          </a:bodyPr>
          <a:lstStyle/>
          <a:p>
            <a:pPr marL="457177" lvl="1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ru-RU" sz="2000" dirty="0">
                <a:latin typeface="Noir Pro" panose="00000500000000000000" pitchFamily="50" charset="0"/>
              </a:rPr>
              <a:t>Новые продукты:</a:t>
            </a:r>
          </a:p>
          <a:p>
            <a:pPr lvl="1">
              <a:lnSpc>
                <a:spcPct val="100000"/>
              </a:lnSpc>
              <a:spcBef>
                <a:spcPts val="1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latin typeface="Noir Pro" panose="00000500000000000000" pitchFamily="50" charset="0"/>
              </a:rPr>
              <a:t>5 продуктов по сельскому хозяйству</a:t>
            </a:r>
          </a:p>
          <a:p>
            <a:pPr lvl="1">
              <a:lnSpc>
                <a:spcPct val="100000"/>
              </a:lnSpc>
              <a:spcBef>
                <a:spcPts val="1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latin typeface="Noir Pro" panose="00000500000000000000" pitchFamily="50" charset="0"/>
              </a:rPr>
              <a:t>3 продукта по лесному хозяйству</a:t>
            </a:r>
          </a:p>
          <a:p>
            <a:pPr lvl="1">
              <a:lnSpc>
                <a:spcPct val="100000"/>
              </a:lnSpc>
              <a:spcBef>
                <a:spcPts val="1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latin typeface="Noir Pro" panose="00000500000000000000" pitchFamily="50" charset="0"/>
              </a:rPr>
              <a:t>1 продукт по недропользованию</a:t>
            </a:r>
          </a:p>
          <a:p>
            <a:pPr lvl="1">
              <a:lnSpc>
                <a:spcPct val="100000"/>
              </a:lnSpc>
              <a:spcBef>
                <a:spcPts val="1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latin typeface="Noir Pro" panose="00000500000000000000" pitchFamily="50" charset="0"/>
              </a:rPr>
              <a:t>4 продукта по чрезвычайным ситуациям</a:t>
            </a:r>
          </a:p>
          <a:p>
            <a:pPr lvl="1">
              <a:lnSpc>
                <a:spcPct val="100000"/>
              </a:lnSpc>
              <a:spcBef>
                <a:spcPts val="16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latin typeface="Noir Pro" panose="00000500000000000000" pitchFamily="50" charset="0"/>
              </a:rPr>
              <a:t>1 продукт по нарушенным землям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0AEC4D-D486-48DC-A8DA-1FF196F77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7134" y="342002"/>
            <a:ext cx="8723972" cy="45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9" rIns="91439" bIns="45719">
            <a:spAutoFit/>
          </a:bodyPr>
          <a:lstStyle>
            <a:defPPr>
              <a:defRPr lang="ru-RU"/>
            </a:defPPr>
            <a:lvl1pPr algn="r" defTabSz="957263">
              <a:lnSpc>
                <a:spcPct val="85000"/>
              </a:lnSpc>
              <a:defRPr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57215">
              <a:defRPr/>
            </a:pPr>
            <a:r>
              <a:rPr lang="ru-RU" sz="2800" b="0" dirty="0">
                <a:solidFill>
                  <a:prstClr val="black"/>
                </a:solidFill>
                <a:latin typeface="Noir Pro" panose="00000500000000000000" pitchFamily="50" charset="0"/>
              </a:rPr>
              <a:t>Расширенный набор продуктов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2303F94-BF66-440F-A2CC-9396BBFC044C}"/>
              </a:ext>
            </a:extLst>
          </p:cNvPr>
          <p:cNvGrpSpPr/>
          <p:nvPr/>
        </p:nvGrpSpPr>
        <p:grpSpPr>
          <a:xfrm>
            <a:off x="6147655" y="1809727"/>
            <a:ext cx="5463451" cy="3710762"/>
            <a:chOff x="4655851" y="1623645"/>
            <a:chExt cx="4097588" cy="2783071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4C12D46E-1FB6-44F0-828D-8368949BB568}"/>
                </a:ext>
              </a:extLst>
            </p:cNvPr>
            <p:cNvGrpSpPr/>
            <p:nvPr/>
          </p:nvGrpSpPr>
          <p:grpSpPr>
            <a:xfrm>
              <a:off x="7523797" y="1623645"/>
              <a:ext cx="1229642" cy="1311294"/>
              <a:chOff x="7733649" y="2870801"/>
              <a:chExt cx="1229642" cy="1311294"/>
            </a:xfrm>
          </p:grpSpPr>
          <p:grpSp>
            <p:nvGrpSpPr>
              <p:cNvPr id="30" name="Группа 29">
                <a:extLst>
                  <a:ext uri="{FF2B5EF4-FFF2-40B4-BE49-F238E27FC236}">
                    <a16:creationId xmlns:a16="http://schemas.microsoft.com/office/drawing/2014/main" id="{C36CD6FA-E23E-44C3-AC0C-72CD527771C4}"/>
                  </a:ext>
                </a:extLst>
              </p:cNvPr>
              <p:cNvGrpSpPr/>
              <p:nvPr/>
            </p:nvGrpSpPr>
            <p:grpSpPr>
              <a:xfrm>
                <a:off x="7733649" y="2870801"/>
                <a:ext cx="1229642" cy="1311294"/>
                <a:chOff x="4801644" y="1134274"/>
                <a:chExt cx="1229642" cy="1311294"/>
              </a:xfrm>
            </p:grpSpPr>
            <p:sp>
              <p:nvSpPr>
                <p:cNvPr id="32" name="Прямоугольник: скругленные углы 31">
                  <a:extLst>
                    <a:ext uri="{FF2B5EF4-FFF2-40B4-BE49-F238E27FC236}">
                      <a16:creationId xmlns:a16="http://schemas.microsoft.com/office/drawing/2014/main" id="{C38C13E0-9FFC-4F76-A8C7-4852ECB40562}"/>
                    </a:ext>
                  </a:extLst>
                </p:cNvPr>
                <p:cNvSpPr/>
                <p:nvPr/>
              </p:nvSpPr>
              <p:spPr>
                <a:xfrm>
                  <a:off x="4801644" y="1134274"/>
                  <a:ext cx="1229642" cy="1311294"/>
                </a:xfrm>
                <a:prstGeom prst="roundRect">
                  <a:avLst>
                    <a:gd name="adj" fmla="val 2589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27000" sx="103000" sy="103000" algn="ctr" rotWithShape="0">
                    <a:schemeClr val="bg1">
                      <a:lumMod val="75000"/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54"/>
                  <a:endParaRPr lang="ru-RU" sz="1467" b="1">
                    <a:solidFill>
                      <a:srgbClr val="050929"/>
                    </a:solidFill>
                    <a:latin typeface="Noir Pro" panose="00000500000000000000" pitchFamily="50" charset="0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A836433-C6A3-41D5-B841-71E0AE68B534}"/>
                    </a:ext>
                  </a:extLst>
                </p:cNvPr>
                <p:cNvSpPr txBox="1"/>
                <p:nvPr/>
              </p:nvSpPr>
              <p:spPr>
                <a:xfrm>
                  <a:off x="4867629" y="2056013"/>
                  <a:ext cx="1105393" cy="3462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54"/>
                  <a:r>
                    <a:rPr lang="ru-RU" sz="1200" b="1" dirty="0">
                      <a:solidFill>
                        <a:srgbClr val="050929"/>
                      </a:solidFill>
                      <a:latin typeface="Noir Pro" panose="00000500000000000000" pitchFamily="50" charset="0"/>
                      <a:ea typeface="PT Sans" panose="020B0503020203020204" pitchFamily="34" charset="-52"/>
                    </a:rPr>
                    <a:t>Нарушенные земли</a:t>
                  </a:r>
                </a:p>
              </p:txBody>
            </p:sp>
          </p:grp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2E5FB652-0540-47C9-95FE-FDFDF1576C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4601" r="12356" b="21143"/>
              <a:stretch/>
            </p:blipFill>
            <p:spPr>
              <a:xfrm>
                <a:off x="7954690" y="3007650"/>
                <a:ext cx="838359" cy="772190"/>
              </a:xfrm>
              <a:prstGeom prst="rect">
                <a:avLst/>
              </a:prstGeom>
            </p:spPr>
          </p:pic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9A69B458-A280-4251-BA83-52CC38D4F655}"/>
                </a:ext>
              </a:extLst>
            </p:cNvPr>
            <p:cNvGrpSpPr/>
            <p:nvPr/>
          </p:nvGrpSpPr>
          <p:grpSpPr>
            <a:xfrm>
              <a:off x="6089824" y="1627743"/>
              <a:ext cx="1229642" cy="1311294"/>
              <a:chOff x="904903" y="1133715"/>
              <a:chExt cx="1229642" cy="1311294"/>
            </a:xfrm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042066D0-2AD6-468A-BA82-EA4A524B9FEE}"/>
                  </a:ext>
                </a:extLst>
              </p:cNvPr>
              <p:cNvSpPr/>
              <p:nvPr/>
            </p:nvSpPr>
            <p:spPr>
              <a:xfrm>
                <a:off x="904903" y="1133715"/>
                <a:ext cx="1229642" cy="1311294"/>
              </a:xfrm>
              <a:prstGeom prst="roundRect">
                <a:avLst>
                  <a:gd name="adj" fmla="val 258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" sx="103000" sy="103000" algn="ctr" rotWithShape="0">
                  <a:schemeClr val="bg1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ru-RU" sz="1467" b="1">
                  <a:solidFill>
                    <a:srgbClr val="050929"/>
                  </a:solidFill>
                  <a:latin typeface="Noir Pro" panose="00000500000000000000" pitchFamily="50" charset="0"/>
                </a:endParaRPr>
              </a:p>
            </p:txBody>
          </p:sp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DDFA0BB4-C741-4A25-BFA6-36FD293861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70793" y="1282993"/>
                <a:ext cx="714041" cy="714041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01B1C62-7368-43F8-BCDA-83F6EFF3841B}"/>
                  </a:ext>
                </a:extLst>
              </p:cNvPr>
              <p:cNvSpPr txBox="1"/>
              <p:nvPr/>
            </p:nvSpPr>
            <p:spPr>
              <a:xfrm>
                <a:off x="975116" y="2053546"/>
                <a:ext cx="1105393" cy="207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54"/>
                <a:r>
                  <a:rPr lang="ru-RU" sz="1200" b="1" dirty="0">
                    <a:solidFill>
                      <a:srgbClr val="050929"/>
                    </a:solidFill>
                    <a:latin typeface="Noir Pro" panose="00000500000000000000" pitchFamily="50" charset="0"/>
                    <a:ea typeface="PT Sans" panose="020B0503020203020204" pitchFamily="34" charset="-52"/>
                  </a:rPr>
                  <a:t>Лес-контроль</a:t>
                </a:r>
              </a:p>
            </p:txBody>
          </p:sp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C3B6DCA0-224D-4E25-9AD3-6CF51317A403}"/>
                </a:ext>
              </a:extLst>
            </p:cNvPr>
            <p:cNvGrpSpPr/>
            <p:nvPr/>
          </p:nvGrpSpPr>
          <p:grpSpPr>
            <a:xfrm>
              <a:off x="5385357" y="3095422"/>
              <a:ext cx="1229642" cy="1311294"/>
              <a:chOff x="2853273" y="1133715"/>
              <a:chExt cx="1229642" cy="1311294"/>
            </a:xfrm>
          </p:grpSpPr>
          <p:sp>
            <p:nvSpPr>
              <p:cNvPr id="18" name="Прямоугольник: скругленные углы 17">
                <a:extLst>
                  <a:ext uri="{FF2B5EF4-FFF2-40B4-BE49-F238E27FC236}">
                    <a16:creationId xmlns:a16="http://schemas.microsoft.com/office/drawing/2014/main" id="{D8B37BCE-EADB-4C97-BEFF-02C06B6F2FE1}"/>
                  </a:ext>
                </a:extLst>
              </p:cNvPr>
              <p:cNvSpPr/>
              <p:nvPr/>
            </p:nvSpPr>
            <p:spPr>
              <a:xfrm>
                <a:off x="2853273" y="1133715"/>
                <a:ext cx="1229642" cy="1311294"/>
              </a:xfrm>
              <a:prstGeom prst="roundRect">
                <a:avLst>
                  <a:gd name="adj" fmla="val 258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" sx="103000" sy="103000" algn="ctr" rotWithShape="0">
                  <a:schemeClr val="bg1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ru-RU" sz="1467" b="1">
                  <a:solidFill>
                    <a:srgbClr val="050929"/>
                  </a:solidFill>
                  <a:latin typeface="Noir Pro" panose="00000500000000000000" pitchFamily="50" charset="0"/>
                </a:endParaRPr>
              </a:p>
            </p:txBody>
          </p:sp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63F0AA1E-F4FF-48AA-AF2A-3D81763D30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15320" y="1281042"/>
                <a:ext cx="714041" cy="714041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246D730-0910-48E7-B523-5FA5EC5A6FEB}"/>
                  </a:ext>
                </a:extLst>
              </p:cNvPr>
              <p:cNvSpPr txBox="1"/>
              <p:nvPr/>
            </p:nvSpPr>
            <p:spPr>
              <a:xfrm>
                <a:off x="2917947" y="2053546"/>
                <a:ext cx="1105393" cy="207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54"/>
                <a:r>
                  <a:rPr lang="ru-RU" sz="1200" b="1" dirty="0">
                    <a:solidFill>
                      <a:srgbClr val="050929"/>
                    </a:solidFill>
                    <a:latin typeface="Noir Pro" panose="00000500000000000000" pitchFamily="50" charset="0"/>
                    <a:ea typeface="PT Sans" panose="020B0503020203020204" pitchFamily="34" charset="-52"/>
                  </a:rPr>
                  <a:t>Карьеры</a:t>
                </a:r>
              </a:p>
            </p:txBody>
          </p:sp>
        </p:grp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8F762528-C860-4144-A75A-0BC99DE384B5}"/>
                </a:ext>
              </a:extLst>
            </p:cNvPr>
            <p:cNvGrpSpPr/>
            <p:nvPr/>
          </p:nvGrpSpPr>
          <p:grpSpPr>
            <a:xfrm>
              <a:off x="6827418" y="3091337"/>
              <a:ext cx="1229642" cy="1311294"/>
              <a:chOff x="6750014" y="1133715"/>
              <a:chExt cx="1229642" cy="1311294"/>
            </a:xfrm>
          </p:grpSpPr>
          <p:sp>
            <p:nvSpPr>
              <p:cNvPr id="26" name="Прямоугольник: скругленные углы 25">
                <a:extLst>
                  <a:ext uri="{FF2B5EF4-FFF2-40B4-BE49-F238E27FC236}">
                    <a16:creationId xmlns:a16="http://schemas.microsoft.com/office/drawing/2014/main" id="{DF1003D7-F2A4-4959-933D-CCB6B0490273}"/>
                  </a:ext>
                </a:extLst>
              </p:cNvPr>
              <p:cNvSpPr/>
              <p:nvPr/>
            </p:nvSpPr>
            <p:spPr>
              <a:xfrm>
                <a:off x="6750014" y="1133715"/>
                <a:ext cx="1229642" cy="1311294"/>
              </a:xfrm>
              <a:prstGeom prst="roundRect">
                <a:avLst>
                  <a:gd name="adj" fmla="val 258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" sx="103000" sy="103000" algn="ctr" rotWithShape="0">
                  <a:schemeClr val="bg1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ru-RU" sz="1467" b="1">
                  <a:solidFill>
                    <a:srgbClr val="050929"/>
                  </a:solidFill>
                  <a:latin typeface="Noir Pro" panose="00000500000000000000" pitchFamily="50" charset="0"/>
                </a:endParaRPr>
              </a:p>
            </p:txBody>
          </p:sp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D57825E1-5781-4718-9BB3-257AE27993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015904" y="1277142"/>
                <a:ext cx="714041" cy="714041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27DDFB6-74EB-45F9-A2B7-1841D23BF789}"/>
                  </a:ext>
                </a:extLst>
              </p:cNvPr>
              <p:cNvSpPr txBox="1"/>
              <p:nvPr/>
            </p:nvSpPr>
            <p:spPr>
              <a:xfrm>
                <a:off x="6808056" y="2040630"/>
                <a:ext cx="1105393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54"/>
                <a:r>
                  <a:rPr lang="ru-RU" sz="1200" b="1" dirty="0">
                    <a:solidFill>
                      <a:srgbClr val="050929"/>
                    </a:solidFill>
                    <a:latin typeface="Noir Pro" panose="00000500000000000000" pitchFamily="50" charset="0"/>
                    <a:ea typeface="PT Sans" panose="020B0503020203020204" pitchFamily="34" charset="-52"/>
                  </a:rPr>
                  <a:t>Чрезвычайные происшествия</a:t>
                </a:r>
              </a:p>
            </p:txBody>
          </p:sp>
        </p:grp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E8BBB6FC-6715-4593-AD71-C72127CD863B}"/>
                </a:ext>
              </a:extLst>
            </p:cNvPr>
            <p:cNvGrpSpPr/>
            <p:nvPr/>
          </p:nvGrpSpPr>
          <p:grpSpPr>
            <a:xfrm>
              <a:off x="4655851" y="1623645"/>
              <a:ext cx="1229642" cy="1311294"/>
              <a:chOff x="5917834" y="2351281"/>
              <a:chExt cx="1229642" cy="1311294"/>
            </a:xfrm>
          </p:grpSpPr>
          <p:grpSp>
            <p:nvGrpSpPr>
              <p:cNvPr id="21" name="Группа 20">
                <a:extLst>
                  <a:ext uri="{FF2B5EF4-FFF2-40B4-BE49-F238E27FC236}">
                    <a16:creationId xmlns:a16="http://schemas.microsoft.com/office/drawing/2014/main" id="{7C4F9917-386B-41C3-9358-BB55008F8657}"/>
                  </a:ext>
                </a:extLst>
              </p:cNvPr>
              <p:cNvGrpSpPr/>
              <p:nvPr/>
            </p:nvGrpSpPr>
            <p:grpSpPr>
              <a:xfrm>
                <a:off x="5917834" y="2351281"/>
                <a:ext cx="1229642" cy="1311294"/>
                <a:chOff x="4801644" y="1134274"/>
                <a:chExt cx="1229642" cy="1311294"/>
              </a:xfrm>
            </p:grpSpPr>
            <p:sp>
              <p:nvSpPr>
                <p:cNvPr id="22" name="Прямоугольник: скругленные углы 21">
                  <a:extLst>
                    <a:ext uri="{FF2B5EF4-FFF2-40B4-BE49-F238E27FC236}">
                      <a16:creationId xmlns:a16="http://schemas.microsoft.com/office/drawing/2014/main" id="{2D45B4D1-7C41-4269-B88C-D84D89C95FF1}"/>
                    </a:ext>
                  </a:extLst>
                </p:cNvPr>
                <p:cNvSpPr/>
                <p:nvPr/>
              </p:nvSpPr>
              <p:spPr>
                <a:xfrm>
                  <a:off x="4801644" y="1134274"/>
                  <a:ext cx="1229642" cy="1311294"/>
                </a:xfrm>
                <a:prstGeom prst="roundRect">
                  <a:avLst>
                    <a:gd name="adj" fmla="val 2589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27000" sx="103000" sy="103000" algn="ctr" rotWithShape="0">
                    <a:schemeClr val="bg1">
                      <a:lumMod val="75000"/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54"/>
                  <a:endParaRPr lang="ru-RU" sz="1467" b="1">
                    <a:solidFill>
                      <a:srgbClr val="050929"/>
                    </a:solidFill>
                    <a:latin typeface="Noir Pro" panose="00000500000000000000" pitchFamily="50" charset="0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226A5DF-CFAA-495C-ACB8-C01EF2EE08CE}"/>
                    </a:ext>
                  </a:extLst>
                </p:cNvPr>
                <p:cNvSpPr txBox="1"/>
                <p:nvPr/>
              </p:nvSpPr>
              <p:spPr>
                <a:xfrm>
                  <a:off x="4867629" y="2056013"/>
                  <a:ext cx="1105393" cy="3462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54"/>
                  <a:r>
                    <a:rPr lang="ru-RU" sz="1200" b="1" dirty="0">
                      <a:solidFill>
                        <a:srgbClr val="050929"/>
                      </a:solidFill>
                      <a:latin typeface="Noir Pro" panose="00000500000000000000" pitchFamily="50" charset="0"/>
                      <a:ea typeface="PT Sans" panose="020B0503020203020204" pitchFamily="34" charset="-52"/>
                    </a:rPr>
                    <a:t>Сельхоз-мониторинг</a:t>
                  </a:r>
                </a:p>
              </p:txBody>
            </p:sp>
          </p:grpSp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44B47983-6672-45BD-9C9E-D2CFBE7496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0849" b="15974"/>
              <a:stretch/>
            </p:blipFill>
            <p:spPr>
              <a:xfrm>
                <a:off x="6148572" y="2503581"/>
                <a:ext cx="797697" cy="740605"/>
              </a:xfrm>
              <a:prstGeom prst="rect">
                <a:avLst/>
              </a:prstGeom>
            </p:spPr>
          </p:pic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60553A2-D6A8-472C-A2EE-5C96868830BB}"/>
              </a:ext>
            </a:extLst>
          </p:cNvPr>
          <p:cNvSpPr txBox="1"/>
          <p:nvPr/>
        </p:nvSpPr>
        <p:spPr>
          <a:xfrm>
            <a:off x="4771201" y="778293"/>
            <a:ext cx="6839905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1600"/>
              </a:spcBef>
            </a:pPr>
            <a:r>
              <a:rPr lang="ru-RU" sz="2133" dirty="0">
                <a:latin typeface="Noir Pro" panose="00000500000000000000" pitchFamily="50" charset="0"/>
              </a:rPr>
              <a:t>14 </a:t>
            </a:r>
            <a:r>
              <a:rPr lang="ru-RU" sz="2133" dirty="0">
                <a:solidFill>
                  <a:srgbClr val="C00000"/>
                </a:solidFill>
                <a:latin typeface="Noir Pro" panose="00000500000000000000" pitchFamily="50" charset="0"/>
              </a:rPr>
              <a:t>новых</a:t>
            </a:r>
            <a:r>
              <a:rPr lang="ru-RU" sz="2133" dirty="0">
                <a:latin typeface="Noir Pro" panose="00000500000000000000" pitchFamily="50" charset="0"/>
              </a:rPr>
              <a:t> продуктов на </a:t>
            </a:r>
            <a:r>
              <a:rPr lang="ru-RU" sz="2133" u="sng" dirty="0">
                <a:latin typeface="Noir Pro" panose="00000500000000000000" pitchFamily="50" charset="0"/>
              </a:rPr>
              <a:t>заданную</a:t>
            </a:r>
            <a:r>
              <a:rPr lang="ru-RU" sz="2133" dirty="0">
                <a:latin typeface="Noir Pro" panose="00000500000000000000" pitchFamily="50" charset="0"/>
              </a:rPr>
              <a:t> территорию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2B77C9E-596A-C430-D788-08DD98739172}"/>
              </a:ext>
            </a:extLst>
          </p:cNvPr>
          <p:cNvSpPr/>
          <p:nvPr/>
        </p:nvSpPr>
        <p:spPr>
          <a:xfrm>
            <a:off x="7469726" y="5769931"/>
            <a:ext cx="3051045" cy="592780"/>
          </a:xfrm>
          <a:prstGeom prst="rect">
            <a:avLst/>
          </a:prstGeom>
          <a:solidFill>
            <a:srgbClr val="00A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>
                <a:solidFill>
                  <a:schemeClr val="bg1"/>
                </a:solidFill>
                <a:latin typeface="Noir Pro" panose="00000500000000000000" pitchFamily="50" charset="0"/>
              </a:rPr>
              <a:t>ИЮЛЬ 2023 </a:t>
            </a:r>
            <a:r>
              <a:rPr lang="en-US" sz="1600" dirty="0">
                <a:solidFill>
                  <a:schemeClr val="bg1"/>
                </a:solidFill>
                <a:latin typeface="Noir Pro" panose="00000500000000000000" pitchFamily="50" charset="0"/>
                <a:sym typeface="Wingdings" panose="05000000000000000000" pitchFamily="2" charset="2"/>
              </a:rPr>
              <a:t></a:t>
            </a:r>
            <a:r>
              <a:rPr lang="ru-RU" sz="1600" dirty="0">
                <a:solidFill>
                  <a:schemeClr val="bg1"/>
                </a:solidFill>
                <a:latin typeface="Noir Pro" panose="00000500000000000000" pitchFamily="50" charset="0"/>
              </a:rPr>
              <a:t>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242169-541E-4574-B61A-5BC0F23BB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D229-ECA4-4E2F-9C41-AE6F04BEC5EE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277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907CF6-854C-4616-9A1A-27EA288D4F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42688" b="38370"/>
          <a:stretch/>
        </p:blipFill>
        <p:spPr>
          <a:xfrm>
            <a:off x="0" y="1060738"/>
            <a:ext cx="12192000" cy="1455879"/>
          </a:xfrm>
          <a:prstGeom prst="rect">
            <a:avLst/>
          </a:prstGeom>
        </p:spPr>
      </p:pic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0495E069-6396-4873-8AA5-90A9C251ED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524852"/>
              </p:ext>
            </p:extLst>
          </p:nvPr>
        </p:nvGraphicFramePr>
        <p:xfrm>
          <a:off x="643468" y="2776425"/>
          <a:ext cx="10967637" cy="363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6315">
                  <a:extLst>
                    <a:ext uri="{9D8B030D-6E8A-4147-A177-3AD203B41FA5}">
                      <a16:colId xmlns:a16="http://schemas.microsoft.com/office/drawing/2014/main" val="1676618388"/>
                    </a:ext>
                  </a:extLst>
                </a:gridCol>
                <a:gridCol w="1271997">
                  <a:extLst>
                    <a:ext uri="{9D8B030D-6E8A-4147-A177-3AD203B41FA5}">
                      <a16:colId xmlns:a16="http://schemas.microsoft.com/office/drawing/2014/main" val="371097167"/>
                    </a:ext>
                  </a:extLst>
                </a:gridCol>
                <a:gridCol w="2552889">
                  <a:extLst>
                    <a:ext uri="{9D8B030D-6E8A-4147-A177-3AD203B41FA5}">
                      <a16:colId xmlns:a16="http://schemas.microsoft.com/office/drawing/2014/main" val="1938593554"/>
                    </a:ext>
                  </a:extLst>
                </a:gridCol>
                <a:gridCol w="4456436">
                  <a:extLst>
                    <a:ext uri="{9D8B030D-6E8A-4147-A177-3AD203B41FA5}">
                      <a16:colId xmlns:a16="http://schemas.microsoft.com/office/drawing/2014/main" val="4195202297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Noir Pro" panose="00000500000000000000" pitchFamily="50" charset="0"/>
                        </a:rPr>
                        <a:t>Продукт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09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Noir Pro" panose="00000500000000000000" pitchFamily="50" charset="0"/>
                        </a:rPr>
                        <a:t>Площадь, </a:t>
                      </a:r>
                    </a:p>
                    <a:p>
                      <a:pPr algn="ctr"/>
                      <a:r>
                        <a:rPr lang="ru-RU" sz="1400" b="0" dirty="0">
                          <a:latin typeface="Noir Pro" panose="00000500000000000000" pitchFamily="50" charset="0"/>
                        </a:rPr>
                        <a:t>кв. км.*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09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Noir Pro" panose="00000500000000000000" pitchFamily="50" charset="0"/>
                        </a:rPr>
                        <a:t>Данные региона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09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Noir Pro" panose="00000500000000000000" pitchFamily="50" charset="0"/>
                        </a:rPr>
                        <a:t>Результат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09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872512"/>
                  </a:ext>
                </a:extLst>
              </a:tr>
              <a:tr h="5083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latin typeface="Noir Pro Light" panose="00000400000000000000" pitchFamily="50" charset="0"/>
                        </a:rPr>
                        <a:t>Инвентаризация земель сельхозназначения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11 765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нет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Границы полей и зарастание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5679675"/>
                  </a:ext>
                </a:extLst>
              </a:tr>
              <a:tr h="904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latin typeface="Noir Pro Light" panose="00000400000000000000" pitchFamily="50" charset="0"/>
                        </a:rPr>
                        <a:t>Ситуационные карты территорий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350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нет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Noir Pro Light" panose="00000400000000000000" pitchFamily="50" charset="0"/>
                        </a:rPr>
                        <a:t>Комплекты электронных слоев границ полей, границы лесов, объектов гидрографии, застройки, инфраструктуры, социальных и промышленных объектов.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6731854"/>
                  </a:ext>
                </a:extLst>
              </a:tr>
              <a:tr h="508340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Noir Pro Light" panose="00000400000000000000" pitchFamily="50" charset="0"/>
                        </a:rPr>
                        <a:t>Изменения в структуре земель сельхозназначения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4 700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нет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Тематическая карта угодий для вовлечения и изъятия земель из </a:t>
                      </a:r>
                      <a:r>
                        <a:rPr lang="ru-RU" sz="1300" dirty="0" err="1">
                          <a:latin typeface="Noir Pro Light" panose="00000400000000000000" pitchFamily="50" charset="0"/>
                        </a:rPr>
                        <a:t>сельхозоборота</a:t>
                      </a:r>
                      <a:endParaRPr lang="ru-RU" sz="1300" dirty="0">
                        <a:latin typeface="Noir Pro Light" panose="000004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001777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Noir Pro Light" panose="00000400000000000000" pitchFamily="50" charset="0"/>
                        </a:rPr>
                        <a:t>Развитие посевов, оперативный мониторинг состояния посевов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42 352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нет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Noir Pro Light" panose="00000400000000000000" pitchFamily="50" charset="0"/>
                        </a:rPr>
                        <a:t>Тематическая карта границ полей с динамикой изменений вегетационных индексов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2999727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Соблюдение севооборота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115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История использования полей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Тематическая карта границ полей с классификацией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700101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7C3D1B3-3EAE-4839-8A9C-3E6ACB95B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7134" y="342002"/>
            <a:ext cx="8723972" cy="45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9" rIns="91439" bIns="45719">
            <a:spAutoFit/>
          </a:bodyPr>
          <a:lstStyle>
            <a:defPPr>
              <a:defRPr lang="ru-RU"/>
            </a:defPPr>
            <a:lvl1pPr algn="r" defTabSz="957263">
              <a:lnSpc>
                <a:spcPct val="85000"/>
              </a:lnSpc>
              <a:defRPr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57215">
              <a:defRPr/>
            </a:pPr>
            <a:r>
              <a:rPr lang="ru-RU" sz="2800" b="0" dirty="0">
                <a:solidFill>
                  <a:prstClr val="black"/>
                </a:solidFill>
                <a:latin typeface="Noir Pro" panose="00000500000000000000" pitchFamily="50" charset="0"/>
              </a:rPr>
              <a:t>Сервис «Сельхоз-мониторинг»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7170C1-D122-41C9-B677-F94D009C2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D229-ECA4-4E2F-9C41-AE6F04BEC5EE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D16986-A3D1-7C44-732D-B13372DEAF5C}"/>
              </a:ext>
            </a:extLst>
          </p:cNvPr>
          <p:cNvSpPr txBox="1"/>
          <p:nvPr/>
        </p:nvSpPr>
        <p:spPr>
          <a:xfrm>
            <a:off x="9332495" y="6414386"/>
            <a:ext cx="22160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1600"/>
              </a:spcBef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Noir Pro" panose="00000500000000000000" pitchFamily="50" charset="0"/>
              </a:rPr>
              <a:t>* на каждый регион</a:t>
            </a:r>
          </a:p>
        </p:txBody>
      </p:sp>
    </p:spTree>
    <p:extLst>
      <p:ext uri="{BB962C8B-B14F-4D97-AF65-F5344CB8AC3E}">
        <p14:creationId xmlns:p14="http://schemas.microsoft.com/office/powerpoint/2010/main" val="520289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CF3F88-C85B-4CA2-BAAC-A92E79D587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4693" b="75012"/>
          <a:stretch/>
        </p:blipFill>
        <p:spPr>
          <a:xfrm>
            <a:off x="0" y="1060737"/>
            <a:ext cx="12192000" cy="1455879"/>
          </a:xfrm>
          <a:prstGeom prst="rect">
            <a:avLst/>
          </a:prstGeom>
        </p:spPr>
      </p:pic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0495E069-6396-4873-8AA5-90A9C251EDC3}"/>
              </a:ext>
            </a:extLst>
          </p:cNvPr>
          <p:cNvGraphicFramePr>
            <a:graphicFrameLocks noGrp="1"/>
          </p:cNvGraphicFramePr>
          <p:nvPr/>
        </p:nvGraphicFramePr>
        <p:xfrm>
          <a:off x="618068" y="2938501"/>
          <a:ext cx="10993037" cy="3233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2536">
                  <a:extLst>
                    <a:ext uri="{9D8B030D-6E8A-4147-A177-3AD203B41FA5}">
                      <a16:colId xmlns:a16="http://schemas.microsoft.com/office/drawing/2014/main" val="1676618388"/>
                    </a:ext>
                  </a:extLst>
                </a:gridCol>
                <a:gridCol w="1274943">
                  <a:extLst>
                    <a:ext uri="{9D8B030D-6E8A-4147-A177-3AD203B41FA5}">
                      <a16:colId xmlns:a16="http://schemas.microsoft.com/office/drawing/2014/main" val="371097167"/>
                    </a:ext>
                  </a:extLst>
                </a:gridCol>
                <a:gridCol w="2558801">
                  <a:extLst>
                    <a:ext uri="{9D8B030D-6E8A-4147-A177-3AD203B41FA5}">
                      <a16:colId xmlns:a16="http://schemas.microsoft.com/office/drawing/2014/main" val="1938593554"/>
                    </a:ext>
                  </a:extLst>
                </a:gridCol>
                <a:gridCol w="4466757">
                  <a:extLst>
                    <a:ext uri="{9D8B030D-6E8A-4147-A177-3AD203B41FA5}">
                      <a16:colId xmlns:a16="http://schemas.microsoft.com/office/drawing/2014/main" val="4195202297"/>
                    </a:ext>
                  </a:extLst>
                </a:gridCol>
              </a:tblGrid>
              <a:tr h="591636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Noir Pro" panose="00000500000000000000" pitchFamily="50" charset="0"/>
                        </a:rPr>
                        <a:t>Продукт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09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Noir Pro" panose="00000500000000000000" pitchFamily="50" charset="0"/>
                        </a:rPr>
                        <a:t>Площадь, </a:t>
                      </a:r>
                    </a:p>
                    <a:p>
                      <a:pPr algn="ctr"/>
                      <a:r>
                        <a:rPr lang="ru-RU" sz="1400" b="0" dirty="0">
                          <a:latin typeface="Noir Pro" panose="00000500000000000000" pitchFamily="50" charset="0"/>
                        </a:rPr>
                        <a:t>кв. км.*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09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Noir Pro" panose="00000500000000000000" pitchFamily="50" charset="0"/>
                        </a:rPr>
                        <a:t>Данные региона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09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Noir Pro" panose="00000500000000000000" pitchFamily="50" charset="0"/>
                        </a:rPr>
                        <a:t>Результат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09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872512"/>
                  </a:ext>
                </a:extLst>
              </a:tr>
              <a:tr h="10324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Noir Pro Light" panose="00000400000000000000" pitchFamily="50" charset="0"/>
                        </a:rPr>
                        <a:t>Ситуационные карты территорий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350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нет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Комплекты электронных слоев границ лесов, застройки, инфраструктуры, объектов гидрографии, социальных и промышленных объектов, границ полей.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5679675"/>
                  </a:ext>
                </a:extLst>
              </a:tr>
              <a:tr h="800449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Оценка параметров лесного фонда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235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нет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Тематическая карта преобладающих пород, групп возраста, высоты, полноты древостоя, сомкнутости крон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001777"/>
                  </a:ext>
                </a:extLst>
              </a:tr>
              <a:tr h="809151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Информация о незаконной деятельности в лесном фонде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1 400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Квартальная сеть</a:t>
                      </a:r>
                    </a:p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Участковые лесничества</a:t>
                      </a:r>
                    </a:p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Декларации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Тематическая карта хозяйственных изменений с указанием принадлежности к задекларированным рубкам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299972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35C600A-78F5-4306-8ABF-297995C08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7134" y="342002"/>
            <a:ext cx="8723972" cy="45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9" rIns="91439" bIns="45719">
            <a:spAutoFit/>
          </a:bodyPr>
          <a:lstStyle>
            <a:defPPr>
              <a:defRPr lang="ru-RU"/>
            </a:defPPr>
            <a:lvl1pPr algn="r" defTabSz="957263">
              <a:lnSpc>
                <a:spcPct val="85000"/>
              </a:lnSpc>
              <a:defRPr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57215">
              <a:defRPr/>
            </a:pPr>
            <a:r>
              <a:rPr lang="ru-RU" sz="2800" b="0" dirty="0">
                <a:solidFill>
                  <a:prstClr val="black"/>
                </a:solidFill>
                <a:latin typeface="Noir Pro" panose="00000500000000000000" pitchFamily="50" charset="0"/>
              </a:rPr>
              <a:t>Сервис «Лес-контроль»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8AC9141-7BBF-48EE-9975-641201E2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D229-ECA4-4E2F-9C41-AE6F04BEC5EE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85C139-C2C7-61F0-CA84-B889F3BFE6BD}"/>
              </a:ext>
            </a:extLst>
          </p:cNvPr>
          <p:cNvSpPr txBox="1"/>
          <p:nvPr/>
        </p:nvSpPr>
        <p:spPr>
          <a:xfrm>
            <a:off x="9332495" y="6414386"/>
            <a:ext cx="22160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1600"/>
              </a:spcBef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Noir Pro" panose="00000500000000000000" pitchFamily="50" charset="0"/>
              </a:rPr>
              <a:t>* на каждый регион</a:t>
            </a:r>
          </a:p>
        </p:txBody>
      </p:sp>
    </p:spTree>
    <p:extLst>
      <p:ext uri="{BB962C8B-B14F-4D97-AF65-F5344CB8AC3E}">
        <p14:creationId xmlns:p14="http://schemas.microsoft.com/office/powerpoint/2010/main" val="2233699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22B7AE-E02F-4969-A492-B228A70C5A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323" t="21803" b="57216"/>
          <a:stretch/>
        </p:blipFill>
        <p:spPr>
          <a:xfrm>
            <a:off x="0" y="1060738"/>
            <a:ext cx="12192000" cy="1455879"/>
          </a:xfrm>
          <a:prstGeom prst="rect">
            <a:avLst/>
          </a:prstGeom>
        </p:spPr>
      </p:pic>
      <p:graphicFrame>
        <p:nvGraphicFramePr>
          <p:cNvPr id="6" name="Таблица 9">
            <a:extLst>
              <a:ext uri="{FF2B5EF4-FFF2-40B4-BE49-F238E27FC236}">
                <a16:creationId xmlns:a16="http://schemas.microsoft.com/office/drawing/2014/main" id="{B77CB4E2-75F4-48FF-B17E-5FB3AA96FCA5}"/>
              </a:ext>
            </a:extLst>
          </p:cNvPr>
          <p:cNvGraphicFramePr>
            <a:graphicFrameLocks noGrp="1"/>
          </p:cNvGraphicFramePr>
          <p:nvPr/>
        </p:nvGraphicFramePr>
        <p:xfrm>
          <a:off x="605366" y="3341552"/>
          <a:ext cx="10981268" cy="2280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9653">
                  <a:extLst>
                    <a:ext uri="{9D8B030D-6E8A-4147-A177-3AD203B41FA5}">
                      <a16:colId xmlns:a16="http://schemas.microsoft.com/office/drawing/2014/main" val="1676618388"/>
                    </a:ext>
                  </a:extLst>
                </a:gridCol>
                <a:gridCol w="1273577">
                  <a:extLst>
                    <a:ext uri="{9D8B030D-6E8A-4147-A177-3AD203B41FA5}">
                      <a16:colId xmlns:a16="http://schemas.microsoft.com/office/drawing/2014/main" val="371097167"/>
                    </a:ext>
                  </a:extLst>
                </a:gridCol>
                <a:gridCol w="2556063">
                  <a:extLst>
                    <a:ext uri="{9D8B030D-6E8A-4147-A177-3AD203B41FA5}">
                      <a16:colId xmlns:a16="http://schemas.microsoft.com/office/drawing/2014/main" val="1938593554"/>
                    </a:ext>
                  </a:extLst>
                </a:gridCol>
                <a:gridCol w="4461975">
                  <a:extLst>
                    <a:ext uri="{9D8B030D-6E8A-4147-A177-3AD203B41FA5}">
                      <a16:colId xmlns:a16="http://schemas.microsoft.com/office/drawing/2014/main" val="4195202297"/>
                    </a:ext>
                  </a:extLst>
                </a:gridCol>
              </a:tblGrid>
              <a:tr h="1140157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Noir Pro" panose="00000500000000000000" pitchFamily="50" charset="0"/>
                        </a:rPr>
                        <a:t>Продукт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09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Noir Pro" panose="00000500000000000000" pitchFamily="50" charset="0"/>
                        </a:rPr>
                        <a:t>Площадь, </a:t>
                      </a:r>
                    </a:p>
                    <a:p>
                      <a:pPr algn="ctr"/>
                      <a:r>
                        <a:rPr lang="ru-RU" sz="1400" b="0" dirty="0">
                          <a:latin typeface="Noir Pro" panose="00000500000000000000" pitchFamily="50" charset="0"/>
                        </a:rPr>
                        <a:t>кв. км.*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09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Noir Pro" panose="00000500000000000000" pitchFamily="50" charset="0"/>
                        </a:rPr>
                        <a:t>Данные региона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09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Noir Pro" panose="00000500000000000000" pitchFamily="50" charset="0"/>
                        </a:rPr>
                        <a:t>Результат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09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872512"/>
                  </a:ext>
                </a:extLst>
              </a:tr>
              <a:tr h="11401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Noir Pro Light" panose="00000400000000000000" pitchFamily="50" charset="0"/>
                        </a:rPr>
                        <a:t>Соблюдения правил недропользования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2 500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Границы лицензий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Тематическая карта границ карьеров с определением отклонений от лицензий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567967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39FC482-B60F-49DC-9310-9E6FB8885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7134" y="342002"/>
            <a:ext cx="8723972" cy="45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9" rIns="91439" bIns="45719">
            <a:spAutoFit/>
          </a:bodyPr>
          <a:lstStyle>
            <a:defPPr>
              <a:defRPr lang="ru-RU"/>
            </a:defPPr>
            <a:lvl1pPr algn="r" defTabSz="957263">
              <a:lnSpc>
                <a:spcPct val="85000"/>
              </a:lnSpc>
              <a:defRPr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57215">
              <a:defRPr/>
            </a:pPr>
            <a:r>
              <a:rPr lang="ru-RU" sz="2800" b="0" dirty="0">
                <a:solidFill>
                  <a:prstClr val="black"/>
                </a:solidFill>
                <a:latin typeface="Noir Pro" panose="00000500000000000000" pitchFamily="50" charset="0"/>
              </a:rPr>
              <a:t>Сервис «Карьеры»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0C2C732-B727-4C91-AA18-9676248F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D229-ECA4-4E2F-9C41-AE6F04BEC5EE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714C51-D06E-BAC3-5E41-57420B11DB61}"/>
              </a:ext>
            </a:extLst>
          </p:cNvPr>
          <p:cNvSpPr txBox="1"/>
          <p:nvPr/>
        </p:nvSpPr>
        <p:spPr>
          <a:xfrm>
            <a:off x="9332495" y="6414386"/>
            <a:ext cx="22160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1600"/>
              </a:spcBef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Noir Pro" panose="00000500000000000000" pitchFamily="50" charset="0"/>
              </a:rPr>
              <a:t>* на каждый регион</a:t>
            </a:r>
          </a:p>
        </p:txBody>
      </p:sp>
    </p:spTree>
    <p:extLst>
      <p:ext uri="{BB962C8B-B14F-4D97-AF65-F5344CB8AC3E}">
        <p14:creationId xmlns:p14="http://schemas.microsoft.com/office/powerpoint/2010/main" val="54780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175AF3-7891-4744-BE9A-445E564F3F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37704" b="42008"/>
          <a:stretch/>
        </p:blipFill>
        <p:spPr>
          <a:xfrm>
            <a:off x="1" y="1060738"/>
            <a:ext cx="12187231" cy="1455879"/>
          </a:xfrm>
          <a:prstGeom prst="rect">
            <a:avLst/>
          </a:prstGeom>
        </p:spPr>
      </p:pic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31BD2781-BA9E-4655-9702-33EEEDAABE53}"/>
              </a:ext>
            </a:extLst>
          </p:cNvPr>
          <p:cNvGraphicFramePr>
            <a:graphicFrameLocks noGrp="1"/>
          </p:cNvGraphicFramePr>
          <p:nvPr/>
        </p:nvGraphicFramePr>
        <p:xfrm>
          <a:off x="618067" y="2871099"/>
          <a:ext cx="10993039" cy="3558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2536">
                  <a:extLst>
                    <a:ext uri="{9D8B030D-6E8A-4147-A177-3AD203B41FA5}">
                      <a16:colId xmlns:a16="http://schemas.microsoft.com/office/drawing/2014/main" val="1676618388"/>
                    </a:ext>
                  </a:extLst>
                </a:gridCol>
                <a:gridCol w="1274943">
                  <a:extLst>
                    <a:ext uri="{9D8B030D-6E8A-4147-A177-3AD203B41FA5}">
                      <a16:colId xmlns:a16="http://schemas.microsoft.com/office/drawing/2014/main" val="371097167"/>
                    </a:ext>
                  </a:extLst>
                </a:gridCol>
                <a:gridCol w="2558803">
                  <a:extLst>
                    <a:ext uri="{9D8B030D-6E8A-4147-A177-3AD203B41FA5}">
                      <a16:colId xmlns:a16="http://schemas.microsoft.com/office/drawing/2014/main" val="1938593554"/>
                    </a:ext>
                  </a:extLst>
                </a:gridCol>
                <a:gridCol w="4466757">
                  <a:extLst>
                    <a:ext uri="{9D8B030D-6E8A-4147-A177-3AD203B41FA5}">
                      <a16:colId xmlns:a16="http://schemas.microsoft.com/office/drawing/2014/main" val="4195202297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Noir Pro" panose="00000500000000000000" pitchFamily="50" charset="0"/>
                        </a:rPr>
                        <a:t>Продукт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09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Noir Pro" panose="00000500000000000000" pitchFamily="50" charset="0"/>
                        </a:rPr>
                        <a:t>Площадь, </a:t>
                      </a:r>
                    </a:p>
                    <a:p>
                      <a:pPr algn="ctr"/>
                      <a:r>
                        <a:rPr lang="ru-RU" sz="1400" b="0" dirty="0">
                          <a:latin typeface="Noir Pro" panose="00000500000000000000" pitchFamily="50" charset="0"/>
                        </a:rPr>
                        <a:t>кв. км.*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09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Noir Pro" panose="00000500000000000000" pitchFamily="50" charset="0"/>
                        </a:rPr>
                        <a:t>Данные региона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09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Noir Pro" panose="00000500000000000000" pitchFamily="50" charset="0"/>
                        </a:rPr>
                        <a:t>Результат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09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87251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Noir Pro Light" panose="00000400000000000000" pitchFamily="50" charset="0"/>
                        </a:rPr>
                        <a:t>Ситуационные карты территорий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350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нет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Комплекты электронных слоев социальных и промышленных объектов, городская застройка, инфраструктура, границы полей, объекты гидрографии, границы лесов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5679675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Ретроспективный мониторинг половодий, паводков, наводнений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2 350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нет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Комплекты электронных слоев затопления по годам, карты максимальных границ подтопления, схемы подтопления объектов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001777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Оперативный мониторинг половодий, паводков, наводнений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14 120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нет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Noir Pro Light" panose="00000400000000000000" pitchFamily="50" charset="0"/>
                        </a:rPr>
                        <a:t>Оперативные карты подтоплений. Оперативные карты и отчеты о масштабах подтопления социальных, жилых, промышленных объектов.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2999727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Оперативный мониторинг пожаров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141 200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нет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Оперативные карты контуров развития пожаров, предупреждения об опасности развития пожаров в сторону населенных пунктов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700101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53A0184-4843-4C39-8C37-0073DC53C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7134" y="342002"/>
            <a:ext cx="8723972" cy="45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9" rIns="91439" bIns="45719">
            <a:spAutoFit/>
          </a:bodyPr>
          <a:lstStyle>
            <a:defPPr>
              <a:defRPr lang="ru-RU"/>
            </a:defPPr>
            <a:lvl1pPr algn="r" defTabSz="957263">
              <a:lnSpc>
                <a:spcPct val="85000"/>
              </a:lnSpc>
              <a:defRPr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57215">
              <a:defRPr/>
            </a:pPr>
            <a:r>
              <a:rPr lang="ru-RU" sz="2800" b="0" dirty="0">
                <a:solidFill>
                  <a:prstClr val="black"/>
                </a:solidFill>
                <a:latin typeface="Noir Pro" panose="00000500000000000000" pitchFamily="50" charset="0"/>
              </a:rPr>
              <a:t>Сервис «Чрезвычайные ситуации»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92DBCF0-01BF-436B-AEFE-54E6B9E12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D229-ECA4-4E2F-9C41-AE6F04BEC5EE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8F338A-50F7-D973-3AD3-4866462F7E38}"/>
              </a:ext>
            </a:extLst>
          </p:cNvPr>
          <p:cNvSpPr txBox="1"/>
          <p:nvPr/>
        </p:nvSpPr>
        <p:spPr>
          <a:xfrm>
            <a:off x="9332495" y="6414386"/>
            <a:ext cx="22160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1600"/>
              </a:spcBef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Noir Pro" panose="00000500000000000000" pitchFamily="50" charset="0"/>
              </a:rPr>
              <a:t>* на каждый регион</a:t>
            </a:r>
          </a:p>
        </p:txBody>
      </p:sp>
    </p:spTree>
    <p:extLst>
      <p:ext uri="{BB962C8B-B14F-4D97-AF65-F5344CB8AC3E}">
        <p14:creationId xmlns:p14="http://schemas.microsoft.com/office/powerpoint/2010/main" val="633917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FBC27E1-95C0-43C7-8A8F-9EB899056B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89" y="1158027"/>
            <a:ext cx="9892554" cy="5265109"/>
          </a:xfrm>
          <a:prstGeom prst="rect">
            <a:avLst/>
          </a:prstGeom>
          <a:noFill/>
          <a:effectLst/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927B76A0-FECE-4D52-BBDF-89F22359ACFA}"/>
              </a:ext>
            </a:extLst>
          </p:cNvPr>
          <p:cNvGrpSpPr/>
          <p:nvPr/>
        </p:nvGrpSpPr>
        <p:grpSpPr>
          <a:xfrm>
            <a:off x="8555426" y="1713316"/>
            <a:ext cx="3164187" cy="4501048"/>
            <a:chOff x="8584147" y="3320692"/>
            <a:chExt cx="3164187" cy="4501048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6880D5B5-274D-4FAD-8EF6-A55FA623B4B2}"/>
                </a:ext>
              </a:extLst>
            </p:cNvPr>
            <p:cNvGrpSpPr/>
            <p:nvPr/>
          </p:nvGrpSpPr>
          <p:grpSpPr>
            <a:xfrm>
              <a:off x="8584147" y="3320692"/>
              <a:ext cx="3164187" cy="4501048"/>
              <a:chOff x="8697670" y="738000"/>
              <a:chExt cx="3164187" cy="4501048"/>
            </a:xfrm>
          </p:grpSpPr>
          <p:sp>
            <p:nvSpPr>
              <p:cNvPr id="10" name="Прямоугольник: скругленные углы 9">
                <a:extLst>
                  <a:ext uri="{FF2B5EF4-FFF2-40B4-BE49-F238E27FC236}">
                    <a16:creationId xmlns:a16="http://schemas.microsoft.com/office/drawing/2014/main" id="{FCE97923-2AB7-4622-8325-6B4BA5AD5E7E}"/>
                  </a:ext>
                </a:extLst>
              </p:cNvPr>
              <p:cNvSpPr/>
              <p:nvPr/>
            </p:nvSpPr>
            <p:spPr>
              <a:xfrm>
                <a:off x="8697670" y="4681605"/>
                <a:ext cx="3164187" cy="557443"/>
              </a:xfrm>
              <a:prstGeom prst="roundRect">
                <a:avLst>
                  <a:gd name="adj" fmla="val 7809"/>
                </a:avLst>
              </a:prstGeom>
              <a:solidFill>
                <a:srgbClr val="105FE0"/>
              </a:solidFill>
              <a:ln>
                <a:solidFill>
                  <a:srgbClr val="105FE0"/>
                </a:solidFill>
              </a:ln>
              <a:effectLst>
                <a:glow rad="101600">
                  <a:schemeClr val="bg1">
                    <a:alpha val="13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" panose="00000500000000000000" pitchFamily="50" charset="0"/>
                    <a:ea typeface="+mn-ea"/>
                    <a:cs typeface="+mn-cs"/>
                  </a:rPr>
                  <a:t>Продажа данных</a:t>
                </a:r>
              </a:p>
            </p:txBody>
          </p:sp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B24ACEFF-5CA4-40A8-8B0F-6A3E48778899}"/>
                  </a:ext>
                </a:extLst>
              </p:cNvPr>
              <p:cNvSpPr/>
              <p:nvPr/>
            </p:nvSpPr>
            <p:spPr>
              <a:xfrm>
                <a:off x="8697670" y="3201417"/>
                <a:ext cx="3164187" cy="1388711"/>
              </a:xfrm>
              <a:prstGeom prst="roundRect">
                <a:avLst>
                  <a:gd name="adj" fmla="val 2337"/>
                </a:avLst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  <a:effectLst>
                <a:glow rad="101600">
                  <a:schemeClr val="bg1">
                    <a:alpha val="13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endParaRPr>
              </a:p>
            </p:txBody>
          </p:sp>
          <p:sp>
            <p:nvSpPr>
              <p:cNvPr id="62" name="Прямоугольник: скругленные углы 61">
                <a:extLst>
                  <a:ext uri="{FF2B5EF4-FFF2-40B4-BE49-F238E27FC236}">
                    <a16:creationId xmlns:a16="http://schemas.microsoft.com/office/drawing/2014/main" id="{2FAED3A8-3203-40B1-8D7D-655188585CA9}"/>
                  </a:ext>
                </a:extLst>
              </p:cNvPr>
              <p:cNvSpPr/>
              <p:nvPr/>
            </p:nvSpPr>
            <p:spPr>
              <a:xfrm>
                <a:off x="8713616" y="738000"/>
                <a:ext cx="3148241" cy="2375157"/>
              </a:xfrm>
              <a:prstGeom prst="roundRect">
                <a:avLst>
                  <a:gd name="adj" fmla="val 2445"/>
                </a:avLst>
              </a:prstGeom>
              <a:solidFill>
                <a:srgbClr val="050929"/>
              </a:solidFill>
              <a:ln>
                <a:solidFill>
                  <a:srgbClr val="050929"/>
                </a:solidFill>
              </a:ln>
              <a:effectLst>
                <a:glow rad="101600">
                  <a:schemeClr val="bg1">
                    <a:alpha val="13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" panose="00000500000000000000" pitchFamily="50" charset="0"/>
                    <a:ea typeface="+mn-ea"/>
                    <a:cs typeface="+mn-cs"/>
                  </a:rPr>
                  <a:t>Отраслевые сервисы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" panose="00000500000000000000" pitchFamily="50" charset="0"/>
                    <a:ea typeface="+mn-ea"/>
                    <a:cs typeface="+mn-cs"/>
                  </a:rPr>
                  <a:t>полного цикла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 Light" panose="00000400000000000000" pitchFamily="50" charset="0"/>
                    <a:ea typeface="+mn-ea"/>
                    <a:cs typeface="+mn-cs"/>
                  </a:rPr>
                  <a:t>Высокоуровневая а</a:t>
                </a:r>
                <a:r>
                  <a:rPr kumimoji="0" lang="ru-RU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 Light" panose="00000400000000000000" pitchFamily="50" charset="0"/>
                    <a:ea typeface="+mn-ea"/>
                    <a:cs typeface="+mn-cs"/>
                  </a:rPr>
                  <a:t>налитика</a:t>
                </a:r>
                <a:r>
                  <a: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 Light" panose="00000400000000000000" pitchFamily="50" charset="0"/>
                    <a:ea typeface="+mn-ea"/>
                    <a:cs typeface="+mn-cs"/>
                  </a:rPr>
                  <a:t> различных видов, клиентская кастомизация, 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 Light" panose="00000400000000000000" pitchFamily="50" charset="0"/>
                    <a:ea typeface="+mn-ea"/>
                    <a:cs typeface="+mn-cs"/>
                  </a:rPr>
                  <a:t>API</a:t>
                </a:r>
                <a:r>
                  <a: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 Light" panose="00000400000000000000" pitchFamily="50" charset="0"/>
                    <a:ea typeface="+mn-ea"/>
                    <a:cs typeface="+mn-cs"/>
                  </a:rPr>
                  <a:t>-модули</a:t>
                </a:r>
              </a:p>
            </p:txBody>
          </p:sp>
        </p:grp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3F08D5CA-920A-49F2-B83F-4C5E1C2625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/>
            <a:srcRect/>
            <a:stretch/>
          </p:blipFill>
          <p:spPr>
            <a:xfrm>
              <a:off x="10828343" y="3935698"/>
              <a:ext cx="497806" cy="269878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F89CE4B4-C16F-49F9-B7BD-2E8773529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26084" y="5975433"/>
              <a:ext cx="696258" cy="128388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44F4758A-25EF-4304-B923-A8C4E1506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620589" y="3458998"/>
              <a:ext cx="1289860" cy="318611"/>
            </a:xfrm>
            <a:prstGeom prst="rect">
              <a:avLst/>
            </a:prstGeom>
          </p:spPr>
        </p:pic>
      </p:grp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E9FAC78E-E090-43D0-A531-0EA220723875}"/>
              </a:ext>
            </a:extLst>
          </p:cNvPr>
          <p:cNvSpPr/>
          <p:nvPr/>
        </p:nvSpPr>
        <p:spPr>
          <a:xfrm>
            <a:off x="622243" y="1070174"/>
            <a:ext cx="1093362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Calibri" charset="0"/>
                <a:cs typeface="Calibri" charset="0"/>
              </a:rPr>
              <a:t>Коммерческий оператор услуг дистанционного зондирования земли (ДЗЗ) и геоинформационных сервисов на их основе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Calibri" charset="0"/>
                <a:cs typeface="Calibri" charset="0"/>
              </a:rPr>
              <a:t>Создан Госкорпорацией «Роскосмос» в 2017 году как дочернее предприятие АО «Российские космические системы»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7E21DB9-7CD6-4D68-A0F2-B115F04B7C31}"/>
              </a:ext>
            </a:extLst>
          </p:cNvPr>
          <p:cNvGrpSpPr/>
          <p:nvPr/>
        </p:nvGrpSpPr>
        <p:grpSpPr>
          <a:xfrm>
            <a:off x="617719" y="2339532"/>
            <a:ext cx="4093459" cy="3318902"/>
            <a:chOff x="664274" y="1281322"/>
            <a:chExt cx="4093459" cy="3318902"/>
          </a:xfrm>
        </p:grpSpPr>
        <p:sp>
          <p:nvSpPr>
            <p:cNvPr id="78" name="Прямоугольник 77">
              <a:extLst>
                <a:ext uri="{FF2B5EF4-FFF2-40B4-BE49-F238E27FC236}">
                  <a16:creationId xmlns:a16="http://schemas.microsoft.com/office/drawing/2014/main" id="{832BDE8A-7733-4F6C-97A5-8C9AC700B2F8}"/>
                </a:ext>
              </a:extLst>
            </p:cNvPr>
            <p:cNvSpPr/>
            <p:nvPr/>
          </p:nvSpPr>
          <p:spPr>
            <a:xfrm>
              <a:off x="664274" y="2171725"/>
              <a:ext cx="201529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 Bold" panose="00000800000000000000" pitchFamily="50" charset="0"/>
                  <a:ea typeface="+mn-ea"/>
                  <a:cs typeface="+mn-cs"/>
                </a:rPr>
                <a:t>8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 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кандидатов наук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B9F2D74F-6EC2-4CE4-BBB4-084B67BBFF09}"/>
                </a:ext>
              </a:extLst>
            </p:cNvPr>
            <p:cNvSpPr/>
            <p:nvPr/>
          </p:nvSpPr>
          <p:spPr>
            <a:xfrm>
              <a:off x="773178" y="2692655"/>
              <a:ext cx="3958203" cy="1041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44" marR="0" lvl="0" indent="-285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специалисты по работе с большими данными </a:t>
              </a:r>
            </a:p>
            <a:p>
              <a:pPr marL="285744" marR="0" lvl="0" indent="-285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специалисты по искусственному интеллекту</a:t>
              </a:r>
            </a:p>
            <a:p>
              <a:pPr marL="285744" marR="0" lvl="0" indent="-285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специалисты по облачным технологиям </a:t>
              </a:r>
            </a:p>
            <a:p>
              <a:pPr marL="285744" marR="0" lvl="0" indent="-285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эксперты по машинному обучению </a:t>
              </a:r>
            </a:p>
            <a:p>
              <a:pPr marL="285744" marR="0" lvl="0" indent="-285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разработчики нейронных сетей</a:t>
              </a: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82934FCE-34FA-4F66-A549-10D4BED5B518}"/>
                </a:ext>
              </a:extLst>
            </p:cNvPr>
            <p:cNvSpPr/>
            <p:nvPr/>
          </p:nvSpPr>
          <p:spPr>
            <a:xfrm>
              <a:off x="664275" y="3800005"/>
              <a:ext cx="3958203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 Bold" panose="00000800000000000000" pitchFamily="50" charset="0"/>
                  <a:ea typeface="+mn-ea"/>
                  <a:cs typeface="+mn-cs"/>
                </a:rPr>
                <a:t>10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 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перспективных разработок, зарегистрированных как РИД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4DFF55BB-61C5-491A-B03D-02DA941A3A12}"/>
                </a:ext>
              </a:extLst>
            </p:cNvPr>
            <p:cNvSpPr/>
            <p:nvPr/>
          </p:nvSpPr>
          <p:spPr>
            <a:xfrm>
              <a:off x="688282" y="1281322"/>
              <a:ext cx="4069451" cy="7357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600" b="1" dirty="0">
                  <a:gradFill flip="none" rotWithShape="1">
                    <a:gsLst>
                      <a:gs pos="25000">
                        <a:srgbClr val="C00000"/>
                      </a:gs>
                      <a:gs pos="36000">
                        <a:srgbClr val="FF0000"/>
                      </a:gs>
                    </a:gsLst>
                    <a:lin ang="2700000" scaled="1"/>
                    <a:tileRect/>
                  </a:gradFill>
                  <a:latin typeface="Noir Pro Bold" panose="00000800000000000000" pitchFamily="50" charset="0"/>
                </a:rPr>
                <a:t>10</a:t>
              </a:r>
              <a:r>
                <a:rPr kumimoji="0" lang="ru-RU" sz="36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5000">
                        <a:srgbClr val="C00000"/>
                      </a:gs>
                      <a:gs pos="36000">
                        <a:srgbClr val="FF0000"/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Noir Pro Bold" panose="00000800000000000000" pitchFamily="50" charset="0"/>
                  <a:ea typeface="+mn-ea"/>
                  <a:cs typeface="+mn-cs"/>
                </a:rPr>
                <a:t>0+</a:t>
              </a:r>
              <a:r>
                <a:rPr kumimoji="0" lang="ru-RU" sz="36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5000">
                        <a:srgbClr val="105FE0"/>
                      </a:gs>
                      <a:gs pos="36000">
                        <a:srgbClr val="002060"/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 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собственных тематических нейросетей на данных ДЗЗ</a:t>
              </a: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1E643921-8240-4B5D-8895-484ED388D607}"/>
              </a:ext>
            </a:extLst>
          </p:cNvPr>
          <p:cNvGrpSpPr/>
          <p:nvPr/>
        </p:nvGrpSpPr>
        <p:grpSpPr>
          <a:xfrm>
            <a:off x="3321024" y="1694774"/>
            <a:ext cx="4928596" cy="4520885"/>
            <a:chOff x="3367033" y="1676306"/>
            <a:chExt cx="4928596" cy="4520885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B050BC95-A873-4AD4-B69D-E0EC1D6AA23E}"/>
                </a:ext>
              </a:extLst>
            </p:cNvPr>
            <p:cNvGrpSpPr/>
            <p:nvPr/>
          </p:nvGrpSpPr>
          <p:grpSpPr>
            <a:xfrm>
              <a:off x="4017655" y="2021798"/>
              <a:ext cx="3742132" cy="3143122"/>
              <a:chOff x="4402408" y="2209041"/>
              <a:chExt cx="3742132" cy="3143122"/>
            </a:xfrm>
          </p:grpSpPr>
          <p:grpSp>
            <p:nvGrpSpPr>
              <p:cNvPr id="149" name="Группа 148">
                <a:extLst>
                  <a:ext uri="{FF2B5EF4-FFF2-40B4-BE49-F238E27FC236}">
                    <a16:creationId xmlns:a16="http://schemas.microsoft.com/office/drawing/2014/main" id="{576FF1D5-8E73-49AE-AF65-97F92EBDED08}"/>
                  </a:ext>
                </a:extLst>
              </p:cNvPr>
              <p:cNvGrpSpPr/>
              <p:nvPr/>
            </p:nvGrpSpPr>
            <p:grpSpPr>
              <a:xfrm rot="9282749">
                <a:off x="4959250" y="2851879"/>
                <a:ext cx="2500283" cy="2500284"/>
                <a:chOff x="4723869" y="2511999"/>
                <a:chExt cx="2741455" cy="2741456"/>
              </a:xfrm>
            </p:grpSpPr>
            <p:grpSp>
              <p:nvGrpSpPr>
                <p:cNvPr id="27" name="Группа 26">
                  <a:extLst>
                    <a:ext uri="{FF2B5EF4-FFF2-40B4-BE49-F238E27FC236}">
                      <a16:creationId xmlns:a16="http://schemas.microsoft.com/office/drawing/2014/main" id="{A975A55B-8EB8-49AB-9C34-B0C5835ED823}"/>
                    </a:ext>
                  </a:extLst>
                </p:cNvPr>
                <p:cNvGrpSpPr/>
                <p:nvPr/>
              </p:nvGrpSpPr>
              <p:grpSpPr>
                <a:xfrm rot="20127798">
                  <a:off x="4723869" y="2511999"/>
                  <a:ext cx="2741455" cy="2741456"/>
                  <a:chOff x="4110550" y="1753185"/>
                  <a:chExt cx="1033200" cy="1033200"/>
                </a:xfrm>
                <a:effectLst>
                  <a:outerShdw blurRad="50800" dist="38100" dir="5400000" algn="t" rotWithShape="0">
                    <a:schemeClr val="tx2">
                      <a:lumMod val="60000"/>
                      <a:lumOff val="40000"/>
                      <a:alpha val="40000"/>
                    </a:schemeClr>
                  </a:outerShdw>
                </a:effectLst>
              </p:grpSpPr>
              <p:sp>
                <p:nvSpPr>
                  <p:cNvPr id="25" name="Дуга 24">
                    <a:extLst>
                      <a:ext uri="{FF2B5EF4-FFF2-40B4-BE49-F238E27FC236}">
                        <a16:creationId xmlns:a16="http://schemas.microsoft.com/office/drawing/2014/main" id="{41C97F42-4CA1-4DD1-AE71-5F5FA10D2A8A}"/>
                      </a:ext>
                    </a:extLst>
                  </p:cNvPr>
                  <p:cNvSpPr/>
                  <p:nvPr/>
                </p:nvSpPr>
                <p:spPr>
                  <a:xfrm rot="14472321">
                    <a:off x="4110984" y="1753185"/>
                    <a:ext cx="1032332" cy="1033200"/>
                  </a:xfrm>
                  <a:prstGeom prst="arc">
                    <a:avLst>
                      <a:gd name="adj1" fmla="val 15548863"/>
                      <a:gd name="adj2" fmla="val 21181433"/>
                    </a:avLst>
                  </a:prstGeom>
                  <a:ln w="266700" cap="flat">
                    <a:gradFill>
                      <a:gsLst>
                        <a:gs pos="94000">
                          <a:schemeClr val="tx2">
                            <a:lumMod val="20000"/>
                            <a:lumOff val="80000"/>
                          </a:schemeClr>
                        </a:gs>
                        <a:gs pos="11000">
                          <a:schemeClr val="tx2">
                            <a:lumMod val="60000"/>
                            <a:lumOff val="40000"/>
                          </a:schemeClr>
                        </a:gs>
                      </a:gsLst>
                      <a:lin ang="0" scaled="0"/>
                    </a:gradFill>
                    <a:miter lim="800000"/>
                    <a:headEnd type="triangle" w="med" len="sm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Дуга 22">
                    <a:extLst>
                      <a:ext uri="{FF2B5EF4-FFF2-40B4-BE49-F238E27FC236}">
                        <a16:creationId xmlns:a16="http://schemas.microsoft.com/office/drawing/2014/main" id="{98CB4C6C-C465-451F-B3AF-FCB0695231A3}"/>
                      </a:ext>
                    </a:extLst>
                  </p:cNvPr>
                  <p:cNvSpPr/>
                  <p:nvPr/>
                </p:nvSpPr>
                <p:spPr>
                  <a:xfrm>
                    <a:off x="4110984" y="1753185"/>
                    <a:ext cx="1032332" cy="1033200"/>
                  </a:xfrm>
                  <a:prstGeom prst="arc">
                    <a:avLst>
                      <a:gd name="adj1" fmla="val 14240064"/>
                      <a:gd name="adj2" fmla="val 2493899"/>
                    </a:avLst>
                  </a:prstGeom>
                  <a:ln w="266700" cap="flat">
                    <a:gradFill>
                      <a:gsLst>
                        <a:gs pos="49000">
                          <a:srgbClr val="105FE0"/>
                        </a:gs>
                        <a:gs pos="100000">
                          <a:srgbClr val="002060"/>
                        </a:gs>
                      </a:gsLst>
                      <a:lin ang="0" scaled="0"/>
                    </a:gradFill>
                    <a:miter lim="800000"/>
                    <a:headEnd type="triangle" w="med" len="sm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Дуга 25">
                    <a:extLst>
                      <a:ext uri="{FF2B5EF4-FFF2-40B4-BE49-F238E27FC236}">
                        <a16:creationId xmlns:a16="http://schemas.microsoft.com/office/drawing/2014/main" id="{13B4D514-87B2-4D42-993E-F6FEC3D54C9E}"/>
                      </a:ext>
                    </a:extLst>
                  </p:cNvPr>
                  <p:cNvSpPr/>
                  <p:nvPr/>
                </p:nvSpPr>
                <p:spPr>
                  <a:xfrm rot="7257391">
                    <a:off x="4110984" y="1753185"/>
                    <a:ext cx="1032332" cy="1033200"/>
                  </a:xfrm>
                  <a:prstGeom prst="arc">
                    <a:avLst>
                      <a:gd name="adj1" fmla="val 16986973"/>
                      <a:gd name="adj2" fmla="val 1072334"/>
                    </a:avLst>
                  </a:prstGeom>
                  <a:ln w="266700" cap="flat">
                    <a:gradFill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3000">
                          <a:srgbClr val="002060"/>
                        </a:gs>
                      </a:gsLst>
                      <a:lin ang="0" scaled="0"/>
                    </a:gradFill>
                    <a:miter lim="800000"/>
                    <a:headEnd type="triangle" w="med" len="sm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75075CE-45F2-4B62-9849-6A30294E541A}"/>
                    </a:ext>
                  </a:extLst>
                </p:cNvPr>
                <p:cNvSpPr txBox="1"/>
                <p:nvPr/>
              </p:nvSpPr>
              <p:spPr>
                <a:xfrm rot="9871649">
                  <a:off x="5618584" y="4420559"/>
                  <a:ext cx="1536113" cy="7547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ir Pro" panose="00000500000000000000" pitchFamily="50" charset="0"/>
                      <a:ea typeface="+mn-ea"/>
                      <a:cs typeface="+mn-cs"/>
                    </a:rPr>
                    <a:t>анализ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811E961-3294-4245-A189-018A9BFD9D13}"/>
                    </a:ext>
                  </a:extLst>
                </p:cNvPr>
                <p:cNvSpPr txBox="1"/>
                <p:nvPr/>
              </p:nvSpPr>
              <p:spPr>
                <a:xfrm rot="12317251">
                  <a:off x="5808092" y="2596574"/>
                  <a:ext cx="1415460" cy="754724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prstTxWarp prst="textArchDown">
                    <a:avLst>
                      <a:gd name="adj" fmla="val 2"/>
                    </a:avLst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ir Pro" panose="00000500000000000000" pitchFamily="50" charset="0"/>
                      <a:ea typeface="+mn-ea"/>
                      <a:cs typeface="+mn-cs"/>
                    </a:rPr>
                    <a:t>решение</a:t>
                  </a: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F64B5E0-10AF-4DA5-BF8F-2E2B7CA9988B}"/>
                    </a:ext>
                  </a:extLst>
                </p:cNvPr>
                <p:cNvSpPr txBox="1"/>
                <p:nvPr/>
              </p:nvSpPr>
              <p:spPr>
                <a:xfrm rot="15135418">
                  <a:off x="4459330" y="3813280"/>
                  <a:ext cx="1433425" cy="7547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prstTxWarp prst="textArchUp">
                    <a:avLst>
                      <a:gd name="adj" fmla="val 11955934"/>
                    </a:avLst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Noir Pro" panose="00000500000000000000" pitchFamily="50" charset="0"/>
                      <a:ea typeface="+mn-ea"/>
                      <a:cs typeface="+mn-cs"/>
                    </a:rPr>
                    <a:t>задача</a:t>
                  </a:r>
                </a:p>
              </p:txBody>
            </p:sp>
          </p:grpSp>
          <p:grpSp>
            <p:nvGrpSpPr>
              <p:cNvPr id="145" name="Группа 144">
                <a:extLst>
                  <a:ext uri="{FF2B5EF4-FFF2-40B4-BE49-F238E27FC236}">
                    <a16:creationId xmlns:a16="http://schemas.microsoft.com/office/drawing/2014/main" id="{652E9E40-4BD2-4DA5-9DAF-F1E53E27CEF8}"/>
                  </a:ext>
                </a:extLst>
              </p:cNvPr>
              <p:cNvGrpSpPr/>
              <p:nvPr/>
            </p:nvGrpSpPr>
            <p:grpSpPr>
              <a:xfrm>
                <a:off x="4402408" y="2209041"/>
                <a:ext cx="3742132" cy="312624"/>
                <a:chOff x="4371916" y="1662192"/>
                <a:chExt cx="3742132" cy="312624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E944A8F-E897-4EE3-AE25-BB3664FE81AB}"/>
                    </a:ext>
                  </a:extLst>
                </p:cNvPr>
                <p:cNvSpPr txBox="1"/>
                <p:nvPr/>
              </p:nvSpPr>
              <p:spPr>
                <a:xfrm>
                  <a:off x="4371916" y="1667039"/>
                  <a:ext cx="124264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Noir Pro" panose="00000500000000000000" pitchFamily="50" charset="0"/>
                      <a:ea typeface="+mn-ea"/>
                      <a:cs typeface="+mn-cs"/>
                    </a:rPr>
                    <a:t>ДАННЫЕ</a:t>
                  </a:r>
                </a:p>
              </p:txBody>
            </p:sp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AF1CCCB1-CA58-445D-B1C9-331BB980C976}"/>
                    </a:ext>
                  </a:extLst>
                </p:cNvPr>
                <p:cNvSpPr txBox="1"/>
                <p:nvPr/>
              </p:nvSpPr>
              <p:spPr>
                <a:xfrm>
                  <a:off x="5475445" y="1662192"/>
                  <a:ext cx="138675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Noir Pro" panose="00000500000000000000" pitchFamily="50" charset="0"/>
                      <a:ea typeface="+mn-ea"/>
                      <a:cs typeface="+mn-cs"/>
                    </a:rPr>
                    <a:t>НЕЙРОСЕТИ</a:t>
                  </a:r>
                </a:p>
              </p:txBody>
            </p:sp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C030C2E2-C8E3-46AA-895D-88F47C2C2F17}"/>
                    </a:ext>
                  </a:extLst>
                </p:cNvPr>
                <p:cNvSpPr txBox="1"/>
                <p:nvPr/>
              </p:nvSpPr>
              <p:spPr>
                <a:xfrm>
                  <a:off x="6697278" y="1667039"/>
                  <a:ext cx="141677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Noir Pro" panose="00000500000000000000" pitchFamily="50" charset="0"/>
                      <a:ea typeface="+mn-ea"/>
                      <a:cs typeface="+mn-cs"/>
                    </a:rPr>
                    <a:t>АНАЛИТИКА</a:t>
                  </a:r>
                </a:p>
              </p:txBody>
            </p:sp>
          </p:grpSp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C045764D-352B-4E84-BC05-15183531FB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1334" y="3917105"/>
                <a:ext cx="1716113" cy="489897"/>
              </a:xfrm>
              <a:prstGeom prst="rect">
                <a:avLst/>
              </a:prstGeom>
            </p:spPr>
          </p:pic>
        </p:grp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E3E48DA9-622D-4FD1-A326-9998C3CF5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068372" y="1701819"/>
              <a:ext cx="816858" cy="317667"/>
            </a:xfrm>
            <a:prstGeom prst="rect">
              <a:avLst/>
            </a:prstGeom>
          </p:spPr>
        </p:pic>
        <p:sp>
          <p:nvSpPr>
            <p:cNvPr id="82" name="Прямоугольник 81">
              <a:extLst>
                <a:ext uri="{FF2B5EF4-FFF2-40B4-BE49-F238E27FC236}">
                  <a16:creationId xmlns:a16="http://schemas.microsoft.com/office/drawing/2014/main" id="{64887FC1-874B-4A17-A56A-11B2A6A977B2}"/>
                </a:ext>
              </a:extLst>
            </p:cNvPr>
            <p:cNvSpPr/>
            <p:nvPr/>
          </p:nvSpPr>
          <p:spPr>
            <a:xfrm>
              <a:off x="3367033" y="5550860"/>
              <a:ext cx="492859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ЦЕНТР КОМПЕТЕНЦИЙ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В СФЕРЕ ГЕОТЕХНОЛОГИЙ И ИСКУССТВЕННОГО ИНТЕЛЛЕКТА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 ПРИ РАБОТЕ СО СПУТНИКОВЫМИ ДАННЫМИ </a:t>
              </a: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7C84B47-D7D9-4F80-BC72-AA7C7A772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5762" y="1676306"/>
              <a:ext cx="1386755" cy="337444"/>
            </a:xfrm>
            <a:prstGeom prst="rect">
              <a:avLst/>
            </a:prstGeom>
          </p:spPr>
        </p:pic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8233F067-F52E-420D-BAB4-AEDBB4DBF715}"/>
              </a:ext>
            </a:extLst>
          </p:cNvPr>
          <p:cNvSpPr txBox="1"/>
          <p:nvPr/>
        </p:nvSpPr>
        <p:spPr>
          <a:xfrm>
            <a:off x="8920515" y="4538502"/>
            <a:ext cx="27479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Алгоритмы в аренду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Нейросети за машинное время: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разработка и предоставление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в пользование ИИ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D4D22C06-9C00-4FA4-B1F3-1F54B6AC7E43}"/>
              </a:ext>
            </a:extLst>
          </p:cNvPr>
          <p:cNvGrpSpPr/>
          <p:nvPr/>
        </p:nvGrpSpPr>
        <p:grpSpPr>
          <a:xfrm>
            <a:off x="7304502" y="3615551"/>
            <a:ext cx="1201858" cy="1004672"/>
            <a:chOff x="7500856" y="3632730"/>
            <a:chExt cx="1348187" cy="1126994"/>
          </a:xfrm>
        </p:grpSpPr>
        <p:sp>
          <p:nvSpPr>
            <p:cNvPr id="100" name="Стрелка: вправо 99">
              <a:extLst>
                <a:ext uri="{FF2B5EF4-FFF2-40B4-BE49-F238E27FC236}">
                  <a16:creationId xmlns:a16="http://schemas.microsoft.com/office/drawing/2014/main" id="{B67FFBC0-B248-4DB1-B1FF-BBA187738ACD}"/>
                </a:ext>
              </a:extLst>
            </p:cNvPr>
            <p:cNvSpPr/>
            <p:nvPr/>
          </p:nvSpPr>
          <p:spPr>
            <a:xfrm>
              <a:off x="7525403" y="3632730"/>
              <a:ext cx="1248557" cy="1126994"/>
            </a:xfrm>
            <a:prstGeom prst="rightArrow">
              <a:avLst>
                <a:gd name="adj1" fmla="val 50000"/>
                <a:gd name="adj2" fmla="val 53989"/>
              </a:avLst>
            </a:prstGeom>
            <a:gradFill>
              <a:gsLst>
                <a:gs pos="0">
                  <a:srgbClr val="004AF0"/>
                </a:gs>
                <a:gs pos="100000">
                  <a:srgbClr val="00B0F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EF4160EB-17E8-4B31-B61E-F810E4EFC4B0}"/>
                </a:ext>
              </a:extLst>
            </p:cNvPr>
            <p:cNvSpPr txBox="1"/>
            <p:nvPr/>
          </p:nvSpPr>
          <p:spPr>
            <a:xfrm>
              <a:off x="7500856" y="4073836"/>
              <a:ext cx="1348187" cy="310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 Semi Bold" panose="00000700000000000000" pitchFamily="50" charset="0"/>
                  <a:ea typeface="+mn-ea"/>
                  <a:cs typeface="+mn-cs"/>
                </a:rPr>
                <a:t>ПРОДУКТЫ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A091714-DD36-42A8-9402-CDCA527AC489}"/>
              </a:ext>
            </a:extLst>
          </p:cNvPr>
          <p:cNvSpPr txBox="1"/>
          <p:nvPr/>
        </p:nvSpPr>
        <p:spPr>
          <a:xfrm>
            <a:off x="2249161" y="212034"/>
            <a:ext cx="9437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50929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О компании АО «Терра Тех»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50929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31C22AB-0B18-4D27-92F6-BBC38E957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00382-09F0-4B93-B801-9A366561639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780308-1515-42E2-9D43-2056D445B6A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868388" y="2328322"/>
            <a:ext cx="1497482" cy="26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340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E20E89-A1EF-460D-A3C4-7904757672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52912" b="26869"/>
          <a:stretch/>
        </p:blipFill>
        <p:spPr>
          <a:xfrm rot="10800000">
            <a:off x="0" y="1060737"/>
            <a:ext cx="12192000" cy="1455879"/>
          </a:xfrm>
          <a:prstGeom prst="rect">
            <a:avLst/>
          </a:prstGeom>
        </p:spPr>
      </p:pic>
      <p:graphicFrame>
        <p:nvGraphicFramePr>
          <p:cNvPr id="6" name="Таблица 9">
            <a:extLst>
              <a:ext uri="{FF2B5EF4-FFF2-40B4-BE49-F238E27FC236}">
                <a16:creationId xmlns:a16="http://schemas.microsoft.com/office/drawing/2014/main" id="{D6C00B12-B8F9-4BA7-B7E2-EA20D88058E7}"/>
              </a:ext>
            </a:extLst>
          </p:cNvPr>
          <p:cNvGraphicFramePr>
            <a:graphicFrameLocks noGrp="1"/>
          </p:cNvGraphicFramePr>
          <p:nvPr/>
        </p:nvGraphicFramePr>
        <p:xfrm>
          <a:off x="605366" y="3341554"/>
          <a:ext cx="10981268" cy="2280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9653">
                  <a:extLst>
                    <a:ext uri="{9D8B030D-6E8A-4147-A177-3AD203B41FA5}">
                      <a16:colId xmlns:a16="http://schemas.microsoft.com/office/drawing/2014/main" val="1676618388"/>
                    </a:ext>
                  </a:extLst>
                </a:gridCol>
                <a:gridCol w="1273579">
                  <a:extLst>
                    <a:ext uri="{9D8B030D-6E8A-4147-A177-3AD203B41FA5}">
                      <a16:colId xmlns:a16="http://schemas.microsoft.com/office/drawing/2014/main" val="371097167"/>
                    </a:ext>
                  </a:extLst>
                </a:gridCol>
                <a:gridCol w="2556063">
                  <a:extLst>
                    <a:ext uri="{9D8B030D-6E8A-4147-A177-3AD203B41FA5}">
                      <a16:colId xmlns:a16="http://schemas.microsoft.com/office/drawing/2014/main" val="1938593554"/>
                    </a:ext>
                  </a:extLst>
                </a:gridCol>
                <a:gridCol w="4461973">
                  <a:extLst>
                    <a:ext uri="{9D8B030D-6E8A-4147-A177-3AD203B41FA5}">
                      <a16:colId xmlns:a16="http://schemas.microsoft.com/office/drawing/2014/main" val="4195202297"/>
                    </a:ext>
                  </a:extLst>
                </a:gridCol>
              </a:tblGrid>
              <a:tr h="94654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Noir Pro" panose="00000500000000000000" pitchFamily="50" charset="0"/>
                        </a:rPr>
                        <a:t>Продукт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09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Noir Pro" panose="00000500000000000000" pitchFamily="50" charset="0"/>
                        </a:rPr>
                        <a:t>Площадь, кв. км.*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09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Noir Pro" panose="00000500000000000000" pitchFamily="50" charset="0"/>
                        </a:rPr>
                        <a:t>Данные региона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09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Noir Pro" panose="00000500000000000000" pitchFamily="50" charset="0"/>
                        </a:rPr>
                        <a:t>Результат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09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872512"/>
                  </a:ext>
                </a:extLst>
              </a:tr>
              <a:tr h="13337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Noir Pro Light" panose="00000400000000000000" pitchFamily="50" charset="0"/>
                        </a:rPr>
                        <a:t>Нарушенные земли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470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Кадастровая информация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Noir Pro Light" panose="00000400000000000000" pitchFamily="50" charset="0"/>
                        </a:rPr>
                        <a:t>Комплексная интеграция информации об экологических нарушениях, зарастающих землях, нарушениях разрешенного использования на заданную территорию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567967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F88427C-C93F-4F1E-8A77-10D36160F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7134" y="342002"/>
            <a:ext cx="8723972" cy="45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9" rIns="91439" bIns="45719">
            <a:spAutoFit/>
          </a:bodyPr>
          <a:lstStyle>
            <a:defPPr>
              <a:defRPr lang="ru-RU"/>
            </a:defPPr>
            <a:lvl1pPr algn="r" defTabSz="957263">
              <a:lnSpc>
                <a:spcPct val="85000"/>
              </a:lnSpc>
              <a:defRPr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57215">
              <a:defRPr/>
            </a:pPr>
            <a:r>
              <a:rPr lang="ru-RU" sz="2800" b="0" dirty="0">
                <a:solidFill>
                  <a:prstClr val="black"/>
                </a:solidFill>
                <a:latin typeface="Noir Pro" panose="00000500000000000000" pitchFamily="50" charset="0"/>
              </a:rPr>
              <a:t>Сервис «Нарушенные земли»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CDBB18D-B85A-4988-9252-152238092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D229-ECA4-4E2F-9C41-AE6F04BEC5EE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8DFE3F-E16B-42FE-C300-E5E979B19969}"/>
              </a:ext>
            </a:extLst>
          </p:cNvPr>
          <p:cNvSpPr txBox="1"/>
          <p:nvPr/>
        </p:nvSpPr>
        <p:spPr>
          <a:xfrm>
            <a:off x="9370597" y="5797264"/>
            <a:ext cx="22160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1600"/>
              </a:spcBef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Noir Pro" panose="00000500000000000000" pitchFamily="50" charset="0"/>
              </a:rPr>
              <a:t>* на каждый регион</a:t>
            </a:r>
          </a:p>
        </p:txBody>
      </p:sp>
    </p:spTree>
    <p:extLst>
      <p:ext uri="{BB962C8B-B14F-4D97-AF65-F5344CB8AC3E}">
        <p14:creationId xmlns:p14="http://schemas.microsoft.com/office/powerpoint/2010/main" val="1515322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953AE10-F489-46DF-9BC9-DCC14CF2C9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" t="9457" r="525" b="9459"/>
          <a:stretch/>
        </p:blipFill>
        <p:spPr>
          <a:xfrm>
            <a:off x="-26144" y="0"/>
            <a:ext cx="12218144" cy="68580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EF41B37-16DB-4E6F-8551-82365B62E22D}"/>
              </a:ext>
            </a:extLst>
          </p:cNvPr>
          <p:cNvSpPr/>
          <p:nvPr/>
        </p:nvSpPr>
        <p:spPr>
          <a:xfrm>
            <a:off x="-26144" y="0"/>
            <a:ext cx="12218144" cy="6858003"/>
          </a:xfrm>
          <a:prstGeom prst="rect">
            <a:avLst/>
          </a:prstGeom>
          <a:gradFill flip="none" rotWithShape="1">
            <a:gsLst>
              <a:gs pos="35000">
                <a:schemeClr val="tx2">
                  <a:lumMod val="50000"/>
                  <a:alpha val="59000"/>
                </a:schemeClr>
              </a:gs>
              <a:gs pos="69000">
                <a:srgbClr val="002060">
                  <a:alpha val="34000"/>
                </a:srgbClr>
              </a:gs>
              <a:gs pos="92000">
                <a:schemeClr val="tx2">
                  <a:lumMod val="50000"/>
                  <a:alpha val="74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Дуга 15">
            <a:extLst>
              <a:ext uri="{FF2B5EF4-FFF2-40B4-BE49-F238E27FC236}">
                <a16:creationId xmlns:a16="http://schemas.microsoft.com/office/drawing/2014/main" id="{3AA8C0B9-BEB6-4F4A-82D5-FD3ECB128F6D}"/>
              </a:ext>
            </a:extLst>
          </p:cNvPr>
          <p:cNvSpPr/>
          <p:nvPr/>
        </p:nvSpPr>
        <p:spPr>
          <a:xfrm rot="13882955">
            <a:off x="7817379" y="-1855685"/>
            <a:ext cx="11483788" cy="11832799"/>
          </a:xfrm>
          <a:prstGeom prst="arc">
            <a:avLst>
              <a:gd name="adj1" fmla="val 16860955"/>
              <a:gd name="adj2" fmla="val 21217795"/>
            </a:avLst>
          </a:prstGeom>
          <a:ln>
            <a:gradFill>
              <a:gsLst>
                <a:gs pos="0">
                  <a:schemeClr val="accent5">
                    <a:lumMod val="75000"/>
                  </a:schemeClr>
                </a:gs>
                <a:gs pos="3000">
                  <a:srgbClr val="002060"/>
                </a:gs>
                <a:gs pos="21000">
                  <a:srgbClr val="00B0F0"/>
                </a:gs>
                <a:gs pos="69000">
                  <a:srgbClr val="002060"/>
                </a:gs>
                <a:gs pos="92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3A9F2E-E703-4E87-A871-06F86298B71B}"/>
              </a:ext>
            </a:extLst>
          </p:cNvPr>
          <p:cNvSpPr txBox="1"/>
          <p:nvPr/>
        </p:nvSpPr>
        <p:spPr>
          <a:xfrm>
            <a:off x="1863304" y="2828835"/>
            <a:ext cx="8439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25519">
              <a:spcAft>
                <a:spcPts val="800"/>
              </a:spcAft>
            </a:pPr>
            <a:r>
              <a:rPr lang="ru-RU" sz="3600" dirty="0">
                <a:solidFill>
                  <a:prstClr val="white"/>
                </a:solidFill>
                <a:latin typeface="Noir Pro" panose="00000500000000000000" pitchFamily="50" charset="0"/>
              </a:rPr>
              <a:t>Технологический базис проекта «Цифровая Земля – Сервисы»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6731C20-BA68-40A0-92C1-A2FAB8F75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D229-ECA4-4E2F-9C41-AE6F04BEC5EE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12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886484E-0527-4472-A3F1-AF89AE636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8D229-ECA4-4E2F-9C41-AE6F04BEC5E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+mn-cs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BF9A6A6A-7EA3-4718-86D9-A0B6CCEBE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1585" y="178110"/>
            <a:ext cx="90781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Платформа «Цифровая Земля»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15C3F6D-4400-4B9E-BEEC-9567D74F6829}"/>
              </a:ext>
            </a:extLst>
          </p:cNvPr>
          <p:cNvSpPr/>
          <p:nvPr/>
        </p:nvSpPr>
        <p:spPr>
          <a:xfrm>
            <a:off x="-1" y="1008530"/>
            <a:ext cx="5762066" cy="5466230"/>
          </a:xfrm>
          <a:prstGeom prst="rect">
            <a:avLst/>
          </a:prstGeom>
          <a:solidFill>
            <a:srgbClr val="050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026B878B-D2E4-40D5-975E-9082BFEABEEE}"/>
              </a:ext>
            </a:extLst>
          </p:cNvPr>
          <p:cNvSpPr/>
          <p:nvPr/>
        </p:nvSpPr>
        <p:spPr>
          <a:xfrm>
            <a:off x="765718" y="1356302"/>
            <a:ext cx="4910147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СТЕК ТЕХНОЛОГИЙ:</a:t>
            </a:r>
          </a:p>
          <a:p>
            <a:pPr marL="900000" marR="0" lvl="1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rPr>
              <a:t>Ubuntu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rPr>
              <a:t>18.04 LTS, Cent OS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Arial" panose="020B0604020202020204" pitchFamily="34" charset="0"/>
            </a:endParaRPr>
          </a:p>
          <a:p>
            <a:pPr marL="900000" marR="0" lvl="1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rPr>
              <a:t>Docker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Arial" panose="020B0604020202020204" pitchFamily="34" charset="0"/>
            </a:endParaRPr>
          </a:p>
          <a:p>
            <a:pPr marL="900000" marR="0" lvl="1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rPr>
              <a:t>Nginx</a:t>
            </a:r>
          </a:p>
          <a:p>
            <a:pPr marL="900000" marR="0" lvl="1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rPr>
              <a:t>Python 3, Go, JavaScript</a:t>
            </a:r>
          </a:p>
          <a:p>
            <a:pPr marL="900000" marR="0" lvl="1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rPr>
              <a:t>Flask –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rPr>
              <a:t>фреймворк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rPr>
              <a:t> веб-приложений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Arial" panose="020B0604020202020204" pitchFamily="34" charset="0"/>
            </a:endParaRPr>
          </a:p>
          <a:p>
            <a:pPr marL="900000" marR="0" lvl="1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Серверная ОС с открытым кодом на базе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ReactOS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+mn-cs"/>
            </a:endParaRPr>
          </a:p>
          <a:p>
            <a:pPr marL="900000" marR="0" lvl="1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rPr>
              <a:t>RabbitMQ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Arial" panose="020B0604020202020204" pitchFamily="34" charset="0"/>
            </a:endParaRPr>
          </a:p>
          <a:p>
            <a:pPr marL="900000" marR="0" lvl="1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rPr>
              <a:t>Mapnik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rPr>
              <a:t>, GDAL</a:t>
            </a:r>
          </a:p>
          <a:p>
            <a:pPr marL="900000" marR="0" lvl="1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rPr>
              <a:t>OpenLayers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Arial" panose="020B0604020202020204" pitchFamily="34" charset="0"/>
            </a:endParaRPr>
          </a:p>
          <a:p>
            <a:pPr marL="900000" marR="0" lvl="1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rPr>
              <a:t>PostgreSQL/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rPr>
              <a:t>PostGIS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Arial" panose="020B0604020202020204" pitchFamily="34" charset="0"/>
            </a:endParaRPr>
          </a:p>
          <a:p>
            <a:pPr marL="900000" marR="0" lvl="1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rPr>
              <a:t>MongoDB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Arial" panose="020B0604020202020204" pitchFamily="34" charset="0"/>
            </a:endParaRPr>
          </a:p>
          <a:p>
            <a:pPr marL="900000" marR="0" lvl="1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rPr>
              <a:t>PyTorch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rPr>
              <a:t>Keras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rPr>
              <a:t>TenzorFlow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rPr>
              <a:t>TenzorRT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Arial" panose="020B0604020202020204" pitchFamily="34" charset="0"/>
            </a:endParaRPr>
          </a:p>
          <a:p>
            <a:pPr marL="900000" marR="0" lvl="1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rPr>
              <a:t>Scikit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rPr>
              <a:t>-image,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rPr>
              <a:t>scikit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rPr>
              <a:t>-learn,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rPr>
              <a:t>opencv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рямоугольник 3">
            <a:extLst>
              <a:ext uri="{FF2B5EF4-FFF2-40B4-BE49-F238E27FC236}">
                <a16:creationId xmlns:a16="http://schemas.microsoft.com/office/drawing/2014/main" id="{F7B78F6E-E49F-4857-B2D5-C19EF939779D}"/>
              </a:ext>
            </a:extLst>
          </p:cNvPr>
          <p:cNvSpPr/>
          <p:nvPr/>
        </p:nvSpPr>
        <p:spPr>
          <a:xfrm>
            <a:off x="6441585" y="1765779"/>
            <a:ext cx="515650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Arial" panose="020B0604020202020204" pitchFamily="34" charset="0"/>
              </a:rPr>
              <a:t>Микросервисная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Arial" panose="020B0604020202020204" pitchFamily="34" charset="0"/>
              </a:rPr>
              <a:t> архитектура</a:t>
            </a:r>
          </a:p>
          <a:p>
            <a:pPr marL="288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Arial" panose="020B0604020202020204" pitchFamily="34" charset="0"/>
              </a:rPr>
              <a:t>Взаимодействие между модулями по REST API в формате JSON</a:t>
            </a:r>
          </a:p>
          <a:p>
            <a:pPr marL="288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Arial" panose="020B0604020202020204" pitchFamily="34" charset="0"/>
              </a:rPr>
              <a:t>Система очередей с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Arial" panose="020B0604020202020204" pitchFamily="34" charset="0"/>
              </a:rPr>
              <a:t>приоритизацией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Arial" panose="020B0604020202020204" pitchFamily="34" charset="0"/>
              </a:rPr>
              <a:t> и распределением задач</a:t>
            </a:r>
          </a:p>
          <a:p>
            <a:pPr marL="288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Arial" panose="020B0604020202020204" pitchFamily="34" charset="0"/>
              </a:rPr>
              <a:t>Набор удобных API для встраивания готовых продуктов в сторонние системы пользователей</a:t>
            </a:r>
          </a:p>
          <a:p>
            <a:pPr marL="288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Arial" panose="020B0604020202020204" pitchFamily="34" charset="0"/>
              </a:rPr>
              <a:t>Автоматическая загрузка данных ДЗЗ из разнообразных источнико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Arial" panose="020B0604020202020204" pitchFamily="34" charset="0"/>
              </a:rPr>
              <a:t>в</a:t>
            </a:r>
          </a:p>
          <a:p>
            <a:pPr marL="288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Разноуровневые пользователи</a:t>
            </a:r>
          </a:p>
          <a:p>
            <a:pPr marL="288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Оповещения и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алерты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  <a:p>
            <a:pPr marL="288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Управление проектами внутри системы</a:t>
            </a:r>
          </a:p>
          <a:p>
            <a:pPr marL="288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IaaS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: комплексная инфраструктура для обработки данных и обучения ИИ</a:t>
            </a:r>
          </a:p>
          <a:p>
            <a:pPr marL="288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963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C62A41F-E2AF-4D0F-89A5-B111FD284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00382-09F0-4B93-B801-9A366561639A}" type="slidenum">
              <a:rPr lang="ru-RU" smtClean="0"/>
              <a:t>23</a:t>
            </a:fld>
            <a:endParaRPr lang="ru-RU" dirty="0"/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6F4FC052-A990-4577-A170-125FA79C6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697" y="178110"/>
            <a:ext cx="751705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Платформа «Цифровая Земля»: источники данных 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FA7B1606-32B5-4CD9-B9A5-A7B3B8A8CDE5}"/>
              </a:ext>
            </a:extLst>
          </p:cNvPr>
          <p:cNvGrpSpPr/>
          <p:nvPr/>
        </p:nvGrpSpPr>
        <p:grpSpPr>
          <a:xfrm>
            <a:off x="764242" y="1958016"/>
            <a:ext cx="10663516" cy="3598228"/>
            <a:chOff x="182284" y="2339461"/>
            <a:chExt cx="11904239" cy="4016890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B6C6EEF1-52BA-4050-869E-27CF67B9D084}"/>
                </a:ext>
              </a:extLst>
            </p:cNvPr>
            <p:cNvGrpSpPr/>
            <p:nvPr/>
          </p:nvGrpSpPr>
          <p:grpSpPr>
            <a:xfrm>
              <a:off x="182284" y="2339462"/>
              <a:ext cx="7106790" cy="4016889"/>
              <a:chOff x="1375359" y="1346453"/>
              <a:chExt cx="8087896" cy="4571428"/>
            </a:xfrm>
          </p:grpSpPr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8DDF97DC-F5EF-4032-B29B-946C8EB213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77"/>
              <a:stretch/>
            </p:blipFill>
            <p:spPr>
              <a:xfrm>
                <a:off x="6839124" y="1346453"/>
                <a:ext cx="2624131" cy="4571428"/>
              </a:xfrm>
              <a:prstGeom prst="rect">
                <a:avLst/>
              </a:prstGeom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D56E8A5-AE48-4040-A890-1570FBDAA9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77"/>
              <a:stretch/>
            </p:blipFill>
            <p:spPr>
              <a:xfrm>
                <a:off x="4107241" y="1346453"/>
                <a:ext cx="2624129" cy="4571428"/>
              </a:xfrm>
              <a:prstGeom prst="rect">
                <a:avLst/>
              </a:prstGeom>
            </p:spPr>
          </p:pic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F97ADCD0-6BAF-45AB-BAB8-31B6D448F3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77"/>
              <a:stretch/>
            </p:blipFill>
            <p:spPr>
              <a:xfrm>
                <a:off x="1375359" y="1346453"/>
                <a:ext cx="2624128" cy="4571428"/>
              </a:xfrm>
              <a:prstGeom prst="rect">
                <a:avLst/>
              </a:prstGeom>
            </p:spPr>
          </p:pic>
        </p:grp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AAA843AD-13F4-424E-B96A-5A47CC2CC2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" t="1986" r="42840" b="4282"/>
            <a:stretch/>
          </p:blipFill>
          <p:spPr>
            <a:xfrm>
              <a:off x="9780715" y="2339461"/>
              <a:ext cx="2305808" cy="4016889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6F49573-3B27-4873-BB09-D344C089A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71" t="8831" r="29764" b="8829"/>
            <a:stretch/>
          </p:blipFill>
          <p:spPr>
            <a:xfrm>
              <a:off x="7366096" y="2339461"/>
              <a:ext cx="2305808" cy="4016889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EB306DB6-FE35-4F91-9958-2A2126860F16}"/>
              </a:ext>
            </a:extLst>
          </p:cNvPr>
          <p:cNvGrpSpPr/>
          <p:nvPr/>
        </p:nvGrpSpPr>
        <p:grpSpPr>
          <a:xfrm>
            <a:off x="617058" y="1476939"/>
            <a:ext cx="10909785" cy="369332"/>
            <a:chOff x="654719" y="1565839"/>
            <a:chExt cx="10909785" cy="36933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0D1093-C5DA-4705-A7A3-BCC9429EA8A9}"/>
                </a:ext>
              </a:extLst>
            </p:cNvPr>
            <p:cNvSpPr txBox="1"/>
            <p:nvPr/>
          </p:nvSpPr>
          <p:spPr>
            <a:xfrm>
              <a:off x="3061091" y="1565839"/>
              <a:ext cx="184454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spcAft>
                  <a:spcPts val="1200"/>
                </a:spcAft>
                <a:buClr>
                  <a:srgbClr val="FF0000"/>
                </a:buClr>
                <a:defRPr/>
              </a:pPr>
              <a:r>
                <a:rPr lang="ru-RU" sz="1200" dirty="0">
                  <a:solidFill>
                    <a:prstClr val="black"/>
                  </a:solidFill>
                  <a:latin typeface="Noir Pro" panose="00000500000000000000" pitchFamily="50" charset="0"/>
                </a:rPr>
                <a:t>Высокое разрешение </a:t>
              </a:r>
              <a:r>
                <a:rPr lang="ru-RU" sz="1200" dirty="0" err="1">
                  <a:solidFill>
                    <a:prstClr val="black"/>
                  </a:solidFill>
                  <a:latin typeface="Noir Pro" panose="00000500000000000000" pitchFamily="50" charset="0"/>
                </a:rPr>
                <a:t>космоснимка</a:t>
              </a:r>
              <a:endParaRPr lang="ru-RU" sz="1200" dirty="0">
                <a:solidFill>
                  <a:prstClr val="black"/>
                </a:solidFill>
                <a:latin typeface="Noir Pro" panose="00000500000000000000" pitchFamily="50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360CA74-B464-4919-8B3A-30B449CAF9C7}"/>
                </a:ext>
              </a:extLst>
            </p:cNvPr>
            <p:cNvSpPr txBox="1"/>
            <p:nvPr/>
          </p:nvSpPr>
          <p:spPr>
            <a:xfrm>
              <a:off x="5048381" y="1565839"/>
              <a:ext cx="217056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spcAft>
                  <a:spcPts val="1200"/>
                </a:spcAft>
                <a:buClr>
                  <a:srgbClr val="FF0000"/>
                </a:buClr>
                <a:defRPr/>
              </a:pPr>
              <a:r>
                <a:rPr lang="ru-RU" sz="1200" dirty="0">
                  <a:solidFill>
                    <a:prstClr val="black"/>
                  </a:solidFill>
                  <a:latin typeface="Noir Pro" panose="00000500000000000000" pitchFamily="50" charset="0"/>
                </a:rPr>
                <a:t>Сверхвысокое разрешение </a:t>
              </a:r>
              <a:r>
                <a:rPr lang="ru-RU" sz="1200" dirty="0" err="1">
                  <a:solidFill>
                    <a:prstClr val="black"/>
                  </a:solidFill>
                  <a:latin typeface="Noir Pro" panose="00000500000000000000" pitchFamily="50" charset="0"/>
                </a:rPr>
                <a:t>космоснимка</a:t>
              </a:r>
              <a:endParaRPr lang="ru-RU" sz="1200" dirty="0">
                <a:solidFill>
                  <a:prstClr val="black"/>
                </a:solidFill>
                <a:latin typeface="Noir Pro" panose="00000500000000000000" pitchFamily="50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698972-5942-4EE8-89A0-EDE3DFA9DCEE}"/>
                </a:ext>
              </a:extLst>
            </p:cNvPr>
            <p:cNvSpPr txBox="1"/>
            <p:nvPr/>
          </p:nvSpPr>
          <p:spPr>
            <a:xfrm>
              <a:off x="9300882" y="1565839"/>
              <a:ext cx="226362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spcAft>
                  <a:spcPts val="1200"/>
                </a:spcAft>
                <a:buClr>
                  <a:srgbClr val="FF0000"/>
                </a:buClr>
                <a:defRPr/>
              </a:pPr>
              <a:r>
                <a:rPr lang="ru-RU" sz="1200" dirty="0">
                  <a:solidFill>
                    <a:prstClr val="black"/>
                  </a:solidFill>
                  <a:latin typeface="Noir Pro" panose="00000500000000000000" pitchFamily="50" charset="0"/>
                </a:rPr>
                <a:t>Радиолокационная космическая съемка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274EFAC-49A9-4C5C-BA0F-3FBCA1BE53F9}"/>
                </a:ext>
              </a:extLst>
            </p:cNvPr>
            <p:cNvSpPr txBox="1"/>
            <p:nvPr/>
          </p:nvSpPr>
          <p:spPr>
            <a:xfrm>
              <a:off x="654719" y="1565839"/>
              <a:ext cx="226362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spcAft>
                  <a:spcPts val="1200"/>
                </a:spcAft>
                <a:buClr>
                  <a:srgbClr val="FF0000"/>
                </a:buClr>
                <a:defRPr/>
              </a:pPr>
              <a:r>
                <a:rPr lang="ru-RU" sz="1200" dirty="0">
                  <a:solidFill>
                    <a:prstClr val="black"/>
                  </a:solidFill>
                  <a:latin typeface="Noir Pro" panose="00000500000000000000" pitchFamily="50" charset="0"/>
                </a:rPr>
                <a:t>Среднее разрешение </a:t>
              </a:r>
              <a:r>
                <a:rPr lang="ru-RU" sz="1200" dirty="0" err="1">
                  <a:solidFill>
                    <a:prstClr val="black"/>
                  </a:solidFill>
                  <a:latin typeface="Noir Pro" panose="00000500000000000000" pitchFamily="50" charset="0"/>
                </a:rPr>
                <a:t>космоснимка</a:t>
              </a:r>
              <a:endParaRPr lang="ru-RU" sz="1200" dirty="0">
                <a:solidFill>
                  <a:prstClr val="black"/>
                </a:solidFill>
                <a:latin typeface="Noir Pro" panose="00000500000000000000" pitchFamily="50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6C86E79-A4E0-451E-BF29-262C2D0D1E63}"/>
                </a:ext>
              </a:extLst>
            </p:cNvPr>
            <p:cNvSpPr txBox="1"/>
            <p:nvPr/>
          </p:nvSpPr>
          <p:spPr>
            <a:xfrm>
              <a:off x="7235398" y="1565839"/>
              <a:ext cx="217056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spcAft>
                  <a:spcPts val="1200"/>
                </a:spcAft>
                <a:buClr>
                  <a:srgbClr val="FF0000"/>
                </a:buClr>
                <a:defRPr/>
              </a:pPr>
              <a:r>
                <a:rPr lang="ru-RU" sz="1200" dirty="0">
                  <a:solidFill>
                    <a:prstClr val="black"/>
                  </a:solidFill>
                  <a:latin typeface="Noir Pro" panose="00000500000000000000" pitchFamily="50" charset="0"/>
                </a:rPr>
                <a:t>Аэрофотосъемка (вертолет/БПЛА)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3C7906F3-ECFB-45F1-85DA-79015C98D6F4}"/>
              </a:ext>
            </a:extLst>
          </p:cNvPr>
          <p:cNvSpPr txBox="1"/>
          <p:nvPr/>
        </p:nvSpPr>
        <p:spPr>
          <a:xfrm>
            <a:off x="0" y="5824941"/>
            <a:ext cx="12192000" cy="594144"/>
          </a:xfrm>
          <a:prstGeom prst="rect">
            <a:avLst/>
          </a:prstGeom>
          <a:solidFill>
            <a:srgbClr val="050929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Noir Pro" panose="00000500000000000000" pitchFamily="50" charset="0"/>
              </a:rPr>
              <a:t>ЦИФРОВАЯ ЗЕМЛЯ РАБОТАЕТ СО ВСЕМИ ВИДАМИ ДАННЫХ ДЗЗ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7B241A3-0C94-4B49-B35D-B761C43D4907}"/>
              </a:ext>
            </a:extLst>
          </p:cNvPr>
          <p:cNvSpPr txBox="1"/>
          <p:nvPr/>
        </p:nvSpPr>
        <p:spPr>
          <a:xfrm>
            <a:off x="764241" y="5075229"/>
            <a:ext cx="2052827" cy="36933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Noir Pro" panose="00000500000000000000" pitchFamily="50" charset="0"/>
              </a:rPr>
              <a:t>10 м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34893A6-A107-49BE-84EC-2C55B851548C}"/>
              </a:ext>
            </a:extLst>
          </p:cNvPr>
          <p:cNvSpPr txBox="1"/>
          <p:nvPr/>
        </p:nvSpPr>
        <p:spPr>
          <a:xfrm>
            <a:off x="2906629" y="5071490"/>
            <a:ext cx="2052827" cy="36933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Noir Pro" panose="00000500000000000000" pitchFamily="50" charset="0"/>
              </a:rPr>
              <a:t>2,5 м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09237E8-92FF-4F2B-86C6-57F8CD8AF221}"/>
              </a:ext>
            </a:extLst>
          </p:cNvPr>
          <p:cNvSpPr txBox="1"/>
          <p:nvPr/>
        </p:nvSpPr>
        <p:spPr>
          <a:xfrm>
            <a:off x="5049021" y="5071490"/>
            <a:ext cx="2052827" cy="36933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Noir Pro" panose="00000500000000000000" pitchFamily="50" charset="0"/>
              </a:rPr>
              <a:t>0,5 м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01B4EB0-1EB9-4135-B9D5-76A152DA3416}"/>
              </a:ext>
            </a:extLst>
          </p:cNvPr>
          <p:cNvSpPr txBox="1"/>
          <p:nvPr/>
        </p:nvSpPr>
        <p:spPr>
          <a:xfrm>
            <a:off x="7210394" y="5071490"/>
            <a:ext cx="2052827" cy="36933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Noir Pro" panose="00000500000000000000" pitchFamily="50" charset="0"/>
              </a:rPr>
              <a:t>0,05 м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B5272ED-17A7-453C-A8EC-70B65FDC5F79}"/>
              </a:ext>
            </a:extLst>
          </p:cNvPr>
          <p:cNvSpPr txBox="1"/>
          <p:nvPr/>
        </p:nvSpPr>
        <p:spPr>
          <a:xfrm>
            <a:off x="9374931" y="5071490"/>
            <a:ext cx="2052827" cy="36933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Noir Pro" panose="00000500000000000000" pitchFamily="50" charset="0"/>
              </a:rPr>
              <a:t>1 - 60 м</a:t>
            </a:r>
          </a:p>
        </p:txBody>
      </p:sp>
    </p:spTree>
    <p:extLst>
      <p:ext uri="{BB962C8B-B14F-4D97-AF65-F5344CB8AC3E}">
        <p14:creationId xmlns:p14="http://schemas.microsoft.com/office/powerpoint/2010/main" val="3380229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10BEFC9-F48F-40B1-A3C5-B9A5AE10B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63A8D229-ECA4-4E2F-9C41-AE6F04BEC5EE}" type="slidenum">
              <a:rPr lang="ru-RU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D6458-611E-493D-A204-8673A98BF3AD}"/>
              </a:ext>
            </a:extLst>
          </p:cNvPr>
          <p:cNvSpPr txBox="1"/>
          <p:nvPr/>
        </p:nvSpPr>
        <p:spPr>
          <a:xfrm>
            <a:off x="1332089" y="212034"/>
            <a:ext cx="10354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32">
              <a:defRPr/>
            </a:pPr>
            <a:r>
              <a:rPr lang="ru-RU" sz="2800" dirty="0">
                <a:solidFill>
                  <a:srgbClr val="050929"/>
                </a:solidFill>
                <a:latin typeface="Noir Pro" panose="00000500000000000000" pitchFamily="50" charset="0"/>
              </a:rPr>
              <a:t>Адаптация</a:t>
            </a:r>
            <a:r>
              <a:rPr lang="en-US" sz="2800" dirty="0">
                <a:solidFill>
                  <a:srgbClr val="050929"/>
                </a:solidFill>
                <a:latin typeface="Noir Pro" panose="00000500000000000000" pitchFamily="50" charset="0"/>
              </a:rPr>
              <a:t>/</a:t>
            </a:r>
            <a:r>
              <a:rPr lang="ru-RU" sz="2800" dirty="0" err="1">
                <a:solidFill>
                  <a:srgbClr val="050929"/>
                </a:solidFill>
                <a:latin typeface="Noir Pro" panose="00000500000000000000" pitchFamily="50" charset="0"/>
              </a:rPr>
              <a:t>дообучение</a:t>
            </a:r>
            <a:r>
              <a:rPr lang="ru-RU" sz="2800" dirty="0">
                <a:solidFill>
                  <a:srgbClr val="050929"/>
                </a:solidFill>
                <a:latin typeface="Noir Pro" panose="00000500000000000000" pitchFamily="50" charset="0"/>
              </a:rPr>
              <a:t> нейросетей</a:t>
            </a:r>
          </a:p>
          <a:p>
            <a:pPr algn="r" defTabSz="914332">
              <a:defRPr/>
            </a:pPr>
            <a:r>
              <a:rPr lang="ru-RU" sz="2000" dirty="0">
                <a:solidFill>
                  <a:srgbClr val="050929"/>
                </a:solidFill>
                <a:latin typeface="Noir Pro" panose="00000500000000000000" pitchFamily="50" charset="0"/>
              </a:rPr>
              <a:t>Региональные особенности и специфические требования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AF873E-85BF-4645-B30B-3A3D9BB7E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17" y="1144305"/>
            <a:ext cx="7532211" cy="55771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7DD74B-A889-4DB3-B570-F5D788368E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80" r="39894" b="563"/>
          <a:stretch/>
        </p:blipFill>
        <p:spPr>
          <a:xfrm>
            <a:off x="3114136" y="1414816"/>
            <a:ext cx="2791165" cy="49224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5DBD7FB-39EC-4E35-9DB4-D220B3F921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39" r="38958"/>
          <a:stretch/>
        </p:blipFill>
        <p:spPr>
          <a:xfrm>
            <a:off x="8883535" y="1414816"/>
            <a:ext cx="2791165" cy="49224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2DC48BB-5837-4828-B4AE-8850438FFE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82" r="30571" b="10473"/>
          <a:stretch/>
        </p:blipFill>
        <p:spPr>
          <a:xfrm>
            <a:off x="5998779" y="1414816"/>
            <a:ext cx="2791165" cy="4922429"/>
          </a:xfrm>
          <a:prstGeom prst="rect">
            <a:avLst/>
          </a:prstGeom>
        </p:spPr>
      </p:pic>
      <p:cxnSp>
        <p:nvCxnSpPr>
          <p:cNvPr id="17" name="Соединитель: уступ 16">
            <a:extLst>
              <a:ext uri="{FF2B5EF4-FFF2-40B4-BE49-F238E27FC236}">
                <a16:creationId xmlns:a16="http://schemas.microsoft.com/office/drawing/2014/main" id="{E2DBC0E7-BC2D-4D58-8482-27F4519A5354}"/>
              </a:ext>
            </a:extLst>
          </p:cNvPr>
          <p:cNvCxnSpPr>
            <a:cxnSpLocks/>
            <a:stCxn id="7" idx="0"/>
            <a:endCxn id="14" idx="0"/>
          </p:cNvCxnSpPr>
          <p:nvPr/>
        </p:nvCxnSpPr>
        <p:spPr>
          <a:xfrm rot="5400000" flipH="1" flipV="1">
            <a:off x="3653824" y="-661008"/>
            <a:ext cx="1664715" cy="5816363"/>
          </a:xfrm>
          <a:prstGeom prst="bentConnector3">
            <a:avLst>
              <a:gd name="adj1" fmla="val 113732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: уступ 18">
            <a:extLst>
              <a:ext uri="{FF2B5EF4-FFF2-40B4-BE49-F238E27FC236}">
                <a16:creationId xmlns:a16="http://schemas.microsoft.com/office/drawing/2014/main" id="{79C6BDD1-B7AC-4C08-AFF1-F55A7A586F5E}"/>
              </a:ext>
            </a:extLst>
          </p:cNvPr>
          <p:cNvCxnSpPr>
            <a:cxnSpLocks/>
            <a:stCxn id="8" idx="4"/>
            <a:endCxn id="12" idx="2"/>
          </p:cNvCxnSpPr>
          <p:nvPr/>
        </p:nvCxnSpPr>
        <p:spPr>
          <a:xfrm rot="16200000" flipH="1">
            <a:off x="5564977" y="1623107"/>
            <a:ext cx="863795" cy="8564484"/>
          </a:xfrm>
          <a:prstGeom prst="bentConnector3">
            <a:avLst>
              <a:gd name="adj1" fmla="val 126465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Соединитель: уступ 49">
            <a:extLst>
              <a:ext uri="{FF2B5EF4-FFF2-40B4-BE49-F238E27FC236}">
                <a16:creationId xmlns:a16="http://schemas.microsoft.com/office/drawing/2014/main" id="{23991A9C-C6E8-4A96-948C-711199517B0E}"/>
              </a:ext>
            </a:extLst>
          </p:cNvPr>
          <p:cNvCxnSpPr>
            <a:cxnSpLocks/>
            <a:stCxn id="15" idx="0"/>
            <a:endCxn id="10" idx="1"/>
          </p:cNvCxnSpPr>
          <p:nvPr/>
        </p:nvCxnSpPr>
        <p:spPr>
          <a:xfrm rot="5400000" flipH="1" flipV="1">
            <a:off x="2597173" y="3855342"/>
            <a:ext cx="496273" cy="537655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Овал 59">
            <a:extLst>
              <a:ext uri="{FF2B5EF4-FFF2-40B4-BE49-F238E27FC236}">
                <a16:creationId xmlns:a16="http://schemas.microsoft.com/office/drawing/2014/main" id="{B43931E7-35FE-4884-9E75-9F3BEB75BFCA}"/>
              </a:ext>
            </a:extLst>
          </p:cNvPr>
          <p:cNvSpPr/>
          <p:nvPr/>
        </p:nvSpPr>
        <p:spPr>
          <a:xfrm>
            <a:off x="1469999" y="3025531"/>
            <a:ext cx="216000" cy="216000"/>
          </a:xfrm>
          <a:prstGeom prst="ellipse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0DEDF2D0-EFC7-496C-9CCF-86534696D742}"/>
              </a:ext>
            </a:extLst>
          </p:cNvPr>
          <p:cNvSpPr/>
          <p:nvPr/>
        </p:nvSpPr>
        <p:spPr>
          <a:xfrm>
            <a:off x="1523999" y="3079531"/>
            <a:ext cx="108000" cy="1080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>
                <a:alpha val="2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63494FD0-D027-44DA-B01E-537394056DE1}"/>
              </a:ext>
            </a:extLst>
          </p:cNvPr>
          <p:cNvSpPr/>
          <p:nvPr/>
        </p:nvSpPr>
        <p:spPr>
          <a:xfrm>
            <a:off x="2468481" y="4318303"/>
            <a:ext cx="216000" cy="216000"/>
          </a:xfrm>
          <a:prstGeom prst="ellipse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6E777BA2-49D5-414E-864E-0DC5C4CE1E1C}"/>
              </a:ext>
            </a:extLst>
          </p:cNvPr>
          <p:cNvSpPr/>
          <p:nvPr/>
        </p:nvSpPr>
        <p:spPr>
          <a:xfrm>
            <a:off x="2522481" y="4372303"/>
            <a:ext cx="108000" cy="1080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>
                <a:alpha val="2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02A07AF2-52BA-40D9-8D46-FC3B0947979D}"/>
              </a:ext>
            </a:extLst>
          </p:cNvPr>
          <p:cNvSpPr/>
          <p:nvPr/>
        </p:nvSpPr>
        <p:spPr>
          <a:xfrm>
            <a:off x="1604569" y="5314813"/>
            <a:ext cx="216000" cy="216000"/>
          </a:xfrm>
          <a:prstGeom prst="ellipse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45FBFF75-6083-4DCD-BB6B-CA83278BB48A}"/>
              </a:ext>
            </a:extLst>
          </p:cNvPr>
          <p:cNvSpPr/>
          <p:nvPr/>
        </p:nvSpPr>
        <p:spPr>
          <a:xfrm>
            <a:off x="1660633" y="5365451"/>
            <a:ext cx="108000" cy="1080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>
                <a:alpha val="2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6D9A245E-8A79-4FBB-BA14-EFBB4F64340C}"/>
              </a:ext>
            </a:extLst>
          </p:cNvPr>
          <p:cNvSpPr/>
          <p:nvPr/>
        </p:nvSpPr>
        <p:spPr>
          <a:xfrm>
            <a:off x="6018824" y="1650381"/>
            <a:ext cx="1565555" cy="493796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defTabSz="914377">
              <a:defRPr/>
            </a:pPr>
            <a:r>
              <a:rPr lang="ru-RU" sz="1400" dirty="0">
                <a:solidFill>
                  <a:prstClr val="white"/>
                </a:solidFill>
                <a:latin typeface="Noir Pro" panose="00000500000000000000" pitchFamily="50" charset="0"/>
              </a:rPr>
              <a:t>Центральный округ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245303DC-F4FE-4773-BAEA-7C0E516F5323}"/>
              </a:ext>
            </a:extLst>
          </p:cNvPr>
          <p:cNvSpPr/>
          <p:nvPr/>
        </p:nvSpPr>
        <p:spPr>
          <a:xfrm>
            <a:off x="8895328" y="1650381"/>
            <a:ext cx="966173" cy="493796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defTabSz="914377">
              <a:defRPr/>
            </a:pPr>
            <a:r>
              <a:rPr lang="ru-RU" sz="1400" dirty="0">
                <a:solidFill>
                  <a:prstClr val="white"/>
                </a:solidFill>
                <a:latin typeface="Noir Pro" panose="00000500000000000000" pitchFamily="50" charset="0"/>
              </a:rPr>
              <a:t>Южный округ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B58BF39E-0A36-4A99-A52E-19A884501AF3}"/>
              </a:ext>
            </a:extLst>
          </p:cNvPr>
          <p:cNvSpPr/>
          <p:nvPr/>
        </p:nvSpPr>
        <p:spPr>
          <a:xfrm>
            <a:off x="3114135" y="1650381"/>
            <a:ext cx="1446715" cy="493796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defTabSz="914377">
              <a:defRPr/>
            </a:pPr>
            <a:r>
              <a:rPr lang="ru-RU" sz="1400" dirty="0">
                <a:solidFill>
                  <a:prstClr val="white"/>
                </a:solidFill>
                <a:latin typeface="Noir Pro" panose="00000500000000000000" pitchFamily="50" charset="0"/>
              </a:rPr>
              <a:t>Приволжский округ</a:t>
            </a:r>
          </a:p>
        </p:txBody>
      </p:sp>
    </p:spTree>
    <p:extLst>
      <p:ext uri="{BB962C8B-B14F-4D97-AF65-F5344CB8AC3E}">
        <p14:creationId xmlns:p14="http://schemas.microsoft.com/office/powerpoint/2010/main" val="3339340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28">
            <a:extLst>
              <a:ext uri="{FF2B5EF4-FFF2-40B4-BE49-F238E27FC236}">
                <a16:creationId xmlns:a16="http://schemas.microsoft.com/office/drawing/2014/main" id="{136E7DEC-0096-45BD-9CC8-B4065256C42C}"/>
              </a:ext>
            </a:extLst>
          </p:cNvPr>
          <p:cNvSpPr/>
          <p:nvPr/>
        </p:nvSpPr>
        <p:spPr>
          <a:xfrm>
            <a:off x="2378713" y="2754131"/>
            <a:ext cx="2993668" cy="2891904"/>
          </a:xfrm>
          <a:prstGeom prst="ellipse">
            <a:avLst/>
          </a:prstGeom>
          <a:noFill/>
          <a:ln w="25400">
            <a:solidFill>
              <a:srgbClr val="A0A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FD641184-6B7C-4FC1-917A-DD31BA0F3202}"/>
              </a:ext>
            </a:extLst>
          </p:cNvPr>
          <p:cNvSpPr/>
          <p:nvPr/>
        </p:nvSpPr>
        <p:spPr>
          <a:xfrm>
            <a:off x="3731173" y="3755955"/>
            <a:ext cx="1703850" cy="968104"/>
          </a:xfrm>
          <a:prstGeom prst="rect">
            <a:avLst/>
          </a:prstGeom>
          <a:solidFill>
            <a:srgbClr val="0800A4"/>
          </a:solidFill>
          <a:ln>
            <a:noFill/>
          </a:ln>
          <a:effectLst>
            <a:outerShdw blurRad="63500" sx="102000" sy="102000" algn="ctr" rotWithShape="0">
              <a:srgbClr val="105FE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D6495656-28B0-41A6-AA05-013C64E05BA0}"/>
              </a:ext>
            </a:extLst>
          </p:cNvPr>
          <p:cNvSpPr/>
          <p:nvPr/>
        </p:nvSpPr>
        <p:spPr>
          <a:xfrm>
            <a:off x="5670501" y="1190478"/>
            <a:ext cx="6121449" cy="3915804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1FADFC79-D4AF-4927-BF30-A64C8F703B9E}"/>
              </a:ext>
            </a:extLst>
          </p:cNvPr>
          <p:cNvSpPr/>
          <p:nvPr/>
        </p:nvSpPr>
        <p:spPr>
          <a:xfrm>
            <a:off x="5354132" y="1402922"/>
            <a:ext cx="4537187" cy="35216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9A71DB-CE1A-48C5-892E-4969FC665E73}"/>
              </a:ext>
            </a:extLst>
          </p:cNvPr>
          <p:cNvSpPr txBox="1"/>
          <p:nvPr/>
        </p:nvSpPr>
        <p:spPr>
          <a:xfrm>
            <a:off x="2320863" y="3830476"/>
            <a:ext cx="1361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Каталогизация</a:t>
            </a:r>
          </a:p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Хранение</a:t>
            </a:r>
          </a:p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+mn-cs"/>
            </a:endParaRPr>
          </a:p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Виртуализация</a:t>
            </a:r>
          </a:p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+mn-cs"/>
            </a:endParaRPr>
          </a:p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Облачные технологии</a:t>
            </a:r>
          </a:p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B7F979-4A85-423F-A434-94CAC20723AC}"/>
              </a:ext>
            </a:extLst>
          </p:cNvPr>
          <p:cNvSpPr txBox="1"/>
          <p:nvPr/>
        </p:nvSpPr>
        <p:spPr>
          <a:xfrm>
            <a:off x="3763009" y="3830476"/>
            <a:ext cx="18276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АПОИ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НЕЙРОСЕТИ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ОБРАБОТКА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29B4B7-51F6-4132-948B-1404F006693F}"/>
              </a:ext>
            </a:extLst>
          </p:cNvPr>
          <p:cNvSpPr txBox="1"/>
          <p:nvPr/>
        </p:nvSpPr>
        <p:spPr>
          <a:xfrm>
            <a:off x="964926" y="3029298"/>
            <a:ext cx="870751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Исходные</a:t>
            </a:r>
            <a:b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</a:b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данные ДЗЗ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+ архив</a:t>
            </a:r>
          </a:p>
        </p:txBody>
      </p:sp>
      <p:sp>
        <p:nvSpPr>
          <p:cNvPr id="8" name="Стрелка вправо 51">
            <a:extLst>
              <a:ext uri="{FF2B5EF4-FFF2-40B4-BE49-F238E27FC236}">
                <a16:creationId xmlns:a16="http://schemas.microsoft.com/office/drawing/2014/main" id="{649C478E-DECB-422C-92EF-259F677535FE}"/>
              </a:ext>
            </a:extLst>
          </p:cNvPr>
          <p:cNvSpPr/>
          <p:nvPr/>
        </p:nvSpPr>
        <p:spPr>
          <a:xfrm rot="2000194">
            <a:off x="1879810" y="2876632"/>
            <a:ext cx="654107" cy="277200"/>
          </a:xfrm>
          <a:prstGeom prst="rightArrow">
            <a:avLst>
              <a:gd name="adj1" fmla="val 42282"/>
              <a:gd name="adj2" fmla="val 105130"/>
            </a:avLst>
          </a:prstGeom>
          <a:solidFill>
            <a:srgbClr val="A0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F84CFD86-B9CC-483E-B8BF-EC581615EDD4}"/>
              </a:ext>
            </a:extLst>
          </p:cNvPr>
          <p:cNvSpPr/>
          <p:nvPr/>
        </p:nvSpPr>
        <p:spPr>
          <a:xfrm>
            <a:off x="362468" y="5302835"/>
            <a:ext cx="16119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Интеграция с информационными системами пользователей</a:t>
            </a:r>
          </a:p>
        </p:txBody>
      </p:sp>
      <p:sp>
        <p:nvSpPr>
          <p:cNvPr id="11" name="Стрелка вправо 51">
            <a:extLst>
              <a:ext uri="{FF2B5EF4-FFF2-40B4-BE49-F238E27FC236}">
                <a16:creationId xmlns:a16="http://schemas.microsoft.com/office/drawing/2014/main" id="{24D34926-B833-43BB-B9D0-CB322519E461}"/>
              </a:ext>
            </a:extLst>
          </p:cNvPr>
          <p:cNvSpPr/>
          <p:nvPr/>
        </p:nvSpPr>
        <p:spPr>
          <a:xfrm rot="19306096">
            <a:off x="1965081" y="5385454"/>
            <a:ext cx="654107" cy="277200"/>
          </a:xfrm>
          <a:prstGeom prst="rightArrow">
            <a:avLst>
              <a:gd name="adj1" fmla="val 42282"/>
              <a:gd name="adj2" fmla="val 105130"/>
            </a:avLst>
          </a:prstGeom>
          <a:solidFill>
            <a:srgbClr val="A0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7CB657-B4FD-475C-A780-E347BF61CC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326" y="3164721"/>
            <a:ext cx="1766108" cy="48234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33D8E86-2E59-4492-A5FC-91F8064EC34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7935">
            <a:off x="983013" y="2153180"/>
            <a:ext cx="834576" cy="74171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DA8B408-0452-42CC-AF6F-73D4A89EA57A}"/>
              </a:ext>
            </a:extLst>
          </p:cNvPr>
          <p:cNvSpPr txBox="1"/>
          <p:nvPr/>
        </p:nvSpPr>
        <p:spPr>
          <a:xfrm>
            <a:off x="5624391" y="3514020"/>
            <a:ext cx="1801238" cy="369332"/>
          </a:xfrm>
          <a:prstGeom prst="rect">
            <a:avLst/>
          </a:prstGeom>
          <a:solidFill>
            <a:schemeClr val="bg1"/>
          </a:solidFill>
          <a:ln>
            <a:noFill/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Серверный компонент модуля непрерывного мониторинга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0004DDD-84C7-40C9-BCBE-453A1AF11B64}"/>
              </a:ext>
            </a:extLst>
          </p:cNvPr>
          <p:cNvSpPr txBox="1"/>
          <p:nvPr/>
        </p:nvSpPr>
        <p:spPr>
          <a:xfrm>
            <a:off x="5624391" y="4012371"/>
            <a:ext cx="1801238" cy="230832"/>
          </a:xfrm>
          <a:prstGeom prst="rect">
            <a:avLst/>
          </a:prstGeom>
          <a:solidFill>
            <a:schemeClr val="bg1"/>
          </a:solidFill>
          <a:ln>
            <a:noFill/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Средства проверки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0318700-D086-4AE7-9357-10B4BA7C87FD}"/>
              </a:ext>
            </a:extLst>
          </p:cNvPr>
          <p:cNvSpPr txBox="1"/>
          <p:nvPr/>
        </p:nvSpPr>
        <p:spPr>
          <a:xfrm>
            <a:off x="5624391" y="4373336"/>
            <a:ext cx="1801238" cy="230832"/>
          </a:xfrm>
          <a:prstGeom prst="rect">
            <a:avLst/>
          </a:prstGeom>
          <a:solidFill>
            <a:schemeClr val="bg1"/>
          </a:solidFill>
          <a:ln>
            <a:noFill/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Данные ДЗЗ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BD0E076-A34F-446F-BAD8-5E5218767006}"/>
              </a:ext>
            </a:extLst>
          </p:cNvPr>
          <p:cNvSpPr txBox="1"/>
          <p:nvPr/>
        </p:nvSpPr>
        <p:spPr>
          <a:xfrm>
            <a:off x="9769648" y="5672167"/>
            <a:ext cx="2099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Вычислительные мощности для запуска своих решений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4469DF8-7280-45DC-B2BA-93F1B694FB81}"/>
              </a:ext>
            </a:extLst>
          </p:cNvPr>
          <p:cNvSpPr txBox="1"/>
          <p:nvPr/>
        </p:nvSpPr>
        <p:spPr>
          <a:xfrm>
            <a:off x="10096508" y="1660105"/>
            <a:ext cx="149957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IaaS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Облачная инфраструктура как услуга: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виртуальные серверы для выполнения обработки данных, хранения данных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AAA1D5C-4F1D-4601-BAB2-2DC0B69B63B4}"/>
              </a:ext>
            </a:extLst>
          </p:cNvPr>
          <p:cNvSpPr txBox="1"/>
          <p:nvPr/>
        </p:nvSpPr>
        <p:spPr>
          <a:xfrm>
            <a:off x="7622725" y="5647633"/>
            <a:ext cx="2099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Использование уже готовых и настроенных платформенных сервисов для специализированных задач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086F3D3-E303-4A73-950D-17DC6401E7C6}"/>
              </a:ext>
            </a:extLst>
          </p:cNvPr>
          <p:cNvSpPr txBox="1"/>
          <p:nvPr/>
        </p:nvSpPr>
        <p:spPr>
          <a:xfrm>
            <a:off x="5538968" y="5651726"/>
            <a:ext cx="2036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Готовый сервис для конкретной прикладной функции, размещенный в облаке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9203604-2C82-4089-98E6-682A77837077}"/>
              </a:ext>
            </a:extLst>
          </p:cNvPr>
          <p:cNvSpPr txBox="1"/>
          <p:nvPr/>
        </p:nvSpPr>
        <p:spPr>
          <a:xfrm>
            <a:off x="5554767" y="1634425"/>
            <a:ext cx="210391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SaaS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Облачный сервис непрерывного мониторинга посредством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нейросетевой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 обработки данных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CB6A35D-CB2E-4BDE-9BA8-D697985D842E}"/>
              </a:ext>
            </a:extLst>
          </p:cNvPr>
          <p:cNvSpPr txBox="1"/>
          <p:nvPr/>
        </p:nvSpPr>
        <p:spPr>
          <a:xfrm>
            <a:off x="7585782" y="1636435"/>
            <a:ext cx="2098759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PaaS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Платформенные (информационные отраслевые) сервисы ИС «ЦЗ» - настроенные инструменты для обеспечения потребителей продуктами на основе данных ДЗЗ по 7 ключевым направлениям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2B339DC-FED4-4AC2-8C60-38A545F8737B}"/>
              </a:ext>
            </a:extLst>
          </p:cNvPr>
          <p:cNvSpPr txBox="1"/>
          <p:nvPr/>
        </p:nvSpPr>
        <p:spPr>
          <a:xfrm>
            <a:off x="10034771" y="3883352"/>
            <a:ext cx="1612180" cy="230832"/>
          </a:xfrm>
          <a:prstGeom prst="rect">
            <a:avLst/>
          </a:prstGeom>
          <a:solidFill>
            <a:schemeClr val="bg1"/>
          </a:solidFill>
          <a:ln>
            <a:noFill/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Операционная система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D0A682C-19BB-4DBA-9244-7C751477FF64}"/>
              </a:ext>
            </a:extLst>
          </p:cNvPr>
          <p:cNvSpPr txBox="1"/>
          <p:nvPr/>
        </p:nvSpPr>
        <p:spPr>
          <a:xfrm>
            <a:off x="10034771" y="4254108"/>
            <a:ext cx="1612180" cy="230832"/>
          </a:xfrm>
          <a:prstGeom prst="rect">
            <a:avLst/>
          </a:prstGeom>
          <a:solidFill>
            <a:schemeClr val="bg1"/>
          </a:solidFill>
          <a:ln>
            <a:noFill/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Связующее ПО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C0A2E0B-E57E-4A80-94BD-30DD72C9DAA4}"/>
              </a:ext>
            </a:extLst>
          </p:cNvPr>
          <p:cNvSpPr txBox="1"/>
          <p:nvPr/>
        </p:nvSpPr>
        <p:spPr>
          <a:xfrm>
            <a:off x="10034771" y="4643045"/>
            <a:ext cx="1612180" cy="230832"/>
          </a:xfrm>
          <a:prstGeom prst="rect">
            <a:avLst/>
          </a:prstGeom>
          <a:solidFill>
            <a:schemeClr val="bg1"/>
          </a:solidFill>
          <a:ln>
            <a:noFill/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Средства тестирования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F47EA12-8EB7-4944-B5E4-48CCDA135EAD}"/>
              </a:ext>
            </a:extLst>
          </p:cNvPr>
          <p:cNvSpPr txBox="1"/>
          <p:nvPr/>
        </p:nvSpPr>
        <p:spPr>
          <a:xfrm>
            <a:off x="10034771" y="3512596"/>
            <a:ext cx="1612180" cy="230832"/>
          </a:xfrm>
          <a:prstGeom prst="rect">
            <a:avLst/>
          </a:prstGeom>
          <a:solidFill>
            <a:schemeClr val="bg1"/>
          </a:solidFill>
          <a:ln>
            <a:noFill/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Вычислительные ресурсы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FEB0619-7F84-4267-BBCA-E36D419A7C06}"/>
              </a:ext>
            </a:extLst>
          </p:cNvPr>
          <p:cNvSpPr txBox="1"/>
          <p:nvPr/>
        </p:nvSpPr>
        <p:spPr>
          <a:xfrm>
            <a:off x="7716544" y="4368236"/>
            <a:ext cx="1801238" cy="230832"/>
          </a:xfrm>
          <a:prstGeom prst="rect">
            <a:avLst/>
          </a:prstGeom>
          <a:solidFill>
            <a:schemeClr val="bg1"/>
          </a:solidFill>
          <a:ln>
            <a:noFill/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СУБД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DDF8AE-B73B-406A-82E2-CD807E962B66}"/>
              </a:ext>
            </a:extLst>
          </p:cNvPr>
          <p:cNvSpPr txBox="1"/>
          <p:nvPr/>
        </p:nvSpPr>
        <p:spPr>
          <a:xfrm>
            <a:off x="7716544" y="4002791"/>
            <a:ext cx="1801238" cy="230832"/>
          </a:xfrm>
          <a:prstGeom prst="rect">
            <a:avLst/>
          </a:prstGeom>
          <a:solidFill>
            <a:schemeClr val="bg1"/>
          </a:solidFill>
          <a:ln w="57150">
            <a:noFill/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Среда машинного обучения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965D822-2A9E-49AB-B5DB-DD807312E2A2}"/>
              </a:ext>
            </a:extLst>
          </p:cNvPr>
          <p:cNvSpPr txBox="1"/>
          <p:nvPr/>
        </p:nvSpPr>
        <p:spPr>
          <a:xfrm>
            <a:off x="7716544" y="3514020"/>
            <a:ext cx="1801238" cy="369332"/>
          </a:xfrm>
          <a:prstGeom prst="rect">
            <a:avLst/>
          </a:prstGeom>
          <a:solidFill>
            <a:schemeClr val="bg1"/>
          </a:solidFill>
          <a:ln>
            <a:noFill/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Отраслевая информационная система</a:t>
            </a:r>
          </a:p>
        </p:txBody>
      </p:sp>
      <p:sp>
        <p:nvSpPr>
          <p:cNvPr id="73" name="Стрелка вправо 51">
            <a:extLst>
              <a:ext uri="{FF2B5EF4-FFF2-40B4-BE49-F238E27FC236}">
                <a16:creationId xmlns:a16="http://schemas.microsoft.com/office/drawing/2014/main" id="{0A0B5CF5-8780-4ECA-B79B-1B6488F6A9E5}"/>
              </a:ext>
            </a:extLst>
          </p:cNvPr>
          <p:cNvSpPr/>
          <p:nvPr/>
        </p:nvSpPr>
        <p:spPr>
          <a:xfrm rot="16200000">
            <a:off x="6277453" y="5226133"/>
            <a:ext cx="500449" cy="277200"/>
          </a:xfrm>
          <a:prstGeom prst="rightArrow">
            <a:avLst>
              <a:gd name="adj1" fmla="val 42282"/>
              <a:gd name="adj2" fmla="val 10513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</p:txBody>
      </p:sp>
      <p:sp>
        <p:nvSpPr>
          <p:cNvPr id="74" name="Стрелка вправо 51">
            <a:extLst>
              <a:ext uri="{FF2B5EF4-FFF2-40B4-BE49-F238E27FC236}">
                <a16:creationId xmlns:a16="http://schemas.microsoft.com/office/drawing/2014/main" id="{0F4C524D-C603-4BFC-ADE0-4DFD4D263961}"/>
              </a:ext>
            </a:extLst>
          </p:cNvPr>
          <p:cNvSpPr/>
          <p:nvPr/>
        </p:nvSpPr>
        <p:spPr>
          <a:xfrm rot="16200000">
            <a:off x="8366939" y="5250583"/>
            <a:ext cx="500449" cy="277200"/>
          </a:xfrm>
          <a:prstGeom prst="rightArrow">
            <a:avLst>
              <a:gd name="adj1" fmla="val 42282"/>
              <a:gd name="adj2" fmla="val 10513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</p:txBody>
      </p:sp>
      <p:sp>
        <p:nvSpPr>
          <p:cNvPr id="75" name="Стрелка вправо 51">
            <a:extLst>
              <a:ext uri="{FF2B5EF4-FFF2-40B4-BE49-F238E27FC236}">
                <a16:creationId xmlns:a16="http://schemas.microsoft.com/office/drawing/2014/main" id="{BCC0D93D-3E43-40DE-86BD-A15192781F81}"/>
              </a:ext>
            </a:extLst>
          </p:cNvPr>
          <p:cNvSpPr/>
          <p:nvPr/>
        </p:nvSpPr>
        <p:spPr>
          <a:xfrm rot="16200000">
            <a:off x="10582503" y="5226132"/>
            <a:ext cx="500449" cy="277200"/>
          </a:xfrm>
          <a:prstGeom prst="rightArrow">
            <a:avLst>
              <a:gd name="adj1" fmla="val 42282"/>
              <a:gd name="adj2" fmla="val 10513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5B4F0AB-D7ED-4753-83C7-23B4658F7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8D229-ECA4-4E2F-9C41-AE6F04BEC5E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+mn-cs"/>
            </a:endParaRPr>
          </a:p>
        </p:txBody>
      </p:sp>
      <p:sp>
        <p:nvSpPr>
          <p:cNvPr id="36" name="TextBox 8">
            <a:extLst>
              <a:ext uri="{FF2B5EF4-FFF2-40B4-BE49-F238E27FC236}">
                <a16:creationId xmlns:a16="http://schemas.microsoft.com/office/drawing/2014/main" id="{FFC765ED-8952-445F-B1EE-E60412C92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1585" y="178110"/>
            <a:ext cx="90781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Среда машинного обучения «Цифровая Земля» </a:t>
            </a:r>
          </a:p>
        </p:txBody>
      </p:sp>
    </p:spTree>
    <p:extLst>
      <p:ext uri="{BB962C8B-B14F-4D97-AF65-F5344CB8AC3E}">
        <p14:creationId xmlns:p14="http://schemas.microsoft.com/office/powerpoint/2010/main" val="2495673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B79E31-DC30-4924-9601-570A640E8608}"/>
              </a:ext>
            </a:extLst>
          </p:cNvPr>
          <p:cNvSpPr txBox="1"/>
          <p:nvPr/>
        </p:nvSpPr>
        <p:spPr>
          <a:xfrm>
            <a:off x="7123181" y="1707200"/>
            <a:ext cx="4136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«Цифровая Земля - Сервисы» АО «Терра Тех»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66BF3C-311E-405F-AC35-7C029AE96FEF}"/>
              </a:ext>
            </a:extLst>
          </p:cNvPr>
          <p:cNvSpPr txBox="1"/>
          <p:nvPr/>
        </p:nvSpPr>
        <p:spPr>
          <a:xfrm>
            <a:off x="1725893" y="1704595"/>
            <a:ext cx="2417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ФГБУ «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Рослесинфорг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E34C34-BD7B-4A84-8151-F1AC470D3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03" y="1348481"/>
            <a:ext cx="1055807" cy="32505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77EF86C-CBC1-4687-B6F0-D24F85459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405" y="1092419"/>
            <a:ext cx="405518" cy="59434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C70DDAD-EDA6-4EC9-B5AF-2531E5BD16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905" y="1256552"/>
            <a:ext cx="1055807" cy="28835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C97DC26-05C4-44E9-ACDA-672680D3CFAC}"/>
              </a:ext>
            </a:extLst>
          </p:cNvPr>
          <p:cNvSpPr txBox="1"/>
          <p:nvPr/>
        </p:nvSpPr>
        <p:spPr>
          <a:xfrm>
            <a:off x="1341142" y="3921459"/>
            <a:ext cx="1980000" cy="369332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rgbClr val="00B0F0"/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Модуль непрерывного мониторинга «Рослесхоз»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EA52EF4-848A-411B-A804-F82A13D5F81C}"/>
              </a:ext>
            </a:extLst>
          </p:cNvPr>
          <p:cNvSpPr/>
          <p:nvPr/>
        </p:nvSpPr>
        <p:spPr>
          <a:xfrm>
            <a:off x="996048" y="3572372"/>
            <a:ext cx="3171398" cy="2470085"/>
          </a:xfrm>
          <a:prstGeom prst="rect">
            <a:avLst/>
          </a:prstGeom>
          <a:noFill/>
          <a:ln w="12700">
            <a:solidFill>
              <a:srgbClr val="00B050"/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62D41F-99B8-45AF-971D-3C6472FCF63B}"/>
              </a:ext>
            </a:extLst>
          </p:cNvPr>
          <p:cNvSpPr txBox="1"/>
          <p:nvPr/>
        </p:nvSpPr>
        <p:spPr>
          <a:xfrm>
            <a:off x="996048" y="3305380"/>
            <a:ext cx="3171397" cy="230832"/>
          </a:xfrm>
          <a:prstGeom prst="rect">
            <a:avLst/>
          </a:prstGeom>
          <a:solidFill>
            <a:srgbClr val="00B050"/>
          </a:solidFill>
          <a:ln>
            <a:noFill/>
            <a:prstDash val="solid"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Контур ФГБУ «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Рослесинфорг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»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3C8C9C-ED14-4F66-8B42-C619B2CDEB71}"/>
              </a:ext>
            </a:extLst>
          </p:cNvPr>
          <p:cNvSpPr txBox="1"/>
          <p:nvPr/>
        </p:nvSpPr>
        <p:spPr>
          <a:xfrm>
            <a:off x="1341142" y="4405119"/>
            <a:ext cx="1980000" cy="2308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Операционная система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E5E4CE-C74A-48C0-9985-2437F1DB0E86}"/>
              </a:ext>
            </a:extLst>
          </p:cNvPr>
          <p:cNvSpPr txBox="1"/>
          <p:nvPr/>
        </p:nvSpPr>
        <p:spPr>
          <a:xfrm>
            <a:off x="1341142" y="4793991"/>
            <a:ext cx="1980000" cy="2308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QGIS</a:t>
            </a: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56A654-564F-4668-8489-E25B8A124570}"/>
              </a:ext>
            </a:extLst>
          </p:cNvPr>
          <p:cNvSpPr txBox="1"/>
          <p:nvPr/>
        </p:nvSpPr>
        <p:spPr>
          <a:xfrm>
            <a:off x="1341142" y="5156593"/>
            <a:ext cx="1980000" cy="2308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База данных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6B216A6F-A3D2-4E8D-88C7-22E6BECF0FBC}"/>
              </a:ext>
            </a:extLst>
          </p:cNvPr>
          <p:cNvSpPr/>
          <p:nvPr/>
        </p:nvSpPr>
        <p:spPr>
          <a:xfrm>
            <a:off x="6636343" y="3570624"/>
            <a:ext cx="5242985" cy="2470085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Соединитель: уступ 33">
            <a:extLst>
              <a:ext uri="{FF2B5EF4-FFF2-40B4-BE49-F238E27FC236}">
                <a16:creationId xmlns:a16="http://schemas.microsoft.com/office/drawing/2014/main" id="{3361F9E7-1F02-4513-A0E2-E6D9B49453FC}"/>
              </a:ext>
            </a:extLst>
          </p:cNvPr>
          <p:cNvCxnSpPr>
            <a:cxnSpLocks/>
            <a:stCxn id="27" idx="3"/>
            <a:endCxn id="36" idx="1"/>
          </p:cNvCxnSpPr>
          <p:nvPr/>
        </p:nvCxnSpPr>
        <p:spPr>
          <a:xfrm>
            <a:off x="3321142" y="4106125"/>
            <a:ext cx="3545164" cy="128338"/>
          </a:xfrm>
          <a:prstGeom prst="bentConnector3">
            <a:avLst>
              <a:gd name="adj1" fmla="val 59524"/>
            </a:avLst>
          </a:prstGeom>
          <a:ln>
            <a:solidFill>
              <a:srgbClr val="00B0F0"/>
            </a:solidFill>
            <a:headEnd type="triangle" w="lg" len="lg"/>
            <a:tailEnd type="triangle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7D79712-A55B-433F-998A-1A41042A74CA}"/>
              </a:ext>
            </a:extLst>
          </p:cNvPr>
          <p:cNvSpPr txBox="1"/>
          <p:nvPr/>
        </p:nvSpPr>
        <p:spPr>
          <a:xfrm>
            <a:off x="6636343" y="3283328"/>
            <a:ext cx="5242985" cy="2769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ИС «Цифровая земля»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DA6D2E-9BA1-4F34-A8DB-2C262F8761D6}"/>
              </a:ext>
            </a:extLst>
          </p:cNvPr>
          <p:cNvSpPr txBox="1"/>
          <p:nvPr/>
        </p:nvSpPr>
        <p:spPr>
          <a:xfrm>
            <a:off x="6866306" y="3980547"/>
            <a:ext cx="1801238" cy="507831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rgbClr val="00B0F0"/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Серверный компонент модуля непрерывного мониторинга «Рослесхоз»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784B62-E2FE-4FC8-9EB6-7312D34C1F75}"/>
              </a:ext>
            </a:extLst>
          </p:cNvPr>
          <p:cNvSpPr txBox="1"/>
          <p:nvPr/>
        </p:nvSpPr>
        <p:spPr>
          <a:xfrm>
            <a:off x="6866306" y="4658897"/>
            <a:ext cx="1801238" cy="230832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rgbClr val="00B0F0"/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Средства проверки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C16CFD3-A536-45A4-9B5D-51A54740B160}"/>
              </a:ext>
            </a:extLst>
          </p:cNvPr>
          <p:cNvSpPr txBox="1"/>
          <p:nvPr/>
        </p:nvSpPr>
        <p:spPr>
          <a:xfrm>
            <a:off x="9347943" y="3971148"/>
            <a:ext cx="1801238" cy="2308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Операционная система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9578B3-C57C-4681-B7CF-02B44D5D9B80}"/>
              </a:ext>
            </a:extLst>
          </p:cNvPr>
          <p:cNvSpPr txBox="1"/>
          <p:nvPr/>
        </p:nvSpPr>
        <p:spPr>
          <a:xfrm>
            <a:off x="9774303" y="3618219"/>
            <a:ext cx="874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PaaS</a:t>
            </a:r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6DCDC40-4CF7-40E2-946C-2EA5A711CCAC}"/>
              </a:ext>
            </a:extLst>
          </p:cNvPr>
          <p:cNvSpPr txBox="1"/>
          <p:nvPr/>
        </p:nvSpPr>
        <p:spPr>
          <a:xfrm>
            <a:off x="7229969" y="3618219"/>
            <a:ext cx="874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SaaS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98980B2-0E5C-4D3E-BD60-D8094910D557}"/>
              </a:ext>
            </a:extLst>
          </p:cNvPr>
          <p:cNvSpPr txBox="1"/>
          <p:nvPr/>
        </p:nvSpPr>
        <p:spPr>
          <a:xfrm>
            <a:off x="9347943" y="4334344"/>
            <a:ext cx="1801238" cy="2308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СУБД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01398F4-3CC9-45DC-8433-7FA68E438AE9}"/>
              </a:ext>
            </a:extLst>
          </p:cNvPr>
          <p:cNvSpPr txBox="1"/>
          <p:nvPr/>
        </p:nvSpPr>
        <p:spPr>
          <a:xfrm>
            <a:off x="9349779" y="4720487"/>
            <a:ext cx="1801238" cy="2308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Связующее ПО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AEAB325-8D7F-480B-B3C7-7F4A099386D6}"/>
              </a:ext>
            </a:extLst>
          </p:cNvPr>
          <p:cNvSpPr txBox="1"/>
          <p:nvPr/>
        </p:nvSpPr>
        <p:spPr>
          <a:xfrm>
            <a:off x="9347943" y="5123577"/>
            <a:ext cx="1801238" cy="2308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Средства тестирования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9A72315-1233-4F0D-9E63-D5EB31E781F0}"/>
              </a:ext>
            </a:extLst>
          </p:cNvPr>
          <p:cNvSpPr txBox="1"/>
          <p:nvPr/>
        </p:nvSpPr>
        <p:spPr>
          <a:xfrm>
            <a:off x="6866306" y="5130363"/>
            <a:ext cx="1801238" cy="230832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rgbClr val="00B0F0"/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Данные ДЗЗ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F899268-1B68-40D4-8AAD-C0D8E364704F}"/>
              </a:ext>
            </a:extLst>
          </p:cNvPr>
          <p:cNvSpPr txBox="1"/>
          <p:nvPr/>
        </p:nvSpPr>
        <p:spPr>
          <a:xfrm>
            <a:off x="1348747" y="5519195"/>
            <a:ext cx="1980000" cy="2308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Сопутствующее ПО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6056878-229A-4CFF-8A8E-27154B3FF8D6}"/>
              </a:ext>
            </a:extLst>
          </p:cNvPr>
          <p:cNvSpPr txBox="1"/>
          <p:nvPr/>
        </p:nvSpPr>
        <p:spPr>
          <a:xfrm>
            <a:off x="996048" y="2150863"/>
            <a:ext cx="4461476" cy="1077218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Полномочия в части учета лесных ресурсов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Цифровой архив данных лесоустройства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Специализированные инструменты работы с данными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Статистика хозяйственной деятельности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B29A5B7-11A3-4475-9A7F-FE9EFE4B1373}"/>
              </a:ext>
            </a:extLst>
          </p:cNvPr>
          <p:cNvSpPr txBox="1"/>
          <p:nvPr/>
        </p:nvSpPr>
        <p:spPr>
          <a:xfrm>
            <a:off x="6636343" y="2136620"/>
            <a:ext cx="5242985" cy="1000274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Оператор сервисов Роскосмоса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Технологии анализа космических снимков и нейросети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Система хранения, обработки и предоставления данных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Первичная аналитика и инфографика</a:t>
            </a:r>
          </a:p>
        </p:txBody>
      </p:sp>
      <p:sp>
        <p:nvSpPr>
          <p:cNvPr id="56" name="Правая круглая скобка 55">
            <a:extLst>
              <a:ext uri="{FF2B5EF4-FFF2-40B4-BE49-F238E27FC236}">
                <a16:creationId xmlns:a16="http://schemas.microsoft.com/office/drawing/2014/main" id="{2164D571-441E-4497-BDC7-09D945DF0BB0}"/>
              </a:ext>
            </a:extLst>
          </p:cNvPr>
          <p:cNvSpPr/>
          <p:nvPr/>
        </p:nvSpPr>
        <p:spPr>
          <a:xfrm>
            <a:off x="3324110" y="4334344"/>
            <a:ext cx="156454" cy="1509361"/>
          </a:xfrm>
          <a:prstGeom prst="rightBracket">
            <a:avLst>
              <a:gd name="adj" fmla="val 0"/>
            </a:avLst>
          </a:prstGeom>
          <a:ln w="19050">
            <a:solidFill>
              <a:srgbClr val="050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6EE1A93-34C4-4D4A-B080-C754F1268B48}"/>
              </a:ext>
            </a:extLst>
          </p:cNvPr>
          <p:cNvSpPr txBox="1"/>
          <p:nvPr/>
        </p:nvSpPr>
        <p:spPr>
          <a:xfrm>
            <a:off x="9362174" y="5556876"/>
            <a:ext cx="1801238" cy="230832"/>
          </a:xfrm>
          <a:prstGeom prst="rect">
            <a:avLst/>
          </a:prstGeom>
          <a:solidFill>
            <a:srgbClr val="FF0000">
              <a:alpha val="20000"/>
            </a:srgbClr>
          </a:solidFill>
          <a:ln w="9525">
            <a:solidFill>
              <a:srgbClr val="FF0000"/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Среда машинного обучения</a:t>
            </a:r>
          </a:p>
        </p:txBody>
      </p:sp>
      <p:sp>
        <p:nvSpPr>
          <p:cNvPr id="58" name="Правая круглая скобка 57">
            <a:extLst>
              <a:ext uri="{FF2B5EF4-FFF2-40B4-BE49-F238E27FC236}">
                <a16:creationId xmlns:a16="http://schemas.microsoft.com/office/drawing/2014/main" id="{8D96F365-0611-489C-9777-ECCE21E2329B}"/>
              </a:ext>
            </a:extLst>
          </p:cNvPr>
          <p:cNvSpPr/>
          <p:nvPr/>
        </p:nvSpPr>
        <p:spPr>
          <a:xfrm>
            <a:off x="8664943" y="3895218"/>
            <a:ext cx="156454" cy="1527682"/>
          </a:xfrm>
          <a:prstGeom prst="rightBracket">
            <a:avLst>
              <a:gd name="adj" fmla="val 0"/>
            </a:avLst>
          </a:prstGeom>
          <a:ln w="19050">
            <a:solidFill>
              <a:srgbClr val="050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Правая круглая скобка 58">
            <a:extLst>
              <a:ext uri="{FF2B5EF4-FFF2-40B4-BE49-F238E27FC236}">
                <a16:creationId xmlns:a16="http://schemas.microsoft.com/office/drawing/2014/main" id="{C22F2CC2-68AA-49E9-BE32-5FECB69170D5}"/>
              </a:ext>
            </a:extLst>
          </p:cNvPr>
          <p:cNvSpPr/>
          <p:nvPr/>
        </p:nvSpPr>
        <p:spPr>
          <a:xfrm>
            <a:off x="11141097" y="3912254"/>
            <a:ext cx="156454" cy="1961496"/>
          </a:xfrm>
          <a:prstGeom prst="rightBracket">
            <a:avLst>
              <a:gd name="adj" fmla="val 0"/>
            </a:avLst>
          </a:prstGeom>
          <a:ln w="19050">
            <a:solidFill>
              <a:srgbClr val="050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Соединитель: уступ 61">
            <a:extLst>
              <a:ext uri="{FF2B5EF4-FFF2-40B4-BE49-F238E27FC236}">
                <a16:creationId xmlns:a16="http://schemas.microsoft.com/office/drawing/2014/main" id="{B53A746F-67FF-4C07-8044-2A7EB1B37BB5}"/>
              </a:ext>
            </a:extLst>
          </p:cNvPr>
          <p:cNvCxnSpPr>
            <a:cxnSpLocks/>
            <a:stCxn id="28" idx="3"/>
            <a:endCxn id="57" idx="1"/>
          </p:cNvCxnSpPr>
          <p:nvPr/>
        </p:nvCxnSpPr>
        <p:spPr>
          <a:xfrm>
            <a:off x="4167446" y="4807415"/>
            <a:ext cx="5194728" cy="864877"/>
          </a:xfrm>
          <a:prstGeom prst="bentConnector3">
            <a:avLst>
              <a:gd name="adj1" fmla="val 25163"/>
            </a:avLst>
          </a:prstGeom>
          <a:ln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E08105B5-2C2D-453F-BF8F-BFF7ED5416DD}"/>
              </a:ext>
            </a:extLst>
          </p:cNvPr>
          <p:cNvSpPr txBox="1"/>
          <p:nvPr/>
        </p:nvSpPr>
        <p:spPr>
          <a:xfrm>
            <a:off x="5100065" y="4265971"/>
            <a:ext cx="707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API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8D4F853-1ECF-4A05-9E82-9DE77C536303}"/>
              </a:ext>
            </a:extLst>
          </p:cNvPr>
          <p:cNvSpPr txBox="1"/>
          <p:nvPr/>
        </p:nvSpPr>
        <p:spPr>
          <a:xfrm>
            <a:off x="2249161" y="212033"/>
            <a:ext cx="94371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Проект с ФГБУ «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Рослесинфорг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»: схема взаимодействия</a:t>
            </a:r>
          </a:p>
        </p:txBody>
      </p:sp>
      <p:sp>
        <p:nvSpPr>
          <p:cNvPr id="45" name="Номер слайда 1">
            <a:extLst>
              <a:ext uri="{FF2B5EF4-FFF2-40B4-BE49-F238E27FC236}">
                <a16:creationId xmlns:a16="http://schemas.microsoft.com/office/drawing/2014/main" id="{32481D69-FB5E-49D4-A10A-ADE000919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2495" y="635635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00382-09F0-4B93-B801-9A366561639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87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Соединитель: уступ 61">
            <a:extLst>
              <a:ext uri="{FF2B5EF4-FFF2-40B4-BE49-F238E27FC236}">
                <a16:creationId xmlns:a16="http://schemas.microsoft.com/office/drawing/2014/main" id="{57BA47A7-0D39-4315-B1B3-27A8EDD32959}"/>
              </a:ext>
            </a:extLst>
          </p:cNvPr>
          <p:cNvCxnSpPr>
            <a:cxnSpLocks/>
            <a:stCxn id="88" idx="6"/>
            <a:endCxn id="69" idx="1"/>
          </p:cNvCxnSpPr>
          <p:nvPr/>
        </p:nvCxnSpPr>
        <p:spPr>
          <a:xfrm flipV="1">
            <a:off x="3637506" y="2124630"/>
            <a:ext cx="3645690" cy="3474728"/>
          </a:xfrm>
          <a:prstGeom prst="bentConnector3">
            <a:avLst>
              <a:gd name="adj1" fmla="val 82142"/>
            </a:avLst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ysDash"/>
            <a:headEnd type="triangle" w="lg" len="lg"/>
            <a:tailEnd type="triangle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AF2C668B-2043-4FD1-AA22-B324DA44D88C}"/>
              </a:ext>
            </a:extLst>
          </p:cNvPr>
          <p:cNvSpPr txBox="1"/>
          <p:nvPr/>
        </p:nvSpPr>
        <p:spPr>
          <a:xfrm>
            <a:off x="9939790" y="2257446"/>
            <a:ext cx="1471669" cy="374300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8">
            <a:extLst>
              <a:ext uri="{FF2B5EF4-FFF2-40B4-BE49-F238E27FC236}">
                <a16:creationId xmlns:a16="http://schemas.microsoft.com/office/drawing/2014/main" id="{7ECDF191-B585-4D0F-AE46-4CAFB1BAD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754" y="917845"/>
            <a:ext cx="112497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ФГБУ «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Рослесинфорг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» как автономный внешний пользователь платформы «Цифровая Земля»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80D464B-0107-4C82-B7EE-A4FCC831C956}"/>
              </a:ext>
            </a:extLst>
          </p:cNvPr>
          <p:cNvSpPr txBox="1"/>
          <p:nvPr/>
        </p:nvSpPr>
        <p:spPr>
          <a:xfrm>
            <a:off x="1028268" y="2004404"/>
            <a:ext cx="2636574" cy="246221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rgbClr val="00B0F0"/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Работа со снимками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F0EC199D-BB45-4DF4-BA14-1A8D37F63FCF}"/>
              </a:ext>
            </a:extLst>
          </p:cNvPr>
          <p:cNvSpPr/>
          <p:nvPr/>
        </p:nvSpPr>
        <p:spPr>
          <a:xfrm>
            <a:off x="751754" y="1787837"/>
            <a:ext cx="3171398" cy="4413860"/>
          </a:xfrm>
          <a:prstGeom prst="rect">
            <a:avLst/>
          </a:prstGeom>
          <a:noFill/>
          <a:ln w="12700">
            <a:solidFill>
              <a:srgbClr val="00B050"/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29063B8-F72B-49F4-AFB8-FD2943813475}"/>
              </a:ext>
            </a:extLst>
          </p:cNvPr>
          <p:cNvSpPr txBox="1"/>
          <p:nvPr/>
        </p:nvSpPr>
        <p:spPr>
          <a:xfrm>
            <a:off x="751754" y="1520845"/>
            <a:ext cx="3171397" cy="230832"/>
          </a:xfrm>
          <a:prstGeom prst="rect">
            <a:avLst/>
          </a:prstGeom>
          <a:solidFill>
            <a:srgbClr val="00B050"/>
          </a:solidFill>
          <a:ln>
            <a:noFill/>
            <a:prstDash val="solid"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Контур ФГБУ «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Рослесинфорг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D7DDEC-7B13-4C3D-97EC-5D506B73F656}"/>
              </a:ext>
            </a:extLst>
          </p:cNvPr>
          <p:cNvSpPr txBox="1"/>
          <p:nvPr/>
        </p:nvSpPr>
        <p:spPr>
          <a:xfrm>
            <a:off x="1028268" y="2242930"/>
            <a:ext cx="2636574" cy="118251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B18516C-7D57-4E41-A953-69E09AC70826}"/>
              </a:ext>
            </a:extLst>
          </p:cNvPr>
          <p:cNvSpPr txBox="1"/>
          <p:nvPr/>
        </p:nvSpPr>
        <p:spPr>
          <a:xfrm>
            <a:off x="2199992" y="2362319"/>
            <a:ext cx="1354664" cy="507831"/>
          </a:xfrm>
          <a:prstGeom prst="rect">
            <a:avLst/>
          </a:prstGeom>
          <a:noFill/>
          <a:ln>
            <a:solidFill>
              <a:srgbClr val="00B0F0"/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Выбор снимка и параметров его обработки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8AA4AA1-3259-4EAF-920F-6493EFDBF56E}"/>
              </a:ext>
            </a:extLst>
          </p:cNvPr>
          <p:cNvSpPr txBox="1"/>
          <p:nvPr/>
        </p:nvSpPr>
        <p:spPr>
          <a:xfrm>
            <a:off x="1160634" y="2362319"/>
            <a:ext cx="929172" cy="507831"/>
          </a:xfrm>
          <a:prstGeom prst="rect">
            <a:avLst/>
          </a:prstGeom>
          <a:solidFill>
            <a:srgbClr val="00B0F0">
              <a:alpha val="10000"/>
            </a:srgbClr>
          </a:solidFill>
          <a:ln>
            <a:solidFill>
              <a:srgbClr val="00B0F0"/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ГИС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QGIS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727FF76-3495-433D-82FD-B55C39C1570B}"/>
              </a:ext>
            </a:extLst>
          </p:cNvPr>
          <p:cNvSpPr txBox="1">
            <a:spLocks noChangeAspect="1"/>
          </p:cNvSpPr>
          <p:nvPr/>
        </p:nvSpPr>
        <p:spPr>
          <a:xfrm>
            <a:off x="1028268" y="3558127"/>
            <a:ext cx="2636575" cy="390379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0000"/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Действия по обучению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нейросетевых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 моделей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727BE3-94C1-44AD-B137-41AB23296225}"/>
              </a:ext>
            </a:extLst>
          </p:cNvPr>
          <p:cNvSpPr txBox="1"/>
          <p:nvPr/>
        </p:nvSpPr>
        <p:spPr>
          <a:xfrm>
            <a:off x="1028268" y="3948505"/>
            <a:ext cx="2639420" cy="20249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27F8094-16EB-43EC-A432-36E3965EE02C}"/>
              </a:ext>
            </a:extLst>
          </p:cNvPr>
          <p:cNvSpPr txBox="1"/>
          <p:nvPr/>
        </p:nvSpPr>
        <p:spPr>
          <a:xfrm>
            <a:off x="1172582" y="5061604"/>
            <a:ext cx="2394023" cy="23083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Верификация разметки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8F45D20-1A0E-46C7-9D2F-56B14D287785}"/>
              </a:ext>
            </a:extLst>
          </p:cNvPr>
          <p:cNvSpPr txBox="1"/>
          <p:nvPr/>
        </p:nvSpPr>
        <p:spPr>
          <a:xfrm>
            <a:off x="1172582" y="5406643"/>
            <a:ext cx="2394023" cy="36933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ir Pro Light" panose="00000400000000000000" pitchFamily="50" charset="0"/>
                <a:ea typeface="Times New Roman" panose="02020603050405020304" pitchFamily="18" charset="0"/>
                <a:cs typeface="+mn-cs"/>
              </a:rPr>
              <a:t>Добавление объектов отсутствующих классов в разметку</a:t>
            </a: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96D3C1E-7625-4303-81EA-531EC3755C32}"/>
              </a:ext>
            </a:extLst>
          </p:cNvPr>
          <p:cNvSpPr txBox="1"/>
          <p:nvPr/>
        </p:nvSpPr>
        <p:spPr>
          <a:xfrm>
            <a:off x="1172582" y="4081193"/>
            <a:ext cx="2394023" cy="36933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Согласование списка классов 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лесоизменений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8939EF9-A8B3-4EB6-B315-D086EECEDB45}"/>
              </a:ext>
            </a:extLst>
          </p:cNvPr>
          <p:cNvSpPr txBox="1"/>
          <p:nvPr/>
        </p:nvSpPr>
        <p:spPr>
          <a:xfrm rot="5400000">
            <a:off x="2184927" y="3559053"/>
            <a:ext cx="369332" cy="2394023"/>
          </a:xfrm>
          <a:prstGeom prst="rect">
            <a:avLst/>
          </a:prstGeom>
          <a:noFill/>
          <a:ln w="9525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Подбор данных для верификации по вырубкам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0D0B080-5D74-488C-9C03-856FAA9552EA}"/>
              </a:ext>
            </a:extLst>
          </p:cNvPr>
          <p:cNvSpPr txBox="1"/>
          <p:nvPr/>
        </p:nvSpPr>
        <p:spPr>
          <a:xfrm>
            <a:off x="4139462" y="1918726"/>
            <a:ext cx="2543919" cy="4154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50929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НЕПРЕРЫВНЫЙ МОНИТОРИНГ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50929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ЛЕСНОГО ФОНДА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50929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Calibri"/>
            </a:endParaRPr>
          </a:p>
        </p:txBody>
      </p:sp>
      <p:sp>
        <p:nvSpPr>
          <p:cNvPr id="7" name="Стрелка: влево-вправо 6">
            <a:extLst>
              <a:ext uri="{FF2B5EF4-FFF2-40B4-BE49-F238E27FC236}">
                <a16:creationId xmlns:a16="http://schemas.microsoft.com/office/drawing/2014/main" id="{AAE535BA-B881-4C5B-9A15-743543AF0704}"/>
              </a:ext>
            </a:extLst>
          </p:cNvPr>
          <p:cNvSpPr/>
          <p:nvPr/>
        </p:nvSpPr>
        <p:spPr>
          <a:xfrm>
            <a:off x="4041481" y="2362319"/>
            <a:ext cx="2844863" cy="316027"/>
          </a:xfrm>
          <a:prstGeom prst="leftRightArrow">
            <a:avLst>
              <a:gd name="adj1" fmla="val 50000"/>
              <a:gd name="adj2" fmla="val 12956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10F6863-AF04-437B-8008-A9549053315D}"/>
              </a:ext>
            </a:extLst>
          </p:cNvPr>
          <p:cNvSpPr txBox="1"/>
          <p:nvPr/>
        </p:nvSpPr>
        <p:spPr>
          <a:xfrm>
            <a:off x="3938188" y="2661531"/>
            <a:ext cx="29712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50929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контроль результатов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50929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Calibri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AD5DA32F-6F61-4233-A02C-5FAD65682DA2}"/>
              </a:ext>
            </a:extLst>
          </p:cNvPr>
          <p:cNvSpPr/>
          <p:nvPr/>
        </p:nvSpPr>
        <p:spPr>
          <a:xfrm>
            <a:off x="7012393" y="1787837"/>
            <a:ext cx="4628001" cy="441386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89C519D-659A-47C4-8AFA-2B5AAFC6FAFB}"/>
              </a:ext>
            </a:extLst>
          </p:cNvPr>
          <p:cNvSpPr txBox="1"/>
          <p:nvPr/>
        </p:nvSpPr>
        <p:spPr>
          <a:xfrm>
            <a:off x="7012393" y="1520845"/>
            <a:ext cx="4635721" cy="23083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ИС «Цифровая земля»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EECDD05-8C9D-44D3-808A-738861991EB6}"/>
              </a:ext>
            </a:extLst>
          </p:cNvPr>
          <p:cNvSpPr txBox="1"/>
          <p:nvPr/>
        </p:nvSpPr>
        <p:spPr>
          <a:xfrm>
            <a:off x="7283196" y="1998635"/>
            <a:ext cx="2439569" cy="251990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rgbClr val="00B0F0"/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Обработка и анализ снимков ДЗЗ</a:t>
            </a:r>
          </a:p>
        </p:txBody>
      </p:sp>
      <p:sp>
        <p:nvSpPr>
          <p:cNvPr id="70" name="Стрелка: влево-вправо 69">
            <a:extLst>
              <a:ext uri="{FF2B5EF4-FFF2-40B4-BE49-F238E27FC236}">
                <a16:creationId xmlns:a16="http://schemas.microsoft.com/office/drawing/2014/main" id="{7278EFA0-2E44-4A6B-BABB-FFCCFFF4E354}"/>
              </a:ext>
            </a:extLst>
          </p:cNvPr>
          <p:cNvSpPr/>
          <p:nvPr/>
        </p:nvSpPr>
        <p:spPr>
          <a:xfrm>
            <a:off x="4045942" y="4250934"/>
            <a:ext cx="2844863" cy="316027"/>
          </a:xfrm>
          <a:prstGeom prst="leftRightArrow">
            <a:avLst>
              <a:gd name="adj1" fmla="val 50000"/>
              <a:gd name="adj2" fmla="val 12956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F51F636-31C1-421A-926B-3BC65B5E5EB1}"/>
              </a:ext>
            </a:extLst>
          </p:cNvPr>
          <p:cNvSpPr txBox="1"/>
          <p:nvPr/>
        </p:nvSpPr>
        <p:spPr>
          <a:xfrm>
            <a:off x="4246326" y="3888706"/>
            <a:ext cx="2543919" cy="4154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ПАРАЛЛЕЛЬНОЕ ДООБУЧЕНИЕ НЕЙРОСЕТЕЙ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Calibri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DA14B98-472F-4C66-BBFB-BEE9F9B651A3}"/>
              </a:ext>
            </a:extLst>
          </p:cNvPr>
          <p:cNvSpPr txBox="1"/>
          <p:nvPr/>
        </p:nvSpPr>
        <p:spPr>
          <a:xfrm>
            <a:off x="3978121" y="4543321"/>
            <a:ext cx="29712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разметка + снимки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Calibri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40E0C8D-FD3D-42A0-A8A7-295996545142}"/>
              </a:ext>
            </a:extLst>
          </p:cNvPr>
          <p:cNvSpPr txBox="1"/>
          <p:nvPr/>
        </p:nvSpPr>
        <p:spPr>
          <a:xfrm>
            <a:off x="7261993" y="3975541"/>
            <a:ext cx="2439569" cy="20249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243AD84-B5A9-478F-8612-0C42CA5538B0}"/>
              </a:ext>
            </a:extLst>
          </p:cNvPr>
          <p:cNvSpPr txBox="1"/>
          <p:nvPr/>
        </p:nvSpPr>
        <p:spPr>
          <a:xfrm>
            <a:off x="7387882" y="4894542"/>
            <a:ext cx="2192799" cy="507831"/>
          </a:xfrm>
          <a:prstGeom prst="rect">
            <a:avLst/>
          </a:prstGeom>
          <a:noFill/>
          <a:ln w="9525">
            <a:solidFill>
              <a:srgbClr val="FF0000"/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ir Pro Light" panose="00000400000000000000" pitchFamily="50" charset="0"/>
                <a:ea typeface="Times New Roman" panose="02020603050405020304" pitchFamily="18" charset="0"/>
                <a:cs typeface="+mn-cs"/>
              </a:rPr>
              <a:t>Разметка нейросети по лесничествам Архангельской и Иркутской областей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B7511E9-3514-49D8-BADD-10D7676DC73F}"/>
              </a:ext>
            </a:extLst>
          </p:cNvPr>
          <p:cNvSpPr txBox="1"/>
          <p:nvPr/>
        </p:nvSpPr>
        <p:spPr>
          <a:xfrm>
            <a:off x="7387882" y="5510499"/>
            <a:ext cx="2192799" cy="369332"/>
          </a:xfrm>
          <a:prstGeom prst="rect">
            <a:avLst/>
          </a:prstGeom>
          <a:noFill/>
          <a:ln w="9525">
            <a:solidFill>
              <a:srgbClr val="FF0000"/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Обучение и 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дообучение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 нейронной сети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B56790C-E392-48F0-BAE3-A5F1633B39C1}"/>
              </a:ext>
            </a:extLst>
          </p:cNvPr>
          <p:cNvSpPr txBox="1"/>
          <p:nvPr/>
        </p:nvSpPr>
        <p:spPr>
          <a:xfrm>
            <a:off x="7387882" y="4078126"/>
            <a:ext cx="2192799" cy="36933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Разработка списка классов 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лесоизменений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 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FEF27E1-C3A3-40CF-A64F-87CEA0F9F310}"/>
              </a:ext>
            </a:extLst>
          </p:cNvPr>
          <p:cNvSpPr txBox="1"/>
          <p:nvPr/>
        </p:nvSpPr>
        <p:spPr>
          <a:xfrm>
            <a:off x="7387882" y="4555584"/>
            <a:ext cx="2192799" cy="230832"/>
          </a:xfrm>
          <a:prstGeom prst="rect">
            <a:avLst/>
          </a:prstGeom>
          <a:noFill/>
          <a:ln w="9525">
            <a:solidFill>
              <a:srgbClr val="FF0000"/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Подбор данных для обучения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3F3D830-F7C5-4874-ACC8-D81CF642930E}"/>
              </a:ext>
            </a:extLst>
          </p:cNvPr>
          <p:cNvSpPr txBox="1"/>
          <p:nvPr/>
        </p:nvSpPr>
        <p:spPr>
          <a:xfrm>
            <a:off x="10069537" y="4555584"/>
            <a:ext cx="1168337" cy="2308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Архивная съемка 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95CC7DB-F2F3-4040-8764-A67FC031CD95}"/>
              </a:ext>
            </a:extLst>
          </p:cNvPr>
          <p:cNvSpPr txBox="1"/>
          <p:nvPr/>
        </p:nvSpPr>
        <p:spPr>
          <a:xfrm>
            <a:off x="9939075" y="2000920"/>
            <a:ext cx="1471669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Хранение данных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76A8C47-EB6E-4A3E-BD02-09C54C626B5C}"/>
              </a:ext>
            </a:extLst>
          </p:cNvPr>
          <p:cNvSpPr txBox="1">
            <a:spLocks noChangeAspect="1"/>
          </p:cNvSpPr>
          <p:nvPr/>
        </p:nvSpPr>
        <p:spPr>
          <a:xfrm>
            <a:off x="7261993" y="3586311"/>
            <a:ext cx="2439569" cy="390379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0000"/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Обучение и модернизация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нейросетевых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 моделей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A3F555E-C87A-4699-9CB4-4266E23A02BE}"/>
              </a:ext>
            </a:extLst>
          </p:cNvPr>
          <p:cNvSpPr txBox="1"/>
          <p:nvPr/>
        </p:nvSpPr>
        <p:spPr>
          <a:xfrm>
            <a:off x="10090740" y="3071910"/>
            <a:ext cx="1159871" cy="57062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Calibri"/>
              </a:rPr>
              <a:t>Космические снимки: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Calibri"/>
              </a:rPr>
              <a:t>Landsat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Calibri"/>
              </a:rPr>
              <a:t>, 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Calibri"/>
              </a:rPr>
              <a:t>Sentinel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Calibri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E869CDE-9382-4BF6-A745-CE379F779230}"/>
              </a:ext>
            </a:extLst>
          </p:cNvPr>
          <p:cNvSpPr txBox="1"/>
          <p:nvPr/>
        </p:nvSpPr>
        <p:spPr>
          <a:xfrm>
            <a:off x="10090740" y="2362319"/>
            <a:ext cx="1159871" cy="57062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Calibri"/>
              </a:rPr>
              <a:t>Космические снимки РФ: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Calibri"/>
              </a:rPr>
              <a:t>Канопус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Calibri"/>
              </a:rPr>
              <a:t>-В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951A975-1D73-464A-87EC-1367789A6A7D}"/>
              </a:ext>
            </a:extLst>
          </p:cNvPr>
          <p:cNvSpPr txBox="1"/>
          <p:nvPr/>
        </p:nvSpPr>
        <p:spPr>
          <a:xfrm>
            <a:off x="7283786" y="2242929"/>
            <a:ext cx="2438979" cy="118250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3E42BC6-D036-43F0-A73D-29D2ECB49982}"/>
              </a:ext>
            </a:extLst>
          </p:cNvPr>
          <p:cNvSpPr txBox="1"/>
          <p:nvPr/>
        </p:nvSpPr>
        <p:spPr>
          <a:xfrm>
            <a:off x="7409085" y="2365166"/>
            <a:ext cx="1186507" cy="507831"/>
          </a:xfrm>
          <a:prstGeom prst="rect">
            <a:avLst/>
          </a:prstGeom>
          <a:noFill/>
          <a:ln>
            <a:solidFill>
              <a:srgbClr val="00B0F0"/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Проверка параметров и валидация заказа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657EB7B-6F63-4079-A895-8A8863949C7E}"/>
              </a:ext>
            </a:extLst>
          </p:cNvPr>
          <p:cNvSpPr txBox="1"/>
          <p:nvPr/>
        </p:nvSpPr>
        <p:spPr>
          <a:xfrm>
            <a:off x="8658616" y="2363097"/>
            <a:ext cx="920022" cy="234774"/>
          </a:xfrm>
          <a:prstGeom prst="rect">
            <a:avLst/>
          </a:prstGeom>
          <a:solidFill>
            <a:srgbClr val="00B0F0">
              <a:alpha val="10000"/>
            </a:srgbClr>
          </a:solidFill>
          <a:ln>
            <a:solidFill>
              <a:srgbClr val="00B0F0"/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Прикладное ПО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868C05-EDD0-4997-B5EA-BFC80DB18D2B}"/>
              </a:ext>
            </a:extLst>
          </p:cNvPr>
          <p:cNvSpPr txBox="1"/>
          <p:nvPr/>
        </p:nvSpPr>
        <p:spPr>
          <a:xfrm>
            <a:off x="8658616" y="2661531"/>
            <a:ext cx="920022" cy="207480"/>
          </a:xfrm>
          <a:prstGeom prst="rect">
            <a:avLst/>
          </a:prstGeom>
          <a:solidFill>
            <a:srgbClr val="00B0F0">
              <a:alpha val="10000"/>
            </a:srgbClr>
          </a:solidFill>
          <a:ln>
            <a:solidFill>
              <a:srgbClr val="00B0F0"/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Системное ПО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DD8FF4F7-5CC0-4F15-8E74-D377540649BF}"/>
              </a:ext>
            </a:extLst>
          </p:cNvPr>
          <p:cNvCxnSpPr>
            <a:stCxn id="79" idx="3"/>
            <a:endCxn id="80" idx="1"/>
          </p:cNvCxnSpPr>
          <p:nvPr/>
        </p:nvCxnSpPr>
        <p:spPr>
          <a:xfrm>
            <a:off x="9580681" y="4671000"/>
            <a:ext cx="48885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7AD0590C-5836-4180-AF93-B3404ED88FEC}"/>
              </a:ext>
            </a:extLst>
          </p:cNvPr>
          <p:cNvSpPr txBox="1"/>
          <p:nvPr/>
        </p:nvSpPr>
        <p:spPr>
          <a:xfrm>
            <a:off x="1160634" y="2944428"/>
            <a:ext cx="2394022" cy="36933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+ самостоятельный подбор данных из внешних источников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A8AB29D-0CA4-4E2F-8959-779666321E81}"/>
              </a:ext>
            </a:extLst>
          </p:cNvPr>
          <p:cNvSpPr txBox="1"/>
          <p:nvPr/>
        </p:nvSpPr>
        <p:spPr>
          <a:xfrm>
            <a:off x="7409085" y="2969949"/>
            <a:ext cx="2169091" cy="369332"/>
          </a:xfrm>
          <a:prstGeom prst="rect">
            <a:avLst/>
          </a:prstGeom>
          <a:solidFill>
            <a:srgbClr val="A126AA">
              <a:alpha val="10000"/>
            </a:srgbClr>
          </a:solidFill>
          <a:ln w="9525">
            <a:solidFill>
              <a:srgbClr val="A126A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Комплексная обработка и анализ, в том числе ИИ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A3F23772-438E-4DE3-BDEF-8F6C9FDA6814}"/>
              </a:ext>
            </a:extLst>
          </p:cNvPr>
          <p:cNvSpPr/>
          <p:nvPr/>
        </p:nvSpPr>
        <p:spPr>
          <a:xfrm>
            <a:off x="7280506" y="4172464"/>
            <a:ext cx="216000" cy="2160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1</a:t>
            </a:r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20E4BE82-2D69-46CD-B5B1-1A6B682D2D8C}"/>
              </a:ext>
            </a:extLst>
          </p:cNvPr>
          <p:cNvSpPr/>
          <p:nvPr/>
        </p:nvSpPr>
        <p:spPr>
          <a:xfrm>
            <a:off x="7283293" y="4573143"/>
            <a:ext cx="216000" cy="216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3</a:t>
            </a:r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8BD3608F-8140-4B23-AD50-27E2B906CF28}"/>
              </a:ext>
            </a:extLst>
          </p:cNvPr>
          <p:cNvSpPr/>
          <p:nvPr/>
        </p:nvSpPr>
        <p:spPr>
          <a:xfrm>
            <a:off x="7279564" y="5044104"/>
            <a:ext cx="216000" cy="216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5</a:t>
            </a:r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id="{985C1C29-94D6-484C-8213-A1920D00C620}"/>
              </a:ext>
            </a:extLst>
          </p:cNvPr>
          <p:cNvSpPr/>
          <p:nvPr/>
        </p:nvSpPr>
        <p:spPr>
          <a:xfrm>
            <a:off x="7279564" y="5589984"/>
            <a:ext cx="216000" cy="216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7</a:t>
            </a:r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id="{A27482C5-05E2-4B9A-BCA9-77C69910AA26}"/>
              </a:ext>
            </a:extLst>
          </p:cNvPr>
          <p:cNvSpPr/>
          <p:nvPr/>
        </p:nvSpPr>
        <p:spPr>
          <a:xfrm>
            <a:off x="3419921" y="4173780"/>
            <a:ext cx="216000" cy="2160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2</a:t>
            </a:r>
          </a:p>
        </p:txBody>
      </p:sp>
      <p:sp>
        <p:nvSpPr>
          <p:cNvPr id="78" name="Овал 77">
            <a:extLst>
              <a:ext uri="{FF2B5EF4-FFF2-40B4-BE49-F238E27FC236}">
                <a16:creationId xmlns:a16="http://schemas.microsoft.com/office/drawing/2014/main" id="{35881BBD-BE36-464D-A203-1CCBB1D75236}"/>
              </a:ext>
            </a:extLst>
          </p:cNvPr>
          <p:cNvSpPr/>
          <p:nvPr/>
        </p:nvSpPr>
        <p:spPr>
          <a:xfrm>
            <a:off x="3419131" y="4642474"/>
            <a:ext cx="216000" cy="2160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4</a:t>
            </a: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4C08EFAF-8615-4499-8C68-5D96D2D3CD14}"/>
              </a:ext>
            </a:extLst>
          </p:cNvPr>
          <p:cNvSpPr/>
          <p:nvPr/>
        </p:nvSpPr>
        <p:spPr>
          <a:xfrm>
            <a:off x="3417876" y="5065687"/>
            <a:ext cx="216000" cy="2160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6</a:t>
            </a:r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id="{F7B3DB37-B1C4-4F75-8E48-DA5750EB1C80}"/>
              </a:ext>
            </a:extLst>
          </p:cNvPr>
          <p:cNvSpPr/>
          <p:nvPr/>
        </p:nvSpPr>
        <p:spPr>
          <a:xfrm>
            <a:off x="3421506" y="5491358"/>
            <a:ext cx="216000" cy="2160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E05E495-E4CF-474E-9B27-CB937FAC7057}"/>
              </a:ext>
            </a:extLst>
          </p:cNvPr>
          <p:cNvSpPr txBox="1"/>
          <p:nvPr/>
        </p:nvSpPr>
        <p:spPr>
          <a:xfrm>
            <a:off x="2249161" y="212033"/>
            <a:ext cx="9437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Процесс взаимодействия </a:t>
            </a:r>
          </a:p>
        </p:txBody>
      </p:sp>
      <p:sp>
        <p:nvSpPr>
          <p:cNvPr id="57" name="Номер слайда 1">
            <a:extLst>
              <a:ext uri="{FF2B5EF4-FFF2-40B4-BE49-F238E27FC236}">
                <a16:creationId xmlns:a16="http://schemas.microsoft.com/office/drawing/2014/main" id="{A353FC5D-EBBD-4F0D-ACEE-2CE7AA0EF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2495" y="635635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00382-09F0-4B93-B801-9A366561639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841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8876E3B2-7E04-4FFF-BBEA-120E0FCFF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3633" y="281985"/>
            <a:ext cx="90781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ru-RU" sz="2800" dirty="0">
                <a:latin typeface="Noir Pro" panose="00000500000000000000" pitchFamily="50" charset="0"/>
              </a:rPr>
              <a:t>Усложнение условий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651D30-9060-4DCB-AE6A-D096D2BCDC49}"/>
              </a:ext>
            </a:extLst>
          </p:cNvPr>
          <p:cNvSpPr txBox="1"/>
          <p:nvPr/>
        </p:nvSpPr>
        <p:spPr>
          <a:xfrm>
            <a:off x="6364080" y="1251693"/>
            <a:ext cx="5126569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Noir Pro" panose="00000500000000000000" pitchFamily="50" charset="0"/>
              </a:rPr>
              <a:t>4 лесничества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Noir Pro" panose="00000500000000000000" pitchFamily="50" charset="0"/>
              </a:rPr>
              <a:t>Амурская область, Забайкальский край, Республика Бурятия</a:t>
            </a:r>
            <a:endParaRPr lang="en-US" sz="1400" dirty="0">
              <a:latin typeface="Noir Pro" panose="00000500000000000000" pitchFamily="50" charset="0"/>
            </a:endParaRP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Noir Pro" panose="00000500000000000000" pitchFamily="50" charset="0"/>
              </a:rPr>
              <a:t>Особые природно-климатические условия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Noir Pro" panose="00000500000000000000" pitchFamily="50" charset="0"/>
              </a:rPr>
              <a:t>Новый характер рубок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Noir Pro" panose="00000500000000000000" pitchFamily="50" charset="0"/>
              </a:rPr>
              <a:t>Реализация</a:t>
            </a:r>
            <a:r>
              <a:rPr lang="en-US" sz="1400" dirty="0">
                <a:latin typeface="Noir Pro" panose="00000500000000000000" pitchFamily="50" charset="0"/>
              </a:rPr>
              <a:t> </a:t>
            </a:r>
            <a:r>
              <a:rPr lang="ru-RU" sz="1400" dirty="0">
                <a:latin typeface="Noir Pro" panose="00000500000000000000" pitchFamily="50" charset="0"/>
              </a:rPr>
              <a:t>с июня 2023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Noir Pro" panose="00000500000000000000" pitchFamily="50" charset="0"/>
              </a:rPr>
              <a:t>Ежемесячный и непрерывный мониторинг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Noir Pro" panose="00000500000000000000" pitchFamily="50" charset="0"/>
              </a:rPr>
              <a:t>В работе: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212121"/>
                </a:solidFill>
                <a:latin typeface="Noir Pro" panose="00000500000000000000" pitchFamily="50" charset="0"/>
              </a:rPr>
              <a:t>284 сцены обработано ИИ 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212121"/>
                </a:solidFill>
                <a:latin typeface="Noir Pro" panose="00000500000000000000" pitchFamily="50" charset="0"/>
              </a:rPr>
              <a:t>213 рубок выявлено </a:t>
            </a:r>
          </a:p>
          <a:p>
            <a:pPr lvl="1">
              <a:buClr>
                <a:srgbClr val="FF0000"/>
              </a:buClr>
            </a:pPr>
            <a:endParaRPr lang="ru-RU" sz="1200" b="0" i="0" dirty="0">
              <a:solidFill>
                <a:srgbClr val="212121"/>
              </a:solidFill>
              <a:effectLst/>
              <a:latin typeface="Noir Pro Light" panose="00000400000000000000" pitchFamily="50" charset="0"/>
            </a:endParaRP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Noir Pro" panose="00000500000000000000" pitchFamily="50" charset="0"/>
              </a:rPr>
              <a:t>Первые результаты мониторинга находятся на верификации</a:t>
            </a:r>
          </a:p>
          <a:p>
            <a:pPr marL="742950" lvl="1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Noir Pro" panose="00000500000000000000" pitchFamily="50" charset="0"/>
              </a:rPr>
              <a:t>Предварительно определены новые типы и признаки рубок для автоматического распознавания</a:t>
            </a:r>
          </a:p>
          <a:p>
            <a:pPr marL="742950" lvl="1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Noir Pro" panose="00000500000000000000" pitchFamily="50" charset="0"/>
              </a:rPr>
              <a:t>Формируются гипотезы по совершенствованию процесса обучения</a:t>
            </a:r>
          </a:p>
          <a:p>
            <a:pPr marL="742950" lvl="1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Noir Pro" panose="00000500000000000000" pitchFamily="50" charset="0"/>
              </a:rPr>
              <a:t>Продолжается обучение по новым сенсорам</a:t>
            </a:r>
          </a:p>
        </p:txBody>
      </p:sp>
      <p:sp>
        <p:nvSpPr>
          <p:cNvPr id="15" name="Номер слайда 1">
            <a:extLst>
              <a:ext uri="{FF2B5EF4-FFF2-40B4-BE49-F238E27FC236}">
                <a16:creationId xmlns:a16="http://schemas.microsoft.com/office/drawing/2014/main" id="{2E6E63D9-99B2-45E0-BD46-1CCF6D90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2495" y="636651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00382-09F0-4B93-B801-9A366561639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E66F99-052D-4A95-8853-93E3E6F686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t="25976" r="17795" b="36069"/>
          <a:stretch/>
        </p:blipFill>
        <p:spPr>
          <a:xfrm>
            <a:off x="214055" y="923612"/>
            <a:ext cx="5867400" cy="2505388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8514800-F7A9-467F-9746-62A32748ED47}"/>
              </a:ext>
            </a:extLst>
          </p:cNvPr>
          <p:cNvGrpSpPr/>
          <p:nvPr/>
        </p:nvGrpSpPr>
        <p:grpSpPr>
          <a:xfrm>
            <a:off x="214055" y="2768592"/>
            <a:ext cx="3534489" cy="544844"/>
            <a:chOff x="0" y="6120116"/>
            <a:chExt cx="3534489" cy="544844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6A2203-E787-472C-B1B4-65AD2E4ECA3F}"/>
                </a:ext>
              </a:extLst>
            </p:cNvPr>
            <p:cNvSpPr/>
            <p:nvPr/>
          </p:nvSpPr>
          <p:spPr>
            <a:xfrm>
              <a:off x="0" y="6132415"/>
              <a:ext cx="3049603" cy="532545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AA3B1F5-5723-4951-9BFF-8CEA7BD56574}"/>
                </a:ext>
              </a:extLst>
            </p:cNvPr>
            <p:cNvSpPr txBox="1"/>
            <p:nvPr/>
          </p:nvSpPr>
          <p:spPr>
            <a:xfrm>
              <a:off x="161629" y="6120116"/>
              <a:ext cx="33728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/>
                <a:t>Белогорское лесничество </a:t>
              </a:r>
            </a:p>
            <a:p>
              <a:r>
                <a:rPr lang="ru-RU" sz="1400" dirty="0"/>
                <a:t>Вырубка 19 июня – 04 июля</a:t>
              </a:r>
            </a:p>
          </p:txBody>
        </p:sp>
      </p:grpSp>
      <p:pic>
        <p:nvPicPr>
          <p:cNvPr id="9" name="Рисунок 8" descr="Изображение выглядит как лес&#10;&#10;Автоматически созданное описание">
            <a:extLst>
              <a:ext uri="{FF2B5EF4-FFF2-40B4-BE49-F238E27FC236}">
                <a16:creationId xmlns:a16="http://schemas.microsoft.com/office/drawing/2014/main" id="{70389893-3832-4004-B079-DD5C8D5A24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66"/>
          <a:stretch/>
        </p:blipFill>
        <p:spPr>
          <a:xfrm>
            <a:off x="214055" y="3707961"/>
            <a:ext cx="5881945" cy="2505388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81C52B84-B7A8-4637-BD30-DB5E04BB6DF3}"/>
              </a:ext>
            </a:extLst>
          </p:cNvPr>
          <p:cNvGrpSpPr/>
          <p:nvPr/>
        </p:nvGrpSpPr>
        <p:grpSpPr>
          <a:xfrm>
            <a:off x="228600" y="5611636"/>
            <a:ext cx="3534489" cy="544844"/>
            <a:chOff x="0" y="6120116"/>
            <a:chExt cx="3534489" cy="544844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047F6A5E-8293-4178-A0D1-08AB30F15C2B}"/>
                </a:ext>
              </a:extLst>
            </p:cNvPr>
            <p:cNvSpPr/>
            <p:nvPr/>
          </p:nvSpPr>
          <p:spPr>
            <a:xfrm>
              <a:off x="0" y="6132415"/>
              <a:ext cx="3049603" cy="532545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7D34240-36F1-4DE8-A8F6-B4B75DD4CDB3}"/>
                </a:ext>
              </a:extLst>
            </p:cNvPr>
            <p:cNvSpPr txBox="1"/>
            <p:nvPr/>
          </p:nvSpPr>
          <p:spPr>
            <a:xfrm>
              <a:off x="161629" y="6120116"/>
              <a:ext cx="33728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/>
                <a:t>Заиграевское лесничество </a:t>
              </a:r>
            </a:p>
            <a:p>
              <a:r>
                <a:rPr lang="ru-RU" sz="1400" dirty="0"/>
                <a:t>Вырубка 29 мая – 21 июня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7709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8D4EF9A-42F7-4090-862D-68070CB56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42CE77C9-A0B4-4BF2-BE40-CD17E7E5A987}" type="slidenum">
              <a:rPr lang="ru-RU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34320C-2123-4B1A-BB35-7DBD88D6F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6961" y="303901"/>
            <a:ext cx="8463027" cy="45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9" rIns="91439" bIns="45719">
            <a:spAutoFit/>
          </a:bodyPr>
          <a:lstStyle>
            <a:defPPr>
              <a:defRPr lang="ru-RU"/>
            </a:defPPr>
            <a:lvl1pPr algn="r" defTabSz="957263">
              <a:lnSpc>
                <a:spcPct val="85000"/>
              </a:lnSpc>
              <a:defRPr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57239">
              <a:defRPr/>
            </a:pPr>
            <a:r>
              <a:rPr lang="ru-RU" sz="2800" b="0" dirty="0">
                <a:solidFill>
                  <a:prstClr val="black"/>
                </a:solidFill>
                <a:latin typeface="Noir Pro" panose="00000500000000000000" pitchFamily="50" charset="0"/>
                <a:ea typeface="Arial Unicode MS" charset="0"/>
                <a:cs typeface="Arial Unicode MS" charset="0"/>
              </a:rPr>
              <a:t>Взаимодействие с </a:t>
            </a:r>
            <a:r>
              <a:rPr lang="ru-RU" sz="2800" b="0" dirty="0" err="1">
                <a:solidFill>
                  <a:prstClr val="black"/>
                </a:solidFill>
                <a:latin typeface="Noir Pro" panose="00000500000000000000" pitchFamily="50" charset="0"/>
                <a:ea typeface="Arial Unicode MS" charset="0"/>
                <a:cs typeface="Arial Unicode MS" charset="0"/>
              </a:rPr>
              <a:t>ФОИВами</a:t>
            </a:r>
            <a:endParaRPr lang="ru-RU" sz="2800" b="0" dirty="0">
              <a:solidFill>
                <a:prstClr val="black"/>
              </a:solidFill>
              <a:latin typeface="Noir Pro" panose="00000500000000000000" pitchFamily="50" charset="0"/>
              <a:ea typeface="Arial Unicode MS" charset="0"/>
              <a:cs typeface="Arial Unicode MS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FD58BA-85F4-4A6B-BBAB-57DF90D2B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037" y="5495276"/>
            <a:ext cx="1400087" cy="6473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A8DD4B-1ACB-41E0-97AB-C9F8B38A2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252" y="1199488"/>
            <a:ext cx="1456005" cy="7380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E47DCF-0282-47A8-BEE7-38CF1A07A5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920"/>
          <a:stretch/>
        </p:blipFill>
        <p:spPr>
          <a:xfrm>
            <a:off x="1452538" y="3799351"/>
            <a:ext cx="1287055" cy="6111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C2F4653-B163-42E6-95DD-2F0ADF9E8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88" y="3192281"/>
            <a:ext cx="1567792" cy="33402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3428C77-F2D5-4A0A-AEC5-33BF16C7A1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01" y="4622510"/>
            <a:ext cx="1287056" cy="45770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3356CDC-EA6C-4B0F-B15D-15543277F0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9086" y="2196992"/>
            <a:ext cx="1473956" cy="584776"/>
          </a:xfrm>
          <a:prstGeom prst="rect">
            <a:avLst/>
          </a:prstGeom>
        </p:spPr>
      </p:pic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FD3A920E-20B1-45F3-A42C-7939B6C141C1}"/>
              </a:ext>
            </a:extLst>
          </p:cNvPr>
          <p:cNvGrpSpPr/>
          <p:nvPr/>
        </p:nvGrpSpPr>
        <p:grpSpPr>
          <a:xfrm>
            <a:off x="3398612" y="1176092"/>
            <a:ext cx="8803208" cy="5037776"/>
            <a:chOff x="3840853" y="1308772"/>
            <a:chExt cx="8803208" cy="5037776"/>
          </a:xfrm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1EC400BD-28E6-4F08-8C6D-7846B1D69593}"/>
                </a:ext>
              </a:extLst>
            </p:cNvPr>
            <p:cNvSpPr/>
            <p:nvPr/>
          </p:nvSpPr>
          <p:spPr>
            <a:xfrm>
              <a:off x="3840853" y="4023259"/>
              <a:ext cx="8803208" cy="502581"/>
            </a:xfrm>
            <a:prstGeom prst="rect">
              <a:avLst/>
            </a:prstGeom>
            <a:solidFill>
              <a:srgbClr val="050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77">
                <a:defRPr/>
              </a:pPr>
              <a:r>
                <a:rPr lang="ru-RU" sz="2800" dirty="0">
                  <a:solidFill>
                    <a:prstClr val="white"/>
                  </a:solidFill>
                  <a:latin typeface="Noir Pro" panose="00000500000000000000" pitchFamily="50" charset="0"/>
                </a:rPr>
                <a:t>                   </a:t>
              </a: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8E4A888B-6FC3-47A5-854D-AF39E27DB7CD}"/>
                </a:ext>
              </a:extLst>
            </p:cNvPr>
            <p:cNvSpPr/>
            <p:nvPr/>
          </p:nvSpPr>
          <p:spPr>
            <a:xfrm>
              <a:off x="3840853" y="4601351"/>
              <a:ext cx="8803208" cy="834843"/>
            </a:xfrm>
            <a:prstGeom prst="rect">
              <a:avLst/>
            </a:prstGeom>
            <a:solidFill>
              <a:srgbClr val="050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77">
                <a:defRPr/>
              </a:pPr>
              <a:r>
                <a:rPr lang="ru-RU" sz="2800" dirty="0">
                  <a:solidFill>
                    <a:prstClr val="white"/>
                  </a:solidFill>
                  <a:latin typeface="Noir Pro" panose="00000500000000000000" pitchFamily="50" charset="0"/>
                </a:rPr>
                <a:t>                   </a:t>
              </a: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E8E1BD89-1398-4B40-AAAB-E0586FD8162F}"/>
                </a:ext>
              </a:extLst>
            </p:cNvPr>
            <p:cNvSpPr/>
            <p:nvPr/>
          </p:nvSpPr>
          <p:spPr>
            <a:xfrm>
              <a:off x="3840853" y="5511705"/>
              <a:ext cx="8803208" cy="834843"/>
            </a:xfrm>
            <a:prstGeom prst="rect">
              <a:avLst/>
            </a:prstGeom>
            <a:solidFill>
              <a:srgbClr val="050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77">
                <a:defRPr/>
              </a:pPr>
              <a:r>
                <a:rPr lang="ru-RU" sz="2800" dirty="0">
                  <a:solidFill>
                    <a:prstClr val="white"/>
                  </a:solidFill>
                  <a:latin typeface="Noir Pro" panose="00000500000000000000" pitchFamily="50" charset="0"/>
                </a:rPr>
                <a:t>                   </a:t>
              </a: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8460619A-2483-486B-8696-968F9EDE9DCE}"/>
                </a:ext>
              </a:extLst>
            </p:cNvPr>
            <p:cNvSpPr/>
            <p:nvPr/>
          </p:nvSpPr>
          <p:spPr>
            <a:xfrm>
              <a:off x="4239346" y="5627955"/>
              <a:ext cx="746246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891" indent="-342891" defTabSz="914377">
                <a:buFont typeface="+mj-lt"/>
                <a:buAutoNum type="arabicPeriod" startAt="7"/>
                <a:defRPr/>
              </a:pPr>
              <a:r>
                <a:rPr lang="ru-RU" sz="1600" dirty="0">
                  <a:solidFill>
                    <a:prstClr val="white"/>
                  </a:solidFill>
                  <a:latin typeface="Noir Pro Light" panose="00000400000000000000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Участие в эксперименте по созданию единого информационного ресурса о земле и недвижимости</a:t>
              </a: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F41423DC-E247-4B3F-8BF2-AD6233ED0E3B}"/>
                </a:ext>
              </a:extLst>
            </p:cNvPr>
            <p:cNvSpPr/>
            <p:nvPr/>
          </p:nvSpPr>
          <p:spPr>
            <a:xfrm>
              <a:off x="4250076" y="4102126"/>
              <a:ext cx="80917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891" indent="-342891" defTabSz="914377">
                <a:buFont typeface="+mj-lt"/>
                <a:buAutoNum type="arabicPeriod" startAt="5"/>
                <a:defRPr/>
              </a:pPr>
              <a:r>
                <a:rPr lang="ru-RU" sz="1600" dirty="0">
                  <a:solidFill>
                    <a:prstClr val="white"/>
                  </a:solidFill>
                  <a:latin typeface="Noir Pro Light" panose="00000400000000000000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Аналитика по лесному фонду</a:t>
              </a:r>
              <a:endParaRPr lang="ru-RU" sz="1400" dirty="0">
                <a:solidFill>
                  <a:prstClr val="white"/>
                </a:solidFill>
                <a:latin typeface="Noir Pro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335DFE2C-460B-42E1-A1D6-8DB8C0984AD1}"/>
                </a:ext>
              </a:extLst>
            </p:cNvPr>
            <p:cNvSpPr/>
            <p:nvPr/>
          </p:nvSpPr>
          <p:spPr>
            <a:xfrm>
              <a:off x="4239348" y="4725931"/>
              <a:ext cx="746246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891" indent="-342891" defTabSz="914377">
                <a:buFont typeface="+mj-lt"/>
                <a:buAutoNum type="arabicPeriod" startAt="6"/>
                <a:defRPr/>
              </a:pPr>
              <a:r>
                <a:rPr lang="ru-RU" sz="1600" dirty="0">
                  <a:solidFill>
                    <a:prstClr val="white"/>
                  </a:solidFill>
                  <a:latin typeface="Noir Pro Light" panose="00000400000000000000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Аналитика по территории Северного морского пути и формирования карт ледовой обстановки, а также состояния портов</a:t>
              </a:r>
              <a:endParaRPr lang="ru-RU" sz="1400" dirty="0">
                <a:solidFill>
                  <a:prstClr val="white"/>
                </a:solidFill>
                <a:latin typeface="Noir Pro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FF7CFFE8-B253-4C53-ABA8-5688AFC72C78}"/>
                </a:ext>
              </a:extLst>
            </p:cNvPr>
            <p:cNvSpPr/>
            <p:nvPr/>
          </p:nvSpPr>
          <p:spPr>
            <a:xfrm>
              <a:off x="3840853" y="1308772"/>
              <a:ext cx="8803208" cy="834843"/>
            </a:xfrm>
            <a:prstGeom prst="rect">
              <a:avLst/>
            </a:prstGeom>
            <a:solidFill>
              <a:srgbClr val="050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77">
                <a:defRPr/>
              </a:pPr>
              <a:r>
                <a:rPr lang="ru-RU" sz="2800" dirty="0">
                  <a:solidFill>
                    <a:prstClr val="white"/>
                  </a:solidFill>
                  <a:latin typeface="Noir Pro" panose="00000500000000000000" pitchFamily="50" charset="0"/>
                </a:rPr>
                <a:t>                   </a:t>
              </a: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CB45ABF5-423E-4B61-BB69-BAA3DBB260AC}"/>
                </a:ext>
              </a:extLst>
            </p:cNvPr>
            <p:cNvSpPr/>
            <p:nvPr/>
          </p:nvSpPr>
          <p:spPr>
            <a:xfrm>
              <a:off x="4250076" y="1465521"/>
              <a:ext cx="696930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891" indent="-342891" defTabSz="914377">
                <a:buFont typeface="+mj-lt"/>
                <a:buAutoNum type="arabicPeriod"/>
                <a:defRPr/>
              </a:pPr>
              <a:r>
                <a:rPr lang="ru-RU" sz="1600" dirty="0">
                  <a:solidFill>
                    <a:prstClr val="white"/>
                  </a:solidFill>
                  <a:latin typeface="Noir Pro Light" panose="00000400000000000000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Мониторинг строительства по национальным проектам (в том числе строительства космодрома «Восточный»)</a:t>
              </a:r>
              <a:endParaRPr lang="ru-RU" sz="1400" dirty="0">
                <a:solidFill>
                  <a:prstClr val="white"/>
                </a:solidFill>
                <a:latin typeface="Noir Pro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EA7F9407-F8DA-4F9D-828D-12C45E6C29E6}"/>
                </a:ext>
              </a:extLst>
            </p:cNvPr>
            <p:cNvSpPr/>
            <p:nvPr/>
          </p:nvSpPr>
          <p:spPr>
            <a:xfrm>
              <a:off x="3840853" y="2212739"/>
              <a:ext cx="8803208" cy="834843"/>
            </a:xfrm>
            <a:prstGeom prst="rect">
              <a:avLst/>
            </a:prstGeom>
            <a:solidFill>
              <a:srgbClr val="050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77">
                <a:defRPr/>
              </a:pPr>
              <a:r>
                <a:rPr lang="ru-RU" sz="2800" dirty="0">
                  <a:solidFill>
                    <a:prstClr val="white"/>
                  </a:solidFill>
                  <a:latin typeface="Noir Pro" panose="00000500000000000000" pitchFamily="50" charset="0"/>
                </a:rPr>
                <a:t>                   </a:t>
              </a: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8C2D84BE-AA74-4E2D-A034-3F52B0FA4328}"/>
                </a:ext>
              </a:extLst>
            </p:cNvPr>
            <p:cNvSpPr/>
            <p:nvPr/>
          </p:nvSpPr>
          <p:spPr>
            <a:xfrm>
              <a:off x="4239348" y="2331263"/>
              <a:ext cx="746246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891" indent="-342891" defTabSz="914377">
                <a:buFont typeface="+mj-lt"/>
                <a:buAutoNum type="arabicPeriod" startAt="2"/>
                <a:defRPr/>
              </a:pPr>
              <a:r>
                <a:rPr lang="ru-RU" sz="1600" dirty="0">
                  <a:solidFill>
                    <a:prstClr val="white"/>
                  </a:solidFill>
                  <a:latin typeface="Noir Pro Light" panose="00000400000000000000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Мониторинг термальных точек на поверхности Земли, аналитика по пожарам</a:t>
              </a:r>
            </a:p>
            <a:p>
              <a:pPr marL="342891" indent="-342891" defTabSz="914377">
                <a:buFont typeface="+mj-lt"/>
                <a:buAutoNum type="arabicPeriod" startAt="2"/>
                <a:defRPr/>
              </a:pPr>
              <a:endParaRPr lang="ru-RU" sz="1600" dirty="0">
                <a:solidFill>
                  <a:prstClr val="white"/>
                </a:solidFill>
                <a:latin typeface="Noir Pro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CA6A4F02-8880-4B39-8AB3-D84B14875E81}"/>
                </a:ext>
              </a:extLst>
            </p:cNvPr>
            <p:cNvSpPr/>
            <p:nvPr/>
          </p:nvSpPr>
          <p:spPr>
            <a:xfrm>
              <a:off x="3840853" y="3119292"/>
              <a:ext cx="8803208" cy="834843"/>
            </a:xfrm>
            <a:prstGeom prst="rect">
              <a:avLst/>
            </a:prstGeom>
            <a:solidFill>
              <a:srgbClr val="050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77">
                <a:defRPr/>
              </a:pPr>
              <a:r>
                <a:rPr lang="ru-RU" sz="2800" dirty="0">
                  <a:solidFill>
                    <a:prstClr val="white"/>
                  </a:solidFill>
                  <a:latin typeface="Noir Pro" panose="00000500000000000000" pitchFamily="50" charset="0"/>
                </a:rPr>
                <a:t>                   </a:t>
              </a: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F3CA3CDF-D042-4875-8CFB-4916B97C4137}"/>
                </a:ext>
              </a:extLst>
            </p:cNvPr>
            <p:cNvSpPr/>
            <p:nvPr/>
          </p:nvSpPr>
          <p:spPr>
            <a:xfrm>
              <a:off x="4239348" y="3204560"/>
              <a:ext cx="6739657" cy="6617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891" indent="-342891" defTabSz="914377">
                <a:spcAft>
                  <a:spcPts val="600"/>
                </a:spcAft>
                <a:buFont typeface="+mj-lt"/>
                <a:buAutoNum type="arabicPeriod" startAt="3"/>
                <a:defRPr/>
              </a:pPr>
              <a:r>
                <a:rPr lang="ru-RU" sz="1600" dirty="0">
                  <a:solidFill>
                    <a:prstClr val="white"/>
                  </a:solidFill>
                  <a:latin typeface="Noir Pro Light" panose="00000400000000000000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Интеграция с информационной системой ТОР КНД</a:t>
              </a:r>
            </a:p>
            <a:p>
              <a:pPr marL="342891" indent="-342891" defTabSz="914377">
                <a:spcAft>
                  <a:spcPts val="600"/>
                </a:spcAft>
                <a:buFont typeface="+mj-lt"/>
                <a:buAutoNum type="arabicPeriod" startAt="3"/>
                <a:defRPr/>
              </a:pPr>
              <a:r>
                <a:rPr lang="ru-RU" sz="1600" dirty="0">
                  <a:solidFill>
                    <a:prstClr val="white"/>
                  </a:solidFill>
                  <a:latin typeface="Noir Pro Light" panose="00000400000000000000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Аналитика по водным объектам</a:t>
              </a:r>
            </a:p>
          </p:txBody>
        </p:sp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55A08C7-6369-4D36-92C7-C57ACC27A0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301" y="3071881"/>
            <a:ext cx="529377" cy="52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58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406F15A-26DF-4618-A01E-FC2C9D9E6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69" y="4104329"/>
            <a:ext cx="1480651" cy="1480651"/>
          </a:xfrm>
          <a:prstGeom prst="ellipse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AC38807-9075-4059-986F-9CE05F7E9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8D229-ECA4-4E2F-9C41-AE6F04BEC5E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6832A-60B2-4D0A-AEAE-49A9DB7B8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3756" y="298222"/>
            <a:ext cx="8584152" cy="82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9" rIns="91439" bIns="45719">
            <a:spAutoFit/>
          </a:bodyPr>
          <a:lstStyle>
            <a:defPPr>
              <a:defRPr lang="ru-RU"/>
            </a:defPPr>
            <a:lvl1pPr algn="r" defTabSz="957263">
              <a:lnSpc>
                <a:spcPct val="85000"/>
              </a:lnSpc>
              <a:defRPr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57239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Arial Unicode MS" charset="0"/>
                <a:cs typeface="Arial Unicode MS" charset="0"/>
              </a:rPr>
              <a:t>Искусственный интеллект для обработки </a:t>
            </a:r>
          </a:p>
          <a:p>
            <a:pPr marL="0" marR="0" lvl="0" indent="0" algn="r" defTabSz="957239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Arial Unicode MS" charset="0"/>
                <a:cs typeface="Arial Unicode MS" charset="0"/>
              </a:rPr>
              <a:t>космических данных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C3F36A44-07A5-469C-93AF-EBA741CA1856}"/>
              </a:ext>
            </a:extLst>
          </p:cNvPr>
          <p:cNvGrpSpPr/>
          <p:nvPr/>
        </p:nvGrpSpPr>
        <p:grpSpPr>
          <a:xfrm>
            <a:off x="692695" y="1799252"/>
            <a:ext cx="10902851" cy="1968356"/>
            <a:chOff x="692695" y="1799252"/>
            <a:chExt cx="10902851" cy="196835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3771558-7F3C-489C-A1D6-524960652769}"/>
                </a:ext>
              </a:extLst>
            </p:cNvPr>
            <p:cNvSpPr txBox="1"/>
            <p:nvPr/>
          </p:nvSpPr>
          <p:spPr>
            <a:xfrm>
              <a:off x="9989979" y="3340209"/>
              <a:ext cx="152676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Границы карьеров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3CF00A-4F55-4445-81B1-63C6889AA5A5}"/>
                </a:ext>
              </a:extLst>
            </p:cNvPr>
            <p:cNvSpPr txBox="1"/>
            <p:nvPr/>
          </p:nvSpPr>
          <p:spPr>
            <a:xfrm>
              <a:off x="8154828" y="3336721"/>
              <a:ext cx="152676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Контуры дорог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CCBEAE-C2A9-42EA-A01B-F5272300F9E6}"/>
                </a:ext>
              </a:extLst>
            </p:cNvPr>
            <p:cNvSpPr txBox="1"/>
            <p:nvPr/>
          </p:nvSpPr>
          <p:spPr>
            <a:xfrm>
              <a:off x="6195345" y="3336721"/>
              <a:ext cx="152676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Контуры зданий и сооружений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053002-20F5-4DCE-92A0-084B81BD53A8}"/>
                </a:ext>
              </a:extLst>
            </p:cNvPr>
            <p:cNvSpPr txBox="1"/>
            <p:nvPr/>
          </p:nvSpPr>
          <p:spPr>
            <a:xfrm>
              <a:off x="4442269" y="3343891"/>
              <a:ext cx="139318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Дымка и облака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4C18F1-42F1-4F1F-B9AF-D3A3A207CD9B}"/>
                </a:ext>
              </a:extLst>
            </p:cNvPr>
            <p:cNvSpPr txBox="1"/>
            <p:nvPr/>
          </p:nvSpPr>
          <p:spPr>
            <a:xfrm>
              <a:off x="729710" y="3340209"/>
              <a:ext cx="139318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Паншарпенинг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4DFC77-05EE-4004-916D-01A1BC39E7C7}"/>
                </a:ext>
              </a:extLst>
            </p:cNvPr>
            <p:cNvSpPr txBox="1"/>
            <p:nvPr/>
          </p:nvSpPr>
          <p:spPr>
            <a:xfrm>
              <a:off x="2575645" y="3343891"/>
              <a:ext cx="155823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Супер-разрешение</a:t>
              </a: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6D6E1174-D317-4757-91A4-EAF17CD08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4088" y="1804501"/>
              <a:ext cx="1471598" cy="148590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5D9D0D06-FCA1-4D9A-9CE2-CD97F09DD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480" y="1807379"/>
              <a:ext cx="1608601" cy="1485900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940E3A2C-EC55-4BD9-B0BE-D9D02CF4A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369" t="4706" r="3304" b="3811"/>
            <a:stretch/>
          </p:blipFill>
          <p:spPr>
            <a:xfrm>
              <a:off x="692695" y="1799252"/>
              <a:ext cx="1471599" cy="1491149"/>
            </a:xfrm>
            <a:prstGeom prst="ellipse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64B10235-AF2B-4EA5-A375-A2C8A96D0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4023"/>
            <a:stretch/>
          </p:blipFill>
          <p:spPr>
            <a:xfrm>
              <a:off x="10129966" y="1807379"/>
              <a:ext cx="1465580" cy="1480651"/>
            </a:xfrm>
            <a:prstGeom prst="ellipse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5B0A82D-A9C8-48A5-A547-4422025BDF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l="1" r="15108"/>
            <a:stretch/>
          </p:blipFill>
          <p:spPr>
            <a:xfrm>
              <a:off x="8218988" y="1804500"/>
              <a:ext cx="1465580" cy="1480651"/>
            </a:xfrm>
            <a:prstGeom prst="ellipse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C5478B51-BD46-466D-B928-C29656F67B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8892"/>
            <a:stretch/>
          </p:blipFill>
          <p:spPr>
            <a:xfrm>
              <a:off x="6308010" y="1807379"/>
              <a:ext cx="1465580" cy="1480650"/>
            </a:xfrm>
            <a:prstGeom prst="ellipse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3BE6508D-01B4-4A72-9D4A-1D9BBD8053AF}"/>
              </a:ext>
            </a:extLst>
          </p:cNvPr>
          <p:cNvGrpSpPr/>
          <p:nvPr/>
        </p:nvGrpSpPr>
        <p:grpSpPr>
          <a:xfrm>
            <a:off x="662922" y="4104330"/>
            <a:ext cx="10902034" cy="1943850"/>
            <a:chOff x="662922" y="4104330"/>
            <a:chExt cx="10902034" cy="19438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8BB8E9-FDE1-4CF8-A7EC-3A6675365C14}"/>
                </a:ext>
              </a:extLst>
            </p:cNvPr>
            <p:cNvSpPr txBox="1"/>
            <p:nvPr/>
          </p:nvSpPr>
          <p:spPr>
            <a:xfrm>
              <a:off x="4375481" y="5617293"/>
              <a:ext cx="152676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Контуры лесных пожаров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4E6B10-DC84-4F1F-B47B-AF41817BF8EB}"/>
                </a:ext>
              </a:extLst>
            </p:cNvPr>
            <p:cNvSpPr txBox="1"/>
            <p:nvPr/>
          </p:nvSpPr>
          <p:spPr>
            <a:xfrm>
              <a:off x="2473542" y="5617293"/>
              <a:ext cx="152676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Контуры вырубок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2C6203-94F5-4472-A31B-6B481CA9CF4E}"/>
                </a:ext>
              </a:extLst>
            </p:cNvPr>
            <p:cNvSpPr txBox="1"/>
            <p:nvPr/>
          </p:nvSpPr>
          <p:spPr>
            <a:xfrm>
              <a:off x="662922" y="5615463"/>
              <a:ext cx="152676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Границы лесов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6FBFF4A-02E7-4B48-B947-6BE3214AD2D9}"/>
                </a:ext>
              </a:extLst>
            </p:cNvPr>
            <p:cNvSpPr txBox="1"/>
            <p:nvPr/>
          </p:nvSpPr>
          <p:spPr>
            <a:xfrm>
              <a:off x="8179359" y="5615463"/>
              <a:ext cx="152676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Границы полей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5520ADF-021F-4317-88B0-4813ACE4FFC2}"/>
                </a:ext>
              </a:extLst>
            </p:cNvPr>
            <p:cNvSpPr txBox="1"/>
            <p:nvPr/>
          </p:nvSpPr>
          <p:spPr>
            <a:xfrm>
              <a:off x="6277420" y="5617293"/>
              <a:ext cx="152676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Контуры водных объектов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1252BB-D1B2-4409-A897-93A254266396}"/>
                </a:ext>
              </a:extLst>
            </p:cNvPr>
            <p:cNvSpPr txBox="1"/>
            <p:nvPr/>
          </p:nvSpPr>
          <p:spPr>
            <a:xfrm>
              <a:off x="9989979" y="5615463"/>
              <a:ext cx="15218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Границы пустынь</a:t>
              </a:r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DB22AE07-4CA4-4012-A7BA-4097EC54E0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r="17092"/>
            <a:stretch/>
          </p:blipFill>
          <p:spPr>
            <a:xfrm>
              <a:off x="2533453" y="4104332"/>
              <a:ext cx="1466850" cy="1480651"/>
            </a:xfrm>
            <a:prstGeom prst="ellipse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97C7E27-D155-49EE-B9AF-A3DB7744CE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8285"/>
            <a:stretch/>
          </p:blipFill>
          <p:spPr>
            <a:xfrm>
              <a:off x="4425664" y="4104330"/>
              <a:ext cx="1471599" cy="1480651"/>
            </a:xfrm>
            <a:prstGeom prst="ellipse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4A791431-C793-4E0D-9F90-FB78DD0CB4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r="5508"/>
            <a:stretch/>
          </p:blipFill>
          <p:spPr>
            <a:xfrm>
              <a:off x="692695" y="4104330"/>
              <a:ext cx="1465580" cy="1480651"/>
            </a:xfrm>
            <a:prstGeom prst="ellipse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4D892DFB-99B2-4BD6-90B4-E5F6170C8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r="6862"/>
            <a:stretch/>
          </p:blipFill>
          <p:spPr>
            <a:xfrm>
              <a:off x="6317049" y="4104330"/>
              <a:ext cx="1465580" cy="1480651"/>
            </a:xfrm>
            <a:prstGeom prst="ellipse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1CDA9A92-DB32-4584-A48F-DAB03DC55C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r="1194"/>
            <a:stretch/>
          </p:blipFill>
          <p:spPr>
            <a:xfrm>
              <a:off x="10099375" y="4109317"/>
              <a:ext cx="1465581" cy="1475664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61837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5E2B8DA-9EE7-4F6A-9F0F-9175E4FE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D229-ECA4-4E2F-9C41-AE6F04BEC5EE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720DC4-7595-4FCA-A121-B99016207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6961" y="303901"/>
            <a:ext cx="8463027" cy="45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9" rIns="91439" bIns="45719">
            <a:spAutoFit/>
          </a:bodyPr>
          <a:lstStyle>
            <a:defPPr>
              <a:defRPr lang="ru-RU"/>
            </a:defPPr>
            <a:lvl1pPr algn="r" defTabSz="957263">
              <a:lnSpc>
                <a:spcPct val="85000"/>
              </a:lnSpc>
              <a:defRPr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57239">
              <a:defRPr/>
            </a:pPr>
            <a:r>
              <a:rPr lang="ru-RU" sz="2800" b="0" dirty="0">
                <a:solidFill>
                  <a:prstClr val="black"/>
                </a:solidFill>
                <a:latin typeface="Noir Pro" panose="00000500000000000000" pitchFamily="50" charset="0"/>
                <a:ea typeface="Arial Unicode MS" charset="0"/>
                <a:cs typeface="Arial Unicode MS" charset="0"/>
              </a:rPr>
              <a:t>Взаимодействие с </a:t>
            </a:r>
            <a:r>
              <a:rPr lang="ru-RU" sz="2800" b="0" dirty="0" err="1">
                <a:solidFill>
                  <a:prstClr val="black"/>
                </a:solidFill>
                <a:latin typeface="Noir Pro" panose="00000500000000000000" pitchFamily="50" charset="0"/>
                <a:ea typeface="Arial Unicode MS" charset="0"/>
                <a:cs typeface="Arial Unicode MS" charset="0"/>
              </a:rPr>
              <a:t>ФОИВами</a:t>
            </a:r>
            <a:r>
              <a:rPr lang="ru-RU" sz="2800" b="0" dirty="0">
                <a:solidFill>
                  <a:prstClr val="black"/>
                </a:solidFill>
                <a:latin typeface="Noir Pro" panose="00000500000000000000" pitchFamily="50" charset="0"/>
                <a:ea typeface="Arial Unicode MS" charset="0"/>
                <a:cs typeface="Arial Unicode MS" charset="0"/>
              </a:rPr>
              <a:t>: результаты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9FD157-200C-460E-BDEC-1FD281C82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73" y="1126172"/>
            <a:ext cx="3777808" cy="5412741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B82B6C-E31F-46BA-B19E-F2879D12E2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77" t="18437" r="3424" b="11374"/>
          <a:stretch/>
        </p:blipFill>
        <p:spPr>
          <a:xfrm>
            <a:off x="4586783" y="2884639"/>
            <a:ext cx="7055867" cy="3654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F3CFE6-3639-4C48-ABEE-A2E25CDF522F}"/>
              </a:ext>
            </a:extLst>
          </p:cNvPr>
          <p:cNvSpPr txBox="1"/>
          <p:nvPr/>
        </p:nvSpPr>
        <p:spPr>
          <a:xfrm>
            <a:off x="4586783" y="3029874"/>
            <a:ext cx="889415" cy="379656"/>
          </a:xfrm>
          <a:prstGeom prst="rect">
            <a:avLst/>
          </a:prstGeom>
          <a:solidFill>
            <a:schemeClr val="tx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  <a:latin typeface="Noir Pro" panose="00000500000000000000" pitchFamily="50" charset="0"/>
              </a:rPr>
              <a:t>2021</a:t>
            </a:r>
            <a:endParaRPr lang="ru-RU" sz="1867" dirty="0">
              <a:solidFill>
                <a:schemeClr val="bg1"/>
              </a:solidFill>
              <a:latin typeface="Noir Pro" panose="00000500000000000000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9559E6-F503-4EDC-BF03-7B55AF603D1B}"/>
              </a:ext>
            </a:extLst>
          </p:cNvPr>
          <p:cNvSpPr txBox="1"/>
          <p:nvPr/>
        </p:nvSpPr>
        <p:spPr>
          <a:xfrm>
            <a:off x="10753235" y="3029874"/>
            <a:ext cx="889415" cy="379656"/>
          </a:xfrm>
          <a:prstGeom prst="rect">
            <a:avLst/>
          </a:prstGeom>
          <a:solidFill>
            <a:schemeClr val="tx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  <a:latin typeface="Noir Pro" panose="00000500000000000000" pitchFamily="50" charset="0"/>
              </a:rPr>
              <a:t>2023</a:t>
            </a:r>
            <a:endParaRPr lang="ru-RU" sz="1867" dirty="0">
              <a:solidFill>
                <a:schemeClr val="bg1"/>
              </a:solidFill>
              <a:latin typeface="Noir Pro" panose="00000500000000000000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66554C-1C1D-421E-BABE-F19E9C70ADDA}"/>
              </a:ext>
            </a:extLst>
          </p:cNvPr>
          <p:cNvSpPr txBox="1"/>
          <p:nvPr/>
        </p:nvSpPr>
        <p:spPr>
          <a:xfrm>
            <a:off x="4521969" y="1250020"/>
            <a:ext cx="5729488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2133" dirty="0">
                <a:solidFill>
                  <a:srgbClr val="C00000"/>
                </a:solidFill>
                <a:latin typeface="Noir Pro" panose="00000500000000000000" pitchFamily="50" charset="0"/>
              </a:rPr>
              <a:t>БЛАГОДАРНОСТЬ КАЗНАЧЕЙСТВА РФ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96F311E-C289-4831-A0E8-2B4CB5DFC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1755" y="1057583"/>
            <a:ext cx="1456005" cy="7380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A6E276-FAC8-44E9-A074-5B56882BFF8D}"/>
              </a:ext>
            </a:extLst>
          </p:cNvPr>
          <p:cNvSpPr txBox="1"/>
          <p:nvPr/>
        </p:nvSpPr>
        <p:spPr>
          <a:xfrm>
            <a:off x="4521969" y="1839202"/>
            <a:ext cx="73380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600" dirty="0">
                <a:latin typeface="Noir Pro" panose="00000500000000000000" pitchFamily="50" charset="0"/>
              </a:rPr>
              <a:t>Межсервисный обмен данными между информационными системами Госкорпорации «Роскосмос» и Казначейства России по 170 объектам капитального строительства в рамках нацпроектов РФ</a:t>
            </a:r>
          </a:p>
        </p:txBody>
      </p:sp>
    </p:spTree>
    <p:extLst>
      <p:ext uri="{BB962C8B-B14F-4D97-AF65-F5344CB8AC3E}">
        <p14:creationId xmlns:p14="http://schemas.microsoft.com/office/powerpoint/2010/main" val="16422880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E56BBEA-F3FE-8CCC-D605-A103CE4AD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D229-ECA4-4E2F-9C41-AE6F04BEC5EE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62F810-5A8C-44CC-8F30-EB91DBF8B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6961" y="303901"/>
            <a:ext cx="8463027" cy="45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9" rIns="91439" bIns="45719">
            <a:spAutoFit/>
          </a:bodyPr>
          <a:lstStyle>
            <a:defPPr>
              <a:defRPr lang="ru-RU"/>
            </a:defPPr>
            <a:lvl1pPr algn="r" defTabSz="957263">
              <a:lnSpc>
                <a:spcPct val="85000"/>
              </a:lnSpc>
              <a:defRPr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57239">
              <a:defRPr/>
            </a:pPr>
            <a:r>
              <a:rPr lang="ru-RU" sz="2800" b="0" dirty="0">
                <a:solidFill>
                  <a:prstClr val="black"/>
                </a:solidFill>
                <a:latin typeface="Noir Pro" panose="00000500000000000000" pitchFamily="50" charset="0"/>
                <a:ea typeface="Arial Unicode MS" charset="0"/>
                <a:cs typeface="Arial Unicode MS" charset="0"/>
              </a:rPr>
              <a:t>Взаимодействие с </a:t>
            </a:r>
            <a:r>
              <a:rPr lang="ru-RU" sz="2800" b="0" dirty="0" err="1">
                <a:solidFill>
                  <a:prstClr val="black"/>
                </a:solidFill>
                <a:latin typeface="Noir Pro" panose="00000500000000000000" pitchFamily="50" charset="0"/>
                <a:ea typeface="Arial Unicode MS" charset="0"/>
                <a:cs typeface="Arial Unicode MS" charset="0"/>
              </a:rPr>
              <a:t>РОИВами</a:t>
            </a:r>
            <a:r>
              <a:rPr lang="ru-RU" sz="2800" b="0" dirty="0">
                <a:solidFill>
                  <a:prstClr val="black"/>
                </a:solidFill>
                <a:latin typeface="Noir Pro" panose="00000500000000000000" pitchFamily="50" charset="0"/>
                <a:ea typeface="Arial Unicode MS" charset="0"/>
                <a:cs typeface="Arial Unicode MS" charset="0"/>
              </a:rPr>
              <a:t>: результаты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8EA6CD-9ADB-4A10-844C-1A581B184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49" y="1119265"/>
            <a:ext cx="3690623" cy="5287824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746E86-D9EF-4902-B086-550EA4309BC7}"/>
              </a:ext>
            </a:extLst>
          </p:cNvPr>
          <p:cNvSpPr txBox="1"/>
          <p:nvPr/>
        </p:nvSpPr>
        <p:spPr>
          <a:xfrm>
            <a:off x="4521969" y="1180066"/>
            <a:ext cx="60411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2133" dirty="0">
                <a:solidFill>
                  <a:srgbClr val="C00000"/>
                </a:solidFill>
                <a:latin typeface="Noir Pro" panose="00000500000000000000" pitchFamily="50" charset="0"/>
              </a:rPr>
              <a:t>БЛАГОДАРНОСТЬ ПРАВИТЕЛЬСТВА МОСКВЫ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C546A0-84D5-439A-8920-8569AAEBFD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885"/>
          <a:stretch/>
        </p:blipFill>
        <p:spPr>
          <a:xfrm>
            <a:off x="10772365" y="1250020"/>
            <a:ext cx="981040" cy="12284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552C23C-A113-473C-971B-9A0FE83D1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883" y="3177297"/>
            <a:ext cx="6690675" cy="32297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5F37A4-B112-41B7-ABCB-F9C36447387B}"/>
              </a:ext>
            </a:extLst>
          </p:cNvPr>
          <p:cNvSpPr txBox="1"/>
          <p:nvPr/>
        </p:nvSpPr>
        <p:spPr>
          <a:xfrm>
            <a:off x="4521969" y="1675824"/>
            <a:ext cx="62909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Noir Pro" panose="00000500000000000000" pitchFamily="50" charset="0"/>
              </a:rPr>
              <a:t>«Правительство Москвы благодарит Государственную корпорацию «Роскосмос» за предоставление оперативной аналитической информации, полученной с помощью передовых технологий </a:t>
            </a:r>
            <a:r>
              <a:rPr lang="ru-RU" sz="1600" dirty="0" err="1">
                <a:latin typeface="Noir Pro" panose="00000500000000000000" pitchFamily="50" charset="0"/>
              </a:rPr>
              <a:t>геопространственного</a:t>
            </a:r>
            <a:r>
              <a:rPr lang="ru-RU" sz="1600" dirty="0">
                <a:latin typeface="Noir Pro" panose="00000500000000000000" pitchFamily="50" charset="0"/>
              </a:rPr>
              <a:t> анализа на основе данных отечественных спутниковых систем».</a:t>
            </a:r>
          </a:p>
        </p:txBody>
      </p:sp>
    </p:spTree>
    <p:extLst>
      <p:ext uri="{BB962C8B-B14F-4D97-AF65-F5344CB8AC3E}">
        <p14:creationId xmlns:p14="http://schemas.microsoft.com/office/powerpoint/2010/main" val="2940916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1651455-65C0-4064-A0D5-452C98F47679}"/>
              </a:ext>
            </a:extLst>
          </p:cNvPr>
          <p:cNvSpPr txBox="1"/>
          <p:nvPr/>
        </p:nvSpPr>
        <p:spPr>
          <a:xfrm>
            <a:off x="4603696" y="1085941"/>
            <a:ext cx="610776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33" dirty="0">
                <a:solidFill>
                  <a:srgbClr val="C00000"/>
                </a:solidFill>
                <a:latin typeface="Noir Pro" panose="00000500000000000000" pitchFamily="50" charset="0"/>
              </a:rPr>
              <a:t>БЛАГОДАРНОСТЬ НОВГОРОДСКОЙ ОБЛАСТИ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39877D-853A-4868-9272-5862D37AAC00}"/>
              </a:ext>
            </a:extLst>
          </p:cNvPr>
          <p:cNvSpPr txBox="1"/>
          <p:nvPr/>
        </p:nvSpPr>
        <p:spPr>
          <a:xfrm>
            <a:off x="4619787" y="1548216"/>
            <a:ext cx="5985605" cy="167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ru-RU" sz="1600" dirty="0">
                <a:latin typeface="Noir Pro" panose="00000500000000000000" pitchFamily="50" charset="0"/>
              </a:rPr>
              <a:t>В апреле-июне планируется проведение второго цикла мониторинга для контроля активности лесопользователей и недропользователей в осенне-весенний период.</a:t>
            </a:r>
          </a:p>
          <a:p>
            <a:pPr>
              <a:spcAft>
                <a:spcPts val="800"/>
              </a:spcAft>
            </a:pPr>
            <a:r>
              <a:rPr lang="ru-RU" sz="1600" dirty="0">
                <a:latin typeface="Noir Pro" panose="00000500000000000000" pitchFamily="50" charset="0"/>
              </a:rPr>
              <a:t>Минприроды Новгородской области предоставляет электронные слои выданных лицензий и границы участковых лесничеств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C128C2-7407-44A2-83EE-4FBAF557F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6961" y="303901"/>
            <a:ext cx="8463027" cy="45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9" rIns="91439" bIns="45719">
            <a:spAutoFit/>
          </a:bodyPr>
          <a:lstStyle>
            <a:defPPr>
              <a:defRPr lang="ru-RU"/>
            </a:defPPr>
            <a:lvl1pPr algn="r" defTabSz="957263">
              <a:lnSpc>
                <a:spcPct val="85000"/>
              </a:lnSpc>
              <a:defRPr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57239">
              <a:defRPr/>
            </a:pPr>
            <a:r>
              <a:rPr lang="ru-RU" sz="2800" b="0" dirty="0">
                <a:solidFill>
                  <a:prstClr val="black"/>
                </a:solidFill>
                <a:latin typeface="Noir Pro" panose="00000500000000000000" pitchFamily="50" charset="0"/>
                <a:ea typeface="Arial Unicode MS" charset="0"/>
                <a:cs typeface="Arial Unicode MS" charset="0"/>
              </a:rPr>
              <a:t>Взаимодействие с </a:t>
            </a:r>
            <a:r>
              <a:rPr lang="ru-RU" sz="2800" b="0" dirty="0" err="1">
                <a:solidFill>
                  <a:prstClr val="black"/>
                </a:solidFill>
                <a:latin typeface="Noir Pro" panose="00000500000000000000" pitchFamily="50" charset="0"/>
                <a:ea typeface="Arial Unicode MS" charset="0"/>
                <a:cs typeface="Arial Unicode MS" charset="0"/>
              </a:rPr>
              <a:t>РОИВами</a:t>
            </a:r>
            <a:r>
              <a:rPr lang="ru-RU" sz="2800" b="0" dirty="0">
                <a:solidFill>
                  <a:prstClr val="black"/>
                </a:solidFill>
                <a:latin typeface="Noir Pro" panose="00000500000000000000" pitchFamily="50" charset="0"/>
                <a:ea typeface="Arial Unicode MS" charset="0"/>
                <a:cs typeface="Arial Unicode MS" charset="0"/>
              </a:rPr>
              <a:t>: результаты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D39431-941D-48B1-8572-961D723F7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4616" y="750013"/>
            <a:ext cx="1014432" cy="11232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C8D75AA-D07A-40E7-942A-1F68DB49B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79" y="1026477"/>
            <a:ext cx="3798491" cy="542755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6C69E4C4-C1C2-47CB-BB38-2CEB54DB2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D229-ECA4-4E2F-9C41-AE6F04BEC5EE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98E9B18-B809-45D6-9B57-558F0C6D4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963" y="3563743"/>
            <a:ext cx="6952459" cy="288690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70729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361D35-543D-49FA-9756-921E3F0682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7838" r="133" b="8538"/>
          <a:stretch/>
        </p:blipFill>
        <p:spPr>
          <a:xfrm rot="10800000">
            <a:off x="-6" y="-5"/>
            <a:ext cx="12192004" cy="685800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0EC805E-9E4D-4C14-8F82-83E000021770}"/>
              </a:ext>
            </a:extLst>
          </p:cNvPr>
          <p:cNvSpPr/>
          <p:nvPr/>
        </p:nvSpPr>
        <p:spPr>
          <a:xfrm>
            <a:off x="-4" y="-2"/>
            <a:ext cx="12192003" cy="6858002"/>
          </a:xfrm>
          <a:prstGeom prst="rect">
            <a:avLst/>
          </a:prstGeom>
          <a:gradFill flip="none" rotWithShape="1">
            <a:gsLst>
              <a:gs pos="35000">
                <a:schemeClr val="tx2">
                  <a:lumMod val="50000"/>
                  <a:alpha val="59000"/>
                </a:schemeClr>
              </a:gs>
              <a:gs pos="69000">
                <a:srgbClr val="002060">
                  <a:alpha val="34000"/>
                </a:srgbClr>
              </a:gs>
              <a:gs pos="92000">
                <a:schemeClr val="tx2">
                  <a:lumMod val="50000"/>
                  <a:alpha val="74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50903A5-8B48-4E3A-A0C0-FABE21832FF4}"/>
              </a:ext>
            </a:extLst>
          </p:cNvPr>
          <p:cNvSpPr/>
          <p:nvPr/>
        </p:nvSpPr>
        <p:spPr>
          <a:xfrm>
            <a:off x="2171051" y="2351785"/>
            <a:ext cx="7849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115230, г. Москва, Каширское шоссе, дом 3, корпус 2, строение 4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+7 (495) 745-59-57, +7 (977) 359-71-39  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info@terratech.ru</a:t>
            </a:r>
          </a:p>
        </p:txBody>
      </p:sp>
      <p:sp>
        <p:nvSpPr>
          <p:cNvPr id="9" name="Дуга 8">
            <a:extLst>
              <a:ext uri="{FF2B5EF4-FFF2-40B4-BE49-F238E27FC236}">
                <a16:creationId xmlns:a16="http://schemas.microsoft.com/office/drawing/2014/main" id="{963ABA37-8118-4DE0-819F-9CEFB658EA5E}"/>
              </a:ext>
            </a:extLst>
          </p:cNvPr>
          <p:cNvSpPr/>
          <p:nvPr/>
        </p:nvSpPr>
        <p:spPr>
          <a:xfrm rot="20888217">
            <a:off x="-6383249" y="2451752"/>
            <a:ext cx="13434345" cy="11562183"/>
          </a:xfrm>
          <a:prstGeom prst="arc">
            <a:avLst>
              <a:gd name="adj1" fmla="val 16732246"/>
              <a:gd name="adj2" fmla="val 30292"/>
            </a:avLst>
          </a:prstGeom>
          <a:ln>
            <a:gradFill>
              <a:gsLst>
                <a:gs pos="89000">
                  <a:srgbClr val="3C578B"/>
                </a:gs>
                <a:gs pos="0">
                  <a:schemeClr val="accent5">
                    <a:lumMod val="75000"/>
                  </a:schemeClr>
                </a:gs>
                <a:gs pos="3000">
                  <a:srgbClr val="002060"/>
                </a:gs>
                <a:gs pos="21000">
                  <a:srgbClr val="00B0F0"/>
                </a:gs>
                <a:gs pos="69000">
                  <a:srgbClr val="00206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D08727-C953-4CAE-AA79-D9CE0D0C2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56736">
            <a:off x="1626067" y="2304266"/>
            <a:ext cx="532013" cy="3857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FFB38C-C8E5-4FE4-9FDF-1E96E1757CAC}"/>
              </a:ext>
            </a:extLst>
          </p:cNvPr>
          <p:cNvSpPr txBox="1"/>
          <p:nvPr/>
        </p:nvSpPr>
        <p:spPr>
          <a:xfrm>
            <a:off x="2676288" y="1310565"/>
            <a:ext cx="6839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СПАСИБО!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4E0AC8A-3891-4E22-A718-12468D06FE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762332"/>
            <a:ext cx="12192000" cy="246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45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256CFB6B-2E48-4A15-9D80-F5EC83C58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1585" y="178110"/>
            <a:ext cx="90781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ru-RU" sz="2800" dirty="0">
                <a:latin typeface="Noir Pro" panose="00000500000000000000" pitchFamily="50" charset="0"/>
              </a:rPr>
              <a:t>Экосистема «Цифровая Земля»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C4B2DD-7637-41EF-A495-C463E3B38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70" y="1608620"/>
            <a:ext cx="9702564" cy="52513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7CFB16-E051-480F-9DF2-1DBE267C469B}"/>
              </a:ext>
            </a:extLst>
          </p:cNvPr>
          <p:cNvSpPr txBox="1"/>
          <p:nvPr/>
        </p:nvSpPr>
        <p:spPr>
          <a:xfrm>
            <a:off x="637883" y="3075483"/>
            <a:ext cx="2726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349B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КОМПЛЕКС ВЫЧИСЛИТЕЛЬНЫХ РЕСУРСОВ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765156-E15A-46D0-A086-F7EBF7FE6551}"/>
              </a:ext>
            </a:extLst>
          </p:cNvPr>
          <p:cNvSpPr txBox="1"/>
          <p:nvPr/>
        </p:nvSpPr>
        <p:spPr>
          <a:xfrm>
            <a:off x="161109" y="1180283"/>
            <a:ext cx="2726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349B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АВТОМАТИЧЕСКАЯ ПОТОКОВАЯ ОБРАБОТКА ИНФОРМАЦИИ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2029AC-D9C3-4FF2-BA58-1C84CB4F04F4}"/>
              </a:ext>
            </a:extLst>
          </p:cNvPr>
          <p:cNvSpPr txBox="1"/>
          <p:nvPr/>
        </p:nvSpPr>
        <p:spPr>
          <a:xfrm>
            <a:off x="8953332" y="3975192"/>
            <a:ext cx="2726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Подсистема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349B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«ПОКРЫТИЕ»: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вся страна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регулярное обновление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высокоточная привязка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C07F6C-063B-4FF8-BC70-E478B1E0A682}"/>
              </a:ext>
            </a:extLst>
          </p:cNvPr>
          <p:cNvSpPr txBox="1"/>
          <p:nvPr/>
        </p:nvSpPr>
        <p:spPr>
          <a:xfrm>
            <a:off x="9011915" y="5372741"/>
            <a:ext cx="28625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Федеральный Фонд данных ДЗЗ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dirty="0">
                <a:solidFill>
                  <a:prstClr val="black"/>
                </a:solidFill>
                <a:latin typeface="Noir Pro" panose="00000500000000000000" pitchFamily="50" charset="0"/>
              </a:rPr>
              <a:t>Многолетний архив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Автоматическая поставка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Высокое качество обработки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3B3833-8FA8-470F-9456-71E8C70B1603}"/>
              </a:ext>
            </a:extLst>
          </p:cNvPr>
          <p:cNvSpPr txBox="1"/>
          <p:nvPr/>
        </p:nvSpPr>
        <p:spPr>
          <a:xfrm>
            <a:off x="8953332" y="2062154"/>
            <a:ext cx="2726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Подсистема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349B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«СЕРВИСЫ»: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27 продуктов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тематические слои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аналитика отчеты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BCDFE1D-0006-4100-AB27-83B4A96DBF9A}"/>
              </a:ext>
            </a:extLst>
          </p:cNvPr>
          <p:cNvGrpSpPr/>
          <p:nvPr/>
        </p:nvGrpSpPr>
        <p:grpSpPr>
          <a:xfrm>
            <a:off x="4682184" y="1963550"/>
            <a:ext cx="3115470" cy="431853"/>
            <a:chOff x="4374674" y="1836925"/>
            <a:chExt cx="3115470" cy="431853"/>
          </a:xfrm>
        </p:grpSpPr>
        <p:sp>
          <p:nvSpPr>
            <p:cNvPr id="12" name="Стрелка: вниз 11">
              <a:extLst>
                <a:ext uri="{FF2B5EF4-FFF2-40B4-BE49-F238E27FC236}">
                  <a16:creationId xmlns:a16="http://schemas.microsoft.com/office/drawing/2014/main" id="{7582E807-F73D-47EC-8145-15CA1E4DDE22}"/>
                </a:ext>
              </a:extLst>
            </p:cNvPr>
            <p:cNvSpPr/>
            <p:nvPr/>
          </p:nvSpPr>
          <p:spPr>
            <a:xfrm rot="10800000">
              <a:off x="4374674" y="1836927"/>
              <a:ext cx="490940" cy="431851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Стрелка: вниз 12">
              <a:extLst>
                <a:ext uri="{FF2B5EF4-FFF2-40B4-BE49-F238E27FC236}">
                  <a16:creationId xmlns:a16="http://schemas.microsoft.com/office/drawing/2014/main" id="{A78D7978-84A7-4304-A116-2C1FF986B3AA}"/>
                </a:ext>
              </a:extLst>
            </p:cNvPr>
            <p:cNvSpPr/>
            <p:nvPr/>
          </p:nvSpPr>
          <p:spPr>
            <a:xfrm rot="10800000">
              <a:off x="5686939" y="1836926"/>
              <a:ext cx="490940" cy="431851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Стрелка: вниз 13">
              <a:extLst>
                <a:ext uri="{FF2B5EF4-FFF2-40B4-BE49-F238E27FC236}">
                  <a16:creationId xmlns:a16="http://schemas.microsoft.com/office/drawing/2014/main" id="{2365A76C-57D0-45AA-BCCA-5B3534E50A3A}"/>
                </a:ext>
              </a:extLst>
            </p:cNvPr>
            <p:cNvSpPr/>
            <p:nvPr/>
          </p:nvSpPr>
          <p:spPr>
            <a:xfrm rot="10800000">
              <a:off x="6999204" y="1836925"/>
              <a:ext cx="490940" cy="431851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0C9F946-1D33-422F-92CC-E541DA4C1A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567" y="1364790"/>
            <a:ext cx="1605773" cy="43855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398E381-D180-42B9-B15B-5A3A2643B9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9367" y="1434761"/>
            <a:ext cx="6221104" cy="41421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D6E876C-D3F6-46B0-A95A-13FFA626B0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4136" y="2975935"/>
            <a:ext cx="512621" cy="5145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B32CD8A-047E-44DD-B54E-4148EFF48B2C}"/>
              </a:ext>
            </a:extLst>
          </p:cNvPr>
          <p:cNvSpPr txBox="1"/>
          <p:nvPr/>
        </p:nvSpPr>
        <p:spPr>
          <a:xfrm>
            <a:off x="9642594" y="3462957"/>
            <a:ext cx="13957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www.dgearth.ru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9141D9D-AA8D-4201-9EE9-A2685E133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D229-ECA4-4E2F-9C41-AE6F04BEC5EE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8198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537CFB48-123C-4EF3-B1A6-F4162C726018}"/>
              </a:ext>
            </a:extLst>
          </p:cNvPr>
          <p:cNvGrpSpPr/>
          <p:nvPr/>
        </p:nvGrpSpPr>
        <p:grpSpPr>
          <a:xfrm>
            <a:off x="9048694" y="3667332"/>
            <a:ext cx="2778246" cy="1576604"/>
            <a:chOff x="6170378" y="3632004"/>
            <a:chExt cx="2778246" cy="1576604"/>
          </a:xfrm>
        </p:grpSpPr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2D80FA96-F67E-4B69-A2FE-A42482D33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378" y="3756022"/>
              <a:ext cx="2778246" cy="1452586"/>
            </a:xfrm>
            <a:prstGeom prst="rect">
              <a:avLst/>
            </a:prstGeom>
          </p:spPr>
        </p:pic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8DD02498-F177-4B02-B5D4-7E46F2B0F445}"/>
                </a:ext>
              </a:extLst>
            </p:cNvPr>
            <p:cNvGrpSpPr/>
            <p:nvPr/>
          </p:nvGrpSpPr>
          <p:grpSpPr>
            <a:xfrm>
              <a:off x="6648748" y="3632004"/>
              <a:ext cx="1616100" cy="954107"/>
              <a:chOff x="6488825" y="5032595"/>
              <a:chExt cx="1616101" cy="954108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1E0C9D47-7BF4-4681-ACEA-A82CC87DDEFA}"/>
                  </a:ext>
                </a:extLst>
              </p:cNvPr>
              <p:cNvSpPr txBox="1"/>
              <p:nvPr/>
            </p:nvSpPr>
            <p:spPr>
              <a:xfrm>
                <a:off x="6598454" y="5032595"/>
                <a:ext cx="1506472" cy="707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4"/>
                <a:r>
                  <a:rPr lang="en-US" sz="4000" b="1" dirty="0">
                    <a:gradFill flip="none" rotWithShape="1">
                      <a:gsLst>
                        <a:gs pos="2732">
                          <a:srgbClr val="FF0000"/>
                        </a:gs>
                        <a:gs pos="39000">
                          <a:srgbClr val="FF0000"/>
                        </a:gs>
                        <a:gs pos="93443">
                          <a:srgbClr val="FF0000"/>
                        </a:gs>
                        <a:gs pos="58000">
                          <a:srgbClr val="FF0000"/>
                        </a:gs>
                        <a:gs pos="78000">
                          <a:srgbClr val="C00000"/>
                        </a:gs>
                      </a:gsLst>
                      <a:lin ang="2700000" scaled="1"/>
                      <a:tileRect/>
                    </a:gradFill>
                    <a:latin typeface="Noir Pro Bold Italic" panose="00000800000000000000" pitchFamily="50" charset="0"/>
                  </a:rPr>
                  <a:t>8</a:t>
                </a:r>
                <a:r>
                  <a:rPr lang="ru-RU" sz="4000" b="1" dirty="0">
                    <a:gradFill flip="none" rotWithShape="1">
                      <a:gsLst>
                        <a:gs pos="2732">
                          <a:srgbClr val="FF0000"/>
                        </a:gs>
                        <a:gs pos="39000">
                          <a:srgbClr val="FF0000"/>
                        </a:gs>
                        <a:gs pos="93443">
                          <a:srgbClr val="FF0000"/>
                        </a:gs>
                        <a:gs pos="58000">
                          <a:srgbClr val="FF0000"/>
                        </a:gs>
                        <a:gs pos="78000">
                          <a:srgbClr val="C00000"/>
                        </a:gs>
                      </a:gsLst>
                      <a:lin ang="2700000" scaled="1"/>
                      <a:tileRect/>
                    </a:gradFill>
                    <a:latin typeface="Noir Pro Bold Italic" panose="00000800000000000000" pitchFamily="50" charset="0"/>
                  </a:rPr>
                  <a:t>9 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E6D17348-CD61-4142-BFC1-F07BCFA83B75}"/>
                  </a:ext>
                </a:extLst>
              </p:cNvPr>
              <p:cNvSpPr txBox="1"/>
              <p:nvPr/>
            </p:nvSpPr>
            <p:spPr>
              <a:xfrm>
                <a:off x="6488825" y="5740482"/>
                <a:ext cx="1251007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354"/>
                <a:r>
                  <a:rPr lang="ru-RU" sz="1000" b="1" dirty="0">
                    <a:solidFill>
                      <a:prstClr val="white"/>
                    </a:solidFill>
                    <a:latin typeface="Noir Pro" panose="00000500000000000000" pitchFamily="50" charset="0"/>
                  </a:rPr>
                  <a:t>РЕГИОНОВ РФ</a:t>
                </a:r>
              </a:p>
            </p:txBody>
          </p:sp>
        </p:grpSp>
      </p:grp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ADF2E6E-2960-4BCA-A2DB-280F76E3D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D229-ECA4-4E2F-9C41-AE6F04BEC5EE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F048A1-7E51-41CA-9852-5BF9A794FA95}"/>
              </a:ext>
            </a:extLst>
          </p:cNvPr>
          <p:cNvSpPr txBox="1"/>
          <p:nvPr/>
        </p:nvSpPr>
        <p:spPr>
          <a:xfrm>
            <a:off x="3150417" y="1239631"/>
            <a:ext cx="8822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2">
              <a:defRPr/>
            </a:pPr>
            <a:r>
              <a:rPr lang="ru-RU" sz="1600" dirty="0">
                <a:latin typeface="Noir Pro" panose="00000500000000000000" pitchFamily="50" charset="0"/>
              </a:rPr>
              <a:t>Проект «Цифровая Земля – сервисы» создан АО «Терра Тех» по заказу </a:t>
            </a:r>
          </a:p>
          <a:p>
            <a:pPr defTabSz="914332">
              <a:defRPr/>
            </a:pPr>
            <a:r>
              <a:rPr lang="ru-RU" sz="1600" dirty="0">
                <a:latin typeface="Noir Pro" panose="00000500000000000000" pitchFamily="50" charset="0"/>
              </a:rPr>
              <a:t>Госкорпорации «Роскосмос» в рамках Национальной программы «ЦИФРОВАЯ ЭКОНОМИКА РФ»</a:t>
            </a:r>
            <a:endParaRPr lang="ru-RU" sz="1600" dirty="0">
              <a:latin typeface="Noir Pro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5B11CC-27D0-4927-8D8C-0E2B9F53C315}"/>
              </a:ext>
            </a:extLst>
          </p:cNvPr>
          <p:cNvSpPr txBox="1"/>
          <p:nvPr/>
        </p:nvSpPr>
        <p:spPr>
          <a:xfrm>
            <a:off x="2249161" y="212033"/>
            <a:ext cx="9437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32">
              <a:defRPr/>
            </a:pPr>
            <a:r>
              <a:rPr lang="ru-RU" sz="2800" dirty="0">
                <a:solidFill>
                  <a:srgbClr val="050929"/>
                </a:solidFill>
                <a:latin typeface="Noir Pro" panose="00000500000000000000" pitchFamily="50" charset="0"/>
              </a:rPr>
              <a:t>Развитие проекта «Цифровая Земля – Сервисы»</a:t>
            </a:r>
          </a:p>
        </p:txBody>
      </p: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D4E52475-1256-4561-B498-D56583869B2D}"/>
              </a:ext>
            </a:extLst>
          </p:cNvPr>
          <p:cNvGrpSpPr/>
          <p:nvPr/>
        </p:nvGrpSpPr>
        <p:grpSpPr>
          <a:xfrm>
            <a:off x="9148779" y="3908576"/>
            <a:ext cx="2982387" cy="1516884"/>
            <a:chOff x="8847909" y="5255142"/>
            <a:chExt cx="2982387" cy="1516884"/>
          </a:xfrm>
        </p:grpSpPr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7755EF97-0040-4C70-A50A-46F70A1D0AF6}"/>
                </a:ext>
              </a:extLst>
            </p:cNvPr>
            <p:cNvGrpSpPr/>
            <p:nvPr/>
          </p:nvGrpSpPr>
          <p:grpSpPr>
            <a:xfrm>
              <a:off x="9890825" y="5448587"/>
              <a:ext cx="1939471" cy="1323439"/>
              <a:chOff x="9890825" y="5485163"/>
              <a:chExt cx="1939471" cy="1323439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BAD77D6-091C-4F2E-BD95-9251BE356BFA}"/>
                  </a:ext>
                </a:extLst>
              </p:cNvPr>
              <p:cNvSpPr txBox="1"/>
              <p:nvPr/>
            </p:nvSpPr>
            <p:spPr>
              <a:xfrm>
                <a:off x="9890825" y="5485163"/>
                <a:ext cx="193947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354"/>
                <a:r>
                  <a:rPr lang="ru-RU" sz="8000" dirty="0">
                    <a:ln>
                      <a:solidFill>
                        <a:schemeClr val="accent1"/>
                      </a:solidFill>
                    </a:ln>
                    <a:gradFill flip="none" rotWithShape="1">
                      <a:gsLst>
                        <a:gs pos="1277">
                          <a:srgbClr val="0DD1FF"/>
                        </a:gs>
                        <a:gs pos="93443">
                          <a:srgbClr val="FF0000"/>
                        </a:gs>
                        <a:gs pos="21000">
                          <a:srgbClr val="00B0F0"/>
                        </a:gs>
                        <a:gs pos="41000">
                          <a:srgbClr val="105FE0"/>
                        </a:gs>
                      </a:gsLst>
                      <a:lin ang="2700000" scaled="1"/>
                      <a:tileRect/>
                    </a:gradFill>
                    <a:latin typeface="Noir Pro Bold" panose="020B0604020202020204" charset="0"/>
                  </a:rPr>
                  <a:t>22 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A42FE81-0899-46A3-B81B-AF135EB3C798}"/>
                  </a:ext>
                </a:extLst>
              </p:cNvPr>
              <p:cNvSpPr txBox="1"/>
              <p:nvPr/>
            </p:nvSpPr>
            <p:spPr>
              <a:xfrm>
                <a:off x="10218863" y="6512165"/>
                <a:ext cx="1449125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defTabSz="914354"/>
                <a:r>
                  <a:rPr lang="ru-RU" sz="1000" b="1" dirty="0">
                    <a:solidFill>
                      <a:srgbClr val="105FE0"/>
                    </a:solidFill>
                    <a:latin typeface="Noir Pro" panose="00000500000000000000" pitchFamily="50" charset="0"/>
                  </a:rPr>
                  <a:t>ИНФОПРОДУКТА</a:t>
                </a: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99B967C-657F-4BE1-B236-20120339BC77}"/>
                </a:ext>
              </a:extLst>
            </p:cNvPr>
            <p:cNvSpPr txBox="1"/>
            <p:nvPr/>
          </p:nvSpPr>
          <p:spPr>
            <a:xfrm>
              <a:off x="8847909" y="5255142"/>
              <a:ext cx="517853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354"/>
              <a:endParaRPr lang="ru-RU" sz="1000" b="1" dirty="0">
                <a:solidFill>
                  <a:srgbClr val="FF0000"/>
                </a:solidFill>
                <a:latin typeface="Noir Pro" panose="00000500000000000000" pitchFamily="50" charset="0"/>
              </a:endParaRPr>
            </a:p>
          </p:txBody>
        </p: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5F5A30DE-1B13-4F1F-B710-78E6D93F1B44}"/>
              </a:ext>
            </a:extLst>
          </p:cNvPr>
          <p:cNvGrpSpPr/>
          <p:nvPr/>
        </p:nvGrpSpPr>
        <p:grpSpPr>
          <a:xfrm>
            <a:off x="3762039" y="3580529"/>
            <a:ext cx="2485747" cy="584775"/>
            <a:chOff x="6584032" y="5081417"/>
            <a:chExt cx="2485744" cy="584776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7D36A03-480B-49A6-BE22-3C02156647AB}"/>
                </a:ext>
              </a:extLst>
            </p:cNvPr>
            <p:cNvSpPr txBox="1"/>
            <p:nvPr/>
          </p:nvSpPr>
          <p:spPr>
            <a:xfrm>
              <a:off x="6584032" y="5081417"/>
              <a:ext cx="112378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354"/>
              <a:r>
                <a:rPr lang="ru-RU" sz="3200" dirty="0">
                  <a:gradFill flip="none" rotWithShape="1">
                    <a:gsLst>
                      <a:gs pos="2732">
                        <a:srgbClr val="FF0000"/>
                      </a:gs>
                      <a:gs pos="39000">
                        <a:srgbClr val="FF0000"/>
                      </a:gs>
                      <a:gs pos="93443">
                        <a:srgbClr val="FF0000"/>
                      </a:gs>
                      <a:gs pos="58000">
                        <a:srgbClr val="FF0000"/>
                      </a:gs>
                      <a:gs pos="78000">
                        <a:srgbClr val="C00000"/>
                      </a:gs>
                    </a:gsLst>
                    <a:lin ang="2700000" scaled="1"/>
                    <a:tileRect/>
                  </a:gradFill>
                  <a:latin typeface="Noir Pro Bold Italic" panose="00000800000000000000" pitchFamily="50" charset="0"/>
                </a:rPr>
                <a:t>12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2BE8C66-B50D-4867-89A5-8A7363EE337A}"/>
                </a:ext>
              </a:extLst>
            </p:cNvPr>
            <p:cNvSpPr txBox="1"/>
            <p:nvPr/>
          </p:nvSpPr>
          <p:spPr>
            <a:xfrm>
              <a:off x="7521795" y="5332735"/>
              <a:ext cx="1547981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54"/>
              <a:r>
                <a:rPr lang="ru-RU" sz="1000" b="1" dirty="0">
                  <a:solidFill>
                    <a:srgbClr val="050929"/>
                  </a:solidFill>
                  <a:latin typeface="Noir Pro" panose="00000500000000000000" pitchFamily="50" charset="0"/>
                </a:rPr>
                <a:t>РЕГИОНОВ РФ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65E09F05-D976-4A1A-8D24-6BFD6A8F3D62}"/>
              </a:ext>
            </a:extLst>
          </p:cNvPr>
          <p:cNvGrpSpPr/>
          <p:nvPr/>
        </p:nvGrpSpPr>
        <p:grpSpPr>
          <a:xfrm>
            <a:off x="6193816" y="3626730"/>
            <a:ext cx="2778246" cy="1605768"/>
            <a:chOff x="6193816" y="3626730"/>
            <a:chExt cx="2778246" cy="1605768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64A01745-4432-466F-8CCB-CB1FFEB4A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3816" y="3779912"/>
              <a:ext cx="2778246" cy="1452586"/>
            </a:xfrm>
            <a:prstGeom prst="rect">
              <a:avLst/>
            </a:prstGeom>
          </p:spPr>
        </p:pic>
        <p:grpSp>
          <p:nvGrpSpPr>
            <p:cNvPr id="76" name="Группа 75">
              <a:extLst>
                <a:ext uri="{FF2B5EF4-FFF2-40B4-BE49-F238E27FC236}">
                  <a16:creationId xmlns:a16="http://schemas.microsoft.com/office/drawing/2014/main" id="{043C68A6-76E4-4D3B-8B2C-953A91A087B1}"/>
                </a:ext>
              </a:extLst>
            </p:cNvPr>
            <p:cNvGrpSpPr/>
            <p:nvPr/>
          </p:nvGrpSpPr>
          <p:grpSpPr>
            <a:xfrm>
              <a:off x="7075193" y="3626730"/>
              <a:ext cx="1550134" cy="979671"/>
              <a:chOff x="6915270" y="5027321"/>
              <a:chExt cx="1550135" cy="979672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AF307FBE-7568-4C05-896A-657D51E8F39E}"/>
                  </a:ext>
                </a:extLst>
              </p:cNvPr>
              <p:cNvSpPr txBox="1"/>
              <p:nvPr/>
            </p:nvSpPr>
            <p:spPr>
              <a:xfrm>
                <a:off x="6915270" y="5027321"/>
                <a:ext cx="1228894" cy="707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354"/>
                <a:r>
                  <a:rPr lang="ru-RU" sz="4000" dirty="0">
                    <a:gradFill flip="none" rotWithShape="1">
                      <a:gsLst>
                        <a:gs pos="2732">
                          <a:srgbClr val="FF0000"/>
                        </a:gs>
                        <a:gs pos="39000">
                          <a:srgbClr val="FF0000"/>
                        </a:gs>
                        <a:gs pos="93443">
                          <a:srgbClr val="FF0000"/>
                        </a:gs>
                        <a:gs pos="58000">
                          <a:srgbClr val="FF0000"/>
                        </a:gs>
                        <a:gs pos="78000">
                          <a:srgbClr val="C00000"/>
                        </a:gs>
                      </a:gsLst>
                      <a:lin ang="2700000" scaled="1"/>
                      <a:tileRect/>
                    </a:gradFill>
                    <a:latin typeface="Noir Pro Bold Italic" panose="00000800000000000000" pitchFamily="50" charset="0"/>
                  </a:rPr>
                  <a:t>+72 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84053FB-9A52-4ED9-B518-FE96E4263585}"/>
                  </a:ext>
                </a:extLst>
              </p:cNvPr>
              <p:cNvSpPr txBox="1"/>
              <p:nvPr/>
            </p:nvSpPr>
            <p:spPr>
              <a:xfrm>
                <a:off x="7214398" y="5760772"/>
                <a:ext cx="1251007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354"/>
                <a:r>
                  <a:rPr lang="ru-RU" sz="1000" b="1" dirty="0">
                    <a:solidFill>
                      <a:prstClr val="white"/>
                    </a:solidFill>
                    <a:latin typeface="Noir Pro" panose="00000500000000000000" pitchFamily="50" charset="0"/>
                  </a:rPr>
                  <a:t>РЕГИОНА РФ</a:t>
                </a: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057C9B4-73DA-4632-A92F-4DEC01389BCD}"/>
              </a:ext>
            </a:extLst>
          </p:cNvPr>
          <p:cNvSpPr txBox="1"/>
          <p:nvPr/>
        </p:nvSpPr>
        <p:spPr>
          <a:xfrm>
            <a:off x="3063903" y="2436666"/>
            <a:ext cx="30108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latin typeface="Noir Pro" panose="00000500000000000000" pitchFamily="50" charset="0"/>
              </a:rPr>
              <a:t>ПИЛОТНОЕ ВНЕДРЕНИЕ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E6721F8-F6DD-4937-ACFC-3555563DBDFA}"/>
              </a:ext>
            </a:extLst>
          </p:cNvPr>
          <p:cNvSpPr txBox="1"/>
          <p:nvPr/>
        </p:nvSpPr>
        <p:spPr>
          <a:xfrm>
            <a:off x="256805" y="2441219"/>
            <a:ext cx="253743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schemeClr val="tx1">
                    <a:lumMod val="50000"/>
                    <a:lumOff val="50000"/>
                  </a:schemeClr>
                </a:solidFill>
                <a:latin typeface="Noir Pro" panose="00000500000000000000" pitchFamily="50" charset="0"/>
              </a:rPr>
              <a:t>РАЗРАБОТКА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DB7E9280-8003-4CB2-91FF-AF828416DF35}"/>
              </a:ext>
            </a:extLst>
          </p:cNvPr>
          <p:cNvSpPr/>
          <p:nvPr/>
        </p:nvSpPr>
        <p:spPr>
          <a:xfrm>
            <a:off x="553839" y="3803187"/>
            <a:ext cx="1643848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defRPr/>
            </a:pPr>
            <a:r>
              <a:rPr lang="en-US" sz="2133" dirty="0">
                <a:solidFill>
                  <a:prstClr val="black"/>
                </a:solidFill>
                <a:latin typeface="Noir Pro Bold" panose="00000800000000000000" pitchFamily="50" charset="0"/>
              </a:rPr>
              <a:t>8</a:t>
            </a:r>
            <a:r>
              <a:rPr lang="ru-RU" sz="1400" dirty="0">
                <a:solidFill>
                  <a:prstClr val="black"/>
                </a:solidFill>
                <a:latin typeface="Noir Pro" panose="00000500000000000000" pitchFamily="50" charset="0"/>
              </a:rPr>
              <a:t> </a:t>
            </a:r>
            <a:r>
              <a:rPr lang="ru-RU" sz="1200" dirty="0" err="1">
                <a:solidFill>
                  <a:prstClr val="black"/>
                </a:solidFill>
                <a:latin typeface="Noir Pro" panose="00000500000000000000" pitchFamily="50" charset="0"/>
              </a:rPr>
              <a:t>пилотных</a:t>
            </a:r>
            <a:r>
              <a:rPr lang="ru-RU" sz="1200" dirty="0">
                <a:solidFill>
                  <a:prstClr val="black"/>
                </a:solidFill>
                <a:latin typeface="Noir Pro" panose="00000500000000000000" pitchFamily="50" charset="0"/>
              </a:rPr>
              <a:t> регионов</a:t>
            </a:r>
            <a:endParaRPr lang="ru-RU" sz="1400" dirty="0">
              <a:solidFill>
                <a:prstClr val="black"/>
              </a:solidFill>
              <a:latin typeface="Noir Pro" panose="00000500000000000000" pitchFamily="50" charset="0"/>
            </a:endParaRP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42AC7E67-B792-4DAE-9A5B-888BEA343D23}"/>
              </a:ext>
            </a:extLst>
          </p:cNvPr>
          <p:cNvSpPr/>
          <p:nvPr/>
        </p:nvSpPr>
        <p:spPr>
          <a:xfrm>
            <a:off x="265045" y="4354709"/>
            <a:ext cx="2780191" cy="1675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1995" indent="-191995" defTabSz="1219170">
              <a:spcAft>
                <a:spcPts val="267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ru-RU" sz="1067" dirty="0">
                <a:solidFill>
                  <a:prstClr val="black"/>
                </a:solidFill>
                <a:latin typeface="Noir Pro Light" panose="00000400000000000000" pitchFamily="50" charset="0"/>
              </a:rPr>
              <a:t>Исследование пределов ИИ</a:t>
            </a:r>
          </a:p>
          <a:p>
            <a:pPr marL="191995" indent="-191995">
              <a:spcAft>
                <a:spcPts val="267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ru-RU" sz="1067" dirty="0">
                <a:solidFill>
                  <a:prstClr val="black"/>
                </a:solidFill>
                <a:latin typeface="Noir Pro Light" panose="00000400000000000000" pitchFamily="50" charset="0"/>
              </a:rPr>
              <a:t>Разработка архитектуры</a:t>
            </a:r>
          </a:p>
          <a:p>
            <a:pPr marL="191995" indent="-191995">
              <a:spcAft>
                <a:spcPts val="267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ru-RU" sz="1067" dirty="0">
                <a:solidFill>
                  <a:prstClr val="black"/>
                </a:solidFill>
                <a:latin typeface="Noir Pro Light" panose="00000400000000000000" pitchFamily="50" charset="0"/>
              </a:rPr>
              <a:t>Стандартизация задач</a:t>
            </a:r>
          </a:p>
          <a:p>
            <a:pPr marL="191995" indent="-191995">
              <a:spcAft>
                <a:spcPts val="267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ru-RU" sz="1067" dirty="0">
                <a:solidFill>
                  <a:prstClr val="black"/>
                </a:solidFill>
                <a:latin typeface="Noir Pro Light" panose="00000400000000000000" pitchFamily="50" charset="0"/>
              </a:rPr>
              <a:t>Разработка 7 сервисов</a:t>
            </a:r>
          </a:p>
          <a:p>
            <a:pPr marL="191995" indent="-191995">
              <a:spcAft>
                <a:spcPts val="267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ru-RU" sz="1067" dirty="0">
                <a:solidFill>
                  <a:prstClr val="black"/>
                </a:solidFill>
                <a:latin typeface="Noir Pro Light" panose="00000400000000000000" pitchFamily="50" charset="0"/>
              </a:rPr>
              <a:t>Тестирование 27 продуктов</a:t>
            </a:r>
          </a:p>
          <a:p>
            <a:pPr marL="191995" indent="-191995">
              <a:spcAft>
                <a:spcPts val="267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ru-RU" sz="1067" dirty="0">
                <a:solidFill>
                  <a:prstClr val="black"/>
                </a:solidFill>
                <a:latin typeface="Noir Pro Light" panose="00000400000000000000" pitchFamily="50" charset="0"/>
              </a:rPr>
              <a:t>Формирование требований к ЦОД</a:t>
            </a:r>
          </a:p>
          <a:p>
            <a:pPr marL="191995" indent="-191995">
              <a:spcAft>
                <a:spcPts val="267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ru-RU" sz="1067" dirty="0">
              <a:solidFill>
                <a:prstClr val="black"/>
              </a:solidFill>
              <a:latin typeface="Noir Pro Light" panose="00000400000000000000" pitchFamily="50" charset="0"/>
            </a:endParaRPr>
          </a:p>
          <a:p>
            <a:pPr marL="191995" indent="-191995" defTabSz="1219170">
              <a:spcAft>
                <a:spcPts val="267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ru-RU" sz="1067" dirty="0">
              <a:solidFill>
                <a:prstClr val="black"/>
              </a:solidFill>
              <a:latin typeface="Noir Pro Light" panose="00000400000000000000" pitchFamily="50" charset="0"/>
            </a:endParaRPr>
          </a:p>
        </p:txBody>
      </p: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56E0E762-EDBF-48C6-9956-D13DF8633B5B}"/>
              </a:ext>
            </a:extLst>
          </p:cNvPr>
          <p:cNvGrpSpPr/>
          <p:nvPr/>
        </p:nvGrpSpPr>
        <p:grpSpPr>
          <a:xfrm>
            <a:off x="0" y="3033949"/>
            <a:ext cx="12192000" cy="592883"/>
            <a:chOff x="139912" y="1758550"/>
            <a:chExt cx="8660440" cy="275774"/>
          </a:xfrm>
        </p:grpSpPr>
        <p:sp>
          <p:nvSpPr>
            <p:cNvPr id="91" name="Прямоугольник 90">
              <a:extLst>
                <a:ext uri="{FF2B5EF4-FFF2-40B4-BE49-F238E27FC236}">
                  <a16:creationId xmlns:a16="http://schemas.microsoft.com/office/drawing/2014/main" id="{F6995E1A-7352-4B39-B26D-7CA4027D0841}"/>
                </a:ext>
              </a:extLst>
            </p:cNvPr>
            <p:cNvSpPr/>
            <p:nvPr/>
          </p:nvSpPr>
          <p:spPr>
            <a:xfrm>
              <a:off x="139912" y="1758550"/>
              <a:ext cx="2167273" cy="275726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dirty="0">
                  <a:solidFill>
                    <a:schemeClr val="bg1"/>
                  </a:solidFill>
                  <a:latin typeface="Noir Pro" panose="00000500000000000000" pitchFamily="50" charset="0"/>
                </a:rPr>
                <a:t>2017 - 2020</a:t>
              </a:r>
            </a:p>
          </p:txBody>
        </p:sp>
        <p:sp>
          <p:nvSpPr>
            <p:cNvPr id="92" name="Прямоугольник 91">
              <a:extLst>
                <a:ext uri="{FF2B5EF4-FFF2-40B4-BE49-F238E27FC236}">
                  <a16:creationId xmlns:a16="http://schemas.microsoft.com/office/drawing/2014/main" id="{7D86034D-83FC-4234-B853-6A3147F6593D}"/>
                </a:ext>
              </a:extLst>
            </p:cNvPr>
            <p:cNvSpPr/>
            <p:nvPr/>
          </p:nvSpPr>
          <p:spPr>
            <a:xfrm>
              <a:off x="2302859" y="1758598"/>
              <a:ext cx="2167273" cy="275726"/>
            </a:xfrm>
            <a:prstGeom prst="rect">
              <a:avLst/>
            </a:prstGeom>
            <a:solidFill>
              <a:srgbClr val="050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dirty="0">
                  <a:solidFill>
                    <a:schemeClr val="bg1"/>
                  </a:solidFill>
                  <a:latin typeface="Noir Pro" panose="00000500000000000000" pitchFamily="50" charset="0"/>
                </a:rPr>
                <a:t>ДО ИЮНЯ 2022</a:t>
              </a:r>
            </a:p>
          </p:txBody>
        </p:sp>
        <p:sp>
          <p:nvSpPr>
            <p:cNvPr id="93" name="Прямоугольник 92">
              <a:extLst>
                <a:ext uri="{FF2B5EF4-FFF2-40B4-BE49-F238E27FC236}">
                  <a16:creationId xmlns:a16="http://schemas.microsoft.com/office/drawing/2014/main" id="{62A8AB41-CA8F-4A7A-9C57-D78413524D81}"/>
                </a:ext>
              </a:extLst>
            </p:cNvPr>
            <p:cNvSpPr/>
            <p:nvPr/>
          </p:nvSpPr>
          <p:spPr>
            <a:xfrm>
              <a:off x="4470132" y="1758550"/>
              <a:ext cx="2167273" cy="275726"/>
            </a:xfrm>
            <a:prstGeom prst="rect">
              <a:avLst/>
            </a:prstGeom>
            <a:solidFill>
              <a:srgbClr val="105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dirty="0">
                  <a:solidFill>
                    <a:schemeClr val="bg1"/>
                  </a:solidFill>
                  <a:latin typeface="Noir Pro" panose="00000500000000000000" pitchFamily="50" charset="0"/>
                </a:rPr>
                <a:t>ИЮЛЬ 2022 – ИЮЛЬ 2023</a:t>
              </a:r>
            </a:p>
          </p:txBody>
        </p:sp>
        <p:sp>
          <p:nvSpPr>
            <p:cNvPr id="94" name="Прямоугольник 93">
              <a:extLst>
                <a:ext uri="{FF2B5EF4-FFF2-40B4-BE49-F238E27FC236}">
                  <a16:creationId xmlns:a16="http://schemas.microsoft.com/office/drawing/2014/main" id="{BE1607D7-BE8D-4B3A-93AA-D2748B8AC75D}"/>
                </a:ext>
              </a:extLst>
            </p:cNvPr>
            <p:cNvSpPr/>
            <p:nvPr/>
          </p:nvSpPr>
          <p:spPr>
            <a:xfrm>
              <a:off x="6633079" y="1758550"/>
              <a:ext cx="2167273" cy="275726"/>
            </a:xfrm>
            <a:prstGeom prst="rect">
              <a:avLst/>
            </a:prstGeom>
            <a:solidFill>
              <a:srgbClr val="00AB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dirty="0">
                  <a:solidFill>
                    <a:schemeClr val="bg1"/>
                  </a:solidFill>
                  <a:latin typeface="Noir Pro" panose="00000500000000000000" pitchFamily="50" charset="0"/>
                </a:rPr>
                <a:t>АВГУСТ 2023 </a:t>
              </a:r>
              <a:r>
                <a:rPr lang="en-US" sz="1600" dirty="0">
                  <a:solidFill>
                    <a:schemeClr val="bg1"/>
                  </a:solidFill>
                  <a:latin typeface="Noir Pro" panose="00000500000000000000" pitchFamily="50" charset="0"/>
                  <a:sym typeface="Wingdings" panose="05000000000000000000" pitchFamily="2" charset="2"/>
                </a:rPr>
                <a:t></a:t>
              </a:r>
              <a:r>
                <a:rPr lang="ru-RU" sz="1600" dirty="0">
                  <a:solidFill>
                    <a:schemeClr val="bg1"/>
                  </a:solidFill>
                  <a:latin typeface="Noir Pro" panose="00000500000000000000" pitchFamily="50" charset="0"/>
                </a:rPr>
                <a:t> </a:t>
              </a: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6A26C5F1-1643-44F1-A850-298FEE0AFF96}"/>
              </a:ext>
            </a:extLst>
          </p:cNvPr>
          <p:cNvGrpSpPr/>
          <p:nvPr/>
        </p:nvGrpSpPr>
        <p:grpSpPr>
          <a:xfrm>
            <a:off x="3190291" y="4514186"/>
            <a:ext cx="2891491" cy="1990091"/>
            <a:chOff x="173017" y="4416144"/>
            <a:chExt cx="3748393" cy="2579861"/>
          </a:xfrm>
        </p:grpSpPr>
        <p:grpSp>
          <p:nvGrpSpPr>
            <p:cNvPr id="97" name="Группа 96">
              <a:extLst>
                <a:ext uri="{FF2B5EF4-FFF2-40B4-BE49-F238E27FC236}">
                  <a16:creationId xmlns:a16="http://schemas.microsoft.com/office/drawing/2014/main" id="{F41857EA-346D-40FA-95F3-75BAAB68F988}"/>
                </a:ext>
              </a:extLst>
            </p:cNvPr>
            <p:cNvGrpSpPr/>
            <p:nvPr/>
          </p:nvGrpSpPr>
          <p:grpSpPr>
            <a:xfrm>
              <a:off x="2823634" y="4472562"/>
              <a:ext cx="966155" cy="790187"/>
              <a:chOff x="11627801" y="1140720"/>
              <a:chExt cx="1151486" cy="941762"/>
            </a:xfrm>
          </p:grpSpPr>
          <p:pic>
            <p:nvPicPr>
              <p:cNvPr id="131" name="Рисунок 130">
                <a:extLst>
                  <a:ext uri="{FF2B5EF4-FFF2-40B4-BE49-F238E27FC236}">
                    <a16:creationId xmlns:a16="http://schemas.microsoft.com/office/drawing/2014/main" id="{7784B661-B894-457B-AFE0-F87B7080AB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06680" y="1140720"/>
                <a:ext cx="389589" cy="450948"/>
              </a:xfrm>
              <a:prstGeom prst="rect">
                <a:avLst/>
              </a:prstGeom>
            </p:spPr>
          </p:pic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ED1B5A5B-CDA7-4EB6-A79B-D59369A5324A}"/>
                  </a:ext>
                </a:extLst>
              </p:cNvPr>
              <p:cNvSpPr txBox="1"/>
              <p:nvPr/>
            </p:nvSpPr>
            <p:spPr>
              <a:xfrm>
                <a:off x="11627801" y="1606960"/>
                <a:ext cx="1151486" cy="4755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018225">
                  <a:defRPr/>
                </a:pPr>
                <a:r>
                  <a:rPr lang="ru-RU" sz="700" dirty="0">
                    <a:solidFill>
                      <a:prstClr val="white">
                        <a:lumMod val="50000"/>
                      </a:prstClr>
                    </a:solidFill>
                    <a:latin typeface="Noir Pro Light" panose="00000400000000000000" pitchFamily="50" charset="0"/>
                    <a:ea typeface="Roboto Light" panose="02000000000000000000" pitchFamily="2" charset="0"/>
                  </a:rPr>
                  <a:t>Республика Коми</a:t>
                </a:r>
              </a:p>
            </p:txBody>
          </p:sp>
        </p:grpSp>
        <p:grpSp>
          <p:nvGrpSpPr>
            <p:cNvPr id="98" name="Группа 97">
              <a:extLst>
                <a:ext uri="{FF2B5EF4-FFF2-40B4-BE49-F238E27FC236}">
                  <a16:creationId xmlns:a16="http://schemas.microsoft.com/office/drawing/2014/main" id="{FBF9000C-0573-4389-B70E-FB83813F4DA4}"/>
                </a:ext>
              </a:extLst>
            </p:cNvPr>
            <p:cNvGrpSpPr/>
            <p:nvPr/>
          </p:nvGrpSpPr>
          <p:grpSpPr>
            <a:xfrm>
              <a:off x="2925033" y="6120285"/>
              <a:ext cx="784772" cy="741377"/>
              <a:chOff x="3216861" y="6472442"/>
              <a:chExt cx="784772" cy="741377"/>
            </a:xfrm>
          </p:grpSpPr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0F87E3A4-D3F7-486F-892F-C8FBADC25C53}"/>
                  </a:ext>
                </a:extLst>
              </p:cNvPr>
              <p:cNvSpPr txBox="1"/>
              <p:nvPr/>
            </p:nvSpPr>
            <p:spPr>
              <a:xfrm>
                <a:off x="3216861" y="6954477"/>
                <a:ext cx="784772" cy="259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018225">
                  <a:defRPr/>
                </a:pPr>
                <a:r>
                  <a:rPr lang="ru-RU" sz="700" dirty="0">
                    <a:solidFill>
                      <a:prstClr val="white">
                        <a:lumMod val="50000"/>
                      </a:prstClr>
                    </a:solidFill>
                    <a:latin typeface="Noir Pro Light" panose="00000400000000000000" pitchFamily="50" charset="0"/>
                    <a:ea typeface="Roboto Light" panose="02000000000000000000" pitchFamily="2" charset="0"/>
                  </a:rPr>
                  <a:t>ЯНАО</a:t>
                </a:r>
              </a:p>
            </p:txBody>
          </p:sp>
          <p:pic>
            <p:nvPicPr>
              <p:cNvPr id="130" name="Рисунок 129">
                <a:extLst>
                  <a:ext uri="{FF2B5EF4-FFF2-40B4-BE49-F238E27FC236}">
                    <a16:creationId xmlns:a16="http://schemas.microsoft.com/office/drawing/2014/main" id="{4536B51C-54F4-438C-87A8-D912505D1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34308" y="6472442"/>
                <a:ext cx="339185" cy="460612"/>
              </a:xfrm>
              <a:prstGeom prst="rect">
                <a:avLst/>
              </a:prstGeom>
            </p:spPr>
          </p:pic>
        </p:grpSp>
        <p:grpSp>
          <p:nvGrpSpPr>
            <p:cNvPr id="99" name="Группа 98">
              <a:extLst>
                <a:ext uri="{FF2B5EF4-FFF2-40B4-BE49-F238E27FC236}">
                  <a16:creationId xmlns:a16="http://schemas.microsoft.com/office/drawing/2014/main" id="{8FE18DA5-D4D6-4133-9C6F-53E8E65E32AC}"/>
                </a:ext>
              </a:extLst>
            </p:cNvPr>
            <p:cNvGrpSpPr/>
            <p:nvPr/>
          </p:nvGrpSpPr>
          <p:grpSpPr>
            <a:xfrm>
              <a:off x="2060382" y="6218105"/>
              <a:ext cx="889023" cy="767726"/>
              <a:chOff x="1986044" y="6584269"/>
              <a:chExt cx="889023" cy="767726"/>
            </a:xfrm>
          </p:grpSpPr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C7E1A294-D96C-4A96-BD4C-DDC82B8AAF59}"/>
                  </a:ext>
                </a:extLst>
              </p:cNvPr>
              <p:cNvSpPr txBox="1"/>
              <p:nvPr/>
            </p:nvSpPr>
            <p:spPr>
              <a:xfrm>
                <a:off x="1986044" y="6953007"/>
                <a:ext cx="889023" cy="398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018225">
                  <a:defRPr/>
                </a:pPr>
                <a:r>
                  <a:rPr lang="ru-RU" sz="700" dirty="0">
                    <a:solidFill>
                      <a:prstClr val="white">
                        <a:lumMod val="50000"/>
                      </a:prstClr>
                    </a:solidFill>
                    <a:latin typeface="Noir Pro Light" panose="00000400000000000000" pitchFamily="50" charset="0"/>
                    <a:ea typeface="Roboto Light" panose="02000000000000000000" pitchFamily="2" charset="0"/>
                  </a:rPr>
                  <a:t>Пермский край</a:t>
                </a:r>
              </a:p>
            </p:txBody>
          </p:sp>
          <p:pic>
            <p:nvPicPr>
              <p:cNvPr id="128" name="Рисунок 127">
                <a:extLst>
                  <a:ext uri="{FF2B5EF4-FFF2-40B4-BE49-F238E27FC236}">
                    <a16:creationId xmlns:a16="http://schemas.microsoft.com/office/drawing/2014/main" id="{4FEA8524-61B1-43EE-8507-CF2F0CA803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34160" y="6584269"/>
                <a:ext cx="363143" cy="363143"/>
              </a:xfrm>
              <a:prstGeom prst="rect">
                <a:avLst/>
              </a:prstGeom>
            </p:spPr>
          </p:pic>
        </p:grpSp>
        <p:grpSp>
          <p:nvGrpSpPr>
            <p:cNvPr id="100" name="Группа 99">
              <a:extLst>
                <a:ext uri="{FF2B5EF4-FFF2-40B4-BE49-F238E27FC236}">
                  <a16:creationId xmlns:a16="http://schemas.microsoft.com/office/drawing/2014/main" id="{FAD02950-BDEF-4FBE-8B1E-AD2FC0AC94DB}"/>
                </a:ext>
              </a:extLst>
            </p:cNvPr>
            <p:cNvGrpSpPr/>
            <p:nvPr/>
          </p:nvGrpSpPr>
          <p:grpSpPr>
            <a:xfrm>
              <a:off x="1129259" y="6225714"/>
              <a:ext cx="984855" cy="762180"/>
              <a:chOff x="1177159" y="6590188"/>
              <a:chExt cx="984855" cy="762180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0BF5E572-17AF-47AA-A4B1-BB631FD31AA4}"/>
                  </a:ext>
                </a:extLst>
              </p:cNvPr>
              <p:cNvSpPr txBox="1"/>
              <p:nvPr/>
            </p:nvSpPr>
            <p:spPr>
              <a:xfrm>
                <a:off x="1177159" y="6953380"/>
                <a:ext cx="984855" cy="398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018225">
                  <a:defRPr/>
                </a:pPr>
                <a:r>
                  <a:rPr lang="ru-RU" sz="700" dirty="0">
                    <a:solidFill>
                      <a:prstClr val="white">
                        <a:lumMod val="50000"/>
                      </a:prstClr>
                    </a:solidFill>
                    <a:latin typeface="Noir Pro Light" panose="00000400000000000000" pitchFamily="50" charset="0"/>
                    <a:ea typeface="Roboto Light" panose="02000000000000000000" pitchFamily="2" charset="0"/>
                  </a:rPr>
                  <a:t>Приморский край</a:t>
                </a:r>
              </a:p>
            </p:txBody>
          </p:sp>
          <p:pic>
            <p:nvPicPr>
              <p:cNvPr id="126" name="Рисунок 125">
                <a:extLst>
                  <a:ext uri="{FF2B5EF4-FFF2-40B4-BE49-F238E27FC236}">
                    <a16:creationId xmlns:a16="http://schemas.microsoft.com/office/drawing/2014/main" id="{77CABE86-9A63-4F1D-A2AE-A32F90DD0E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29846" y="6590188"/>
                <a:ext cx="296859" cy="363144"/>
              </a:xfrm>
              <a:prstGeom prst="rect">
                <a:avLst/>
              </a:prstGeom>
            </p:spPr>
          </p:pic>
        </p:grpSp>
        <p:grpSp>
          <p:nvGrpSpPr>
            <p:cNvPr id="101" name="Группа 100">
              <a:extLst>
                <a:ext uri="{FF2B5EF4-FFF2-40B4-BE49-F238E27FC236}">
                  <a16:creationId xmlns:a16="http://schemas.microsoft.com/office/drawing/2014/main" id="{BC3FEC7B-305D-4220-BB26-1FA880638076}"/>
                </a:ext>
              </a:extLst>
            </p:cNvPr>
            <p:cNvGrpSpPr/>
            <p:nvPr/>
          </p:nvGrpSpPr>
          <p:grpSpPr>
            <a:xfrm>
              <a:off x="2781476" y="5274198"/>
              <a:ext cx="1139934" cy="842351"/>
              <a:chOff x="2838316" y="5632973"/>
              <a:chExt cx="1139934" cy="842351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12E2A9EB-9B80-4314-9887-60C7EB0113A8}"/>
                  </a:ext>
                </a:extLst>
              </p:cNvPr>
              <p:cNvSpPr txBox="1"/>
              <p:nvPr/>
            </p:nvSpPr>
            <p:spPr>
              <a:xfrm>
                <a:off x="2838316" y="6076336"/>
                <a:ext cx="1139934" cy="398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018225">
                  <a:defRPr/>
                </a:pPr>
                <a:r>
                  <a:rPr lang="ru-RU" sz="700" dirty="0">
                    <a:solidFill>
                      <a:prstClr val="white">
                        <a:lumMod val="50000"/>
                      </a:prstClr>
                    </a:solidFill>
                    <a:latin typeface="Noir Pro Light" panose="00000400000000000000" pitchFamily="50" charset="0"/>
                    <a:ea typeface="Roboto Light" panose="02000000000000000000" pitchFamily="2" charset="0"/>
                  </a:rPr>
                  <a:t>Республика Башкортостан</a:t>
                </a:r>
              </a:p>
            </p:txBody>
          </p:sp>
          <p:pic>
            <p:nvPicPr>
              <p:cNvPr id="124" name="Рисунок 123">
                <a:extLst>
                  <a:ext uri="{FF2B5EF4-FFF2-40B4-BE49-F238E27FC236}">
                    <a16:creationId xmlns:a16="http://schemas.microsoft.com/office/drawing/2014/main" id="{B56A56C0-893C-4B2B-93EF-C320B51B70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159316" y="5632973"/>
                <a:ext cx="419191" cy="443364"/>
              </a:xfrm>
              <a:prstGeom prst="ellipse">
                <a:avLst/>
              </a:prstGeom>
            </p:spPr>
          </p:pic>
        </p:grpSp>
        <p:grpSp>
          <p:nvGrpSpPr>
            <p:cNvPr id="102" name="Группа 101">
              <a:extLst>
                <a:ext uri="{FF2B5EF4-FFF2-40B4-BE49-F238E27FC236}">
                  <a16:creationId xmlns:a16="http://schemas.microsoft.com/office/drawing/2014/main" id="{5A014D2E-0B46-44B1-AC13-DCB0B3516C5E}"/>
                </a:ext>
              </a:extLst>
            </p:cNvPr>
            <p:cNvGrpSpPr/>
            <p:nvPr/>
          </p:nvGrpSpPr>
          <p:grpSpPr>
            <a:xfrm>
              <a:off x="309657" y="5285478"/>
              <a:ext cx="888882" cy="824007"/>
              <a:chOff x="309657" y="5285478"/>
              <a:chExt cx="888882" cy="824007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57CEDC9-2E68-477B-9B9D-1D155E3F766C}"/>
                  </a:ext>
                </a:extLst>
              </p:cNvPr>
              <p:cNvSpPr txBox="1"/>
              <p:nvPr/>
            </p:nvSpPr>
            <p:spPr>
              <a:xfrm>
                <a:off x="309657" y="5710497"/>
                <a:ext cx="888882" cy="398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018225">
                  <a:defRPr/>
                </a:pPr>
                <a:r>
                  <a:rPr lang="ru-RU" sz="700" dirty="0">
                    <a:solidFill>
                      <a:prstClr val="white">
                        <a:lumMod val="50000"/>
                      </a:prstClr>
                    </a:solidFill>
                    <a:latin typeface="Noir Pro Light" panose="00000400000000000000" pitchFamily="50" charset="0"/>
                    <a:ea typeface="Roboto Light" panose="02000000000000000000" pitchFamily="2" charset="0"/>
                  </a:rPr>
                  <a:t>Амурская область</a:t>
                </a:r>
              </a:p>
            </p:txBody>
          </p:sp>
          <p:pic>
            <p:nvPicPr>
              <p:cNvPr id="122" name="Рисунок 121">
                <a:extLst>
                  <a:ext uri="{FF2B5EF4-FFF2-40B4-BE49-F238E27FC236}">
                    <a16:creationId xmlns:a16="http://schemas.microsoft.com/office/drawing/2014/main" id="{A301AC9C-698C-41DB-A07A-ADC456553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1269" y="5285478"/>
                <a:ext cx="347499" cy="405980"/>
              </a:xfrm>
              <a:prstGeom prst="rect">
                <a:avLst/>
              </a:prstGeom>
            </p:spPr>
          </p:pic>
        </p:grpSp>
        <p:grpSp>
          <p:nvGrpSpPr>
            <p:cNvPr id="103" name="Группа 102">
              <a:extLst>
                <a:ext uri="{FF2B5EF4-FFF2-40B4-BE49-F238E27FC236}">
                  <a16:creationId xmlns:a16="http://schemas.microsoft.com/office/drawing/2014/main" id="{7677527D-2D84-469F-A71A-82B40C955E67}"/>
                </a:ext>
              </a:extLst>
            </p:cNvPr>
            <p:cNvGrpSpPr/>
            <p:nvPr/>
          </p:nvGrpSpPr>
          <p:grpSpPr>
            <a:xfrm>
              <a:off x="992937" y="5337403"/>
              <a:ext cx="1274782" cy="780803"/>
              <a:chOff x="992937" y="5337403"/>
              <a:chExt cx="1274782" cy="780803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3D0051F2-7A8A-4F18-8F77-8CD744F7863A}"/>
                  </a:ext>
                </a:extLst>
              </p:cNvPr>
              <p:cNvSpPr txBox="1"/>
              <p:nvPr/>
            </p:nvSpPr>
            <p:spPr>
              <a:xfrm>
                <a:off x="992937" y="5719218"/>
                <a:ext cx="1274782" cy="398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018225">
                  <a:defRPr/>
                </a:pPr>
                <a:r>
                  <a:rPr lang="ru-RU" sz="700" dirty="0">
                    <a:solidFill>
                      <a:prstClr val="white">
                        <a:lumMod val="50000"/>
                      </a:prstClr>
                    </a:solidFill>
                    <a:latin typeface="Noir Pro Light" panose="00000400000000000000" pitchFamily="50" charset="0"/>
                    <a:ea typeface="Roboto Light" panose="02000000000000000000" pitchFamily="2" charset="0"/>
                  </a:rPr>
                  <a:t>Калининградская область</a:t>
                </a:r>
              </a:p>
            </p:txBody>
          </p:sp>
          <p:pic>
            <p:nvPicPr>
              <p:cNvPr id="120" name="Рисунок 119">
                <a:extLst>
                  <a:ext uri="{FF2B5EF4-FFF2-40B4-BE49-F238E27FC236}">
                    <a16:creationId xmlns:a16="http://schemas.microsoft.com/office/drawing/2014/main" id="{ED7B3F46-C699-46A2-8E3A-FC27542F8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57349" y="5337403"/>
                <a:ext cx="389956" cy="389955"/>
              </a:xfrm>
              <a:prstGeom prst="rect">
                <a:avLst/>
              </a:prstGeom>
            </p:spPr>
          </p:pic>
        </p:grpSp>
        <p:grpSp>
          <p:nvGrpSpPr>
            <p:cNvPr id="104" name="Группа 103">
              <a:extLst>
                <a:ext uri="{FF2B5EF4-FFF2-40B4-BE49-F238E27FC236}">
                  <a16:creationId xmlns:a16="http://schemas.microsoft.com/office/drawing/2014/main" id="{48178534-1EAA-43DC-A013-52C2E67D6E39}"/>
                </a:ext>
              </a:extLst>
            </p:cNvPr>
            <p:cNvGrpSpPr/>
            <p:nvPr/>
          </p:nvGrpSpPr>
          <p:grpSpPr>
            <a:xfrm>
              <a:off x="1930002" y="5314613"/>
              <a:ext cx="1139934" cy="805990"/>
              <a:chOff x="1953931" y="5315524"/>
              <a:chExt cx="1139934" cy="805990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389888B2-2093-4C2E-A122-03C88D9FA7C1}"/>
                  </a:ext>
                </a:extLst>
              </p:cNvPr>
              <p:cNvSpPr txBox="1"/>
              <p:nvPr/>
            </p:nvSpPr>
            <p:spPr>
              <a:xfrm>
                <a:off x="1953931" y="5722526"/>
                <a:ext cx="1139934" cy="398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018225">
                  <a:defRPr/>
                </a:pPr>
                <a:r>
                  <a:rPr lang="ru-RU" sz="700" dirty="0">
                    <a:solidFill>
                      <a:prstClr val="white">
                        <a:lumMod val="50000"/>
                      </a:prstClr>
                    </a:solidFill>
                    <a:latin typeface="Noir Pro Light" panose="00000400000000000000" pitchFamily="50" charset="0"/>
                    <a:ea typeface="Roboto Light" panose="02000000000000000000" pitchFamily="2" charset="0"/>
                  </a:rPr>
                  <a:t>Мурманская область</a:t>
                </a:r>
              </a:p>
            </p:txBody>
          </p:sp>
          <p:pic>
            <p:nvPicPr>
              <p:cNvPr id="118" name="Рисунок 117">
                <a:extLst>
                  <a:ext uri="{FF2B5EF4-FFF2-40B4-BE49-F238E27FC236}">
                    <a16:creationId xmlns:a16="http://schemas.microsoft.com/office/drawing/2014/main" id="{91569EF9-4556-465B-B3FC-46C77DB20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68935" y="5315524"/>
                <a:ext cx="307111" cy="411835"/>
              </a:xfrm>
              <a:prstGeom prst="rect">
                <a:avLst/>
              </a:prstGeom>
            </p:spPr>
          </p:pic>
        </p:grpSp>
        <p:grpSp>
          <p:nvGrpSpPr>
            <p:cNvPr id="105" name="Группа 104">
              <a:extLst>
                <a:ext uri="{FF2B5EF4-FFF2-40B4-BE49-F238E27FC236}">
                  <a16:creationId xmlns:a16="http://schemas.microsoft.com/office/drawing/2014/main" id="{A87D528C-C748-4F21-B8D4-FF8BECAF856A}"/>
                </a:ext>
              </a:extLst>
            </p:cNvPr>
            <p:cNvGrpSpPr/>
            <p:nvPr/>
          </p:nvGrpSpPr>
          <p:grpSpPr>
            <a:xfrm>
              <a:off x="1200434" y="4416144"/>
              <a:ext cx="913681" cy="819434"/>
              <a:chOff x="1271140" y="4415792"/>
              <a:chExt cx="913681" cy="819434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34AD267E-FEA8-4CC3-A21C-6C4DE506F26D}"/>
                  </a:ext>
                </a:extLst>
              </p:cNvPr>
              <p:cNvSpPr txBox="1"/>
              <p:nvPr/>
            </p:nvSpPr>
            <p:spPr>
              <a:xfrm>
                <a:off x="1271140" y="4836238"/>
                <a:ext cx="913681" cy="398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018225">
                  <a:defRPr/>
                </a:pPr>
                <a:r>
                  <a:rPr lang="ru-RU" sz="700" dirty="0">
                    <a:solidFill>
                      <a:prstClr val="white">
                        <a:lumMod val="50000"/>
                      </a:prstClr>
                    </a:solidFill>
                    <a:latin typeface="Noir Pro Light" panose="00000400000000000000" pitchFamily="50" charset="0"/>
                    <a:ea typeface="Roboto Light" panose="02000000000000000000" pitchFamily="2" charset="0"/>
                  </a:rPr>
                  <a:t>Омская область</a:t>
                </a:r>
              </a:p>
            </p:txBody>
          </p:sp>
          <p:pic>
            <p:nvPicPr>
              <p:cNvPr id="116" name="Рисунок 115">
                <a:extLst>
                  <a:ext uri="{FF2B5EF4-FFF2-40B4-BE49-F238E27FC236}">
                    <a16:creationId xmlns:a16="http://schemas.microsoft.com/office/drawing/2014/main" id="{A70CFA6E-7981-4038-84C5-6B54852F11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7780" y="4415792"/>
                <a:ext cx="358388" cy="394227"/>
              </a:xfrm>
              <a:prstGeom prst="rect">
                <a:avLst/>
              </a:prstGeom>
            </p:spPr>
          </p:pic>
        </p:grpSp>
        <p:grpSp>
          <p:nvGrpSpPr>
            <p:cNvPr id="106" name="Группа 105">
              <a:extLst>
                <a:ext uri="{FF2B5EF4-FFF2-40B4-BE49-F238E27FC236}">
                  <a16:creationId xmlns:a16="http://schemas.microsoft.com/office/drawing/2014/main" id="{6A178FD9-5590-4BAD-BFE2-8A7A06A07C5E}"/>
                </a:ext>
              </a:extLst>
            </p:cNvPr>
            <p:cNvGrpSpPr/>
            <p:nvPr/>
          </p:nvGrpSpPr>
          <p:grpSpPr>
            <a:xfrm>
              <a:off x="173017" y="4434421"/>
              <a:ext cx="1158841" cy="809775"/>
              <a:chOff x="183327" y="4435129"/>
              <a:chExt cx="1158841" cy="809775"/>
            </a:xfrm>
          </p:grpSpPr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8FAC37F3-E878-4FB8-8691-FFCC75CA0C43}"/>
                  </a:ext>
                </a:extLst>
              </p:cNvPr>
              <p:cNvSpPr txBox="1"/>
              <p:nvPr/>
            </p:nvSpPr>
            <p:spPr>
              <a:xfrm>
                <a:off x="183327" y="4845916"/>
                <a:ext cx="1158841" cy="398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018225">
                  <a:defRPr/>
                </a:pPr>
                <a:r>
                  <a:rPr lang="ru-RU" sz="700" dirty="0">
                    <a:solidFill>
                      <a:prstClr val="white">
                        <a:lumMod val="50000"/>
                      </a:prstClr>
                    </a:solidFill>
                    <a:latin typeface="Noir Pro Light" panose="00000400000000000000" pitchFamily="50" charset="0"/>
                    <a:ea typeface="Roboto Light" panose="02000000000000000000" pitchFamily="2" charset="0"/>
                  </a:rPr>
                  <a:t>Новосибирская область</a:t>
                </a:r>
              </a:p>
            </p:txBody>
          </p:sp>
          <p:pic>
            <p:nvPicPr>
              <p:cNvPr id="114" name="Рисунок 113">
                <a:extLst>
                  <a:ext uri="{FF2B5EF4-FFF2-40B4-BE49-F238E27FC236}">
                    <a16:creationId xmlns:a16="http://schemas.microsoft.com/office/drawing/2014/main" id="{E332AE5D-9A46-4A20-8104-64512B8069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2090" y="4435129"/>
                <a:ext cx="328568" cy="405785"/>
              </a:xfrm>
              <a:prstGeom prst="rect">
                <a:avLst/>
              </a:prstGeom>
            </p:spPr>
          </p:pic>
        </p:grpSp>
        <p:grpSp>
          <p:nvGrpSpPr>
            <p:cNvPr id="107" name="Группа 106">
              <a:extLst>
                <a:ext uri="{FF2B5EF4-FFF2-40B4-BE49-F238E27FC236}">
                  <a16:creationId xmlns:a16="http://schemas.microsoft.com/office/drawing/2014/main" id="{EBAE43B4-A2C0-4FA5-BCB6-76FE7D2211E4}"/>
                </a:ext>
              </a:extLst>
            </p:cNvPr>
            <p:cNvGrpSpPr/>
            <p:nvPr/>
          </p:nvGrpSpPr>
          <p:grpSpPr>
            <a:xfrm>
              <a:off x="2023887" y="4443965"/>
              <a:ext cx="913682" cy="795935"/>
              <a:chOff x="2064247" y="4443965"/>
              <a:chExt cx="913682" cy="795935"/>
            </a:xfrm>
          </p:grpSpPr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6254C4E3-0E80-42C8-8E40-E39E0B68FA5F}"/>
                  </a:ext>
                </a:extLst>
              </p:cNvPr>
              <p:cNvSpPr txBox="1"/>
              <p:nvPr/>
            </p:nvSpPr>
            <p:spPr>
              <a:xfrm>
                <a:off x="2064247" y="4840912"/>
                <a:ext cx="913682" cy="398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018225">
                  <a:defRPr/>
                </a:pPr>
                <a:r>
                  <a:rPr lang="ru-RU" sz="700" dirty="0">
                    <a:solidFill>
                      <a:prstClr val="white">
                        <a:lumMod val="50000"/>
                      </a:prstClr>
                    </a:solidFill>
                    <a:latin typeface="Noir Pro Light" panose="00000400000000000000" pitchFamily="50" charset="0"/>
                    <a:ea typeface="Roboto Light" panose="02000000000000000000" pitchFamily="2" charset="0"/>
                  </a:rPr>
                  <a:t>Тульская область</a:t>
                </a:r>
              </a:p>
            </p:txBody>
          </p:sp>
          <p:pic>
            <p:nvPicPr>
              <p:cNvPr id="112" name="Рисунок 111">
                <a:extLst>
                  <a:ext uri="{FF2B5EF4-FFF2-40B4-BE49-F238E27FC236}">
                    <a16:creationId xmlns:a16="http://schemas.microsoft.com/office/drawing/2014/main" id="{98C55CAE-A997-4830-9723-6E689E7CC3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45727" y="4443965"/>
                <a:ext cx="365126" cy="365126"/>
              </a:xfrm>
              <a:prstGeom prst="rect">
                <a:avLst/>
              </a:prstGeom>
            </p:spPr>
          </p:pic>
        </p:grpSp>
        <p:grpSp>
          <p:nvGrpSpPr>
            <p:cNvPr id="108" name="Группа 107">
              <a:extLst>
                <a:ext uri="{FF2B5EF4-FFF2-40B4-BE49-F238E27FC236}">
                  <a16:creationId xmlns:a16="http://schemas.microsoft.com/office/drawing/2014/main" id="{404C4952-C5C8-4FF3-A5D8-6CAAA5E55B8C}"/>
                </a:ext>
              </a:extLst>
            </p:cNvPr>
            <p:cNvGrpSpPr/>
            <p:nvPr/>
          </p:nvGrpSpPr>
          <p:grpSpPr>
            <a:xfrm>
              <a:off x="203543" y="6218106"/>
              <a:ext cx="1046641" cy="777899"/>
              <a:chOff x="146045" y="6218106"/>
              <a:chExt cx="1046641" cy="777899"/>
            </a:xfrm>
          </p:grpSpPr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A7FA4662-CB15-4DB7-87F3-4202E9085ADA}"/>
                  </a:ext>
                </a:extLst>
              </p:cNvPr>
              <p:cNvSpPr txBox="1"/>
              <p:nvPr/>
            </p:nvSpPr>
            <p:spPr>
              <a:xfrm>
                <a:off x="146045" y="6597017"/>
                <a:ext cx="1046641" cy="398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018225">
                  <a:defRPr/>
                </a:pPr>
                <a:r>
                  <a:rPr lang="ru-RU" sz="700" dirty="0">
                    <a:solidFill>
                      <a:prstClr val="white">
                        <a:lumMod val="50000"/>
                      </a:prstClr>
                    </a:solidFill>
                    <a:latin typeface="Noir Pro Light" panose="00000400000000000000" pitchFamily="50" charset="0"/>
                    <a:ea typeface="Roboto Light" panose="02000000000000000000" pitchFamily="2" charset="0"/>
                  </a:rPr>
                  <a:t>Смоленская область</a:t>
                </a:r>
              </a:p>
            </p:txBody>
          </p:sp>
          <p:pic>
            <p:nvPicPr>
              <p:cNvPr id="110" name="Рисунок 109">
                <a:extLst>
                  <a:ext uri="{FF2B5EF4-FFF2-40B4-BE49-F238E27FC236}">
                    <a16:creationId xmlns:a16="http://schemas.microsoft.com/office/drawing/2014/main" id="{1DF60318-9490-4613-9DA5-9C696C0C65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3087" y="6218106"/>
                <a:ext cx="292556" cy="345098"/>
              </a:xfrm>
              <a:prstGeom prst="rect">
                <a:avLst/>
              </a:prstGeom>
            </p:spPr>
          </p:pic>
        </p:grpSp>
      </p:grp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A0CD087C-B376-4D25-A18B-16E001DB7A9A}"/>
              </a:ext>
            </a:extLst>
          </p:cNvPr>
          <p:cNvSpPr/>
          <p:nvPr/>
        </p:nvSpPr>
        <p:spPr>
          <a:xfrm>
            <a:off x="6291610" y="5333056"/>
            <a:ext cx="2659823" cy="887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1995" indent="-191995" defTabSz="1219170">
              <a:spcAft>
                <a:spcPts val="267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ru-RU" sz="933" dirty="0">
                <a:solidFill>
                  <a:prstClr val="black"/>
                </a:solidFill>
                <a:latin typeface="Noir Pro Light" panose="00000400000000000000" pitchFamily="50" charset="0"/>
              </a:rPr>
              <a:t>8 </a:t>
            </a:r>
            <a:r>
              <a:rPr lang="ru-RU" sz="933" dirty="0" err="1">
                <a:solidFill>
                  <a:prstClr val="black"/>
                </a:solidFill>
                <a:latin typeface="Noir Pro Light" panose="00000400000000000000" pitchFamily="50" charset="0"/>
              </a:rPr>
              <a:t>инфопродуктов</a:t>
            </a:r>
            <a:r>
              <a:rPr lang="ru-RU" sz="933" dirty="0">
                <a:solidFill>
                  <a:prstClr val="black"/>
                </a:solidFill>
                <a:latin typeface="Noir Pro Light" panose="00000400000000000000" pitchFamily="50" charset="0"/>
              </a:rPr>
              <a:t> по 7 направлениям для регионов РФ</a:t>
            </a:r>
          </a:p>
          <a:p>
            <a:pPr marL="191995" indent="-191995" defTabSz="1219170">
              <a:spcAft>
                <a:spcPts val="267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ru-RU" sz="933" dirty="0">
                <a:solidFill>
                  <a:prstClr val="black"/>
                </a:solidFill>
                <a:latin typeface="Noir Pro Light" panose="00000400000000000000" pitchFamily="50" charset="0"/>
              </a:rPr>
              <a:t>Выборочное расширение состава предоставляемых продуктов</a:t>
            </a:r>
          </a:p>
          <a:p>
            <a:pPr marL="191995" indent="-191995" defTabSz="1219170">
              <a:spcAft>
                <a:spcPts val="267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ru-RU" sz="933" dirty="0">
                <a:solidFill>
                  <a:prstClr val="black"/>
                </a:solidFill>
                <a:latin typeface="Noir Pro Light" panose="00000400000000000000" pitchFamily="50" charset="0"/>
              </a:rPr>
              <a:t>Передача данных по </a:t>
            </a:r>
            <a:r>
              <a:rPr lang="en-US" sz="933" dirty="0">
                <a:solidFill>
                  <a:prstClr val="black"/>
                </a:solidFill>
                <a:latin typeface="Noir Pro Light" panose="00000400000000000000" pitchFamily="50" charset="0"/>
              </a:rPr>
              <a:t>API</a:t>
            </a:r>
            <a:endParaRPr lang="ru-RU" sz="933" dirty="0">
              <a:solidFill>
                <a:prstClr val="black"/>
              </a:solidFill>
              <a:latin typeface="Noir Pro Light" panose="00000400000000000000" pitchFamily="50" charset="0"/>
            </a:endParaRPr>
          </a:p>
        </p:txBody>
      </p:sp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756AD9D9-EA7D-4FCC-8918-A4782D67AF5E}"/>
              </a:ext>
            </a:extLst>
          </p:cNvPr>
          <p:cNvSpPr/>
          <p:nvPr/>
        </p:nvSpPr>
        <p:spPr>
          <a:xfrm>
            <a:off x="9257513" y="5325666"/>
            <a:ext cx="2789383" cy="925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1995" indent="-191995" defTabSz="1219170">
              <a:spcAft>
                <a:spcPts val="267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ru-RU" sz="933" dirty="0">
                <a:solidFill>
                  <a:prstClr val="black"/>
                </a:solidFill>
                <a:latin typeface="Noir Pro Light" panose="00000400000000000000" pitchFamily="50" charset="0"/>
              </a:rPr>
              <a:t>22 </a:t>
            </a:r>
            <a:r>
              <a:rPr lang="ru-RU" sz="933" dirty="0" err="1">
                <a:solidFill>
                  <a:prstClr val="black"/>
                </a:solidFill>
                <a:latin typeface="Noir Pro Light" panose="00000400000000000000" pitchFamily="50" charset="0"/>
              </a:rPr>
              <a:t>инфопродукта</a:t>
            </a:r>
            <a:r>
              <a:rPr lang="ru-RU" sz="933" dirty="0">
                <a:solidFill>
                  <a:prstClr val="black"/>
                </a:solidFill>
                <a:latin typeface="Noir Pro Light" panose="00000400000000000000" pitchFamily="50" charset="0"/>
              </a:rPr>
              <a:t> по 7 направлениям для всех регионов РФ</a:t>
            </a:r>
          </a:p>
          <a:p>
            <a:pPr marL="191995" indent="-191995" defTabSz="1219170">
              <a:spcAft>
                <a:spcPts val="267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ru-RU" sz="933" dirty="0">
                <a:solidFill>
                  <a:prstClr val="black"/>
                </a:solidFill>
                <a:latin typeface="Noir Pro Light" panose="00000400000000000000" pitchFamily="50" charset="0"/>
              </a:rPr>
              <a:t>Адаптация алгоритмов ИИ под регионы</a:t>
            </a:r>
          </a:p>
          <a:p>
            <a:pPr marL="191995" indent="-191995" defTabSz="1219170">
              <a:spcAft>
                <a:spcPts val="267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ru-RU" sz="933" dirty="0">
                <a:solidFill>
                  <a:prstClr val="black"/>
                </a:solidFill>
                <a:latin typeface="Noir Pro Light" panose="00000400000000000000" pitchFamily="50" charset="0"/>
              </a:rPr>
              <a:t>Переход к заявкам от регионов</a:t>
            </a:r>
          </a:p>
          <a:p>
            <a:pPr marL="191995" indent="-191995" defTabSz="1219170">
              <a:spcAft>
                <a:spcPts val="267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ru-RU" sz="933" dirty="0">
                <a:solidFill>
                  <a:prstClr val="black"/>
                </a:solidFill>
                <a:latin typeface="Noir Pro Light" panose="00000400000000000000" pitchFamily="50" charset="0"/>
              </a:rPr>
              <a:t>Проектирование новых сервисов</a:t>
            </a:r>
          </a:p>
        </p:txBody>
      </p:sp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260E648C-6BAE-4C2D-81DC-687604B0C5E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25" y="1264620"/>
            <a:ext cx="2191900" cy="598629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08F241C-47B9-4714-8E3E-26FA4616F6C5}"/>
              </a:ext>
            </a:extLst>
          </p:cNvPr>
          <p:cNvGrpSpPr/>
          <p:nvPr/>
        </p:nvGrpSpPr>
        <p:grpSpPr>
          <a:xfrm>
            <a:off x="3101179" y="3815240"/>
            <a:ext cx="2131487" cy="584775"/>
            <a:chOff x="3295259" y="2848924"/>
            <a:chExt cx="1598615" cy="438581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7D36A03-480B-49A6-BE22-3C02156647AB}"/>
                </a:ext>
              </a:extLst>
            </p:cNvPr>
            <p:cNvSpPr txBox="1"/>
            <p:nvPr/>
          </p:nvSpPr>
          <p:spPr>
            <a:xfrm>
              <a:off x="3295259" y="2848924"/>
              <a:ext cx="604299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354"/>
              <a:r>
                <a:rPr lang="ru-RU" sz="3200" dirty="0">
                  <a:gradFill flip="none" rotWithShape="1">
                    <a:gsLst>
                      <a:gs pos="2732">
                        <a:srgbClr val="FF0000"/>
                      </a:gs>
                      <a:gs pos="39000">
                        <a:srgbClr val="FF0000"/>
                      </a:gs>
                      <a:gs pos="93443">
                        <a:srgbClr val="FF0000"/>
                      </a:gs>
                      <a:gs pos="58000">
                        <a:srgbClr val="FF0000"/>
                      </a:gs>
                      <a:gs pos="78000">
                        <a:srgbClr val="C00000"/>
                      </a:gs>
                    </a:gsLst>
                    <a:lin ang="2700000" scaled="1"/>
                    <a:tileRect/>
                  </a:gradFill>
                  <a:latin typeface="Noir Pro Bold Italic" panose="00000800000000000000" pitchFamily="50" charset="0"/>
                </a:rPr>
                <a:t>8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2BE8C66-B50D-4867-89A5-8A7363EE337A}"/>
                </a:ext>
              </a:extLst>
            </p:cNvPr>
            <p:cNvSpPr txBox="1"/>
            <p:nvPr/>
          </p:nvSpPr>
          <p:spPr>
            <a:xfrm>
              <a:off x="3732887" y="3044437"/>
              <a:ext cx="1160987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54"/>
              <a:r>
                <a:rPr lang="ru-RU" sz="1000" b="1" dirty="0">
                  <a:solidFill>
                    <a:srgbClr val="050929"/>
                  </a:solidFill>
                  <a:latin typeface="Noir Pro" panose="00000500000000000000" pitchFamily="50" charset="0"/>
                </a:rPr>
                <a:t>ИНФОПРОДУКТОВ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7CA99E-3C21-693B-7AB7-D67E525DF19E}"/>
              </a:ext>
            </a:extLst>
          </p:cNvPr>
          <p:cNvSpPr txBox="1"/>
          <p:nvPr/>
        </p:nvSpPr>
        <p:spPr>
          <a:xfrm>
            <a:off x="6035524" y="2489672"/>
            <a:ext cx="593728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latin typeface="Noir Pro" panose="00000500000000000000" pitchFamily="50" charset="0"/>
              </a:rPr>
              <a:t>МАСШТАБИРОВАНИЕ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987426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AE06F3DB-F2EE-48E1-9459-F6A96900B171}"/>
              </a:ext>
            </a:extLst>
          </p:cNvPr>
          <p:cNvGrpSpPr/>
          <p:nvPr/>
        </p:nvGrpSpPr>
        <p:grpSpPr>
          <a:xfrm>
            <a:off x="243928" y="1280102"/>
            <a:ext cx="11704144" cy="4673658"/>
            <a:chOff x="243927" y="1483302"/>
            <a:chExt cx="11704144" cy="4673658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A6A37628-1575-4FA5-8FF1-9C24599D9609}"/>
                </a:ext>
              </a:extLst>
            </p:cNvPr>
            <p:cNvGrpSpPr/>
            <p:nvPr/>
          </p:nvGrpSpPr>
          <p:grpSpPr>
            <a:xfrm>
              <a:off x="243929" y="1483302"/>
              <a:ext cx="11704142" cy="4673658"/>
              <a:chOff x="4531466" y="3322205"/>
              <a:chExt cx="8771559" cy="3502629"/>
            </a:xfrm>
            <a:effectLst/>
          </p:grpSpPr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EE62E7EE-1F47-4321-A42A-24F76ADAFB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996" b="1996"/>
              <a:stretch/>
            </p:blipFill>
            <p:spPr>
              <a:xfrm>
                <a:off x="4531466" y="3322205"/>
                <a:ext cx="2840688" cy="1597887"/>
              </a:xfrm>
              <a:prstGeom prst="rect">
                <a:avLst/>
              </a:prstGeom>
              <a:effectLst>
                <a:outerShdw blurRad="63500" sx="102000" sy="102000" algn="ctr" rotWithShape="0">
                  <a:schemeClr val="tx2">
                    <a:lumMod val="40000"/>
                    <a:lumOff val="60000"/>
                    <a:alpha val="40000"/>
                  </a:schemeClr>
                </a:outerShdw>
              </a:effectLst>
            </p:spPr>
          </p:pic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5A1821C3-B4A2-4A19-A137-43FADECA4D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2120"/>
              <a:stretch/>
            </p:blipFill>
            <p:spPr>
              <a:xfrm>
                <a:off x="4532696" y="5226947"/>
                <a:ext cx="2840688" cy="1597887"/>
              </a:xfrm>
              <a:prstGeom prst="rect">
                <a:avLst/>
              </a:prstGeom>
              <a:effectLst>
                <a:outerShdw blurRad="63500" sx="102000" sy="102000" algn="ctr" rotWithShape="0">
                  <a:schemeClr val="tx2">
                    <a:lumMod val="40000"/>
                    <a:lumOff val="60000"/>
                    <a:alpha val="40000"/>
                  </a:schemeClr>
                </a:outerShdw>
              </a:effectLst>
            </p:spPr>
          </p:pic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234C265A-AB9B-4A4F-8F24-94C9097B0E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2621" b="1724"/>
              <a:stretch/>
            </p:blipFill>
            <p:spPr>
              <a:xfrm>
                <a:off x="7496901" y="5226947"/>
                <a:ext cx="2840688" cy="1597887"/>
              </a:xfrm>
              <a:prstGeom prst="rect">
                <a:avLst/>
              </a:prstGeom>
              <a:effectLst>
                <a:outerShdw blurRad="63500" sx="102000" sy="102000" algn="ctr" rotWithShape="0">
                  <a:schemeClr val="tx2">
                    <a:lumMod val="40000"/>
                    <a:lumOff val="60000"/>
                    <a:alpha val="40000"/>
                  </a:schemeClr>
                </a:outerShdw>
              </a:effectLst>
            </p:spPr>
          </p:pic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1E2798E8-75DF-4775-ABBE-49840E5DFE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901" b="1581"/>
              <a:stretch/>
            </p:blipFill>
            <p:spPr>
              <a:xfrm>
                <a:off x="10461106" y="5226947"/>
                <a:ext cx="2841919" cy="1597887"/>
              </a:xfrm>
              <a:prstGeom prst="rect">
                <a:avLst/>
              </a:prstGeom>
              <a:effectLst>
                <a:outerShdw blurRad="63500" sx="102000" sy="102000" algn="ctr" rotWithShape="0">
                  <a:schemeClr val="tx2">
                    <a:lumMod val="40000"/>
                    <a:lumOff val="60000"/>
                    <a:alpha val="40000"/>
                  </a:schemeClr>
                </a:outerShdw>
              </a:effectLst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CE949EC8-670F-4635-B5F1-0648D58442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1433" b="1835"/>
              <a:stretch/>
            </p:blipFill>
            <p:spPr>
              <a:xfrm>
                <a:off x="10462337" y="3322206"/>
                <a:ext cx="2840688" cy="1597887"/>
              </a:xfrm>
              <a:prstGeom prst="rect">
                <a:avLst/>
              </a:prstGeom>
              <a:effectLst>
                <a:outerShdw blurRad="63500" sx="102000" sy="102000" algn="ctr" rotWithShape="0">
                  <a:schemeClr val="tx2">
                    <a:lumMod val="40000"/>
                    <a:lumOff val="60000"/>
                    <a:alpha val="40000"/>
                  </a:schemeClr>
                </a:outerShdw>
              </a:effectLst>
            </p:spPr>
          </p:pic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255EB152-BD98-47CE-9999-81DCEC2623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2273" b="1711"/>
              <a:stretch/>
            </p:blipFill>
            <p:spPr>
              <a:xfrm>
                <a:off x="7496902" y="3324573"/>
                <a:ext cx="2840687" cy="1595519"/>
              </a:xfrm>
              <a:prstGeom prst="rect">
                <a:avLst/>
              </a:prstGeom>
              <a:effectLst>
                <a:outerShdw blurRad="63500" sx="102000" sy="102000" algn="ctr" rotWithShape="0">
                  <a:schemeClr val="tx2">
                    <a:lumMod val="40000"/>
                    <a:lumOff val="60000"/>
                    <a:alpha val="40000"/>
                  </a:schemeClr>
                </a:outerShdw>
              </a:effectLst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129FA8-EDC3-4B3F-B514-EF4D9104120D}"/>
                </a:ext>
              </a:extLst>
            </p:cNvPr>
            <p:cNvSpPr txBox="1"/>
            <p:nvPr/>
          </p:nvSpPr>
          <p:spPr>
            <a:xfrm>
              <a:off x="243928" y="1595062"/>
              <a:ext cx="3790411" cy="2845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Лесопокрытые территории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14BAE9D-9E92-43CC-B4E5-1B936861FF2E}"/>
                </a:ext>
              </a:extLst>
            </p:cNvPr>
            <p:cNvSpPr txBox="1"/>
            <p:nvPr/>
          </p:nvSpPr>
          <p:spPr>
            <a:xfrm>
              <a:off x="243927" y="4127625"/>
              <a:ext cx="3790411" cy="2845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Строительство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6222ED-3AB2-489F-A4E0-29E4B5975E71}"/>
                </a:ext>
              </a:extLst>
            </p:cNvPr>
            <p:cNvSpPr txBox="1"/>
            <p:nvPr/>
          </p:nvSpPr>
          <p:spPr>
            <a:xfrm>
              <a:off x="4200794" y="4127625"/>
              <a:ext cx="3790411" cy="2845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Карьеры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469268-C132-4667-9592-40B1833B87EC}"/>
                </a:ext>
              </a:extLst>
            </p:cNvPr>
            <p:cNvSpPr txBox="1"/>
            <p:nvPr/>
          </p:nvSpPr>
          <p:spPr>
            <a:xfrm>
              <a:off x="8156838" y="4127625"/>
              <a:ext cx="3790411" cy="2845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Водные объекты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B95D80-0B4B-4E42-9F0A-5A3ACF6B413C}"/>
                </a:ext>
              </a:extLst>
            </p:cNvPr>
            <p:cNvSpPr txBox="1"/>
            <p:nvPr/>
          </p:nvSpPr>
          <p:spPr>
            <a:xfrm>
              <a:off x="4200793" y="1598956"/>
              <a:ext cx="3790411" cy="2845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Вырубки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72BE8C7-D8C6-4362-AC35-8D22879F7113}"/>
                </a:ext>
              </a:extLst>
            </p:cNvPr>
            <p:cNvSpPr txBox="1"/>
            <p:nvPr/>
          </p:nvSpPr>
          <p:spPr>
            <a:xfrm>
              <a:off x="8156838" y="1595062"/>
              <a:ext cx="3790411" cy="2845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Лесные пожары</a:t>
              </a: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8CDB8F51-84B1-44C9-8558-13FDA0240C24}"/>
                </a:ext>
              </a:extLst>
            </p:cNvPr>
            <p:cNvGrpSpPr/>
            <p:nvPr/>
          </p:nvGrpSpPr>
          <p:grpSpPr>
            <a:xfrm>
              <a:off x="511177" y="1503622"/>
              <a:ext cx="467418" cy="467418"/>
              <a:chOff x="566041" y="1561167"/>
              <a:chExt cx="347240" cy="347240"/>
            </a:xfrm>
          </p:grpSpPr>
          <p:sp>
            <p:nvSpPr>
              <p:cNvPr id="16" name="Овал 15">
                <a:extLst>
                  <a:ext uri="{FF2B5EF4-FFF2-40B4-BE49-F238E27FC236}">
                    <a16:creationId xmlns:a16="http://schemas.microsoft.com/office/drawing/2014/main" id="{70B91141-6212-4230-9C1E-2CE4A6647AB1}"/>
                  </a:ext>
                </a:extLst>
              </p:cNvPr>
              <p:cNvSpPr/>
              <p:nvPr/>
            </p:nvSpPr>
            <p:spPr>
              <a:xfrm>
                <a:off x="566041" y="1561167"/>
                <a:ext cx="347240" cy="3472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schemeClr val="tx2">
                    <a:lumMod val="40000"/>
                    <a:lumOff val="6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A4C065F2-E1F3-4EF3-8F4B-76C7D8AD65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256" y="1615382"/>
                <a:ext cx="238811" cy="238811"/>
              </a:xfrm>
              <a:prstGeom prst="rect">
                <a:avLst/>
              </a:prstGeom>
            </p:spPr>
          </p:pic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4367F1A8-295A-49A2-9BBB-1D44F8EE9810}"/>
                </a:ext>
              </a:extLst>
            </p:cNvPr>
            <p:cNvGrpSpPr/>
            <p:nvPr/>
          </p:nvGrpSpPr>
          <p:grpSpPr>
            <a:xfrm>
              <a:off x="8641094" y="4036185"/>
              <a:ext cx="467418" cy="467418"/>
              <a:chOff x="1632841" y="2486103"/>
              <a:chExt cx="347240" cy="347240"/>
            </a:xfrm>
          </p:grpSpPr>
          <p:sp>
            <p:nvSpPr>
              <p:cNvPr id="19" name="Овал 18">
                <a:extLst>
                  <a:ext uri="{FF2B5EF4-FFF2-40B4-BE49-F238E27FC236}">
                    <a16:creationId xmlns:a16="http://schemas.microsoft.com/office/drawing/2014/main" id="{D505F83F-33AE-4024-A522-23DA55AC5A13}"/>
                  </a:ext>
                </a:extLst>
              </p:cNvPr>
              <p:cNvSpPr/>
              <p:nvPr/>
            </p:nvSpPr>
            <p:spPr>
              <a:xfrm>
                <a:off x="1632841" y="2486103"/>
                <a:ext cx="347240" cy="3472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schemeClr val="tx2">
                    <a:lumMod val="40000"/>
                    <a:lumOff val="6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330F6AF5-56D7-4DBB-941D-4FF8AD1532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9821" y="2549661"/>
                <a:ext cx="202159" cy="202159"/>
              </a:xfrm>
              <a:prstGeom prst="rect">
                <a:avLst/>
              </a:prstGeom>
            </p:spPr>
          </p:pic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FE6D6C90-D9B8-41C6-AFA7-FE1EB9601457}"/>
                </a:ext>
              </a:extLst>
            </p:cNvPr>
            <p:cNvGrpSpPr/>
            <p:nvPr/>
          </p:nvGrpSpPr>
          <p:grpSpPr>
            <a:xfrm>
              <a:off x="4915069" y="4036186"/>
              <a:ext cx="467417" cy="467417"/>
              <a:chOff x="1631709" y="2988145"/>
              <a:chExt cx="347240" cy="347240"/>
            </a:xfrm>
          </p:grpSpPr>
          <p:sp>
            <p:nvSpPr>
              <p:cNvPr id="22" name="Овал 21">
                <a:extLst>
                  <a:ext uri="{FF2B5EF4-FFF2-40B4-BE49-F238E27FC236}">
                    <a16:creationId xmlns:a16="http://schemas.microsoft.com/office/drawing/2014/main" id="{CA4CEE46-5CE2-451E-85BD-5CA54709A770}"/>
                  </a:ext>
                </a:extLst>
              </p:cNvPr>
              <p:cNvSpPr/>
              <p:nvPr/>
            </p:nvSpPr>
            <p:spPr>
              <a:xfrm>
                <a:off x="1631709" y="2988145"/>
                <a:ext cx="347240" cy="3472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schemeClr val="tx2">
                    <a:lumMod val="40000"/>
                    <a:lumOff val="6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97BE2529-6489-4A18-A550-9CF3CC7971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3095" y="2988145"/>
                <a:ext cx="314852" cy="324490"/>
              </a:xfrm>
              <a:prstGeom prst="rect">
                <a:avLst/>
              </a:prstGeom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433EDA38-3307-417C-AD88-324B66C9CF8E}"/>
                </a:ext>
              </a:extLst>
            </p:cNvPr>
            <p:cNvGrpSpPr/>
            <p:nvPr/>
          </p:nvGrpSpPr>
          <p:grpSpPr>
            <a:xfrm>
              <a:off x="893818" y="4036185"/>
              <a:ext cx="467417" cy="467417"/>
              <a:chOff x="1631709" y="3490557"/>
              <a:chExt cx="347240" cy="347240"/>
            </a:xfrm>
          </p:grpSpPr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id="{B02C567A-DAB4-4762-B42D-082BE39DF1DB}"/>
                  </a:ext>
                </a:extLst>
              </p:cNvPr>
              <p:cNvSpPr/>
              <p:nvPr/>
            </p:nvSpPr>
            <p:spPr>
              <a:xfrm>
                <a:off x="1631709" y="3490557"/>
                <a:ext cx="347240" cy="3472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schemeClr val="tx2">
                    <a:lumMod val="40000"/>
                    <a:lumOff val="6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1A68E3AD-A4CF-495C-8328-F759F07AE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5344" y="3555172"/>
                <a:ext cx="218010" cy="218010"/>
              </a:xfrm>
              <a:prstGeom prst="rect">
                <a:avLst/>
              </a:prstGeom>
            </p:spPr>
          </p:pic>
        </p:grpSp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3ADA03DF-D853-42A5-A2AA-F3C04AEF80E3}"/>
                </a:ext>
              </a:extLst>
            </p:cNvPr>
            <p:cNvGrpSpPr/>
            <p:nvPr/>
          </p:nvGrpSpPr>
          <p:grpSpPr>
            <a:xfrm>
              <a:off x="8641094" y="1496470"/>
              <a:ext cx="467417" cy="467417"/>
              <a:chOff x="8641094" y="1496470"/>
              <a:chExt cx="467417" cy="467417"/>
            </a:xfrm>
          </p:grpSpPr>
          <p:sp>
            <p:nvSpPr>
              <p:cNvPr id="33" name="Овал 32">
                <a:extLst>
                  <a:ext uri="{FF2B5EF4-FFF2-40B4-BE49-F238E27FC236}">
                    <a16:creationId xmlns:a16="http://schemas.microsoft.com/office/drawing/2014/main" id="{52A4DB59-2BF8-49B3-91D2-4072A03E1110}"/>
                  </a:ext>
                </a:extLst>
              </p:cNvPr>
              <p:cNvSpPr/>
              <p:nvPr/>
            </p:nvSpPr>
            <p:spPr>
              <a:xfrm>
                <a:off x="8641094" y="1496470"/>
                <a:ext cx="467417" cy="46741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schemeClr val="tx2">
                    <a:lumMod val="40000"/>
                    <a:lumOff val="6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37437A39-187E-48CC-8069-4B2812918F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27298" y="1576601"/>
                <a:ext cx="295007" cy="295007"/>
              </a:xfrm>
              <a:prstGeom prst="rect">
                <a:avLst/>
              </a:prstGeom>
            </p:spPr>
          </p:pic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56E2C4C5-951B-4B35-85DB-952E8BD37D3E}"/>
                </a:ext>
              </a:extLst>
            </p:cNvPr>
            <p:cNvGrpSpPr/>
            <p:nvPr/>
          </p:nvGrpSpPr>
          <p:grpSpPr>
            <a:xfrm>
              <a:off x="4923274" y="1503622"/>
              <a:ext cx="467417" cy="467417"/>
              <a:chOff x="4923274" y="1503622"/>
              <a:chExt cx="467417" cy="467417"/>
            </a:xfrm>
          </p:grpSpPr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id="{7A390456-B2A2-4983-B3A1-3A27C98712C5}"/>
                  </a:ext>
                </a:extLst>
              </p:cNvPr>
              <p:cNvSpPr/>
              <p:nvPr/>
            </p:nvSpPr>
            <p:spPr>
              <a:xfrm>
                <a:off x="4923274" y="1503622"/>
                <a:ext cx="467417" cy="46741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schemeClr val="tx2">
                    <a:lumMod val="40000"/>
                    <a:lumOff val="6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48B2C2D2-EDE1-41E2-836F-19C8C0C7F3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91639" y="1569807"/>
                <a:ext cx="328256" cy="328256"/>
              </a:xfrm>
              <a:prstGeom prst="rect">
                <a:avLst/>
              </a:prstGeom>
            </p:spPr>
          </p:pic>
        </p:grpSp>
      </p:grpSp>
      <p:sp>
        <p:nvSpPr>
          <p:cNvPr id="36" name="Объект 2">
            <a:extLst>
              <a:ext uri="{FF2B5EF4-FFF2-40B4-BE49-F238E27FC236}">
                <a16:creationId xmlns:a16="http://schemas.microsoft.com/office/drawing/2014/main" id="{568DDAAC-90EF-4E8B-9586-ADC80924CCAF}"/>
              </a:ext>
            </a:extLst>
          </p:cNvPr>
          <p:cNvSpPr txBox="1">
            <a:spLocks/>
          </p:cNvSpPr>
          <p:nvPr/>
        </p:nvSpPr>
        <p:spPr>
          <a:xfrm>
            <a:off x="5963921" y="6170832"/>
            <a:ext cx="5983329" cy="370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Представленные данные являются обобщенным и упрощенным отображением детализированных тематических продуктов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07E80E-5C83-471A-B640-695BD0F1C765}"/>
              </a:ext>
            </a:extLst>
          </p:cNvPr>
          <p:cNvSpPr txBox="1"/>
          <p:nvPr/>
        </p:nvSpPr>
        <p:spPr>
          <a:xfrm>
            <a:off x="2377440" y="169683"/>
            <a:ext cx="9377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Россия из космоса: тематические карты природных активов и хозяйственной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063459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EB6B7F-D0D6-4032-B756-5A77D0FE2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54"/>
          <a:stretch/>
        </p:blipFill>
        <p:spPr>
          <a:xfrm>
            <a:off x="6855" y="0"/>
            <a:ext cx="12192000" cy="6858000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ADDED91D-5402-4C11-9EDB-8CFAC8F8E3DA}"/>
              </a:ext>
            </a:extLst>
          </p:cNvPr>
          <p:cNvSpPr/>
          <p:nvPr/>
        </p:nvSpPr>
        <p:spPr>
          <a:xfrm>
            <a:off x="6724" y="0"/>
            <a:ext cx="12192000" cy="7880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A349763-6C18-4EFA-9C97-827FC126B508}"/>
              </a:ext>
            </a:extLst>
          </p:cNvPr>
          <p:cNvSpPr txBox="1"/>
          <p:nvPr/>
        </p:nvSpPr>
        <p:spPr>
          <a:xfrm>
            <a:off x="2528047" y="169683"/>
            <a:ext cx="92271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Россия из космоса: </a:t>
            </a:r>
            <a:r>
              <a:rPr lang="ru-RU" sz="2500" dirty="0">
                <a:solidFill>
                  <a:prstClr val="black"/>
                </a:solidFill>
                <a:latin typeface="Noir Pro" panose="00000500000000000000" pitchFamily="50" charset="0"/>
              </a:rPr>
              <a:t>флагман </a:t>
            </a:r>
            <a:r>
              <a:rPr lang="ru-RU" sz="2500" dirty="0" err="1">
                <a:solidFill>
                  <a:prstClr val="black"/>
                </a:solidFill>
                <a:latin typeface="Noir Pro" panose="00000500000000000000" pitchFamily="50" charset="0"/>
              </a:rPr>
              <a:t>нейросетевых</a:t>
            </a:r>
            <a:r>
              <a:rPr lang="ru-RU" sz="2500" dirty="0">
                <a:solidFill>
                  <a:prstClr val="black"/>
                </a:solidFill>
                <a:latin typeface="Noir Pro" panose="00000500000000000000" pitchFamily="50" charset="0"/>
              </a:rPr>
              <a:t> </a:t>
            </a:r>
            <a:r>
              <a:rPr lang="ru-RU" sz="2500" dirty="0" err="1">
                <a:latin typeface="Noir Pro" panose="00000500000000000000" pitchFamily="50" charset="0"/>
              </a:rPr>
              <a:t>геотехнологий</a:t>
            </a: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37BEB2BA-664E-453C-A65B-BC5A23D4216C}"/>
              </a:ext>
            </a:extLst>
          </p:cNvPr>
          <p:cNvGrpSpPr/>
          <p:nvPr/>
        </p:nvGrpSpPr>
        <p:grpSpPr>
          <a:xfrm>
            <a:off x="4921625" y="1079646"/>
            <a:ext cx="6831188" cy="733246"/>
            <a:chOff x="4307311" y="967886"/>
            <a:chExt cx="7445283" cy="733246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475ECBAE-C5E1-4472-96AA-D4124F154D64}"/>
                </a:ext>
              </a:extLst>
            </p:cNvPr>
            <p:cNvSpPr/>
            <p:nvPr/>
          </p:nvSpPr>
          <p:spPr>
            <a:xfrm>
              <a:off x="4307311" y="967886"/>
              <a:ext cx="7445283" cy="733246"/>
            </a:xfrm>
            <a:prstGeom prst="roundRect">
              <a:avLst>
                <a:gd name="adj" fmla="val 8431"/>
              </a:avLst>
            </a:prstGeom>
            <a:solidFill>
              <a:srgbClr val="050929"/>
            </a:solidFill>
            <a:ln>
              <a:noFill/>
            </a:ln>
            <a:effectLst>
              <a:outerShdw blurRad="50800" sx="101000" sy="101000" algn="ctr" rotWithShape="0">
                <a:schemeClr val="accent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D88ED1-8341-49E9-A815-D2EB398B998E}"/>
                </a:ext>
              </a:extLst>
            </p:cNvPr>
            <p:cNvSpPr txBox="1"/>
            <p:nvPr/>
          </p:nvSpPr>
          <p:spPr>
            <a:xfrm>
              <a:off x="4381924" y="1025130"/>
              <a:ext cx="724558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Глобальный мониторинг состояния природных объектов и ведения хозяйственной деятельности на них с помощью </a:t>
              </a:r>
              <a:r>
                <a:rPr kumimoji="0" lang="ru-RU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нейросетевых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 алгоритмов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739C0849-2ADE-44F4-BE9B-4964D9F5D665}"/>
              </a:ext>
            </a:extLst>
          </p:cNvPr>
          <p:cNvGrpSpPr/>
          <p:nvPr/>
        </p:nvGrpSpPr>
        <p:grpSpPr>
          <a:xfrm>
            <a:off x="5984240" y="5080000"/>
            <a:ext cx="5797099" cy="1436304"/>
            <a:chOff x="5984240" y="5080000"/>
            <a:chExt cx="5797099" cy="1436304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23DACB65-84FA-4BA6-B0C1-A7990FA8C94D}"/>
                </a:ext>
              </a:extLst>
            </p:cNvPr>
            <p:cNvSpPr/>
            <p:nvPr/>
          </p:nvSpPr>
          <p:spPr>
            <a:xfrm>
              <a:off x="5984240" y="5080000"/>
              <a:ext cx="5770986" cy="1361405"/>
            </a:xfrm>
            <a:prstGeom prst="roundRect">
              <a:avLst>
                <a:gd name="adj" fmla="val 3196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tx2">
                  <a:lumMod val="40000"/>
                  <a:lumOff val="6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Объект 2">
              <a:extLst>
                <a:ext uri="{FF2B5EF4-FFF2-40B4-BE49-F238E27FC236}">
                  <a16:creationId xmlns:a16="http://schemas.microsoft.com/office/drawing/2014/main" id="{42F30772-9FA4-4536-A707-3833043B9A51}"/>
                </a:ext>
              </a:extLst>
            </p:cNvPr>
            <p:cNvSpPr txBox="1">
              <a:spLocks/>
            </p:cNvSpPr>
            <p:nvPr/>
          </p:nvSpPr>
          <p:spPr>
            <a:xfrm>
              <a:off x="9116113" y="5221157"/>
              <a:ext cx="2665226" cy="124224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ХОЗЯЙСТВЕННАЯ АКТИВНОСТЬ:</a:t>
              </a:r>
            </a:p>
            <a:p>
              <a:pPr marL="2520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стройки, </a:t>
              </a:r>
            </a:p>
            <a:p>
              <a:pPr marL="2520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вырубки, </a:t>
              </a:r>
            </a:p>
            <a:p>
              <a:pPr marL="2520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карьеры. </a:t>
              </a:r>
            </a:p>
          </p:txBody>
        </p:sp>
        <p:sp>
          <p:nvSpPr>
            <p:cNvPr id="15" name="Объект 2">
              <a:extLst>
                <a:ext uri="{FF2B5EF4-FFF2-40B4-BE49-F238E27FC236}">
                  <a16:creationId xmlns:a16="http://schemas.microsoft.com/office/drawing/2014/main" id="{406EFFAA-786C-4406-A266-801248748AA2}"/>
                </a:ext>
              </a:extLst>
            </p:cNvPr>
            <p:cNvSpPr txBox="1">
              <a:spLocks/>
            </p:cNvSpPr>
            <p:nvPr/>
          </p:nvSpPr>
          <p:spPr>
            <a:xfrm>
              <a:off x="6243319" y="5221157"/>
              <a:ext cx="2949706" cy="129514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 ПРИРОДНЫЕ ОБЪЕКТЫ:</a:t>
              </a:r>
            </a:p>
            <a:p>
              <a:pPr marL="2520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береговые линии крупных водоемов,</a:t>
              </a:r>
            </a:p>
            <a:p>
              <a:pPr marL="2520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фактическая граница леса, </a:t>
              </a:r>
            </a:p>
            <a:p>
              <a:pPr marL="2520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участки ветровалов и гарей</a:t>
              </a:r>
            </a:p>
          </p:txBody>
        </p:sp>
      </p:grpSp>
      <p:sp>
        <p:nvSpPr>
          <p:cNvPr id="18" name="Овал 17">
            <a:extLst>
              <a:ext uri="{FF2B5EF4-FFF2-40B4-BE49-F238E27FC236}">
                <a16:creationId xmlns:a16="http://schemas.microsoft.com/office/drawing/2014/main" id="{A9AEBBD9-FE72-4B2D-BE15-50AD3DAD39F1}"/>
              </a:ext>
            </a:extLst>
          </p:cNvPr>
          <p:cNvSpPr/>
          <p:nvPr/>
        </p:nvSpPr>
        <p:spPr>
          <a:xfrm>
            <a:off x="6386880" y="5547360"/>
            <a:ext cx="108000" cy="108000"/>
          </a:xfrm>
          <a:prstGeom prst="ellipse">
            <a:avLst/>
          </a:prstGeom>
          <a:solidFill>
            <a:srgbClr val="008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26CD187E-33C9-409E-BB28-504EEE5F1BFC}"/>
              </a:ext>
            </a:extLst>
          </p:cNvPr>
          <p:cNvSpPr/>
          <p:nvPr/>
        </p:nvSpPr>
        <p:spPr>
          <a:xfrm>
            <a:off x="6386880" y="5927563"/>
            <a:ext cx="108000" cy="108000"/>
          </a:xfrm>
          <a:prstGeom prst="ellipse">
            <a:avLst/>
          </a:prstGeom>
          <a:solidFill>
            <a:srgbClr val="2AB2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F7CE86ED-0A38-4BAE-A345-A9CF621BE410}"/>
              </a:ext>
            </a:extLst>
          </p:cNvPr>
          <p:cNvSpPr/>
          <p:nvPr/>
        </p:nvSpPr>
        <p:spPr>
          <a:xfrm>
            <a:off x="6386880" y="6161222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AC299F4B-4F97-4007-8FB9-7B2E2FADAC88}"/>
              </a:ext>
            </a:extLst>
          </p:cNvPr>
          <p:cNvSpPr/>
          <p:nvPr/>
        </p:nvSpPr>
        <p:spPr>
          <a:xfrm>
            <a:off x="9267216" y="5547360"/>
            <a:ext cx="108000" cy="108000"/>
          </a:xfrm>
          <a:prstGeom prst="ellipse">
            <a:avLst/>
          </a:prstGeom>
          <a:solidFill>
            <a:srgbClr val="DF2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598A612C-66F3-49D4-9749-4D6DC87D1AD1}"/>
              </a:ext>
            </a:extLst>
          </p:cNvPr>
          <p:cNvSpPr/>
          <p:nvPr/>
        </p:nvSpPr>
        <p:spPr>
          <a:xfrm>
            <a:off x="9267216" y="5984745"/>
            <a:ext cx="108000" cy="108000"/>
          </a:xfrm>
          <a:prstGeom prst="ellipse">
            <a:avLst/>
          </a:prstGeom>
          <a:solidFill>
            <a:srgbClr val="FF9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ACA5E104-254F-47D7-883D-CF7A1896773D}"/>
              </a:ext>
            </a:extLst>
          </p:cNvPr>
          <p:cNvSpPr/>
          <p:nvPr/>
        </p:nvSpPr>
        <p:spPr>
          <a:xfrm>
            <a:off x="9267216" y="5768453"/>
            <a:ext cx="108000" cy="108000"/>
          </a:xfrm>
          <a:prstGeom prst="ellipse">
            <a:avLst/>
          </a:prstGeom>
          <a:solidFill>
            <a:srgbClr val="B54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C8C3D378-6340-4AA2-98CD-EAEA2A46DFEC}"/>
              </a:ext>
            </a:extLst>
          </p:cNvPr>
          <p:cNvGrpSpPr/>
          <p:nvPr/>
        </p:nvGrpSpPr>
        <p:grpSpPr>
          <a:xfrm>
            <a:off x="218506" y="144748"/>
            <a:ext cx="1924330" cy="435246"/>
            <a:chOff x="569488" y="214868"/>
            <a:chExt cx="2841148" cy="642613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87C269B6-CA38-42A1-9DE4-FDF0AD52D4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488" y="214868"/>
              <a:ext cx="870141" cy="64261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F4CA3AC-59FB-453B-B4AA-B77CBEF17D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1294" y="430845"/>
              <a:ext cx="663177" cy="230401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4F8880DD-1F04-4140-88EF-385F040CC3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9471" y="441299"/>
              <a:ext cx="891165" cy="254400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9C322B83-4411-40CF-A2C8-BF614335417C}"/>
              </a:ext>
            </a:extLst>
          </p:cNvPr>
          <p:cNvGrpSpPr/>
          <p:nvPr/>
        </p:nvGrpSpPr>
        <p:grpSpPr>
          <a:xfrm>
            <a:off x="526819" y="1733089"/>
            <a:ext cx="2643843" cy="2331336"/>
            <a:chOff x="9157613" y="1056778"/>
            <a:chExt cx="2643843" cy="2331336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A4003B85-1C3A-4977-964C-59B05AB1AED4}"/>
                </a:ext>
              </a:extLst>
            </p:cNvPr>
            <p:cNvSpPr/>
            <p:nvPr/>
          </p:nvSpPr>
          <p:spPr>
            <a:xfrm>
              <a:off x="9384029" y="1056778"/>
              <a:ext cx="2198369" cy="2198369"/>
            </a:xfrm>
            <a:prstGeom prst="ellipse">
              <a:avLst/>
            </a:prstGeom>
            <a:solidFill>
              <a:srgbClr val="001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95306446-42A5-40C4-9A59-AF30AE5E74C3}"/>
                </a:ext>
              </a:extLst>
            </p:cNvPr>
            <p:cNvGrpSpPr/>
            <p:nvPr/>
          </p:nvGrpSpPr>
          <p:grpSpPr>
            <a:xfrm>
              <a:off x="9157613" y="1658240"/>
              <a:ext cx="2643843" cy="1729874"/>
              <a:chOff x="1339493" y="1704340"/>
              <a:chExt cx="2643843" cy="1729874"/>
            </a:xfrm>
          </p:grpSpPr>
          <p:sp>
            <p:nvSpPr>
              <p:cNvPr id="50" name="Объект 2">
                <a:extLst>
                  <a:ext uri="{FF2B5EF4-FFF2-40B4-BE49-F238E27FC236}">
                    <a16:creationId xmlns:a16="http://schemas.microsoft.com/office/drawing/2014/main" id="{026AFAF0-24E6-4B06-A086-991D197E79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6832" y="2559143"/>
                <a:ext cx="1708393" cy="875071"/>
              </a:xfrm>
              <a:prstGeom prst="rect">
                <a:avLst/>
              </a:prstGeom>
            </p:spPr>
            <p:txBody>
              <a:bodyPr numCol="1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ru-RU" sz="1100" dirty="0">
                    <a:solidFill>
                      <a:schemeClr val="bg1"/>
                    </a:solidFill>
                    <a:latin typeface="Noir Pro Light" panose="00000400000000000000" pitchFamily="50" charset="0"/>
                  </a:rPr>
                  <a:t>вся площадь России обработана </a:t>
                </a:r>
              </a:p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ru-RU" sz="1100" dirty="0">
                    <a:solidFill>
                      <a:schemeClr val="bg1"/>
                    </a:solidFill>
                    <a:latin typeface="Noir Pro Light" panose="00000400000000000000" pitchFamily="50" charset="0"/>
                  </a:rPr>
                  <a:t>2-3 раза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4B8CF80-26B9-4D6E-BE38-FC7992C2BBF8}"/>
                  </a:ext>
                </a:extLst>
              </p:cNvPr>
              <p:cNvSpPr txBox="1"/>
              <p:nvPr/>
            </p:nvSpPr>
            <p:spPr>
              <a:xfrm>
                <a:off x="1339493" y="1704340"/>
                <a:ext cx="2643843" cy="884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4400" dirty="0">
                    <a:solidFill>
                      <a:schemeClr val="bg1"/>
                    </a:solidFill>
                    <a:latin typeface="Noir Pro Semi Bold" panose="00000700000000000000" pitchFamily="50" charset="0"/>
                  </a:rPr>
                  <a:t>40</a:t>
                </a:r>
                <a:r>
                  <a:rPr lang="ru-RU" sz="4400" dirty="0">
                    <a:solidFill>
                      <a:schemeClr val="bg1"/>
                    </a:solidFill>
                    <a:latin typeface="Noir Pro Medium" panose="00000600000000000000" pitchFamily="50" charset="0"/>
                  </a:rPr>
                  <a:t> млн</a:t>
                </a:r>
                <a:endParaRPr lang="ru-RU" sz="4400" dirty="0">
                  <a:solidFill>
                    <a:schemeClr val="bg1"/>
                  </a:solidFill>
                  <a:latin typeface="Noir Pro Semi Bold" panose="00000700000000000000" pitchFamily="50" charset="0"/>
                </a:endParaRPr>
              </a:p>
              <a:p>
                <a:pPr algn="ctr">
                  <a:lnSpc>
                    <a:spcPct val="70000"/>
                  </a:lnSpc>
                </a:pPr>
                <a:r>
                  <a:rPr lang="ru-RU" sz="2800" dirty="0">
                    <a:solidFill>
                      <a:schemeClr val="bg1"/>
                    </a:solidFill>
                    <a:latin typeface="Noir Pro Medium" panose="00000600000000000000" pitchFamily="50" charset="0"/>
                  </a:rPr>
                  <a:t>кв. км</a:t>
                </a:r>
              </a:p>
            </p:txBody>
          </p:sp>
        </p:grp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561CAFCB-FCA0-4A88-AA30-4E2CDF839915}"/>
              </a:ext>
            </a:extLst>
          </p:cNvPr>
          <p:cNvGrpSpPr/>
          <p:nvPr/>
        </p:nvGrpSpPr>
        <p:grpSpPr>
          <a:xfrm>
            <a:off x="2516953" y="2544411"/>
            <a:ext cx="1693432" cy="1359223"/>
            <a:chOff x="7920238" y="1772342"/>
            <a:chExt cx="1664548" cy="1336040"/>
          </a:xfrm>
        </p:grpSpPr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id="{35C9E876-521C-4C55-803E-92AE50AD8FD3}"/>
                </a:ext>
              </a:extLst>
            </p:cNvPr>
            <p:cNvSpPr/>
            <p:nvPr/>
          </p:nvSpPr>
          <p:spPr>
            <a:xfrm>
              <a:off x="8104586" y="1772342"/>
              <a:ext cx="1336039" cy="1336040"/>
            </a:xfrm>
            <a:prstGeom prst="ellipse">
              <a:avLst/>
            </a:prstGeom>
            <a:solidFill>
              <a:srgbClr val="F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BF012A9-84CA-45C8-8A9E-67FD3F04B578}"/>
                </a:ext>
              </a:extLst>
            </p:cNvPr>
            <p:cNvSpPr txBox="1"/>
            <p:nvPr/>
          </p:nvSpPr>
          <p:spPr>
            <a:xfrm>
              <a:off x="7920238" y="2094666"/>
              <a:ext cx="1664548" cy="44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ru-RU" sz="32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8</a:t>
              </a:r>
              <a:r>
                <a:rPr lang="en-US" sz="32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5</a:t>
              </a:r>
              <a:endParaRPr lang="ru-RU" sz="2400" dirty="0">
                <a:solidFill>
                  <a:schemeClr val="bg1"/>
                </a:solidFill>
                <a:latin typeface="Noir Pro Medium" panose="00000600000000000000" pitchFamily="50" charset="0"/>
              </a:endParaRPr>
            </a:p>
          </p:txBody>
        </p:sp>
        <p:sp>
          <p:nvSpPr>
            <p:cNvPr id="55" name="Объект 2">
              <a:extLst>
                <a:ext uri="{FF2B5EF4-FFF2-40B4-BE49-F238E27FC236}">
                  <a16:creationId xmlns:a16="http://schemas.microsoft.com/office/drawing/2014/main" id="{E3FCA2C4-72E2-44A5-83D8-30920BF3409E}"/>
                </a:ext>
              </a:extLst>
            </p:cNvPr>
            <p:cNvSpPr txBox="1">
              <a:spLocks/>
            </p:cNvSpPr>
            <p:nvPr/>
          </p:nvSpPr>
          <p:spPr>
            <a:xfrm>
              <a:off x="7988390" y="2505317"/>
              <a:ext cx="1568432" cy="419933"/>
            </a:xfrm>
            <a:prstGeom prst="rect">
              <a:avLst/>
            </a:prstGeom>
          </p:spPr>
          <p:txBody>
            <a:bodyPr numCol="1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200" dirty="0">
                  <a:solidFill>
                    <a:schemeClr val="bg1"/>
                  </a:solidFill>
                  <a:latin typeface="Noir Pro Bold" panose="00000800000000000000" pitchFamily="50" charset="0"/>
                </a:rPr>
                <a:t>регионов</a:t>
              </a: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F1693943-D28A-4FD5-BAC3-3915AB9EF54D}"/>
              </a:ext>
            </a:extLst>
          </p:cNvPr>
          <p:cNvGrpSpPr/>
          <p:nvPr/>
        </p:nvGrpSpPr>
        <p:grpSpPr>
          <a:xfrm>
            <a:off x="9624347" y="2104463"/>
            <a:ext cx="2643843" cy="1903555"/>
            <a:chOff x="7370870" y="1458866"/>
            <a:chExt cx="2643843" cy="1903555"/>
          </a:xfrm>
        </p:grpSpPr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120A7AB2-5A9A-4129-A33C-BBF0BC511BE5}"/>
                </a:ext>
              </a:extLst>
            </p:cNvPr>
            <p:cNvSpPr/>
            <p:nvPr/>
          </p:nvSpPr>
          <p:spPr>
            <a:xfrm>
              <a:off x="7809572" y="1458866"/>
              <a:ext cx="1736518" cy="1736518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14CA93B-C448-41A9-980F-C2B791F4B992}"/>
                </a:ext>
              </a:extLst>
            </p:cNvPr>
            <p:cNvSpPr txBox="1"/>
            <p:nvPr/>
          </p:nvSpPr>
          <p:spPr>
            <a:xfrm>
              <a:off x="7370870" y="2066130"/>
              <a:ext cx="2643843" cy="501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ru-RU" sz="36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5000+</a:t>
              </a:r>
              <a:endParaRPr lang="ru-RU" sz="3200" dirty="0">
                <a:solidFill>
                  <a:schemeClr val="bg1"/>
                </a:solidFill>
                <a:latin typeface="Noir Pro Medium" panose="00000600000000000000" pitchFamily="50" charset="0"/>
              </a:endParaRPr>
            </a:p>
          </p:txBody>
        </p:sp>
        <p:sp>
          <p:nvSpPr>
            <p:cNvPr id="59" name="Объект 2">
              <a:extLst>
                <a:ext uri="{FF2B5EF4-FFF2-40B4-BE49-F238E27FC236}">
                  <a16:creationId xmlns:a16="http://schemas.microsoft.com/office/drawing/2014/main" id="{56D0C368-0014-497A-9A54-76562C07DBB7}"/>
                </a:ext>
              </a:extLst>
            </p:cNvPr>
            <p:cNvSpPr txBox="1">
              <a:spLocks/>
            </p:cNvSpPr>
            <p:nvPr/>
          </p:nvSpPr>
          <p:spPr>
            <a:xfrm>
              <a:off x="7869094" y="2487350"/>
              <a:ext cx="1647393" cy="875071"/>
            </a:xfrm>
            <a:prstGeom prst="rect">
              <a:avLst/>
            </a:prstGeom>
          </p:spPr>
          <p:txBody>
            <a:bodyPr numCol="1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100" dirty="0">
                  <a:solidFill>
                    <a:schemeClr val="bg1"/>
                  </a:solidFill>
                  <a:latin typeface="Noir Pro Light" panose="00000400000000000000" pitchFamily="50" charset="0"/>
                </a:rPr>
                <a:t>обработанных заказов</a:t>
              </a:r>
              <a:endParaRPr lang="ru-RU" sz="1600" dirty="0">
                <a:solidFill>
                  <a:schemeClr val="bg1"/>
                </a:solidFill>
                <a:latin typeface="Noir Pro Light" panose="00000400000000000000" pitchFamily="50" charset="0"/>
              </a:endParaRP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009BE8BB-7D45-4EFE-88DD-6C95BEEC0EC7}"/>
              </a:ext>
            </a:extLst>
          </p:cNvPr>
          <p:cNvGrpSpPr/>
          <p:nvPr/>
        </p:nvGrpSpPr>
        <p:grpSpPr>
          <a:xfrm>
            <a:off x="3543490" y="2868305"/>
            <a:ext cx="1446594" cy="880981"/>
            <a:chOff x="7940330" y="2009578"/>
            <a:chExt cx="1664548" cy="1013716"/>
          </a:xfrm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D6A75DAC-2EE2-436E-9DD6-65EEF2431ACD}"/>
                </a:ext>
              </a:extLst>
            </p:cNvPr>
            <p:cNvSpPr/>
            <p:nvPr/>
          </p:nvSpPr>
          <p:spPr>
            <a:xfrm>
              <a:off x="8267872" y="2009578"/>
              <a:ext cx="1009465" cy="1013716"/>
            </a:xfrm>
            <a:prstGeom prst="ellipse">
              <a:avLst/>
            </a:prstGeom>
            <a:solidFill>
              <a:srgbClr val="080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6E18D34-6EFB-480D-8550-5081D27A1FCA}"/>
                </a:ext>
              </a:extLst>
            </p:cNvPr>
            <p:cNvSpPr txBox="1"/>
            <p:nvPr/>
          </p:nvSpPr>
          <p:spPr>
            <a:xfrm>
              <a:off x="7940330" y="2144980"/>
              <a:ext cx="1664548" cy="524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32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4</a:t>
              </a:r>
              <a:endParaRPr lang="ru-RU" sz="2400" dirty="0">
                <a:solidFill>
                  <a:schemeClr val="bg1"/>
                </a:solidFill>
                <a:latin typeface="Noir Pro Medium" panose="00000600000000000000" pitchFamily="50" charset="0"/>
              </a:endParaRPr>
            </a:p>
          </p:txBody>
        </p:sp>
        <p:sp>
          <p:nvSpPr>
            <p:cNvPr id="63" name="Объект 2">
              <a:extLst>
                <a:ext uri="{FF2B5EF4-FFF2-40B4-BE49-F238E27FC236}">
                  <a16:creationId xmlns:a16="http://schemas.microsoft.com/office/drawing/2014/main" id="{C0F2D13A-C22C-490B-9D27-305E650BD49D}"/>
                </a:ext>
              </a:extLst>
            </p:cNvPr>
            <p:cNvSpPr txBox="1">
              <a:spLocks/>
            </p:cNvSpPr>
            <p:nvPr/>
          </p:nvSpPr>
          <p:spPr>
            <a:xfrm>
              <a:off x="7987091" y="2514868"/>
              <a:ext cx="1568432" cy="419933"/>
            </a:xfrm>
            <a:prstGeom prst="rect">
              <a:avLst/>
            </a:prstGeom>
          </p:spPr>
          <p:txBody>
            <a:bodyPr numCol="1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100" dirty="0">
                  <a:solidFill>
                    <a:schemeClr val="bg1"/>
                  </a:solidFill>
                  <a:latin typeface="Noir Pro Bold" panose="00000800000000000000" pitchFamily="50" charset="0"/>
                </a:rPr>
                <a:t>отрасли</a:t>
              </a: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41F447A5-6302-496A-8D90-A211BE367B9F}"/>
              </a:ext>
            </a:extLst>
          </p:cNvPr>
          <p:cNvGrpSpPr/>
          <p:nvPr/>
        </p:nvGrpSpPr>
        <p:grpSpPr>
          <a:xfrm>
            <a:off x="8117934" y="2410117"/>
            <a:ext cx="2643843" cy="1597900"/>
            <a:chOff x="7391163" y="1579757"/>
            <a:chExt cx="2643843" cy="1597900"/>
          </a:xfrm>
        </p:grpSpPr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91218970-0EBD-4048-9CB6-E657DED148E2}"/>
                </a:ext>
              </a:extLst>
            </p:cNvPr>
            <p:cNvSpPr/>
            <p:nvPr/>
          </p:nvSpPr>
          <p:spPr>
            <a:xfrm>
              <a:off x="7988050" y="1579757"/>
              <a:ext cx="1471531" cy="1471531"/>
            </a:xfrm>
            <a:prstGeom prst="ellipse">
              <a:avLst/>
            </a:prstGeom>
            <a:solidFill>
              <a:srgbClr val="105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47E451C-D6D0-4774-A8F2-D28C77626DAA}"/>
                </a:ext>
              </a:extLst>
            </p:cNvPr>
            <p:cNvSpPr txBox="1"/>
            <p:nvPr/>
          </p:nvSpPr>
          <p:spPr>
            <a:xfrm>
              <a:off x="7391163" y="1956988"/>
              <a:ext cx="2643843" cy="36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ru-RU" sz="2400" dirty="0">
                  <a:solidFill>
                    <a:schemeClr val="bg1"/>
                  </a:solidFill>
                  <a:latin typeface="Noir Pro Medium" panose="00000600000000000000" pitchFamily="50" charset="0"/>
                </a:rPr>
                <a:t>1251</a:t>
              </a:r>
            </a:p>
          </p:txBody>
        </p:sp>
        <p:sp>
          <p:nvSpPr>
            <p:cNvPr id="67" name="Объект 2">
              <a:extLst>
                <a:ext uri="{FF2B5EF4-FFF2-40B4-BE49-F238E27FC236}">
                  <a16:creationId xmlns:a16="http://schemas.microsoft.com/office/drawing/2014/main" id="{0F9FAD34-10C7-4188-88D0-5A9F95C59E0D}"/>
                </a:ext>
              </a:extLst>
            </p:cNvPr>
            <p:cNvSpPr txBox="1">
              <a:spLocks/>
            </p:cNvSpPr>
            <p:nvPr/>
          </p:nvSpPr>
          <p:spPr>
            <a:xfrm>
              <a:off x="7877098" y="2302586"/>
              <a:ext cx="1693433" cy="875071"/>
            </a:xfrm>
            <a:prstGeom prst="rect">
              <a:avLst/>
            </a:prstGeom>
          </p:spPr>
          <p:txBody>
            <a:bodyPr numCol="1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100" dirty="0">
                  <a:solidFill>
                    <a:schemeClr val="bg1"/>
                  </a:solidFill>
                  <a:latin typeface="Noir Pro Light" panose="00000400000000000000" pitchFamily="50" charset="0"/>
                </a:rPr>
                <a:t>зарегистрированный пользователь</a:t>
              </a: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FC5EC18B-E5CB-4DC9-BB32-B4A63342127D}"/>
              </a:ext>
            </a:extLst>
          </p:cNvPr>
          <p:cNvGrpSpPr/>
          <p:nvPr/>
        </p:nvGrpSpPr>
        <p:grpSpPr>
          <a:xfrm>
            <a:off x="4464402" y="5079877"/>
            <a:ext cx="1397147" cy="1503067"/>
            <a:chOff x="8007727" y="1582783"/>
            <a:chExt cx="1607650" cy="1729529"/>
          </a:xfrm>
        </p:grpSpPr>
        <p:sp>
          <p:nvSpPr>
            <p:cNvPr id="71" name="Овал 70">
              <a:extLst>
                <a:ext uri="{FF2B5EF4-FFF2-40B4-BE49-F238E27FC236}">
                  <a16:creationId xmlns:a16="http://schemas.microsoft.com/office/drawing/2014/main" id="{B5B8AACC-BC76-4FD6-A98F-B26E1756CE7F}"/>
                </a:ext>
              </a:extLst>
            </p:cNvPr>
            <p:cNvSpPr/>
            <p:nvPr/>
          </p:nvSpPr>
          <p:spPr>
            <a:xfrm>
              <a:off x="8007727" y="1582783"/>
              <a:ext cx="1566523" cy="156652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462E7E8-0D0F-45BF-82E7-92AEDE8BDBDF}"/>
                </a:ext>
              </a:extLst>
            </p:cNvPr>
            <p:cNvSpPr txBox="1"/>
            <p:nvPr/>
          </p:nvSpPr>
          <p:spPr>
            <a:xfrm>
              <a:off x="8046946" y="1840477"/>
              <a:ext cx="1568431" cy="67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100+</a:t>
              </a:r>
              <a:endParaRPr lang="ru-RU" sz="1100" dirty="0">
                <a:solidFill>
                  <a:schemeClr val="bg1"/>
                </a:solidFill>
                <a:latin typeface="Noir Pro Medium" panose="00000600000000000000" pitchFamily="50" charset="0"/>
              </a:endParaRPr>
            </a:p>
          </p:txBody>
        </p:sp>
        <p:sp>
          <p:nvSpPr>
            <p:cNvPr id="73" name="Объект 2">
              <a:extLst>
                <a:ext uri="{FF2B5EF4-FFF2-40B4-BE49-F238E27FC236}">
                  <a16:creationId xmlns:a16="http://schemas.microsoft.com/office/drawing/2014/main" id="{6BB48841-7253-428A-8687-98D6943BA4F9}"/>
                </a:ext>
              </a:extLst>
            </p:cNvPr>
            <p:cNvSpPr txBox="1">
              <a:spLocks/>
            </p:cNvSpPr>
            <p:nvPr/>
          </p:nvSpPr>
          <p:spPr>
            <a:xfrm>
              <a:off x="8011878" y="2437241"/>
              <a:ext cx="1568431" cy="875071"/>
            </a:xfrm>
            <a:prstGeom prst="rect">
              <a:avLst/>
            </a:prstGeom>
          </p:spPr>
          <p:txBody>
            <a:bodyPr numCol="1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100" dirty="0">
                  <a:solidFill>
                    <a:schemeClr val="bg1"/>
                  </a:solidFill>
                  <a:latin typeface="Noir Pro Light" panose="00000400000000000000" pitchFamily="50" charset="0"/>
                </a:rPr>
                <a:t>обученных  нейросетей</a:t>
              </a: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B6A5D50-A424-484D-AB2B-82D25FEC142A}"/>
              </a:ext>
            </a:extLst>
          </p:cNvPr>
          <p:cNvGrpSpPr/>
          <p:nvPr/>
        </p:nvGrpSpPr>
        <p:grpSpPr>
          <a:xfrm>
            <a:off x="823615" y="1115227"/>
            <a:ext cx="2054188" cy="472334"/>
            <a:chOff x="823615" y="1115227"/>
            <a:chExt cx="2054188" cy="472334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3E0D45AA-8FC8-4376-82F7-3D48FA412C4C}"/>
                </a:ext>
              </a:extLst>
            </p:cNvPr>
            <p:cNvSpPr/>
            <p:nvPr/>
          </p:nvSpPr>
          <p:spPr>
            <a:xfrm>
              <a:off x="1354601" y="1115227"/>
              <a:ext cx="467417" cy="4674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tx2">
                  <a:lumMod val="40000"/>
                  <a:lumOff val="6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28155A22-4BE7-4B89-B5FB-37ABF56DCEC8}"/>
                </a:ext>
              </a:extLst>
            </p:cNvPr>
            <p:cNvGrpSpPr/>
            <p:nvPr/>
          </p:nvGrpSpPr>
          <p:grpSpPr>
            <a:xfrm>
              <a:off x="823615" y="1118146"/>
              <a:ext cx="467418" cy="467418"/>
              <a:chOff x="857280" y="2736565"/>
              <a:chExt cx="467418" cy="467418"/>
            </a:xfrm>
          </p:grpSpPr>
          <p:sp>
            <p:nvSpPr>
              <p:cNvPr id="26" name="Овал 25">
                <a:extLst>
                  <a:ext uri="{FF2B5EF4-FFF2-40B4-BE49-F238E27FC236}">
                    <a16:creationId xmlns:a16="http://schemas.microsoft.com/office/drawing/2014/main" id="{60F2D272-7DE2-4993-B1C8-60B1F01E7AA4}"/>
                  </a:ext>
                </a:extLst>
              </p:cNvPr>
              <p:cNvSpPr/>
              <p:nvPr/>
            </p:nvSpPr>
            <p:spPr>
              <a:xfrm>
                <a:off x="857280" y="2736565"/>
                <a:ext cx="467418" cy="4674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schemeClr val="tx2">
                    <a:lumMod val="40000"/>
                    <a:lumOff val="6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A91C8DA2-243C-4773-88FE-A291A30E49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259" y="2809544"/>
                <a:ext cx="321462" cy="321462"/>
              </a:xfrm>
              <a:prstGeom prst="rect">
                <a:avLst/>
              </a:prstGeom>
            </p:spPr>
          </p:pic>
        </p:grp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E3AE1CF-45AB-45C8-8026-BB9E5331A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578" y="1217674"/>
              <a:ext cx="293462" cy="293462"/>
            </a:xfrm>
            <a:prstGeom prst="rect">
              <a:avLst/>
            </a:prstGeom>
          </p:spPr>
        </p:pic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295D6DEA-C6F5-47E2-A2AB-8472B8C42305}"/>
                </a:ext>
              </a:extLst>
            </p:cNvPr>
            <p:cNvSpPr/>
            <p:nvPr/>
          </p:nvSpPr>
          <p:spPr>
            <a:xfrm>
              <a:off x="2410386" y="1115227"/>
              <a:ext cx="467417" cy="4674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tx2">
                  <a:lumMod val="40000"/>
                  <a:lumOff val="6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116E2D08-4FE5-4349-91B5-31D45CA3805C}"/>
                </a:ext>
              </a:extLst>
            </p:cNvPr>
            <p:cNvSpPr/>
            <p:nvPr/>
          </p:nvSpPr>
          <p:spPr>
            <a:xfrm>
              <a:off x="1883012" y="1120143"/>
              <a:ext cx="467418" cy="4674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tx2">
                  <a:lumMod val="40000"/>
                  <a:lumOff val="6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63EB33CC-DB16-44C3-9CF1-2C5DAB343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0970" y="1211389"/>
              <a:ext cx="272125" cy="27212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2204B819-5867-490B-96B1-53CBA990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4811" y="1115227"/>
              <a:ext cx="423820" cy="43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3014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7E90783-239B-481C-A044-7120886061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96" b="19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CA4BFDD-3B93-4D0F-A6D7-03C9F7511437}"/>
              </a:ext>
            </a:extLst>
          </p:cNvPr>
          <p:cNvSpPr/>
          <p:nvPr/>
        </p:nvSpPr>
        <p:spPr>
          <a:xfrm>
            <a:off x="0" y="0"/>
            <a:ext cx="12192000" cy="7880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52C2CB-F378-4904-8312-72A86144E30F}"/>
              </a:ext>
            </a:extLst>
          </p:cNvPr>
          <p:cNvSpPr txBox="1"/>
          <p:nvPr/>
        </p:nvSpPr>
        <p:spPr>
          <a:xfrm>
            <a:off x="5203598" y="169683"/>
            <a:ext cx="6551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>
                <a:latin typeface="Noir Pro" panose="00000500000000000000" pitchFamily="50" charset="0"/>
              </a:rPr>
              <a:t>Лесопокрытые территории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788343C0-7B88-4C0F-9595-4597518F800D}"/>
              </a:ext>
            </a:extLst>
          </p:cNvPr>
          <p:cNvGrpSpPr/>
          <p:nvPr/>
        </p:nvGrpSpPr>
        <p:grpSpPr>
          <a:xfrm>
            <a:off x="7048984" y="5325061"/>
            <a:ext cx="4706242" cy="1363256"/>
            <a:chOff x="7048983" y="5248538"/>
            <a:chExt cx="4706242" cy="1363256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96BD7572-8C9D-488C-BC00-66F7A02AECD2}"/>
                </a:ext>
              </a:extLst>
            </p:cNvPr>
            <p:cNvSpPr/>
            <p:nvPr/>
          </p:nvSpPr>
          <p:spPr>
            <a:xfrm>
              <a:off x="7048983" y="5248538"/>
              <a:ext cx="4706242" cy="1192867"/>
            </a:xfrm>
            <a:prstGeom prst="roundRect">
              <a:avLst>
                <a:gd name="adj" fmla="val 659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tx2">
                  <a:lumMod val="40000"/>
                  <a:lumOff val="6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бъект 2">
              <a:extLst>
                <a:ext uri="{FF2B5EF4-FFF2-40B4-BE49-F238E27FC236}">
                  <a16:creationId xmlns:a16="http://schemas.microsoft.com/office/drawing/2014/main" id="{21F5E6C8-E44A-4708-A287-6FE2794AF62A}"/>
                </a:ext>
              </a:extLst>
            </p:cNvPr>
            <p:cNvSpPr txBox="1">
              <a:spLocks/>
            </p:cNvSpPr>
            <p:nvPr/>
          </p:nvSpPr>
          <p:spPr>
            <a:xfrm>
              <a:off x="8057511" y="5332665"/>
              <a:ext cx="3686139" cy="127912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ru-RU" sz="1200" dirty="0">
                  <a:latin typeface="Noir Pro" panose="00000500000000000000" pitchFamily="50" charset="0"/>
                </a:rPr>
                <a:t>Продукт позволяет определить участки зарастающих сельхоз-земель, выявить леса вне лесного фонда, оценить динамику распространения древесной растительности, получить фактические данные о </a:t>
              </a:r>
              <a:r>
                <a:rPr lang="ru-RU" sz="1200" dirty="0" err="1">
                  <a:latin typeface="Noir Pro" panose="00000500000000000000" pitchFamily="50" charset="0"/>
                </a:rPr>
                <a:t>залесенности</a:t>
              </a:r>
              <a:r>
                <a:rPr lang="ru-RU" sz="1200" dirty="0">
                  <a:latin typeface="Noir Pro" panose="00000500000000000000" pitchFamily="50" charset="0"/>
                </a:rPr>
                <a:t>.</a:t>
              </a:r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0E97BF67-6215-482C-B19D-F18F4CBEC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9411" y="5474741"/>
              <a:ext cx="547996" cy="547996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784CA378-DC3B-4A43-8BBD-AB0F49A455FA}"/>
              </a:ext>
            </a:extLst>
          </p:cNvPr>
          <p:cNvGrpSpPr/>
          <p:nvPr/>
        </p:nvGrpSpPr>
        <p:grpSpPr>
          <a:xfrm>
            <a:off x="793846" y="1056778"/>
            <a:ext cx="2643843" cy="2367364"/>
            <a:chOff x="9161291" y="1056778"/>
            <a:chExt cx="2643843" cy="2367364"/>
          </a:xfrm>
        </p:grpSpPr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7DBA60C4-87E5-4997-B191-F4CA99AEF62D}"/>
                </a:ext>
              </a:extLst>
            </p:cNvPr>
            <p:cNvSpPr/>
            <p:nvPr/>
          </p:nvSpPr>
          <p:spPr>
            <a:xfrm>
              <a:off x="9384029" y="1056778"/>
              <a:ext cx="2198369" cy="2198369"/>
            </a:xfrm>
            <a:prstGeom prst="ellipse">
              <a:avLst/>
            </a:prstGeom>
            <a:solidFill>
              <a:srgbClr val="001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E5F16D3F-ED78-45CA-81E3-49EFE746A744}"/>
                </a:ext>
              </a:extLst>
            </p:cNvPr>
            <p:cNvGrpSpPr/>
            <p:nvPr/>
          </p:nvGrpSpPr>
          <p:grpSpPr>
            <a:xfrm>
              <a:off x="9161291" y="1725342"/>
              <a:ext cx="2643843" cy="1698800"/>
              <a:chOff x="1343171" y="1771442"/>
              <a:chExt cx="2643843" cy="1698800"/>
            </a:xfrm>
          </p:grpSpPr>
          <p:sp>
            <p:nvSpPr>
              <p:cNvPr id="44" name="Объект 2">
                <a:extLst>
                  <a:ext uri="{FF2B5EF4-FFF2-40B4-BE49-F238E27FC236}">
                    <a16:creationId xmlns:a16="http://schemas.microsoft.com/office/drawing/2014/main" id="{44DC9AB0-C88C-49AD-8478-7CB5845A58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95540" y="2595171"/>
                <a:ext cx="1708393" cy="875071"/>
              </a:xfrm>
              <a:prstGeom prst="rect">
                <a:avLst/>
              </a:prstGeom>
            </p:spPr>
            <p:txBody>
              <a:bodyPr numCol="1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ru-RU" sz="1200" dirty="0">
                    <a:solidFill>
                      <a:schemeClr val="bg1"/>
                    </a:solidFill>
                    <a:latin typeface="Noir Pro Light" panose="00000400000000000000" pitchFamily="50" charset="0"/>
                  </a:rPr>
                  <a:t>общая площадь России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08AC53E-A97D-4483-ACA9-1493823DDCD0}"/>
                  </a:ext>
                </a:extLst>
              </p:cNvPr>
              <p:cNvSpPr txBox="1"/>
              <p:nvPr/>
            </p:nvSpPr>
            <p:spPr>
              <a:xfrm>
                <a:off x="1343171" y="1771442"/>
                <a:ext cx="2643843" cy="884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4400" dirty="0">
                    <a:solidFill>
                      <a:schemeClr val="bg1"/>
                    </a:solidFill>
                    <a:latin typeface="Noir Pro Semi Bold" panose="00000700000000000000" pitchFamily="50" charset="0"/>
                  </a:rPr>
                  <a:t>17</a:t>
                </a:r>
                <a:r>
                  <a:rPr lang="ru-RU" sz="4400" dirty="0">
                    <a:solidFill>
                      <a:schemeClr val="bg1"/>
                    </a:solidFill>
                    <a:latin typeface="Noir Pro Medium" panose="00000600000000000000" pitchFamily="50" charset="0"/>
                  </a:rPr>
                  <a:t> млн</a:t>
                </a:r>
                <a:endParaRPr lang="ru-RU" sz="4400" dirty="0">
                  <a:solidFill>
                    <a:schemeClr val="bg1"/>
                  </a:solidFill>
                  <a:latin typeface="Noir Pro Semi Bold" panose="00000700000000000000" pitchFamily="50" charset="0"/>
                </a:endParaRPr>
              </a:p>
              <a:p>
                <a:pPr algn="ctr">
                  <a:lnSpc>
                    <a:spcPct val="70000"/>
                  </a:lnSpc>
                </a:pPr>
                <a:r>
                  <a:rPr lang="ru-RU" sz="2800" dirty="0">
                    <a:solidFill>
                      <a:schemeClr val="bg1"/>
                    </a:solidFill>
                    <a:latin typeface="Noir Pro Medium" panose="00000600000000000000" pitchFamily="50" charset="0"/>
                  </a:rPr>
                  <a:t>кв. км</a:t>
                </a:r>
              </a:p>
            </p:txBody>
          </p:sp>
        </p:grp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52272BDF-9CED-4281-AF54-1B28EDD6B325}"/>
              </a:ext>
            </a:extLst>
          </p:cNvPr>
          <p:cNvGrpSpPr/>
          <p:nvPr/>
        </p:nvGrpSpPr>
        <p:grpSpPr>
          <a:xfrm>
            <a:off x="2595284" y="1459839"/>
            <a:ext cx="2643843" cy="1949063"/>
            <a:chOff x="7391163" y="1475079"/>
            <a:chExt cx="2643843" cy="1949063"/>
          </a:xfrm>
        </p:grpSpPr>
        <p:sp>
          <p:nvSpPr>
            <p:cNvPr id="59" name="Овал 58">
              <a:extLst>
                <a:ext uri="{FF2B5EF4-FFF2-40B4-BE49-F238E27FC236}">
                  <a16:creationId xmlns:a16="http://schemas.microsoft.com/office/drawing/2014/main" id="{8C810409-C443-4D79-BCF7-1882CC09E57F}"/>
                </a:ext>
              </a:extLst>
            </p:cNvPr>
            <p:cNvSpPr/>
            <p:nvPr/>
          </p:nvSpPr>
          <p:spPr>
            <a:xfrm>
              <a:off x="7789194" y="1475079"/>
              <a:ext cx="1807205" cy="1807205"/>
            </a:xfrm>
            <a:prstGeom prst="ellipse">
              <a:avLst/>
            </a:prstGeom>
            <a:solidFill>
              <a:srgbClr val="007E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40702C3-0671-430E-94A3-1FFFD70A085E}"/>
                </a:ext>
              </a:extLst>
            </p:cNvPr>
            <p:cNvSpPr txBox="1"/>
            <p:nvPr/>
          </p:nvSpPr>
          <p:spPr>
            <a:xfrm>
              <a:off x="7391163" y="1956988"/>
              <a:ext cx="2643843" cy="666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ru-RU" sz="28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8,7 </a:t>
              </a:r>
              <a:r>
                <a:rPr lang="ru-RU" sz="2800" dirty="0">
                  <a:solidFill>
                    <a:schemeClr val="bg1"/>
                  </a:solidFill>
                  <a:latin typeface="Noir Pro Medium" panose="00000600000000000000" pitchFamily="50" charset="0"/>
                </a:rPr>
                <a:t>млн </a:t>
              </a:r>
              <a:endParaRPr lang="ru-RU" sz="2800" dirty="0">
                <a:solidFill>
                  <a:schemeClr val="bg1"/>
                </a:solidFill>
                <a:latin typeface="Noir Pro Semi Bold" panose="00000700000000000000" pitchFamily="50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ru-RU" sz="2400" dirty="0">
                  <a:solidFill>
                    <a:schemeClr val="bg1"/>
                  </a:solidFill>
                  <a:latin typeface="Noir Pro Medium" panose="00000600000000000000" pitchFamily="50" charset="0"/>
                </a:rPr>
                <a:t>кв. км</a:t>
              </a:r>
            </a:p>
          </p:txBody>
        </p:sp>
        <p:sp>
          <p:nvSpPr>
            <p:cNvPr id="60" name="Объект 2">
              <a:extLst>
                <a:ext uri="{FF2B5EF4-FFF2-40B4-BE49-F238E27FC236}">
                  <a16:creationId xmlns:a16="http://schemas.microsoft.com/office/drawing/2014/main" id="{FC6467AE-B998-44C7-A897-79BFE5FC6CA4}"/>
                </a:ext>
              </a:extLst>
            </p:cNvPr>
            <p:cNvSpPr txBox="1">
              <a:spLocks/>
            </p:cNvSpPr>
            <p:nvPr/>
          </p:nvSpPr>
          <p:spPr>
            <a:xfrm>
              <a:off x="7866369" y="2549071"/>
              <a:ext cx="1693433" cy="875071"/>
            </a:xfrm>
            <a:prstGeom prst="rect">
              <a:avLst/>
            </a:prstGeom>
          </p:spPr>
          <p:txBody>
            <a:bodyPr numCol="1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200" dirty="0">
                  <a:solidFill>
                    <a:schemeClr val="bg1"/>
                  </a:solidFill>
                  <a:latin typeface="Noir Pro Light" panose="00000400000000000000" pitchFamily="50" charset="0"/>
                </a:rPr>
                <a:t>общая площадь лесов России</a:t>
              </a: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933DAA69-E63B-4808-9D2E-D016193C14B6}"/>
              </a:ext>
            </a:extLst>
          </p:cNvPr>
          <p:cNvGrpSpPr/>
          <p:nvPr/>
        </p:nvGrpSpPr>
        <p:grpSpPr>
          <a:xfrm>
            <a:off x="218506" y="144748"/>
            <a:ext cx="1924330" cy="435246"/>
            <a:chOff x="569488" y="214868"/>
            <a:chExt cx="2841148" cy="642613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BB4EBA36-86D9-4F1A-B5B8-2893C9266D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488" y="214868"/>
              <a:ext cx="870141" cy="642613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7AA4A9A-34F3-432A-A30D-5FE137C8BA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1294" y="430845"/>
              <a:ext cx="663177" cy="230401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55A272B-EA6D-453E-B817-C54DD8EAB0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9471" y="441299"/>
              <a:ext cx="891165" cy="25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8499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F22E11-A75A-4A84-A57D-79337397AF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3" b="1711"/>
          <a:stretch/>
        </p:blipFill>
        <p:spPr>
          <a:xfrm>
            <a:off x="0" y="10160"/>
            <a:ext cx="12192000" cy="6847840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AD737C4E-8A45-48DB-A168-CE420FB588FD}"/>
              </a:ext>
            </a:extLst>
          </p:cNvPr>
          <p:cNvSpPr/>
          <p:nvPr/>
        </p:nvSpPr>
        <p:spPr>
          <a:xfrm>
            <a:off x="0" y="0"/>
            <a:ext cx="12192000" cy="7880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2B8033-ADCD-4668-B958-A3A606070D05}"/>
              </a:ext>
            </a:extLst>
          </p:cNvPr>
          <p:cNvSpPr txBox="1"/>
          <p:nvPr/>
        </p:nvSpPr>
        <p:spPr>
          <a:xfrm>
            <a:off x="5203598" y="169683"/>
            <a:ext cx="6551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>
                <a:latin typeface="Noir Pro" panose="00000500000000000000" pitchFamily="50" charset="0"/>
              </a:rPr>
              <a:t>Вырубки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3FD871C-F3F4-4369-B393-81E849360866}"/>
              </a:ext>
            </a:extLst>
          </p:cNvPr>
          <p:cNvGrpSpPr/>
          <p:nvPr/>
        </p:nvGrpSpPr>
        <p:grpSpPr>
          <a:xfrm>
            <a:off x="7048984" y="5325061"/>
            <a:ext cx="4706242" cy="1363256"/>
            <a:chOff x="7048983" y="5248538"/>
            <a:chExt cx="4706242" cy="1363256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B2E7CF1E-0ECC-4D8A-B1C8-1C76827B3C08}"/>
                </a:ext>
              </a:extLst>
            </p:cNvPr>
            <p:cNvSpPr/>
            <p:nvPr/>
          </p:nvSpPr>
          <p:spPr>
            <a:xfrm>
              <a:off x="7048983" y="5248538"/>
              <a:ext cx="4706242" cy="1192867"/>
            </a:xfrm>
            <a:prstGeom prst="roundRect">
              <a:avLst>
                <a:gd name="adj" fmla="val 659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tx2">
                  <a:lumMod val="40000"/>
                  <a:lumOff val="6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бъект 2">
              <a:extLst>
                <a:ext uri="{FF2B5EF4-FFF2-40B4-BE49-F238E27FC236}">
                  <a16:creationId xmlns:a16="http://schemas.microsoft.com/office/drawing/2014/main" id="{33284C62-4446-4BE6-8A63-DA31D0EE7BAD}"/>
                </a:ext>
              </a:extLst>
            </p:cNvPr>
            <p:cNvSpPr txBox="1">
              <a:spLocks/>
            </p:cNvSpPr>
            <p:nvPr/>
          </p:nvSpPr>
          <p:spPr>
            <a:xfrm>
              <a:off x="8057511" y="5332665"/>
              <a:ext cx="3686139" cy="127912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ru-RU" sz="1200" dirty="0">
                  <a:latin typeface="Noir Pro" panose="00000500000000000000" pitchFamily="50" charset="0"/>
                </a:rPr>
                <a:t>Продукт позволяет оценить интенсивность ведения хозяйственной деятельности в лесу, помогает планировать лесопользование, упорядочивает информацию о рубках, способствует выявлению проблем.</a:t>
              </a: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81940F-ED0B-4C9D-A8AD-49ADA7E4A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224" y="5464044"/>
            <a:ext cx="589878" cy="589878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D98EA856-508C-4DFE-B1B2-3162DE49D644}"/>
              </a:ext>
            </a:extLst>
          </p:cNvPr>
          <p:cNvGrpSpPr/>
          <p:nvPr/>
        </p:nvGrpSpPr>
        <p:grpSpPr>
          <a:xfrm>
            <a:off x="758377" y="1083542"/>
            <a:ext cx="2643843" cy="2326299"/>
            <a:chOff x="9161291" y="1056778"/>
            <a:chExt cx="2643843" cy="2326299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E049DDDE-C282-4D48-BA14-B7F926E5D88F}"/>
                </a:ext>
              </a:extLst>
            </p:cNvPr>
            <p:cNvSpPr/>
            <p:nvPr/>
          </p:nvSpPr>
          <p:spPr>
            <a:xfrm>
              <a:off x="9384029" y="1056778"/>
              <a:ext cx="2198369" cy="2198369"/>
            </a:xfrm>
            <a:prstGeom prst="ellipse">
              <a:avLst/>
            </a:prstGeom>
            <a:solidFill>
              <a:srgbClr val="001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11523EA1-D1B2-49B6-A1BD-F07E41E74B8E}"/>
                </a:ext>
              </a:extLst>
            </p:cNvPr>
            <p:cNvGrpSpPr/>
            <p:nvPr/>
          </p:nvGrpSpPr>
          <p:grpSpPr>
            <a:xfrm>
              <a:off x="9161291" y="1431277"/>
              <a:ext cx="2643843" cy="1951800"/>
              <a:chOff x="1343171" y="1477377"/>
              <a:chExt cx="2643843" cy="1951800"/>
            </a:xfrm>
          </p:grpSpPr>
          <p:sp>
            <p:nvSpPr>
              <p:cNvPr id="18" name="Объект 2">
                <a:extLst>
                  <a:ext uri="{FF2B5EF4-FFF2-40B4-BE49-F238E27FC236}">
                    <a16:creationId xmlns:a16="http://schemas.microsoft.com/office/drawing/2014/main" id="{3CDA5511-062E-488F-B57B-3D839D2603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96627" y="2554106"/>
                <a:ext cx="1708393" cy="875071"/>
              </a:xfrm>
              <a:prstGeom prst="rect">
                <a:avLst/>
              </a:prstGeom>
            </p:spPr>
            <p:txBody>
              <a:bodyPr numCol="1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ru-RU" sz="1200" dirty="0">
                    <a:solidFill>
                      <a:schemeClr val="bg1"/>
                    </a:solidFill>
                    <a:latin typeface="Noir Pro Light" panose="00000400000000000000" pitchFamily="50" charset="0"/>
                  </a:rPr>
                  <a:t>общая площадь рубок в РФ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6CAB907-46C9-48A1-8D28-786BB4EF38A2}"/>
                  </a:ext>
                </a:extLst>
              </p:cNvPr>
              <p:cNvSpPr txBox="1"/>
              <p:nvPr/>
            </p:nvSpPr>
            <p:spPr>
              <a:xfrm>
                <a:off x="1343171" y="1477377"/>
                <a:ext cx="2643843" cy="1083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5400" dirty="0">
                    <a:solidFill>
                      <a:schemeClr val="bg1"/>
                    </a:solidFill>
                    <a:latin typeface="Noir Pro Semi Bold" panose="00000700000000000000" pitchFamily="50" charset="0"/>
                  </a:rPr>
                  <a:t>1,6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ru-RU" sz="3600" dirty="0">
                    <a:solidFill>
                      <a:schemeClr val="bg1"/>
                    </a:solidFill>
                    <a:latin typeface="Noir Pro Medium" panose="00000600000000000000" pitchFamily="50" charset="0"/>
                  </a:rPr>
                  <a:t>млн га</a:t>
                </a:r>
              </a:p>
            </p:txBody>
          </p:sp>
        </p:grp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16CB31FB-C6BD-44ED-8AE7-0F21BF9873D7}"/>
              </a:ext>
            </a:extLst>
          </p:cNvPr>
          <p:cNvGrpSpPr/>
          <p:nvPr/>
        </p:nvGrpSpPr>
        <p:grpSpPr>
          <a:xfrm>
            <a:off x="2649797" y="1300485"/>
            <a:ext cx="2643843" cy="1949063"/>
            <a:chOff x="7430789" y="1475079"/>
            <a:chExt cx="2643843" cy="1949063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C585EF0C-D5C9-40AF-B392-2A201BC574A5}"/>
                </a:ext>
              </a:extLst>
            </p:cNvPr>
            <p:cNvSpPr/>
            <p:nvPr/>
          </p:nvSpPr>
          <p:spPr>
            <a:xfrm>
              <a:off x="7789194" y="1475079"/>
              <a:ext cx="1807205" cy="1807205"/>
            </a:xfrm>
            <a:prstGeom prst="ellipse">
              <a:avLst/>
            </a:prstGeom>
            <a:solidFill>
              <a:srgbClr val="A35E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00EA952-87F3-4978-9030-AA08BAA55DBA}"/>
                </a:ext>
              </a:extLst>
            </p:cNvPr>
            <p:cNvSpPr txBox="1"/>
            <p:nvPr/>
          </p:nvSpPr>
          <p:spPr>
            <a:xfrm>
              <a:off x="7430789" y="2022582"/>
              <a:ext cx="2643843" cy="592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ru-RU" sz="44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0,19%</a:t>
              </a:r>
              <a:endParaRPr lang="ru-RU" sz="4000" dirty="0">
                <a:solidFill>
                  <a:schemeClr val="bg1"/>
                </a:solidFill>
                <a:latin typeface="Noir Pro Medium" panose="00000600000000000000" pitchFamily="50" charset="0"/>
              </a:endParaRPr>
            </a:p>
          </p:txBody>
        </p:sp>
        <p:sp>
          <p:nvSpPr>
            <p:cNvPr id="23" name="Объект 2">
              <a:extLst>
                <a:ext uri="{FF2B5EF4-FFF2-40B4-BE49-F238E27FC236}">
                  <a16:creationId xmlns:a16="http://schemas.microsoft.com/office/drawing/2014/main" id="{32ECD34A-1DAF-4AC0-8159-A8493227199E}"/>
                </a:ext>
              </a:extLst>
            </p:cNvPr>
            <p:cNvSpPr txBox="1">
              <a:spLocks/>
            </p:cNvSpPr>
            <p:nvPr/>
          </p:nvSpPr>
          <p:spPr>
            <a:xfrm>
              <a:off x="7866369" y="2549071"/>
              <a:ext cx="1693433" cy="875071"/>
            </a:xfrm>
            <a:prstGeom prst="rect">
              <a:avLst/>
            </a:prstGeom>
          </p:spPr>
          <p:txBody>
            <a:bodyPr numCol="1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200" dirty="0">
                  <a:solidFill>
                    <a:schemeClr val="bg1"/>
                  </a:solidFill>
                  <a:latin typeface="Noir Pro Light" panose="00000400000000000000" pitchFamily="50" charset="0"/>
                </a:rPr>
                <a:t>доля от площади лесов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273D19E2-0BCC-46B3-9F52-8767345D792C}"/>
              </a:ext>
            </a:extLst>
          </p:cNvPr>
          <p:cNvGrpSpPr/>
          <p:nvPr/>
        </p:nvGrpSpPr>
        <p:grpSpPr>
          <a:xfrm>
            <a:off x="9402105" y="1268310"/>
            <a:ext cx="2643843" cy="2079491"/>
            <a:chOff x="7370874" y="1475079"/>
            <a:chExt cx="2643843" cy="2079491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AF568078-4CB9-4D0C-913F-B33104230EB9}"/>
                </a:ext>
              </a:extLst>
            </p:cNvPr>
            <p:cNvSpPr/>
            <p:nvPr/>
          </p:nvSpPr>
          <p:spPr>
            <a:xfrm>
              <a:off x="7789194" y="1475079"/>
              <a:ext cx="1807205" cy="1807205"/>
            </a:xfrm>
            <a:prstGeom prst="ellipse">
              <a:avLst/>
            </a:prstGeom>
            <a:solidFill>
              <a:srgbClr val="CB42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E9877B2-FD8B-4462-B2DF-E8F5C88A4790}"/>
                </a:ext>
              </a:extLst>
            </p:cNvPr>
            <p:cNvSpPr txBox="1"/>
            <p:nvPr/>
          </p:nvSpPr>
          <p:spPr>
            <a:xfrm>
              <a:off x="7370874" y="1857333"/>
              <a:ext cx="2643843" cy="884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ru-RU" sz="44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179</a:t>
              </a:r>
              <a:endParaRPr lang="ru-RU" sz="3200" dirty="0">
                <a:solidFill>
                  <a:schemeClr val="bg1"/>
                </a:solidFill>
                <a:latin typeface="Noir Pro Semi Bold" panose="00000700000000000000" pitchFamily="50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ru-RU" sz="28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тыс.</a:t>
              </a:r>
              <a:endParaRPr lang="ru-RU" sz="3600" dirty="0">
                <a:solidFill>
                  <a:schemeClr val="bg1"/>
                </a:solidFill>
                <a:latin typeface="Noir Pro Medium" panose="00000600000000000000" pitchFamily="50" charset="0"/>
              </a:endParaRPr>
            </a:p>
          </p:txBody>
        </p:sp>
        <p:sp>
          <p:nvSpPr>
            <p:cNvPr id="27" name="Объект 2">
              <a:extLst>
                <a:ext uri="{FF2B5EF4-FFF2-40B4-BE49-F238E27FC236}">
                  <a16:creationId xmlns:a16="http://schemas.microsoft.com/office/drawing/2014/main" id="{19C175FA-4EC3-4F84-82AC-55B19939F354}"/>
                </a:ext>
              </a:extLst>
            </p:cNvPr>
            <p:cNvSpPr txBox="1">
              <a:spLocks/>
            </p:cNvSpPr>
            <p:nvPr/>
          </p:nvSpPr>
          <p:spPr>
            <a:xfrm>
              <a:off x="7946442" y="2679499"/>
              <a:ext cx="1509021" cy="875071"/>
            </a:xfrm>
            <a:prstGeom prst="rect">
              <a:avLst/>
            </a:prstGeom>
          </p:spPr>
          <p:txBody>
            <a:bodyPr numCol="1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200" dirty="0">
                  <a:solidFill>
                    <a:schemeClr val="bg1"/>
                  </a:solidFill>
                  <a:latin typeface="Noir Pro Light" panose="00000400000000000000" pitchFamily="50" charset="0"/>
                </a:rPr>
                <a:t>общее число рубок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2B28BB88-282D-4B40-98F3-E49048E08784}"/>
              </a:ext>
            </a:extLst>
          </p:cNvPr>
          <p:cNvGrpSpPr/>
          <p:nvPr/>
        </p:nvGrpSpPr>
        <p:grpSpPr>
          <a:xfrm>
            <a:off x="8467601" y="1491195"/>
            <a:ext cx="1446595" cy="1532997"/>
            <a:chOff x="7909701" y="1582784"/>
            <a:chExt cx="1664549" cy="1763969"/>
          </a:xfrm>
        </p:grpSpPr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1D91B1D4-C822-4E31-AC6C-84E4D295AFE4}"/>
                </a:ext>
              </a:extLst>
            </p:cNvPr>
            <p:cNvSpPr/>
            <p:nvPr/>
          </p:nvSpPr>
          <p:spPr>
            <a:xfrm>
              <a:off x="7909701" y="1582784"/>
              <a:ext cx="1664549" cy="166455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EF5104D-7A4F-41BD-BA9A-9DEABF0758F8}"/>
                </a:ext>
              </a:extLst>
            </p:cNvPr>
            <p:cNvSpPr txBox="1"/>
            <p:nvPr/>
          </p:nvSpPr>
          <p:spPr>
            <a:xfrm>
              <a:off x="7975450" y="2036859"/>
              <a:ext cx="1568431" cy="524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ru-RU" sz="32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5,5</a:t>
              </a:r>
              <a:r>
                <a:rPr lang="ru-RU" sz="20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 </a:t>
              </a:r>
              <a:r>
                <a:rPr lang="ru-RU" sz="24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га</a:t>
              </a:r>
              <a:endParaRPr lang="ru-RU" sz="2400" dirty="0">
                <a:solidFill>
                  <a:schemeClr val="bg1"/>
                </a:solidFill>
                <a:latin typeface="Noir Pro Medium" panose="00000600000000000000" pitchFamily="50" charset="0"/>
              </a:endParaRPr>
            </a:p>
          </p:txBody>
        </p:sp>
        <p:sp>
          <p:nvSpPr>
            <p:cNvPr id="31" name="Объект 2">
              <a:extLst>
                <a:ext uri="{FF2B5EF4-FFF2-40B4-BE49-F238E27FC236}">
                  <a16:creationId xmlns:a16="http://schemas.microsoft.com/office/drawing/2014/main" id="{EB2401DF-BD63-4A9E-AD17-A3E1ABFEBDA0}"/>
                </a:ext>
              </a:extLst>
            </p:cNvPr>
            <p:cNvSpPr txBox="1">
              <a:spLocks/>
            </p:cNvSpPr>
            <p:nvPr/>
          </p:nvSpPr>
          <p:spPr>
            <a:xfrm>
              <a:off x="7986763" y="2471682"/>
              <a:ext cx="1568432" cy="875071"/>
            </a:xfrm>
            <a:prstGeom prst="rect">
              <a:avLst/>
            </a:prstGeom>
          </p:spPr>
          <p:txBody>
            <a:bodyPr numCol="1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200" dirty="0">
                  <a:solidFill>
                    <a:schemeClr val="bg1"/>
                  </a:solidFill>
                  <a:latin typeface="Noir Pro Light" panose="00000400000000000000" pitchFamily="50" charset="0"/>
                </a:rPr>
                <a:t>средняя площадь рубки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F5507A6F-DA1E-4E72-A826-2DBF52CEB182}"/>
              </a:ext>
            </a:extLst>
          </p:cNvPr>
          <p:cNvGrpSpPr/>
          <p:nvPr/>
        </p:nvGrpSpPr>
        <p:grpSpPr>
          <a:xfrm>
            <a:off x="218506" y="144748"/>
            <a:ext cx="1924330" cy="435246"/>
            <a:chOff x="569488" y="214868"/>
            <a:chExt cx="2841148" cy="642613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93AE5DC-410A-454E-9318-D11F9FDC97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488" y="214868"/>
              <a:ext cx="870141" cy="642613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5C086C1-6AE6-4270-992E-69238F89F1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1294" y="430845"/>
              <a:ext cx="663177" cy="230401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68728A5-5DC0-4611-B762-A688C9D60D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9471" y="441299"/>
              <a:ext cx="891165" cy="25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56958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1149</TotalTime>
  <Words>2209</Words>
  <Application>Microsoft Office PowerPoint</Application>
  <PresentationFormat>Широкоэкранный</PresentationFormat>
  <Paragraphs>556</Paragraphs>
  <Slides>33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45" baseType="lpstr">
      <vt:lpstr>Noir Pro</vt:lpstr>
      <vt:lpstr>Arial</vt:lpstr>
      <vt:lpstr>Noir Pro Bold Italic</vt:lpstr>
      <vt:lpstr>Wingdings</vt:lpstr>
      <vt:lpstr>Calibri</vt:lpstr>
      <vt:lpstr>Calibri Light</vt:lpstr>
      <vt:lpstr>Noir Pro Light</vt:lpstr>
      <vt:lpstr>Noir Pro Medium</vt:lpstr>
      <vt:lpstr>Noir Pro Semi Bold</vt:lpstr>
      <vt:lpstr>Noir Pro Bold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Bogdanovich</dc:creator>
  <cp:lastModifiedBy>Natarova_EV</cp:lastModifiedBy>
  <cp:revision>89</cp:revision>
  <dcterms:created xsi:type="dcterms:W3CDTF">2023-04-13T10:52:18Z</dcterms:created>
  <dcterms:modified xsi:type="dcterms:W3CDTF">2023-10-17T07:33:47Z</dcterms:modified>
</cp:coreProperties>
</file>