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033" r:id="rId2"/>
    <p:sldId id="2042" r:id="rId3"/>
    <p:sldId id="311" r:id="rId4"/>
    <p:sldId id="284" r:id="rId5"/>
    <p:sldId id="312" r:id="rId6"/>
    <p:sldId id="303" r:id="rId7"/>
    <p:sldId id="302" r:id="rId8"/>
    <p:sldId id="336" r:id="rId9"/>
    <p:sldId id="321" r:id="rId10"/>
    <p:sldId id="337" r:id="rId11"/>
    <p:sldId id="339" r:id="rId12"/>
    <p:sldId id="338" r:id="rId13"/>
    <p:sldId id="2035" r:id="rId14"/>
    <p:sldId id="2036" r:id="rId15"/>
    <p:sldId id="2038" r:id="rId16"/>
    <p:sldId id="636" r:id="rId17"/>
    <p:sldId id="325" r:id="rId18"/>
    <p:sldId id="376" r:id="rId19"/>
    <p:sldId id="476" r:id="rId20"/>
    <p:sldId id="1174" r:id="rId21"/>
    <p:sldId id="489" r:id="rId22"/>
    <p:sldId id="2040" r:id="rId23"/>
    <p:sldId id="2041" r:id="rId24"/>
    <p:sldId id="2923" r:id="rId25"/>
    <p:sldId id="306" r:id="rId26"/>
    <p:sldId id="332" r:id="rId27"/>
    <p:sldId id="308" r:id="rId28"/>
    <p:sldId id="310" r:id="rId2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" userDrawn="1">
          <p15:clr>
            <a:srgbClr val="A4A3A4"/>
          </p15:clr>
        </p15:guide>
        <p15:guide id="2" pos="113" userDrawn="1">
          <p15:clr>
            <a:srgbClr val="A4A3A4"/>
          </p15:clr>
        </p15:guide>
        <p15:guide id="3" pos="5647" userDrawn="1">
          <p15:clr>
            <a:srgbClr val="A4A3A4"/>
          </p15:clr>
        </p15:guide>
        <p15:guide id="4" orient="horz" pos="3117" userDrawn="1">
          <p15:clr>
            <a:srgbClr val="A4A3A4"/>
          </p15:clr>
        </p15:guide>
        <p15:guide id="5" orient="horz" pos="441" userDrawn="1">
          <p15:clr>
            <a:srgbClr val="A4A3A4"/>
          </p15:clr>
        </p15:guide>
        <p15:guide id="6" userDrawn="1">
          <p15:clr>
            <a:srgbClr val="A4A3A4"/>
          </p15:clr>
        </p15:guide>
        <p15:guide id="7" pos="57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ей Резник" initials="АР" lastIdx="1" clrIdx="0">
    <p:extLst>
      <p:ext uri="{19B8F6BF-5375-455C-9EA6-DF929625EA0E}">
        <p15:presenceInfo xmlns:p15="http://schemas.microsoft.com/office/powerpoint/2012/main" userId="Алексей Резник" providerId="None"/>
      </p:ext>
    </p:extLst>
  </p:cmAuthor>
  <p:cmAuthor id="2" name="Яна Ребрий" initials="ЯР" lastIdx="8" clrIdx="1">
    <p:extLst>
      <p:ext uri="{19B8F6BF-5375-455C-9EA6-DF929625EA0E}">
        <p15:presenceInfo xmlns:p15="http://schemas.microsoft.com/office/powerpoint/2012/main" userId="Яна Ребрий" providerId="None"/>
      </p:ext>
    </p:extLst>
  </p:cmAuthor>
  <p:cmAuthor id="3" name="Minomoto_RaykO" initials="M" lastIdx="1" clrIdx="2">
    <p:extLst>
      <p:ext uri="{19B8F6BF-5375-455C-9EA6-DF929625EA0E}">
        <p15:presenceInfo xmlns:p15="http://schemas.microsoft.com/office/powerpoint/2012/main" userId="Minomoto_Rayk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DD5"/>
    <a:srgbClr val="3A8DBB"/>
    <a:srgbClr val="AE1B10"/>
    <a:srgbClr val="AF2115"/>
    <a:srgbClr val="D422B7"/>
    <a:srgbClr val="FF20FB"/>
    <a:srgbClr val="CC3132"/>
    <a:srgbClr val="6C596B"/>
    <a:srgbClr val="3F204E"/>
    <a:srgbClr val="293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9" autoAdjust="0"/>
    <p:restoredTop sz="94660"/>
  </p:normalViewPr>
  <p:slideViewPr>
    <p:cSldViewPr snapToGrid="0">
      <p:cViewPr>
        <p:scale>
          <a:sx n="150" d="100"/>
          <a:sy n="150" d="100"/>
        </p:scale>
        <p:origin x="624" y="138"/>
      </p:cViewPr>
      <p:guideLst>
        <p:guide orient="horz" pos="123"/>
        <p:guide pos="113"/>
        <p:guide pos="5647"/>
        <p:guide orient="horz" pos="3117"/>
        <p:guide orient="horz" pos="441"/>
        <p:guide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заявок по  типу   КА</a:t>
            </a:r>
          </a:p>
        </c:rich>
      </c:tx>
      <c:layout>
        <c:manualLayout>
          <c:xMode val="edge"/>
          <c:yMode val="edge"/>
          <c:x val="0.32712768504648931"/>
          <c:y val="0.15765517241379309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1904248275862082"/>
          <c:w val="0.71809406234556361"/>
          <c:h val="0.7804085517241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13"/>
            <c:extLst>
              <c:ext xmlns:c16="http://schemas.microsoft.com/office/drawing/2014/chart" uri="{C3380CC4-5D6E-409C-BE32-E72D297353CC}">
                <c16:uniqueId val="{00000001-EC9A-4BEC-90BD-CEAF428F8902}"/>
              </c:ext>
            </c:extLst>
          </c:dPt>
          <c:dPt>
            <c:idx val="1"/>
            <c:bubble3D val="0"/>
            <c:explosion val="9"/>
            <c:extLst>
              <c:ext xmlns:c16="http://schemas.microsoft.com/office/drawing/2014/chart" uri="{C3380CC4-5D6E-409C-BE32-E72D297353CC}">
                <c16:uniqueId val="{00000003-EC9A-4BEC-90BD-CEAF428F8902}"/>
              </c:ext>
            </c:extLst>
          </c:dPt>
          <c:dPt>
            <c:idx val="2"/>
            <c:bubble3D val="0"/>
            <c:explosion val="10"/>
            <c:extLst>
              <c:ext xmlns:c16="http://schemas.microsoft.com/office/drawing/2014/chart" uri="{C3380CC4-5D6E-409C-BE32-E72D297353CC}">
                <c16:uniqueId val="{00000005-EC9A-4BEC-90BD-CEAF428F8902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Ресурс-П</c:v>
                </c:pt>
                <c:pt idx="1">
                  <c:v>Канопус-В</c:v>
                </c:pt>
                <c:pt idx="2">
                  <c:v>Метеор-М и Ресурс-ДК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304</c:v>
                </c:pt>
                <c:pt idx="1">
                  <c:v>1112</c:v>
                </c:pt>
                <c:pt idx="2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C9A-4BEC-90BD-CEAF428F890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701657670220528"/>
          <c:y val="0.4181059310344829"/>
          <c:w val="0.31298342329779472"/>
          <c:h val="0.33070955079065301"/>
        </c:manualLayout>
      </c:layout>
      <c:overlay val="0"/>
      <c:txPr>
        <a:bodyPr/>
        <a:lstStyle/>
        <a:p>
          <a:pPr>
            <a:defRPr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заявок</a:t>
            </a:r>
            <a:r>
              <a:rPr lang="ru-RU" sz="120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типу ПОТРЕБИТЕЛЕЙ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7691142701331541"/>
          <c:y val="8.6707510681597849E-2"/>
        </c:manualLayout>
      </c:layout>
      <c:overlay val="0"/>
    </c:title>
    <c:autoTitleDeleted val="0"/>
    <c:view3D>
      <c:rotX val="15"/>
      <c:rotY val="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111180518726444E-2"/>
          <c:y val="0.20204698530205895"/>
          <c:w val="0.75665492094169851"/>
          <c:h val="0.797953014697941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2"/>
            <c:bubble3D val="0"/>
            <c:explosion val="17"/>
            <c:extLst>
              <c:ext xmlns:c16="http://schemas.microsoft.com/office/drawing/2014/chart" uri="{C3380CC4-5D6E-409C-BE32-E72D297353CC}">
                <c16:uniqueId val="{00000001-ABF6-4C87-B3F4-8F3884F672D6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ФОИВ</c:v>
                </c:pt>
                <c:pt idx="1">
                  <c:v>РОИВ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1951</c:v>
                </c:pt>
                <c:pt idx="1">
                  <c:v>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F6-4C87-B3F4-8F3884F672D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09890868904546"/>
          <c:y val="3.3009795849869523E-2"/>
          <c:w val="0.74338002486531285"/>
          <c:h val="0.6767575066961080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89DA7B">
                  <a:alpha val="1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C2-4159-9BD0-4FB4E0E72338}"/>
              </c:ext>
            </c:extLst>
          </c:dPt>
          <c:dPt>
            <c:idx val="1"/>
            <c:bubble3D val="0"/>
            <c:spPr>
              <a:solidFill>
                <a:srgbClr val="3E8432">
                  <a:alpha val="1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C2-4159-9BD0-4FB4E0E72338}"/>
              </c:ext>
            </c:extLst>
          </c:dPt>
          <c:dPt>
            <c:idx val="2"/>
            <c:bubble3D val="0"/>
            <c:spPr>
              <a:solidFill>
                <a:srgbClr val="F3853B">
                  <a:alpha val="1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AC2-4159-9BD0-4FB4E0E72338}"/>
              </c:ext>
            </c:extLst>
          </c:dPt>
          <c:dPt>
            <c:idx val="3"/>
            <c:bubble3D val="0"/>
            <c:spPr>
              <a:solidFill>
                <a:srgbClr val="FF0000">
                  <a:alpha val="1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AC2-4159-9BD0-4FB4E0E72338}"/>
              </c:ext>
            </c:extLst>
          </c:dPt>
          <c:cat>
            <c:strRef>
              <c:f>Лист1!$A$2:$A$5</c:f>
              <c:strCache>
                <c:ptCount val="4"/>
                <c:pt idx="0">
                  <c:v>пользуются</c:v>
                </c:pt>
                <c:pt idx="1">
                  <c:v>самые активные</c:v>
                </c:pt>
                <c:pt idx="2">
                  <c:v>не зарегистрированы</c:v>
                </c:pt>
                <c:pt idx="3">
                  <c:v>отказ/нет связи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</c:v>
                </c:pt>
                <c:pt idx="1">
                  <c:v>17</c:v>
                </c:pt>
                <c:pt idx="2">
                  <c:v>20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AC2-4159-9BD0-4FB4E0E723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1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09890868904546"/>
          <c:y val="3.3009795849869523E-2"/>
          <c:w val="0.54338002486531278"/>
          <c:h val="0.54465623138510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89DA7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FDB-40D9-A26F-2DCF5AEAC930}"/>
              </c:ext>
            </c:extLst>
          </c:dPt>
          <c:dPt>
            <c:idx val="1"/>
            <c:bubble3D val="0"/>
            <c:spPr>
              <a:solidFill>
                <a:srgbClr val="3E843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FDB-40D9-A26F-2DCF5AEAC930}"/>
              </c:ext>
            </c:extLst>
          </c:dPt>
          <c:dPt>
            <c:idx val="2"/>
            <c:bubble3D val="0"/>
            <c:spPr>
              <a:solidFill>
                <a:srgbClr val="F3853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FDB-40D9-A26F-2DCF5AEAC930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FDB-40D9-A26F-2DCF5AEAC930}"/>
              </c:ext>
            </c:extLst>
          </c:dPt>
          <c:dLbls>
            <c:dLbl>
              <c:idx val="0"/>
              <c:layout>
                <c:manualLayout>
                  <c:x val="-2.3685591932587373E-3"/>
                  <c:y val="0.1165923884323649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DA011F-1C67-4382-AE61-24AF77057322}" type="VALUE">
                      <a:rPr lang="en-US" sz="2800" smtClean="0">
                        <a:solidFill>
                          <a:schemeClr val="tx1"/>
                        </a:solidFill>
                        <a:latin typeface="Noir Pro Bold" panose="00000800000000000000" pitchFamily="50" charset="0"/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en-US" sz="2000" dirty="0">
                      <a:solidFill>
                        <a:schemeClr val="tx1"/>
                      </a:solidFill>
                      <a:latin typeface="Noir Pro Bold" panose="00000800000000000000" pitchFamily="50" charset="0"/>
                    </a:endParaRPr>
                  </a:p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fld id="{6878BA09-E2EC-42F5-A2BC-B1453844FF5A}" type="PERCENTAGE">
                      <a:rPr lang="en-US" baseline="0" smtClean="0">
                        <a:solidFill>
                          <a:schemeClr val="tx1"/>
                        </a:solidFill>
                        <a:latin typeface="Noir Pro" panose="00000500000000000000" pitchFamily="50" charset="0"/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FDB-40D9-A26F-2DCF5AEAC930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C26D8C8-DB4E-4E1C-A2A6-3644877EA10B}" type="VALUE">
                      <a:rPr lang="en-US" sz="2400" smtClean="0">
                        <a:solidFill>
                          <a:schemeClr val="bg1"/>
                        </a:solidFill>
                        <a:latin typeface="Noir Pro Bold" panose="00000800000000000000" pitchFamily="50" charset="0"/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endParaRPr lang="en-US" sz="2400" dirty="0">
                      <a:solidFill>
                        <a:schemeClr val="bg1"/>
                      </a:solidFill>
                      <a:latin typeface="Noir Pro Bold" panose="00000800000000000000" pitchFamily="50" charset="0"/>
                    </a:endParaRP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fld id="{BEC9AA08-DE42-4C13-990E-CFD42BB6D6BB}" type="PERCENTAGE">
                      <a:rPr lang="en-US" baseline="0" smtClean="0">
                        <a:solidFill>
                          <a:schemeClr val="bg1"/>
                        </a:solidFill>
                        <a:latin typeface="Noir Pro" panose="00000500000000000000" pitchFamily="50" charset="0"/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FDB-40D9-A26F-2DCF5AEAC930}"/>
                </c:ext>
              </c:extLst>
            </c:dLbl>
            <c:dLbl>
              <c:idx val="2"/>
              <c:layout>
                <c:manualLayout>
                  <c:x val="0.10411962978311921"/>
                  <c:y val="-0.1751614825330240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B5928F8-C4ED-4180-84C5-8DEEA0E2C0C4}" type="VALUE">
                      <a:rPr lang="en-US" sz="2400" smtClean="0">
                        <a:solidFill>
                          <a:schemeClr val="tx1"/>
                        </a:solidFill>
                        <a:latin typeface="Noir Pro Bold" panose="00000800000000000000" pitchFamily="50" charset="0"/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en-US" baseline="0" dirty="0">
                      <a:solidFill>
                        <a:schemeClr val="tx1"/>
                      </a:solidFill>
                      <a:latin typeface="Noir Pro Bold" panose="00000800000000000000" pitchFamily="50" charset="0"/>
                    </a:endParaRPr>
                  </a:p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fld id="{D45CE253-2FAE-4440-96DD-2DD77D5736C3}" type="PERCENTAGE">
                      <a:rPr lang="en-US" baseline="0" smtClean="0">
                        <a:solidFill>
                          <a:schemeClr val="tx1"/>
                        </a:solidFill>
                        <a:latin typeface="Noir Pro" panose="00000500000000000000" pitchFamily="50" charset="0"/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FDB-40D9-A26F-2DCF5AEAC930}"/>
                </c:ext>
              </c:extLst>
            </c:dLbl>
            <c:dLbl>
              <c:idx val="3"/>
              <c:layout>
                <c:manualLayout>
                  <c:x val="-2.1657411244647068E-2"/>
                  <c:y val="1.40924494261179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Noir Pro Medium" panose="00000600000000000000" pitchFamily="50" charset="0"/>
                        <a:ea typeface="+mn-ea"/>
                        <a:cs typeface="+mn-cs"/>
                      </a:defRPr>
                    </a:pPr>
                    <a:fld id="{412E4757-7E4D-4B63-B66A-363E95CCC520}" type="VALUE">
                      <a:rPr lang="en-US" sz="2400" smtClean="0">
                        <a:solidFill>
                          <a:schemeClr val="tx1"/>
                        </a:solidFill>
                        <a:latin typeface="Noir Pro Bold" panose="00000800000000000000" pitchFamily="50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Noir Pro Medium" panose="00000600000000000000" pitchFamily="50" charset="0"/>
                        </a:defRPr>
                      </a:pPr>
                      <a:t>[ЗНАЧЕНИЕ]</a:t>
                    </a:fld>
                    <a:endParaRPr lang="en-US" sz="2400" dirty="0">
                      <a:solidFill>
                        <a:schemeClr val="tx1"/>
                      </a:solidFill>
                      <a:latin typeface="Noir Pro Bold" panose="00000800000000000000" pitchFamily="50" charset="0"/>
                    </a:endParaRPr>
                  </a:p>
                  <a:p>
                    <a:pPr>
                      <a:defRPr>
                        <a:solidFill>
                          <a:schemeClr val="tx1"/>
                        </a:solidFill>
                        <a:latin typeface="Noir Pro Medium" panose="00000600000000000000" pitchFamily="50" charset="0"/>
                      </a:defRPr>
                    </a:pPr>
                    <a:fld id="{27A86A0B-12E6-4EAC-8F8F-4E9B899C1650}" type="PERCENTAGE">
                      <a:rPr lang="en-US" sz="1100" baseline="0" smtClean="0">
                        <a:solidFill>
                          <a:schemeClr val="tx1"/>
                        </a:solidFill>
                        <a:latin typeface="Noir Pro" panose="00000500000000000000" pitchFamily="50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Noir Pro Medium" panose="00000600000000000000" pitchFamily="50" charset="0"/>
                        </a:defRPr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Noir Pro Medium" panose="00000600000000000000" pitchFamily="50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FDB-40D9-A26F-2DCF5AEAC9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пользуются</c:v>
                </c:pt>
                <c:pt idx="1">
                  <c:v>самые активные</c:v>
                </c:pt>
                <c:pt idx="2">
                  <c:v>не зарегистрированы</c:v>
                </c:pt>
                <c:pt idx="3">
                  <c:v>отказ/нет связи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</c:v>
                </c:pt>
                <c:pt idx="1">
                  <c:v>17</c:v>
                </c:pt>
                <c:pt idx="2">
                  <c:v>21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DB-40D9-A26F-2DCF5AEAC93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71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564028180687939"/>
          <c:y val="0.63963306158205979"/>
          <c:w val="0.48541207349081367"/>
          <c:h val="0.259664365839775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Noir Pro Light" panose="00000400000000000000" pitchFamily="50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E29C9-69E9-4842-BDBA-FA930AE1AFDD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8E2E1-58C5-214A-AFE7-FF5827B0C6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7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Национальный Центр ДЗЗ – управляющий и контролирующий орган всей наземной космической инфраструктуры ДЗЗ.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3D6D-1EB1-4F7F-A73D-A777E6CE2ED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506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Изображение на фоне может иллюстрировать тему презентации / быть абстрактным (космос)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A7AB2-9F28-A543-9A01-A4A2A30514B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890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>
            <a:extLst>
              <a:ext uri="{FF2B5EF4-FFF2-40B4-BE49-F238E27FC236}">
                <a16:creationId xmlns:a16="http://schemas.microsoft.com/office/drawing/2014/main" id="{BB105915-0A36-4D00-882C-50AC32CE5A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>
            <a:extLst>
              <a:ext uri="{FF2B5EF4-FFF2-40B4-BE49-F238E27FC236}">
                <a16:creationId xmlns:a16="http://schemas.microsoft.com/office/drawing/2014/main" id="{9688AA9B-2FF4-4722-8960-9C6A668475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5604" name="Номер слайда 3">
            <a:extLst>
              <a:ext uri="{FF2B5EF4-FFF2-40B4-BE49-F238E27FC236}">
                <a16:creationId xmlns:a16="http://schemas.microsoft.com/office/drawing/2014/main" id="{C8B27752-DA86-4519-BA1D-F7F21CDD0F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C0258C-1578-46FA-AB0B-F6A21CC3D8CD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F31F9-B737-4775-997F-A5543AC6D29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287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F31F9-B737-4775-997F-A5543AC6D29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834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F31F9-B737-4775-997F-A5543AC6D29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744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 целью повышения качества предоставления</a:t>
            </a:r>
            <a:r>
              <a:rPr lang="ru-RU" baseline="0" dirty="0"/>
              <a:t> данных ДЗЗ из космоса, в 2021 году Госкорпорацией «Роскосмос» создан новый </a:t>
            </a:r>
            <a:r>
              <a:rPr lang="ru-RU" baseline="0" dirty="0" err="1"/>
              <a:t>геопортал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8E2E1-58C5-214A-AFE7-FF5827B0C62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0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2021 году создана технология</a:t>
            </a:r>
            <a:r>
              <a:rPr lang="ru-RU" baseline="0" dirty="0"/>
              <a:t> автоматической потоковой обработки информации (данных дистанционного зондирования Земли из космоса)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F31F9-B737-4775-997F-A5543AC6D29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841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779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1B663-C695-421F-8EAF-1B97D31089F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977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C5286-8476-41C8-923C-E183A5B9373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41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C5286-8476-41C8-923C-E183A5B9373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095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5026" cy="40417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CE73B-C61E-47E8-8B65-12394D34F60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B21-5570-4E4C-8CB3-FAA2B6883F4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70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D51-CEB3-4F8A-9EE3-B987235CF2AC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268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D51-CEB3-4F8A-9EE3-B987235CF2AC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650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D51-CEB3-4F8A-9EE3-B987235CF2AC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586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внешний, легкий, темный, движение&#10;&#10;Автоматически созданное описание">
            <a:extLst>
              <a:ext uri="{FF2B5EF4-FFF2-40B4-BE49-F238E27FC236}">
                <a16:creationId xmlns:a16="http://schemas.microsoft.com/office/drawing/2014/main" id="{B85E43FB-B78B-1A4C-8213-C452F8BD9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1415" r="11111" b="44293"/>
          <a:stretch/>
        </p:blipFill>
        <p:spPr>
          <a:xfrm>
            <a:off x="0" y="4922728"/>
            <a:ext cx="9144000" cy="22077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F4B4C33-9364-8F4B-AB88-B462DF4F3CD4}"/>
              </a:ext>
            </a:extLst>
          </p:cNvPr>
          <p:cNvSpPr/>
          <p:nvPr userDrawn="1"/>
        </p:nvSpPr>
        <p:spPr>
          <a:xfrm>
            <a:off x="8085483" y="4629967"/>
            <a:ext cx="403148" cy="40314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3C2BF8-EA83-2146-B6AF-51E12EC8FE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337" y="207146"/>
            <a:ext cx="957263" cy="7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01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D51-CEB3-4F8A-9EE3-B987235CF2AC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4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D51-CEB3-4F8A-9EE3-B987235CF2AC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15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D51-CEB3-4F8A-9EE3-B987235CF2AC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75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D51-CEB3-4F8A-9EE3-B987235CF2AC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3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D51-CEB3-4F8A-9EE3-B987235CF2AC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9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D51-CEB3-4F8A-9EE3-B987235CF2AC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583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D51-CEB3-4F8A-9EE3-B987235CF2AC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28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ED51-CEB3-4F8A-9EE3-B987235CF2AC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892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3ED51-CEB3-4F8A-9EE3-B987235CF2AC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8D229-ECA4-4E2F-9C41-AE6F04BEC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13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57.emf"/><Relationship Id="rId26" Type="http://schemas.openxmlformats.org/officeDocument/2006/relationships/image" Target="../media/image67.jpeg"/><Relationship Id="rId3" Type="http://schemas.openxmlformats.org/officeDocument/2006/relationships/notesSlide" Target="../notesSlides/notesSlide9.xml"/><Relationship Id="rId21" Type="http://schemas.openxmlformats.org/officeDocument/2006/relationships/oleObject" Target="../embeddings/oleObject7.bin"/><Relationship Id="rId7" Type="http://schemas.openxmlformats.org/officeDocument/2006/relationships/oleObject" Target="../embeddings/oleObject1.bin"/><Relationship Id="rId12" Type="http://schemas.openxmlformats.org/officeDocument/2006/relationships/image" Target="../media/image54.emf"/><Relationship Id="rId17" Type="http://schemas.openxmlformats.org/officeDocument/2006/relationships/oleObject" Target="../embeddings/oleObject5.bin"/><Relationship Id="rId25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6.emf"/><Relationship Id="rId20" Type="http://schemas.openxmlformats.org/officeDocument/2006/relationships/image" Target="../media/image58.emf"/><Relationship Id="rId29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png"/><Relationship Id="rId11" Type="http://schemas.openxmlformats.org/officeDocument/2006/relationships/oleObject" Target="../embeddings/oleObject2.bin"/><Relationship Id="rId24" Type="http://schemas.openxmlformats.org/officeDocument/2006/relationships/image" Target="../media/image60.emf"/><Relationship Id="rId5" Type="http://schemas.openxmlformats.org/officeDocument/2006/relationships/image" Target="../media/image62.png"/><Relationship Id="rId15" Type="http://schemas.openxmlformats.org/officeDocument/2006/relationships/oleObject" Target="../embeddings/oleObject4.bin"/><Relationship Id="rId23" Type="http://schemas.openxmlformats.org/officeDocument/2006/relationships/oleObject" Target="../embeddings/oleObject8.bin"/><Relationship Id="rId28" Type="http://schemas.openxmlformats.org/officeDocument/2006/relationships/image" Target="../media/image69.png"/><Relationship Id="rId10" Type="http://schemas.openxmlformats.org/officeDocument/2006/relationships/image" Target="../media/image65.png"/><Relationship Id="rId19" Type="http://schemas.openxmlformats.org/officeDocument/2006/relationships/oleObject" Target="../embeddings/oleObject6.bin"/><Relationship Id="rId4" Type="http://schemas.openxmlformats.org/officeDocument/2006/relationships/image" Target="../media/image61.jpg"/><Relationship Id="rId9" Type="http://schemas.openxmlformats.org/officeDocument/2006/relationships/image" Target="../media/image64.png"/><Relationship Id="rId14" Type="http://schemas.openxmlformats.org/officeDocument/2006/relationships/image" Target="../media/image55.emf"/><Relationship Id="rId22" Type="http://schemas.openxmlformats.org/officeDocument/2006/relationships/image" Target="../media/image59.emf"/><Relationship Id="rId27" Type="http://schemas.openxmlformats.org/officeDocument/2006/relationships/image" Target="../media/image68.png"/><Relationship Id="rId30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0.png"/><Relationship Id="rId18" Type="http://schemas.openxmlformats.org/officeDocument/2006/relationships/image" Target="../media/image98.png"/><Relationship Id="rId3" Type="http://schemas.openxmlformats.org/officeDocument/2006/relationships/image" Target="../media/image88.png"/><Relationship Id="rId21" Type="http://schemas.openxmlformats.org/officeDocument/2006/relationships/image" Target="../media/image101.png"/><Relationship Id="rId7" Type="http://schemas.openxmlformats.org/officeDocument/2006/relationships/image" Target="../media/image92.png"/><Relationship Id="rId12" Type="http://schemas.openxmlformats.org/officeDocument/2006/relationships/image" Target="../media/image79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7.jpeg"/><Relationship Id="rId20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82.png"/><Relationship Id="rId10" Type="http://schemas.openxmlformats.org/officeDocument/2006/relationships/image" Target="../media/image95.png"/><Relationship Id="rId19" Type="http://schemas.openxmlformats.org/officeDocument/2006/relationships/image" Target="../media/image99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81.png"/><Relationship Id="rId22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4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5" Type="http://schemas.openxmlformats.org/officeDocument/2006/relationships/image" Target="../media/image30.jpe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9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218634" y="3772646"/>
            <a:ext cx="4805091" cy="535290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данных ДЗЗ из космоса, продуктов, сервисов и услуг ДЗЗ при решении прикладных задач для социально-экономического развития территорий.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информационных систем Госкорпорации "Роскосмос" и федеральной государственной информационной системы "Единая цифровая платформа "Национальная система пространственных данных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5" y="214313"/>
            <a:ext cx="4248722" cy="43881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362C65-089D-425D-8F0E-BB8DEEF3D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844" y="-162071"/>
            <a:ext cx="1550831" cy="1148777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66213D16-2E02-4E1A-82CA-9223CF0A9166}"/>
              </a:ext>
            </a:extLst>
          </p:cNvPr>
          <p:cNvSpPr/>
          <p:nvPr/>
        </p:nvSpPr>
        <p:spPr>
          <a:xfrm>
            <a:off x="889000" y="4866501"/>
            <a:ext cx="81526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автоматических космических комплексов и систем навигации и ДЗЗ</a:t>
            </a:r>
          </a:p>
        </p:txBody>
      </p:sp>
    </p:spTree>
    <p:extLst>
      <p:ext uri="{BB962C8B-B14F-4D97-AF65-F5344CB8AC3E}">
        <p14:creationId xmlns:p14="http://schemas.microsoft.com/office/powerpoint/2010/main" val="1637100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5" y="682579"/>
            <a:ext cx="8503657" cy="42835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50" y="153793"/>
            <a:ext cx="6610350" cy="39579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450"/>
              </a:spcAft>
            </a:pPr>
            <a:r>
              <a:rPr lang="ru-RU" sz="1800" dirty="0"/>
              <a:t>Банк базовых продуктов межведомственного использования</a:t>
            </a:r>
          </a:p>
          <a:p>
            <a:r>
              <a:rPr lang="ru-RU" sz="1800" dirty="0"/>
              <a:t>Формирование индексных изображений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19A399-FF0C-42CD-BFD8-9581DB342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71" y="-16561"/>
            <a:ext cx="834632" cy="61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56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750" y="153793"/>
            <a:ext cx="6610350" cy="39579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450"/>
              </a:spcAft>
            </a:pPr>
            <a:r>
              <a:rPr lang="ru-RU" sz="1800" dirty="0"/>
              <a:t>Банк базовых продуктов межведомственного использования</a:t>
            </a:r>
          </a:p>
          <a:p>
            <a:r>
              <a:rPr lang="ru-RU" sz="1800" dirty="0"/>
              <a:t>Формирование индексных изображений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19A399-FF0C-42CD-BFD8-9581DB342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71" y="-16561"/>
            <a:ext cx="834632" cy="6182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0" y="876208"/>
            <a:ext cx="7997059" cy="393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43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0" y="752797"/>
            <a:ext cx="8588266" cy="4268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8750" y="153793"/>
            <a:ext cx="6610350" cy="39579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450"/>
              </a:spcAft>
            </a:pPr>
            <a:r>
              <a:rPr lang="ru-RU" sz="1800" dirty="0"/>
              <a:t>Банк базовых продуктов межведомственного использования</a:t>
            </a:r>
          </a:p>
          <a:p>
            <a:r>
              <a:rPr lang="ru-RU" sz="1800" dirty="0"/>
              <a:t>Формирование мозаичных покрытий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19A399-FF0C-42CD-BFD8-9581DB342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71" y="-16561"/>
            <a:ext cx="834632" cy="61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59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006" y="0"/>
            <a:ext cx="1292721" cy="957582"/>
          </a:xfrm>
          <a:prstGeom prst="rect">
            <a:avLst/>
          </a:prstGeom>
        </p:spPr>
      </p:pic>
      <p:sp>
        <p:nvSpPr>
          <p:cNvPr id="5" name="Заголовок 27"/>
          <p:cNvSpPr txBox="1">
            <a:spLocks/>
          </p:cNvSpPr>
          <p:nvPr/>
        </p:nvSpPr>
        <p:spPr>
          <a:xfrm>
            <a:off x="1844675" y="169381"/>
            <a:ext cx="6115050" cy="60437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ru-RU" sz="21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«Цифровая Земля»</a:t>
            </a:r>
          </a:p>
          <a:p>
            <a:pPr algn="ctr"/>
            <a:r>
              <a:rPr lang="ru-RU" sz="2000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316" y="879682"/>
            <a:ext cx="87457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– создание информационной системы (цифровой платформы), обеспечивающей доступ потребителей к данным ДЗЗ, представленным в виде постоянно обновляемого единого сплошного динамического покрытия всей территории Российской Федерации, а также к продуктам, услугам и сервисам ДЗЗ с использованием аппаратных и технических средств единой территориально-распределенной системы ДЗЗ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76225" y="2621037"/>
            <a:ext cx="3190875" cy="2379588"/>
            <a:chOff x="7935406" y="1778508"/>
            <a:chExt cx="3752923" cy="3528384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8634412" y="2433736"/>
              <a:ext cx="2367256" cy="2222266"/>
              <a:chOff x="2402474" y="1474916"/>
              <a:chExt cx="2367256" cy="2222266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2402474" y="1474916"/>
                <a:ext cx="2367256" cy="2222266"/>
              </a:xfrm>
              <a:prstGeom prst="ellipse">
                <a:avLst/>
              </a:prstGeom>
              <a:solidFill>
                <a:srgbClr val="9BBB59">
                  <a:alpha val="50000"/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58" name="Овал 4"/>
              <p:cNvSpPr/>
              <p:nvPr/>
            </p:nvSpPr>
            <p:spPr>
              <a:xfrm>
                <a:off x="2749151" y="1800359"/>
                <a:ext cx="1673902" cy="157138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ru-RU" sz="1200" b="1" i="1" dirty="0">
                    <a:solidFill>
                      <a:sysClr val="windowText" lastClr="000000"/>
                    </a:solidFill>
                    <a:latin typeface="Calibri"/>
                  </a:rPr>
                  <a:t>Информационная система</a:t>
                </a:r>
                <a:endParaRPr lang="en-US" sz="1200" b="1" i="1" dirty="0">
                  <a:solidFill>
                    <a:sysClr val="windowText" lastClr="000000"/>
                  </a:solidFill>
                  <a:latin typeface="Calibri"/>
                </a:endParaRPr>
              </a:p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ru-RU" sz="1200" b="1" i="1" dirty="0">
                    <a:solidFill>
                      <a:sysClr val="windowText" lastClr="000000"/>
                    </a:solidFill>
                    <a:latin typeface="Calibri"/>
                  </a:rPr>
                  <a:t>«Цифровая Земля»</a:t>
                </a:r>
              </a:p>
            </p:txBody>
          </p:sp>
        </p:grpSp>
        <p:grpSp>
          <p:nvGrpSpPr>
            <p:cNvPr id="45" name="Группа 44"/>
            <p:cNvGrpSpPr/>
            <p:nvPr/>
          </p:nvGrpSpPr>
          <p:grpSpPr>
            <a:xfrm>
              <a:off x="9095258" y="1778508"/>
              <a:ext cx="1445564" cy="1037120"/>
              <a:chOff x="2863320" y="819688"/>
              <a:chExt cx="1445564" cy="1037120"/>
            </a:xfrm>
          </p:grpSpPr>
          <p:sp>
            <p:nvSpPr>
              <p:cNvPr id="55" name="Овал 54"/>
              <p:cNvSpPr/>
              <p:nvPr/>
            </p:nvSpPr>
            <p:spPr>
              <a:xfrm>
                <a:off x="2863320" y="819688"/>
                <a:ext cx="1445564" cy="1037120"/>
              </a:xfrm>
              <a:prstGeom prst="ellipse">
                <a:avLst/>
              </a:prstGeom>
              <a:solidFill>
                <a:srgbClr val="9BBB59">
                  <a:alpha val="50000"/>
                  <a:hueOff val="2812566"/>
                  <a:satOff val="-4220"/>
                  <a:lumOff val="-686"/>
                  <a:alphaOff val="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56" name="Овал 6"/>
              <p:cNvSpPr/>
              <p:nvPr/>
            </p:nvSpPr>
            <p:spPr>
              <a:xfrm>
                <a:off x="3075018" y="971571"/>
                <a:ext cx="1022168" cy="7333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200" i="1" dirty="0" err="1">
                    <a:solidFill>
                      <a:sysClr val="windowText" lastClr="000000"/>
                    </a:solidFill>
                    <a:latin typeface="Calibri"/>
                  </a:rPr>
                  <a:t>DaaS</a:t>
                </a:r>
                <a:endParaRPr lang="ru-RU" sz="1200" i="1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10638372" y="3034577"/>
              <a:ext cx="1049957" cy="1020583"/>
              <a:chOff x="4406434" y="2075757"/>
              <a:chExt cx="1049957" cy="1020583"/>
            </a:xfrm>
          </p:grpSpPr>
          <p:sp>
            <p:nvSpPr>
              <p:cNvPr id="53" name="Овал 52"/>
              <p:cNvSpPr/>
              <p:nvPr/>
            </p:nvSpPr>
            <p:spPr>
              <a:xfrm>
                <a:off x="4406434" y="2075757"/>
                <a:ext cx="1049957" cy="1020583"/>
              </a:xfrm>
              <a:prstGeom prst="ellipse">
                <a:avLst/>
              </a:prstGeom>
              <a:solidFill>
                <a:srgbClr val="9BBB59">
                  <a:alpha val="50000"/>
                  <a:hueOff val="5625132"/>
                  <a:satOff val="-8440"/>
                  <a:lumOff val="-1373"/>
                  <a:alphaOff val="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54" name="Овал 8"/>
              <p:cNvSpPr/>
              <p:nvPr/>
            </p:nvSpPr>
            <p:spPr>
              <a:xfrm>
                <a:off x="4560197" y="2225218"/>
                <a:ext cx="742431" cy="72166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200" i="1" dirty="0">
                    <a:solidFill>
                      <a:sysClr val="windowText" lastClr="000000"/>
                    </a:solidFill>
                    <a:latin typeface="Calibri"/>
                  </a:rPr>
                  <a:t>PaaS</a:t>
                </a:r>
                <a:endParaRPr lang="ru-RU" sz="1200" i="1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47" name="Группа 46"/>
            <p:cNvGrpSpPr/>
            <p:nvPr/>
          </p:nvGrpSpPr>
          <p:grpSpPr>
            <a:xfrm>
              <a:off x="9095258" y="4189616"/>
              <a:ext cx="1445564" cy="1117276"/>
              <a:chOff x="2863320" y="3230796"/>
              <a:chExt cx="1445564" cy="1117276"/>
            </a:xfrm>
          </p:grpSpPr>
          <p:sp>
            <p:nvSpPr>
              <p:cNvPr id="51" name="Овал 50"/>
              <p:cNvSpPr/>
              <p:nvPr/>
            </p:nvSpPr>
            <p:spPr>
              <a:xfrm>
                <a:off x="2863320" y="3230796"/>
                <a:ext cx="1445564" cy="1117276"/>
              </a:xfrm>
              <a:prstGeom prst="ellipse">
                <a:avLst/>
              </a:prstGeom>
              <a:solidFill>
                <a:srgbClr val="9BBB59">
                  <a:alpha val="50000"/>
                  <a:hueOff val="8437698"/>
                  <a:satOff val="-12660"/>
                  <a:lumOff val="-2059"/>
                  <a:alphaOff val="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52" name="Овал 10"/>
              <p:cNvSpPr/>
              <p:nvPr/>
            </p:nvSpPr>
            <p:spPr>
              <a:xfrm>
                <a:off x="3075018" y="3394417"/>
                <a:ext cx="1022168" cy="7900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200" i="1" dirty="0">
                    <a:solidFill>
                      <a:sysClr val="windowText" lastClr="000000"/>
                    </a:solidFill>
                    <a:latin typeface="Calibri"/>
                  </a:rPr>
                  <a:t>SaaS</a:t>
                </a:r>
                <a:endParaRPr lang="ru-RU" sz="1200" i="1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7935406" y="3034577"/>
              <a:ext cx="1118780" cy="1020583"/>
              <a:chOff x="1703468" y="2075757"/>
              <a:chExt cx="1118780" cy="1020583"/>
            </a:xfrm>
          </p:grpSpPr>
          <p:sp>
            <p:nvSpPr>
              <p:cNvPr id="49" name="Овал 48"/>
              <p:cNvSpPr/>
              <p:nvPr/>
            </p:nvSpPr>
            <p:spPr>
              <a:xfrm>
                <a:off x="1703468" y="2075757"/>
                <a:ext cx="1118780" cy="1020583"/>
              </a:xfrm>
              <a:prstGeom prst="ellipse">
                <a:avLst/>
              </a:prstGeom>
              <a:solidFill>
                <a:srgbClr val="9BBB59">
                  <a:alpha val="50000"/>
                  <a:hueOff val="11250264"/>
                  <a:satOff val="-16880"/>
                  <a:lumOff val="-2745"/>
                  <a:alphaOff val="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50" name="Овал 12"/>
              <p:cNvSpPr/>
              <p:nvPr/>
            </p:nvSpPr>
            <p:spPr>
              <a:xfrm>
                <a:off x="1867310" y="2225218"/>
                <a:ext cx="791096" cy="72166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200" i="1" dirty="0">
                    <a:solidFill>
                      <a:sysClr val="windowText" lastClr="000000"/>
                    </a:solidFill>
                    <a:latin typeface="Calibri"/>
                  </a:rPr>
                  <a:t>IaaS</a:t>
                </a:r>
                <a:endParaRPr lang="ru-RU" sz="1200" i="1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sp>
        <p:nvSpPr>
          <p:cNvPr id="59" name="Скругленный прямоугольник 58"/>
          <p:cNvSpPr>
            <a:spLocks noChangeArrowheads="1"/>
          </p:cNvSpPr>
          <p:nvPr/>
        </p:nvSpPr>
        <p:spPr bwMode="auto">
          <a:xfrm>
            <a:off x="3643120" y="2713944"/>
            <a:ext cx="5959196" cy="2311375"/>
          </a:xfrm>
          <a:prstGeom prst="roundRect">
            <a:avLst>
              <a:gd name="adj" fmla="val 3480"/>
            </a:avLst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124" tIns="45063" rIns="90124" bIns="45063" anchor="ctr"/>
          <a:lstStyle>
            <a:defPPr>
              <a:defRPr lang="ru-RU"/>
            </a:defPPr>
            <a:lvl1pPr marL="0" algn="l" defTabSz="9142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7" algn="l" defTabSz="9142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5" algn="l" defTabSz="9142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3" algn="l" defTabSz="9142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0" algn="l" defTabSz="9142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8" algn="l" defTabSz="9142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5" algn="l" defTabSz="9142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3" algn="l" defTabSz="9142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0" algn="l" defTabSz="9142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ts val="900"/>
              </a:spcAft>
              <a:defRPr/>
            </a:pPr>
            <a:r>
              <a:rPr lang="ru-RU" sz="135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Информационная система состоит из:</a:t>
            </a:r>
          </a:p>
          <a:p>
            <a:pPr marL="253781" indent="-253781" fontAlgn="base">
              <a:spcBef>
                <a:spcPts val="451"/>
              </a:spcBef>
              <a:spcAft>
                <a:spcPts val="900"/>
              </a:spcAft>
              <a:buFont typeface="+mj-lt"/>
              <a:buAutoNum type="arabicPeriod"/>
              <a:defRPr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Данных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ДЗЗ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DaaS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53781" indent="-253781" fontAlgn="base">
              <a:spcBef>
                <a:spcPts val="451"/>
              </a:spcBef>
              <a:spcAft>
                <a:spcPts val="900"/>
              </a:spcAft>
              <a:buFont typeface="+mj-lt"/>
              <a:buAutoNum type="arabicPeriod"/>
              <a:defRPr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Программной среды обработки данных ДЗЗ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PaaS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53781" indent="-253781" fontAlgn="base">
              <a:spcBef>
                <a:spcPts val="451"/>
              </a:spcBef>
              <a:spcAft>
                <a:spcPts val="900"/>
              </a:spcAft>
              <a:buFont typeface="+mj-lt"/>
              <a:buAutoNum type="arabicPeriod"/>
              <a:defRPr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Программного обеспечения обработки данных ДЗЗ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(SaaS)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53781" indent="-253781" fontAlgn="base">
              <a:spcBef>
                <a:spcPts val="451"/>
              </a:spcBef>
              <a:spcAft>
                <a:spcPts val="900"/>
              </a:spcAft>
              <a:buFont typeface="+mj-lt"/>
              <a:buAutoNum type="arabicPeriod"/>
              <a:defRPr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Инфраструктуры сбора, обработки и хранения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данных ДЗЗ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(IaaS)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53781" indent="-253781" fontAlgn="base">
              <a:spcBef>
                <a:spcPts val="451"/>
              </a:spcBef>
              <a:spcAft>
                <a:spcPts val="900"/>
              </a:spcAft>
              <a:buFont typeface="+mj-lt"/>
              <a:buAutoNum type="arabicPeriod"/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405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946" y="-148750"/>
            <a:ext cx="1163301" cy="861714"/>
          </a:xfrm>
          <a:prstGeom prst="rect">
            <a:avLst/>
          </a:prstGeom>
        </p:spPr>
      </p:pic>
      <p:sp>
        <p:nvSpPr>
          <p:cNvPr id="5" name="Заголовок 27"/>
          <p:cNvSpPr txBox="1">
            <a:spLocks/>
          </p:cNvSpPr>
          <p:nvPr/>
        </p:nvSpPr>
        <p:spPr>
          <a:xfrm>
            <a:off x="1831435" y="89131"/>
            <a:ext cx="6115050" cy="60437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1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 «Цифровая Земля»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51" y="719077"/>
            <a:ext cx="89934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24000" algn="just">
              <a:lnSpc>
                <a:spcPts val="1350"/>
              </a:lnSpc>
              <a:buFont typeface="+mj-lt"/>
              <a:buAutoNum type="arabicPeriod"/>
            </a:pPr>
            <a:r>
              <a:rPr lang="ru-RU" sz="1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потребностей цифровой экономики в отечественных услугах и технологиях сбора, обработки, распространения и анализа данных ДЗЗ из космоса, а также в продуктах и услугах, создаваемых на их основе.</a:t>
            </a:r>
          </a:p>
          <a:p>
            <a:pPr indent="324000" algn="just">
              <a:lnSpc>
                <a:spcPts val="1350"/>
              </a:lnSpc>
              <a:buFont typeface="+mj-lt"/>
              <a:buAutoNum type="arabicPeriod"/>
            </a:pPr>
            <a:endParaRPr lang="ru-RU" sz="1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24000" algn="just">
              <a:lnSpc>
                <a:spcPts val="1350"/>
              </a:lnSpc>
              <a:buFont typeface="+mj-lt"/>
              <a:buAutoNum type="arabicPeriod"/>
            </a:pP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информационной системы (цифровой платформы) «Цифровая Земля».</a:t>
            </a:r>
          </a:p>
          <a:p>
            <a:pPr indent="324000" algn="just">
              <a:lnSpc>
                <a:spcPts val="1350"/>
              </a:lnSpc>
              <a:buFont typeface="+mj-lt"/>
              <a:buAutoNum type="arabicPeriod"/>
            </a:pPr>
            <a:endParaRPr lang="ru-RU" sz="14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24000" algn="just">
              <a:lnSpc>
                <a:spcPts val="1350"/>
              </a:lnSpc>
              <a:buFont typeface="+mj-lt"/>
              <a:buAutoNum type="arabicPeriod"/>
            </a:pP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Единого  сплошного  многослойного динамического покрытия данными ДЗЗ из космоса на основе технологий, разработанных в информационной системе «Цифровая Земля».</a:t>
            </a:r>
          </a:p>
          <a:p>
            <a:pPr indent="324000" algn="just">
              <a:lnSpc>
                <a:spcPts val="1350"/>
              </a:lnSpc>
              <a:buFont typeface="+mj-lt"/>
              <a:buAutoNum type="arabicPeriod"/>
            </a:pPr>
            <a:endParaRPr lang="ru-RU" sz="14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24000" algn="just">
              <a:lnSpc>
                <a:spcPts val="1350"/>
              </a:lnSpc>
              <a:buFont typeface="+mj-lt"/>
              <a:buAutoNum type="arabicPeriod"/>
            </a:pP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отечественных технологий тематической обработки данных ДЗЗ из космоса в информационной системе «Цифровая Земля»</a:t>
            </a:r>
            <a:r>
              <a:rPr lang="ru-RU" sz="1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Формирование широкой номенклатуры прикладных </a:t>
            </a:r>
            <a:r>
              <a:rPr lang="ru-RU" sz="14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клиентоориентированных</a:t>
            </a:r>
            <a:r>
              <a:rPr lang="ru-RU" sz="1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отраслевых сервисов и услуг на базе технологий ДЗЗ из космоса.</a:t>
            </a:r>
          </a:p>
          <a:p>
            <a:pPr indent="324000" algn="just">
              <a:lnSpc>
                <a:spcPts val="1350"/>
              </a:lnSpc>
              <a:buFont typeface="+mj-lt"/>
              <a:buAutoNum type="arabicPeriod"/>
            </a:pPr>
            <a:endParaRPr lang="ru-RU" sz="1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24000" algn="just">
              <a:lnSpc>
                <a:spcPts val="1350"/>
              </a:lnSpc>
              <a:buFont typeface="+mj-lt"/>
              <a:buAutoNum type="arabicPeriod"/>
            </a:pP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опытной эксплуатации </a:t>
            </a:r>
            <a:r>
              <a:rPr lang="ru-RU" sz="1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созданных сервисов ДЗЗ из космоса </a:t>
            </a: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2020-2023 годах</a:t>
            </a:r>
            <a:r>
              <a:rPr lang="ru-RU" sz="1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Внедрение в созданных решений в деятельность ФОИВ и РОИВ.</a:t>
            </a:r>
          </a:p>
          <a:p>
            <a:pPr indent="324000" algn="just">
              <a:lnSpc>
                <a:spcPts val="1350"/>
              </a:lnSpc>
              <a:buFont typeface="+mj-lt"/>
              <a:buAutoNum type="arabicPeriod"/>
            </a:pPr>
            <a:endParaRPr lang="ru-RU" sz="14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24000" algn="just">
              <a:lnSpc>
                <a:spcPts val="1350"/>
              </a:lnSpc>
              <a:buFont typeface="+mj-lt"/>
              <a:buAutoNum type="arabicPeriod"/>
            </a:pP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информационной системы (цифровой платформы) «Цифровая Земля» в </a:t>
            </a:r>
            <a:b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году.</a:t>
            </a:r>
          </a:p>
          <a:p>
            <a:pPr indent="324000" algn="just">
              <a:lnSpc>
                <a:spcPts val="1350"/>
              </a:lnSpc>
              <a:buFont typeface="+mj-lt"/>
              <a:buAutoNum type="arabicPeriod"/>
            </a:pPr>
            <a:endParaRPr lang="ru-RU" sz="1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358481" y="3893989"/>
            <a:ext cx="5670844" cy="1004612"/>
            <a:chOff x="93564" y="1895693"/>
            <a:chExt cx="7501656" cy="1402722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93564" y="1895693"/>
              <a:ext cx="7418787" cy="14027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3064" y="2045408"/>
              <a:ext cx="677189" cy="571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42581" y="2602462"/>
              <a:ext cx="677189" cy="571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3064" y="2602462"/>
              <a:ext cx="677189" cy="571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7704" y="2045408"/>
              <a:ext cx="677189" cy="571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tsymbarovich_pr\Downloads\PinClipart.com_glhbirne-clipart_4894558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856" y="2195247"/>
              <a:ext cx="1017504" cy="786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8225" y="2611581"/>
              <a:ext cx="494928" cy="494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Стрелка вправо 49"/>
            <p:cNvSpPr/>
            <p:nvPr/>
          </p:nvSpPr>
          <p:spPr>
            <a:xfrm>
              <a:off x="2253804" y="1946523"/>
              <a:ext cx="3072214" cy="1317984"/>
            </a:xfrm>
            <a:prstGeom prst="rightArrow">
              <a:avLst>
                <a:gd name="adj1" fmla="val 65417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/>
                <a:t>Максимальная автоматизация всех процессов</a:t>
              </a:r>
              <a:endParaRPr lang="ru-RU" sz="1200" dirty="0"/>
            </a:p>
          </p:txBody>
        </p:sp>
        <p:grpSp>
          <p:nvGrpSpPr>
            <p:cNvPr id="51" name="Группа 50"/>
            <p:cNvGrpSpPr/>
            <p:nvPr/>
          </p:nvGrpSpPr>
          <p:grpSpPr>
            <a:xfrm>
              <a:off x="6395614" y="2198407"/>
              <a:ext cx="940150" cy="494928"/>
              <a:chOff x="3499892" y="2647377"/>
              <a:chExt cx="940150" cy="494928"/>
            </a:xfrm>
          </p:grpSpPr>
          <p:pic>
            <p:nvPicPr>
              <p:cNvPr id="58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9892" y="2647377"/>
                <a:ext cx="494928" cy="494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5114" y="2647377"/>
                <a:ext cx="494928" cy="494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12099" y="2602462"/>
              <a:ext cx="677189" cy="571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02344" y="2045408"/>
              <a:ext cx="677189" cy="571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6819115" y="1980431"/>
              <a:ext cx="776105" cy="322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AI (MI)</a:t>
              </a:r>
              <a:endParaRPr lang="ru-RU" sz="900" b="1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32779" y="1980431"/>
              <a:ext cx="610368" cy="515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ML/DL</a:t>
              </a:r>
              <a:endParaRPr lang="ru-RU" sz="900" b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901984" y="2968009"/>
              <a:ext cx="610368" cy="322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CV</a:t>
              </a:r>
              <a:endParaRPr lang="ru-RU" sz="900" b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232779" y="2968009"/>
              <a:ext cx="610368" cy="322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ANN</a:t>
              </a:r>
              <a:endParaRPr lang="ru-RU" sz="900" b="1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8056" y="3657720"/>
            <a:ext cx="2779064" cy="144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41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354" y="882629"/>
            <a:ext cx="6690277" cy="3896540"/>
          </a:xfrm>
          <a:prstGeom prst="rect">
            <a:avLst/>
          </a:prstGeom>
          <a:solidFill>
            <a:schemeClr val="bg1">
              <a:lumMod val="8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58583"/>
              </p:ext>
            </p:extLst>
          </p:nvPr>
        </p:nvGraphicFramePr>
        <p:xfrm>
          <a:off x="123503" y="1032309"/>
          <a:ext cx="5403048" cy="3643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7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3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86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1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915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latin typeface="Arial Narrow" panose="020B0606020202030204" pitchFamily="34" charset="0"/>
                        </a:rPr>
                        <a:t>Уровень детализации</a:t>
                      </a:r>
                    </a:p>
                  </a:txBody>
                  <a:tcPr marL="27000" marR="2700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800" dirty="0">
                          <a:latin typeface="Arial Narrow" panose="020B0606020202030204" pitchFamily="34" charset="0"/>
                        </a:rPr>
                        <a:t>Пространственное разрешение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latin typeface="Arial Narrow" panose="020B0606020202030204" pitchFamily="34" charset="0"/>
                        </a:rPr>
                        <a:t>Источники</a:t>
                      </a:r>
                      <a:r>
                        <a:rPr lang="ru-RU" sz="900" baseline="0" dirty="0">
                          <a:latin typeface="Arial Narrow" panose="020B0606020202030204" pitchFamily="34" charset="0"/>
                        </a:rPr>
                        <a:t> данных </a:t>
                      </a:r>
                      <a:br>
                        <a:rPr lang="ru-RU" sz="900" baseline="0" dirty="0">
                          <a:latin typeface="Arial Narrow" panose="020B0606020202030204" pitchFamily="34" charset="0"/>
                        </a:rPr>
                      </a:br>
                      <a:r>
                        <a:rPr lang="ru-RU" sz="900" baseline="0" dirty="0">
                          <a:latin typeface="Arial Narrow" panose="020B0606020202030204" pitchFamily="34" charset="0"/>
                        </a:rPr>
                        <a:t>(КА / аппаратура)</a:t>
                      </a:r>
                      <a:endParaRPr lang="ru-RU" sz="900" dirty="0"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latin typeface="Arial Narrow" panose="020B0606020202030204" pitchFamily="34" charset="0"/>
                        </a:rPr>
                        <a:t>Точность географической привязки</a:t>
                      </a:r>
                    </a:p>
                  </a:txBody>
                  <a:tcPr marL="0" marR="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latin typeface="Arial Narrow" panose="020B0606020202030204" pitchFamily="34" charset="0"/>
                        </a:rPr>
                        <a:t>Пример изображения</a:t>
                      </a:r>
                    </a:p>
                  </a:txBody>
                  <a:tcPr marL="68580" marR="68580" marT="34290" marB="34290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32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Глобальный</a:t>
                      </a:r>
                    </a:p>
                  </a:txBody>
                  <a:tcPr marL="27000" marR="2700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 км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Электро-Л / МСУ-ГС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 км</a:t>
                      </a:r>
                    </a:p>
                  </a:txBody>
                  <a:tcPr marL="0" marR="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412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Федеральный</a:t>
                      </a:r>
                    </a:p>
                  </a:txBody>
                  <a:tcPr marL="27000" marR="2700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120 м - 1 км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Метеор-М / КМСС,МСУ-МР;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Ресурс-П / ШМСА-СР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400 м - 1 км</a:t>
                      </a:r>
                    </a:p>
                  </a:txBody>
                  <a:tcPr marL="0" marR="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42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Региональный</a:t>
                      </a:r>
                    </a:p>
                  </a:txBody>
                  <a:tcPr marL="27000" marR="2700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5 - 60 м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Метеор-М / КМСС;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Ресурс-П / ШМСА-ВР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60-120 м</a:t>
                      </a:r>
                      <a:endParaRPr lang="ru-RU" sz="900" baseline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800" baseline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9341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Детальный</a:t>
                      </a:r>
                    </a:p>
                  </a:txBody>
                  <a:tcPr marL="27000" marR="2700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1 - 3 м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(после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запуска КА «Ресурс-ПМ»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900" b="1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0,5 – 3 м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Ресурс-П /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Геотон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Канопус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-В / ПСС, МСС;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КА стереосъемки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до 5 м </a:t>
                      </a:r>
                    </a:p>
                  </a:txBody>
                  <a:tcPr marL="0" marR="0" marT="34290" marB="3429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800" baseline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65119" y="118729"/>
            <a:ext cx="5895142" cy="530868"/>
          </a:xfrm>
          <a:prstGeom prst="rect">
            <a:avLst/>
          </a:prstGeom>
          <a:noFill/>
        </p:spPr>
        <p:txBody>
          <a:bodyPr wrap="square" lIns="68533" tIns="34267" rIns="68533" bIns="34267">
            <a:spAutoFit/>
          </a:bodyPr>
          <a:lstStyle/>
          <a:p>
            <a:pPr algn="ctr" defTabSz="685326">
              <a:defRPr/>
            </a:pPr>
            <a:r>
              <a:rPr lang="ru-RU" sz="15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ЕДИНОЕ СПЛОШНОЕ МНОГОСЛОЙНОЕ ДИНАМИЧЕСКОЕ ПОКРЫТИЕ – ОСНОВА ПРОЕКТА «ЦИФРОВАЯ ЗЕМЛЯ»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01" y="1434487"/>
            <a:ext cx="937238" cy="937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206" y="781379"/>
            <a:ext cx="2352824" cy="2392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 rot="5400000">
            <a:off x="4523693" y="2123271"/>
            <a:ext cx="3364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2Д/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 отображение</a:t>
            </a:r>
          </a:p>
          <a:p>
            <a:pPr algn="ctr"/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Цифровая модель рельефа</a:t>
            </a:r>
          </a:p>
          <a:p>
            <a:pPr algn="ctr"/>
            <a:r>
              <a:rPr lang="ru-RU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Стереоскопическое покрытие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477" y="2314477"/>
            <a:ext cx="1531422" cy="753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96" y="3148721"/>
            <a:ext cx="1433237" cy="66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92" y="3203685"/>
            <a:ext cx="3841277" cy="1561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4475" y="3873933"/>
            <a:ext cx="1407112" cy="774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946" y="-148750"/>
            <a:ext cx="1163301" cy="8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82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-3075"/>
            <a:ext cx="9144000" cy="5143500"/>
          </a:xfrm>
          <a:prstGeom prst="rect">
            <a:avLst/>
          </a:prstGeom>
          <a:blipFill dpi="0" rotWithShape="1">
            <a:blip r:embed="rId4">
              <a:alphaModFix amt="4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537DFE-6619-4B7C-A550-2EB4A383C8D7}"/>
              </a:ext>
            </a:extLst>
          </p:cNvPr>
          <p:cNvSpPr/>
          <p:nvPr/>
        </p:nvSpPr>
        <p:spPr>
          <a:xfrm>
            <a:off x="0" y="379464"/>
            <a:ext cx="1548142" cy="2606496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8" name="Блок-схема: извлечение 587"/>
          <p:cNvSpPr/>
          <p:nvPr/>
        </p:nvSpPr>
        <p:spPr>
          <a:xfrm>
            <a:off x="2535449" y="2944121"/>
            <a:ext cx="88271" cy="41838"/>
          </a:xfrm>
          <a:prstGeom prst="flowChartExtra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3" rIns="68543" bIns="34273" rtlCol="0" anchor="ctr"/>
          <a:lstStyle/>
          <a:p>
            <a:pPr algn="ctr"/>
            <a:endParaRPr lang="ru-RU" sz="187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92478" y="1447063"/>
            <a:ext cx="1402929" cy="435451"/>
            <a:chOff x="2633445" y="664854"/>
            <a:chExt cx="2026454" cy="58060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3445" y="718789"/>
              <a:ext cx="514126" cy="526666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3099960" y="977424"/>
              <a:ext cx="1559939" cy="24619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 lIns="68558" tIns="34279" rIns="68558" bIns="34279" rtlCol="0">
              <a:spAutoFit/>
            </a:bodyPr>
            <a:lstStyle/>
            <a:p>
              <a:r>
                <a:rPr lang="ru-RU" sz="75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Масс. потребитель</a:t>
              </a:r>
              <a:endParaRPr lang="ru-RU" sz="4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016544" y="664854"/>
              <a:ext cx="1618049" cy="41564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 lIns="68558" tIns="34279" rIns="68558" bIns="34279" rtlCol="0">
              <a:spAutoFit/>
            </a:bodyPr>
            <a:lstStyle/>
            <a:p>
              <a:pPr algn="ctr"/>
              <a:r>
                <a:rPr lang="ru-RU" sz="788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Доступна точность</a:t>
              </a:r>
            </a:p>
            <a:p>
              <a:pPr algn="ctr"/>
              <a:r>
                <a:rPr lang="ru-RU" sz="788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 5 м</a:t>
              </a:r>
              <a:endParaRPr lang="ru-RU" sz="525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26797" y="855078"/>
            <a:ext cx="1515984" cy="484871"/>
            <a:chOff x="129074" y="1090997"/>
            <a:chExt cx="2189754" cy="64649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074" y="1246173"/>
              <a:ext cx="407754" cy="407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TextBox 88"/>
            <p:cNvSpPr txBox="1"/>
            <p:nvPr/>
          </p:nvSpPr>
          <p:spPr>
            <a:xfrm>
              <a:off x="579119" y="1090997"/>
              <a:ext cx="1457646" cy="46163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 lIns="68558" tIns="34279" rIns="68558" bIns="34279" rtlCol="0">
              <a:spAutoFit/>
            </a:bodyPr>
            <a:lstStyle/>
            <a:p>
              <a:r>
                <a:rPr lang="ru-RU" sz="9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Обновление ежедневно</a:t>
              </a:r>
              <a:endParaRPr lang="ru-RU" sz="675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83591" y="1491299"/>
              <a:ext cx="1735237" cy="24619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 lIns="68558" tIns="34279" rIns="68558" bIns="34279" rtlCol="0">
              <a:spAutoFit/>
            </a:bodyPr>
            <a:lstStyle/>
            <a:p>
              <a:r>
                <a:rPr lang="ru-RU" sz="75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Актуальность данных</a:t>
              </a:r>
              <a:endParaRPr lang="ru-RU" sz="4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979276" y="4215923"/>
            <a:ext cx="1954274" cy="723512"/>
            <a:chOff x="60846" y="5133372"/>
            <a:chExt cx="3627741" cy="1227996"/>
          </a:xfrm>
        </p:grpSpPr>
        <p:sp>
          <p:nvSpPr>
            <p:cNvPr id="131" name="TextBox 130"/>
            <p:cNvSpPr txBox="1"/>
            <p:nvPr/>
          </p:nvSpPr>
          <p:spPr>
            <a:xfrm>
              <a:off x="144044" y="5133372"/>
              <a:ext cx="3178939" cy="548465"/>
            </a:xfrm>
            <a:prstGeom prst="rect">
              <a:avLst/>
            </a:prstGeom>
            <a:noFill/>
          </p:spPr>
          <p:txBody>
            <a:bodyPr wrap="square" lIns="68560" tIns="34280" rIns="68560" bIns="34280" rtlCol="0">
              <a:spAutoFit/>
            </a:bodyPr>
            <a:lstStyle/>
            <a:p>
              <a:pPr algn="ctr"/>
              <a:r>
                <a:rPr lang="ru-RU" sz="825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Государственные партнеры  и пользователи</a:t>
              </a:r>
            </a:p>
          </p:txBody>
        </p:sp>
        <p:grpSp>
          <p:nvGrpSpPr>
            <p:cNvPr id="133" name="Группа 132"/>
            <p:cNvGrpSpPr/>
            <p:nvPr/>
          </p:nvGrpSpPr>
          <p:grpSpPr>
            <a:xfrm>
              <a:off x="2409291" y="5643184"/>
              <a:ext cx="1279296" cy="375651"/>
              <a:chOff x="683420" y="4794605"/>
              <a:chExt cx="1279296" cy="375651"/>
            </a:xfrm>
          </p:grpSpPr>
          <p:graphicFrame>
            <p:nvGraphicFramePr>
              <p:cNvPr id="134" name="Объект 13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83420" y="4794605"/>
              <a:ext cx="248612" cy="3756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0" name="CorelDRAW" r:id="rId7" imgW="1491840" imgH="2248920" progId="">
                      <p:embed/>
                    </p:oleObj>
                  </mc:Choice>
                  <mc:Fallback>
                    <p:oleObj name="CorelDRAW" r:id="rId7" imgW="1491840" imgH="2248920" progId="">
                      <p:embed/>
                      <p:pic>
                        <p:nvPicPr>
                          <p:cNvPr id="134" name="Объект 1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83420" y="4794605"/>
                            <a:ext cx="248612" cy="375651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5" name="TextBox 134"/>
              <p:cNvSpPr txBox="1"/>
              <p:nvPr/>
            </p:nvSpPr>
            <p:spPr>
              <a:xfrm>
                <a:off x="796250" y="4884722"/>
                <a:ext cx="1166466" cy="27421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  <p:txBody>
              <a:bodyPr wrap="square" lIns="68558" tIns="34279" rIns="68558" bIns="34279" rtlCol="0">
                <a:spAutoFit/>
              </a:bodyPr>
              <a:lstStyle/>
              <a:p>
                <a:r>
                  <a:rPr lang="ru-RU" sz="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РОСРЕЕСТР</a:t>
                </a:r>
              </a:p>
            </p:txBody>
          </p:sp>
        </p:grpSp>
        <p:grpSp>
          <p:nvGrpSpPr>
            <p:cNvPr id="136" name="Группа 135"/>
            <p:cNvGrpSpPr/>
            <p:nvPr/>
          </p:nvGrpSpPr>
          <p:grpSpPr>
            <a:xfrm>
              <a:off x="60846" y="5656375"/>
              <a:ext cx="965663" cy="356052"/>
              <a:chOff x="-942699" y="6350767"/>
              <a:chExt cx="965663" cy="356052"/>
            </a:xfrm>
          </p:grpSpPr>
          <p:sp>
            <p:nvSpPr>
              <p:cNvPr id="137" name="TextBox 136"/>
              <p:cNvSpPr txBox="1"/>
              <p:nvPr/>
            </p:nvSpPr>
            <p:spPr>
              <a:xfrm>
                <a:off x="-642296" y="6432608"/>
                <a:ext cx="665260" cy="2742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  <p:txBody>
              <a:bodyPr wrap="square" lIns="68558" tIns="34279" rIns="68558" bIns="34279" rtlCol="0">
                <a:spAutoFit/>
              </a:bodyPr>
              <a:lstStyle/>
              <a:p>
                <a:r>
                  <a:rPr lang="ru-RU" sz="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МЧС</a:t>
                </a:r>
              </a:p>
            </p:txBody>
          </p:sp>
          <p:pic>
            <p:nvPicPr>
              <p:cNvPr id="138" name="Рисунок 137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942699" y="6350767"/>
                <a:ext cx="349270" cy="349270"/>
              </a:xfrm>
              <a:prstGeom prst="rect">
                <a:avLst/>
              </a:prstGeom>
            </p:spPr>
          </p:pic>
        </p:grpSp>
        <p:grpSp>
          <p:nvGrpSpPr>
            <p:cNvPr id="139" name="Группа 138"/>
            <p:cNvGrpSpPr/>
            <p:nvPr/>
          </p:nvGrpSpPr>
          <p:grpSpPr>
            <a:xfrm>
              <a:off x="338677" y="5979492"/>
              <a:ext cx="1491278" cy="381876"/>
              <a:chOff x="129301" y="4435305"/>
              <a:chExt cx="1443151" cy="381876"/>
            </a:xfrm>
          </p:grpSpPr>
          <p:pic>
            <p:nvPicPr>
              <p:cNvPr id="140" name="Рисунок 139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301" y="4435305"/>
                <a:ext cx="381876" cy="381876"/>
              </a:xfrm>
              <a:prstGeom prst="rect">
                <a:avLst/>
              </a:prstGeom>
            </p:spPr>
          </p:pic>
          <p:sp>
            <p:nvSpPr>
              <p:cNvPr id="141" name="TextBox 140"/>
              <p:cNvSpPr txBox="1"/>
              <p:nvPr/>
            </p:nvSpPr>
            <p:spPr>
              <a:xfrm>
                <a:off x="405988" y="4520696"/>
                <a:ext cx="1166464" cy="2742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  <p:txBody>
              <a:bodyPr wrap="square" lIns="68558" tIns="34279" rIns="68558" bIns="34279" rtlCol="0">
                <a:spAutoFit/>
              </a:bodyPr>
              <a:lstStyle/>
              <a:p>
                <a:r>
                  <a:rPr lang="ru-RU" sz="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МИНТРАНС</a:t>
                </a:r>
              </a:p>
            </p:txBody>
          </p:sp>
        </p:grpSp>
        <p:grpSp>
          <p:nvGrpSpPr>
            <p:cNvPr id="142" name="Группа 141"/>
            <p:cNvGrpSpPr/>
            <p:nvPr/>
          </p:nvGrpSpPr>
          <p:grpSpPr>
            <a:xfrm>
              <a:off x="1545336" y="6011018"/>
              <a:ext cx="1580238" cy="339975"/>
              <a:chOff x="921544" y="5189468"/>
              <a:chExt cx="1580238" cy="339975"/>
            </a:xfrm>
          </p:grpSpPr>
          <p:graphicFrame>
            <p:nvGraphicFramePr>
              <p:cNvPr id="143" name="Объект 14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921544" y="5189468"/>
              <a:ext cx="342061" cy="339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1" name="CorelDRAW" r:id="rId11" imgW="1761840" imgH="1752840" progId="">
                      <p:embed/>
                    </p:oleObj>
                  </mc:Choice>
                  <mc:Fallback>
                    <p:oleObj name="CorelDRAW" r:id="rId11" imgW="1761840" imgH="1752840" progId="">
                      <p:embed/>
                      <p:pic>
                        <p:nvPicPr>
                          <p:cNvPr id="143" name="Объект 14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21544" y="5189468"/>
                            <a:ext cx="342061" cy="339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4" name="TextBox 143"/>
              <p:cNvSpPr txBox="1"/>
              <p:nvPr/>
            </p:nvSpPr>
            <p:spPr>
              <a:xfrm>
                <a:off x="1193029" y="5239561"/>
                <a:ext cx="1308753" cy="2742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  <p:txBody>
              <a:bodyPr wrap="square" lIns="68558" tIns="34279" rIns="68558" bIns="34279" rtlCol="0">
                <a:spAutoFit/>
              </a:bodyPr>
              <a:lstStyle/>
              <a:p>
                <a:r>
                  <a:rPr lang="ru-RU" sz="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МИНСЕЛЬХОЗ</a:t>
                </a:r>
              </a:p>
            </p:txBody>
          </p:sp>
        </p:grpSp>
        <p:grpSp>
          <p:nvGrpSpPr>
            <p:cNvPr id="145" name="Группа 144"/>
            <p:cNvGrpSpPr/>
            <p:nvPr/>
          </p:nvGrpSpPr>
          <p:grpSpPr>
            <a:xfrm>
              <a:off x="851490" y="5622273"/>
              <a:ext cx="1797396" cy="382912"/>
              <a:chOff x="-883537" y="3854527"/>
              <a:chExt cx="1797396" cy="382912"/>
            </a:xfrm>
          </p:grpSpPr>
          <p:graphicFrame>
            <p:nvGraphicFramePr>
              <p:cNvPr id="146" name="Объект 145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883537" y="3854527"/>
              <a:ext cx="450734" cy="3829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2" name="CorelDRAW" r:id="rId13" imgW="1522800" imgH="1294200" progId="">
                      <p:embed/>
                    </p:oleObj>
                  </mc:Choice>
                  <mc:Fallback>
                    <p:oleObj name="CorelDRAW" r:id="rId13" imgW="1522800" imgH="1294200" progId="">
                      <p:embed/>
                      <p:pic>
                        <p:nvPicPr>
                          <p:cNvPr id="146" name="Объект 14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883537" y="3854527"/>
                            <a:ext cx="450734" cy="38291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7" name="TextBox 146"/>
              <p:cNvSpPr txBox="1"/>
              <p:nvPr/>
            </p:nvSpPr>
            <p:spPr>
              <a:xfrm>
                <a:off x="-530699" y="3951292"/>
                <a:ext cx="1444558" cy="2742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  <p:txBody>
              <a:bodyPr wrap="square" lIns="68558" tIns="34279" rIns="68558" bIns="34279" rtlCol="0">
                <a:spAutoFit/>
              </a:bodyPr>
              <a:lstStyle/>
              <a:p>
                <a:r>
                  <a:rPr lang="ru-RU" sz="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МИНПРИРОДЫ</a:t>
                </a:r>
              </a:p>
            </p:txBody>
          </p:sp>
        </p:grpSp>
      </p:grpSp>
      <p:grpSp>
        <p:nvGrpSpPr>
          <p:cNvPr id="15" name="Группа 14"/>
          <p:cNvGrpSpPr/>
          <p:nvPr/>
        </p:nvGrpSpPr>
        <p:grpSpPr>
          <a:xfrm>
            <a:off x="6794945" y="4149227"/>
            <a:ext cx="1906142" cy="734135"/>
            <a:chOff x="5960702" y="5194736"/>
            <a:chExt cx="3345087" cy="1109074"/>
          </a:xfrm>
          <a:noFill/>
        </p:grpSpPr>
        <p:sp>
          <p:nvSpPr>
            <p:cNvPr id="132" name="TextBox 131"/>
            <p:cNvSpPr txBox="1"/>
            <p:nvPr/>
          </p:nvSpPr>
          <p:spPr>
            <a:xfrm>
              <a:off x="6356363" y="5194736"/>
              <a:ext cx="2924917" cy="488182"/>
            </a:xfrm>
            <a:prstGeom prst="rect">
              <a:avLst/>
            </a:prstGeom>
            <a:grpFill/>
          </p:spPr>
          <p:txBody>
            <a:bodyPr wrap="square" lIns="68560" tIns="34280" rIns="68560" bIns="34280" rtlCol="0">
              <a:spAutoFit/>
            </a:bodyPr>
            <a:lstStyle/>
            <a:p>
              <a:pPr algn="ctr"/>
              <a:r>
                <a:rPr lang="ru-RU" sz="825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Коммерческие пользователи и потребители</a:t>
              </a:r>
            </a:p>
          </p:txBody>
        </p:sp>
        <p:grpSp>
          <p:nvGrpSpPr>
            <p:cNvPr id="148" name="Группа 147"/>
            <p:cNvGrpSpPr/>
            <p:nvPr/>
          </p:nvGrpSpPr>
          <p:grpSpPr>
            <a:xfrm>
              <a:off x="6975456" y="5706146"/>
              <a:ext cx="1455655" cy="330902"/>
              <a:chOff x="7313163" y="4383061"/>
              <a:chExt cx="1455655" cy="330902"/>
            </a:xfrm>
            <a:grpFill/>
          </p:grpSpPr>
          <p:graphicFrame>
            <p:nvGraphicFramePr>
              <p:cNvPr id="149" name="Объект 148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313163" y="4383061"/>
              <a:ext cx="210422" cy="3309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3" name="CorelDRAW" r:id="rId15" imgW="748800" imgH="1177560" progId="">
                      <p:embed/>
                    </p:oleObj>
                  </mc:Choice>
                  <mc:Fallback>
                    <p:oleObj name="CorelDRAW" r:id="rId15" imgW="748800" imgH="1177560" progId="">
                      <p:embed/>
                      <p:pic>
                        <p:nvPicPr>
                          <p:cNvPr id="149" name="Объект 14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13163" y="4383061"/>
                            <a:ext cx="210422" cy="33090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0" name="TextBox 149"/>
              <p:cNvSpPr txBox="1"/>
              <p:nvPr/>
            </p:nvSpPr>
            <p:spPr>
              <a:xfrm>
                <a:off x="7467441" y="4432963"/>
                <a:ext cx="1301377" cy="244072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  <p:txBody>
              <a:bodyPr wrap="square" lIns="68558" tIns="34279" rIns="68558" bIns="34279" rtlCol="0">
                <a:spAutoFit/>
              </a:bodyPr>
              <a:lstStyle/>
              <a:p>
                <a:r>
                  <a:rPr lang="ru-RU" sz="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РОСТЕЛЕКОМ</a:t>
                </a:r>
              </a:p>
            </p:txBody>
          </p:sp>
        </p:grpSp>
        <p:grpSp>
          <p:nvGrpSpPr>
            <p:cNvPr id="151" name="Группа 150"/>
            <p:cNvGrpSpPr/>
            <p:nvPr/>
          </p:nvGrpSpPr>
          <p:grpSpPr>
            <a:xfrm>
              <a:off x="8156019" y="5620853"/>
              <a:ext cx="1149770" cy="399220"/>
              <a:chOff x="8916670" y="4558893"/>
              <a:chExt cx="1149770" cy="399220"/>
            </a:xfrm>
            <a:grpFill/>
          </p:grpSpPr>
          <p:graphicFrame>
            <p:nvGraphicFramePr>
              <p:cNvPr id="152" name="Объект 151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916670" y="4558893"/>
              <a:ext cx="236833" cy="3992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4" name="CorelDRAW" r:id="rId17" imgW="1256760" imgH="2120400" progId="">
                      <p:embed/>
                    </p:oleObj>
                  </mc:Choice>
                  <mc:Fallback>
                    <p:oleObj name="CorelDRAW" r:id="rId17" imgW="1256760" imgH="2120400" progId="">
                      <p:embed/>
                      <p:pic>
                        <p:nvPicPr>
                          <p:cNvPr id="152" name="Объект 15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16670" y="4558893"/>
                            <a:ext cx="236833" cy="39922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3" name="TextBox 152"/>
              <p:cNvSpPr txBox="1"/>
              <p:nvPr/>
            </p:nvSpPr>
            <p:spPr>
              <a:xfrm>
                <a:off x="9113780" y="4685056"/>
                <a:ext cx="952660" cy="244072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  <p:txBody>
              <a:bodyPr wrap="square" lIns="68558" tIns="34279" rIns="68558" bIns="34279" rtlCol="0">
                <a:spAutoFit/>
              </a:bodyPr>
              <a:lstStyle/>
              <a:p>
                <a:r>
                  <a:rPr lang="ru-RU" sz="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ГАЗПРОМ</a:t>
                </a:r>
              </a:p>
            </p:txBody>
          </p:sp>
        </p:grpSp>
        <p:grpSp>
          <p:nvGrpSpPr>
            <p:cNvPr id="154" name="Группа 153"/>
            <p:cNvGrpSpPr/>
            <p:nvPr/>
          </p:nvGrpSpPr>
          <p:grpSpPr>
            <a:xfrm>
              <a:off x="6597133" y="5988978"/>
              <a:ext cx="1217800" cy="304100"/>
              <a:chOff x="7682884" y="4813432"/>
              <a:chExt cx="1217800" cy="304100"/>
            </a:xfrm>
            <a:grpFill/>
          </p:grpSpPr>
          <p:graphicFrame>
            <p:nvGraphicFramePr>
              <p:cNvPr id="155" name="Объект 15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682884" y="4813432"/>
              <a:ext cx="208931" cy="295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5" name="CorelDRAW" r:id="rId19" imgW="788400" imgH="1116000" progId="">
                      <p:embed/>
                    </p:oleObj>
                  </mc:Choice>
                  <mc:Fallback>
                    <p:oleObj name="CorelDRAW" r:id="rId19" imgW="788400" imgH="1116000" progId="">
                      <p:embed/>
                      <p:pic>
                        <p:nvPicPr>
                          <p:cNvPr id="155" name="Объект 15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82884" y="4813432"/>
                            <a:ext cx="208931" cy="29566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6" name="TextBox 155"/>
              <p:cNvSpPr txBox="1"/>
              <p:nvPr/>
            </p:nvSpPr>
            <p:spPr>
              <a:xfrm>
                <a:off x="7823948" y="4873460"/>
                <a:ext cx="1076736" cy="244072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  <p:txBody>
              <a:bodyPr wrap="square" lIns="68558" tIns="34279" rIns="68558" bIns="34279" rtlCol="0">
                <a:spAutoFit/>
              </a:bodyPr>
              <a:lstStyle/>
              <a:p>
                <a:r>
                  <a:rPr lang="ru-RU" sz="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РОСНЕФТЬ</a:t>
                </a:r>
              </a:p>
            </p:txBody>
          </p:sp>
        </p:grpSp>
        <p:grpSp>
          <p:nvGrpSpPr>
            <p:cNvPr id="157" name="Группа 156"/>
            <p:cNvGrpSpPr/>
            <p:nvPr/>
          </p:nvGrpSpPr>
          <p:grpSpPr>
            <a:xfrm>
              <a:off x="7659366" y="5982078"/>
              <a:ext cx="1588723" cy="321732"/>
              <a:chOff x="6975645" y="5311849"/>
              <a:chExt cx="1588723" cy="321732"/>
            </a:xfrm>
            <a:grpFill/>
          </p:grpSpPr>
          <p:graphicFrame>
            <p:nvGraphicFramePr>
              <p:cNvPr id="158" name="Объект 157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975645" y="5311849"/>
              <a:ext cx="350964" cy="32173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6" name="CorelDRAW" r:id="rId21" imgW="1261080" imgH="1099080" progId="">
                      <p:embed/>
                    </p:oleObj>
                  </mc:Choice>
                  <mc:Fallback>
                    <p:oleObj name="CorelDRAW" r:id="rId21" imgW="1261080" imgH="1099080" progId="">
                      <p:embed/>
                      <p:pic>
                        <p:nvPicPr>
                          <p:cNvPr id="158" name="Объект 15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75645" y="5311849"/>
                            <a:ext cx="350964" cy="32173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9" name="TextBox 158"/>
              <p:cNvSpPr txBox="1"/>
              <p:nvPr/>
            </p:nvSpPr>
            <p:spPr>
              <a:xfrm>
                <a:off x="7262994" y="5368228"/>
                <a:ext cx="1301374" cy="244072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  <p:txBody>
              <a:bodyPr wrap="square" lIns="68558" tIns="34279" rIns="68558" bIns="34279" rtlCol="0">
                <a:spAutoFit/>
              </a:bodyPr>
              <a:lstStyle/>
              <a:p>
                <a:r>
                  <a:rPr lang="ru-RU" sz="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ТРАНСНЕФТЬ</a:t>
                </a:r>
              </a:p>
            </p:txBody>
          </p:sp>
        </p:grpSp>
        <p:grpSp>
          <p:nvGrpSpPr>
            <p:cNvPr id="160" name="Группа 159"/>
            <p:cNvGrpSpPr/>
            <p:nvPr/>
          </p:nvGrpSpPr>
          <p:grpSpPr>
            <a:xfrm>
              <a:off x="5960702" y="5749798"/>
              <a:ext cx="1146418" cy="247612"/>
              <a:chOff x="5805936" y="5267505"/>
              <a:chExt cx="1146418" cy="247612"/>
            </a:xfrm>
            <a:grpFill/>
          </p:grpSpPr>
          <p:graphicFrame>
            <p:nvGraphicFramePr>
              <p:cNvPr id="161" name="Объект 160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805936" y="5267505"/>
              <a:ext cx="554800" cy="2451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7" name="CorelDRAW" r:id="rId23" imgW="1541880" imgH="682200" progId="">
                      <p:embed/>
                    </p:oleObj>
                  </mc:Choice>
                  <mc:Fallback>
                    <p:oleObj name="CorelDRAW" r:id="rId23" imgW="1541880" imgH="682200" progId="">
                      <p:embed/>
                      <p:pic>
                        <p:nvPicPr>
                          <p:cNvPr id="161" name="Объект 16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05936" y="5267505"/>
                            <a:ext cx="554800" cy="24519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2" name="TextBox 161"/>
              <p:cNvSpPr txBox="1"/>
              <p:nvPr/>
            </p:nvSpPr>
            <p:spPr>
              <a:xfrm>
                <a:off x="6353661" y="5271045"/>
                <a:ext cx="598693" cy="244072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  <p:txBody>
              <a:bodyPr wrap="square" lIns="68558" tIns="34279" rIns="68558" bIns="34279" rtlCol="0">
                <a:spAutoFit/>
              </a:bodyPr>
              <a:lstStyle/>
              <a:p>
                <a:r>
                  <a:rPr lang="ru-RU" sz="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РЖД</a:t>
                </a:r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779361" y="3966786"/>
            <a:ext cx="1548142" cy="1090608"/>
            <a:chOff x="3794810" y="5046383"/>
            <a:chExt cx="2236205" cy="1454144"/>
          </a:xfrm>
        </p:grpSpPr>
        <p:sp>
          <p:nvSpPr>
            <p:cNvPr id="107" name="Прямоугольник 106"/>
            <p:cNvSpPr/>
            <p:nvPr/>
          </p:nvSpPr>
          <p:spPr>
            <a:xfrm>
              <a:off x="3794810" y="5046383"/>
              <a:ext cx="2236205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36892" algn="ctr">
                <a:spcBef>
                  <a:spcPct val="0"/>
                </a:spcBef>
              </a:pPr>
              <a:r>
                <a:rPr lang="ru-RU" sz="10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МАССОВЫЙ РЫНОК</a:t>
              </a: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3789" y="5632706"/>
              <a:ext cx="477226" cy="477226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0719" y="5693480"/>
              <a:ext cx="415904" cy="415904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2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6462" y="5557393"/>
              <a:ext cx="943134" cy="943134"/>
            </a:xfrm>
            <a:prstGeom prst="rect">
              <a:avLst/>
            </a:prstGeom>
          </p:spPr>
        </p:pic>
      </p:grpSp>
      <p:sp>
        <p:nvSpPr>
          <p:cNvPr id="109" name="Прямоугольник 108"/>
          <p:cNvSpPr/>
          <p:nvPr/>
        </p:nvSpPr>
        <p:spPr>
          <a:xfrm>
            <a:off x="727019" y="87783"/>
            <a:ext cx="7974068" cy="57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34283" rIns="68564" bIns="34283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ЕДИНОЕ СПЛОШНОЕ МНОГОСЛОЙНОЕ ДИНАМИЧЕСКОЕ ПОКРЫТИЕ РЕСПУБЛИКИ ТАТАРСТАН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42497" y="1998674"/>
            <a:ext cx="1600880" cy="945447"/>
            <a:chOff x="9117960" y="1121485"/>
            <a:chExt cx="2134507" cy="1260597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8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7960" y="1217341"/>
              <a:ext cx="390449" cy="422987"/>
            </a:xfrm>
            <a:prstGeom prst="rect">
              <a:avLst/>
            </a:prstGeom>
          </p:spPr>
        </p:pic>
        <p:sp>
          <p:nvSpPr>
            <p:cNvPr id="163" name="TextBox 162"/>
            <p:cNvSpPr txBox="1"/>
            <p:nvPr/>
          </p:nvSpPr>
          <p:spPr>
            <a:xfrm>
              <a:off x="9550233" y="1520336"/>
              <a:ext cx="1702234" cy="8617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 lIns="68558" tIns="34279" rIns="68558" bIns="34279" rtlCol="0">
              <a:spAutoFit/>
            </a:bodyPr>
            <a:lstStyle/>
            <a:p>
              <a:r>
                <a:rPr lang="ru-RU" sz="75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 «Электро-Л»</a:t>
              </a:r>
            </a:p>
            <a:p>
              <a:r>
                <a:rPr lang="ru-RU" sz="75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 «Метеор-М»</a:t>
              </a:r>
            </a:p>
            <a:p>
              <a:r>
                <a:rPr lang="ru-RU" sz="75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 «</a:t>
              </a:r>
              <a:r>
                <a:rPr lang="ru-RU" sz="750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Канопус</a:t>
              </a:r>
              <a:r>
                <a:rPr lang="ru-RU" sz="75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-В»</a:t>
              </a:r>
            </a:p>
            <a:p>
              <a:r>
                <a:rPr lang="ru-RU" sz="75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 «Ресурс-П»</a:t>
              </a:r>
              <a:endParaRPr lang="ru-RU" sz="4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75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 «АИСТ – 2Т»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370061" y="1121485"/>
              <a:ext cx="1493582" cy="41564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 lIns="68558" tIns="34279" rIns="68558" bIns="34279" rtlCol="0">
              <a:spAutoFit/>
            </a:bodyPr>
            <a:lstStyle/>
            <a:p>
              <a:pPr algn="ctr"/>
              <a:r>
                <a:rPr lang="ru-RU" sz="788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Состав единого покрытия</a:t>
              </a:r>
              <a:endParaRPr lang="ru-RU" sz="525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1EEA587-0AF7-4C9F-BE71-3A62EC79D73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303" y="0"/>
            <a:ext cx="694697" cy="51459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26797" y="433796"/>
            <a:ext cx="1200443" cy="381083"/>
            <a:chOff x="-483301" y="1040031"/>
            <a:chExt cx="1835376" cy="508111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30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83301" y="1056676"/>
              <a:ext cx="480545" cy="491466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-11550" y="1285822"/>
              <a:ext cx="1363625" cy="24619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 lIns="68558" tIns="34279" rIns="68558" bIns="34279" rtlCol="0">
              <a:spAutoFit/>
            </a:bodyPr>
            <a:lstStyle/>
            <a:p>
              <a:r>
                <a:rPr lang="ru-RU" sz="75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Разрешение</a:t>
              </a:r>
              <a:endParaRPr lang="ru-RU" sz="4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642" y="1040031"/>
              <a:ext cx="1062135" cy="27697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 lIns="68558" tIns="34279" rIns="68558" bIns="34279" rtlCol="0">
              <a:spAutoFit/>
            </a:bodyPr>
            <a:lstStyle/>
            <a:p>
              <a:r>
                <a:rPr lang="ru-RU" sz="9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1м – 1 км</a:t>
              </a:r>
              <a:endParaRPr lang="ru-RU" sz="675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000111D8-652C-45E1-9C70-243F6F81B108}"/>
              </a:ext>
            </a:extLst>
          </p:cNvPr>
          <p:cNvSpPr/>
          <p:nvPr/>
        </p:nvSpPr>
        <p:spPr>
          <a:xfrm>
            <a:off x="2119104" y="752633"/>
            <a:ext cx="4232258" cy="132663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Опытная эксплуатация информационной системы «Цифровая Земля»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 Республике Татарстан запланирована на сентябрь-октябрь 2023 г.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0F9A5A55-94B2-4A8B-87FA-3F671D11F29B}"/>
              </a:ext>
            </a:extLst>
          </p:cNvPr>
          <p:cNvSpPr/>
          <p:nvPr/>
        </p:nvSpPr>
        <p:spPr>
          <a:xfrm>
            <a:off x="6794945" y="819930"/>
            <a:ext cx="2151046" cy="2880711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algn="ctr">
              <a:spcBef>
                <a:spcPts val="600"/>
              </a:spcBef>
            </a:pPr>
            <a:r>
              <a:rPr lang="ru-RU" sz="1600" dirty="0">
                <a:solidFill>
                  <a:schemeClr val="tx1"/>
                </a:solidFill>
              </a:rPr>
              <a:t>Перечень пилотных регионов:</a:t>
            </a:r>
          </a:p>
          <a:p>
            <a:pPr algn="ctr">
              <a:spcBef>
                <a:spcPts val="600"/>
              </a:spcBef>
            </a:pPr>
            <a:endParaRPr lang="ru-RU" sz="400" dirty="0">
              <a:solidFill>
                <a:schemeClr val="tx1"/>
              </a:solidFill>
            </a:endParaRPr>
          </a:p>
          <a:p>
            <a:r>
              <a:rPr lang="ru-RU" sz="1600" dirty="0">
                <a:solidFill>
                  <a:schemeClr val="tx1"/>
                </a:solidFill>
              </a:rPr>
              <a:t>1. Республика Крым</a:t>
            </a:r>
          </a:p>
          <a:p>
            <a:r>
              <a:rPr lang="ru-RU" sz="1600" dirty="0">
                <a:solidFill>
                  <a:schemeClr val="tx1"/>
                </a:solidFill>
              </a:rPr>
              <a:t>2. Тульская область</a:t>
            </a:r>
          </a:p>
          <a:p>
            <a:r>
              <a:rPr lang="ru-RU" sz="1600" dirty="0">
                <a:solidFill>
                  <a:schemeClr val="tx1"/>
                </a:solidFill>
              </a:rPr>
              <a:t>3. Республика Татарстан</a:t>
            </a:r>
          </a:p>
          <a:p>
            <a:r>
              <a:rPr lang="ru-RU" sz="1600" dirty="0">
                <a:solidFill>
                  <a:schemeClr val="tx1"/>
                </a:solidFill>
              </a:rPr>
              <a:t>4. Самарская область</a:t>
            </a:r>
          </a:p>
          <a:p>
            <a:r>
              <a:rPr lang="ru-RU" sz="1600" dirty="0">
                <a:solidFill>
                  <a:schemeClr val="tx1"/>
                </a:solidFill>
              </a:rPr>
              <a:t>5. Красноярский край</a:t>
            </a:r>
          </a:p>
          <a:p>
            <a:r>
              <a:rPr lang="ru-RU" sz="1600" dirty="0">
                <a:solidFill>
                  <a:schemeClr val="tx1"/>
                </a:solidFill>
              </a:rPr>
              <a:t>6. Кировская область</a:t>
            </a:r>
          </a:p>
          <a:p>
            <a:r>
              <a:rPr lang="ru-RU" sz="1600" dirty="0">
                <a:solidFill>
                  <a:schemeClr val="tx1"/>
                </a:solidFill>
              </a:rPr>
              <a:t>7. Калужская область</a:t>
            </a:r>
          </a:p>
          <a:p>
            <a:r>
              <a:rPr lang="ru-RU" sz="1600" dirty="0">
                <a:solidFill>
                  <a:schemeClr val="tx1"/>
                </a:solidFill>
              </a:rPr>
              <a:t>8. Иркутская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4745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3B20B67-76F7-42DE-91E8-A1C659E3630E}"/>
              </a:ext>
            </a:extLst>
          </p:cNvPr>
          <p:cNvSpPr/>
          <p:nvPr/>
        </p:nvSpPr>
        <p:spPr>
          <a:xfrm>
            <a:off x="2799907" y="500986"/>
            <a:ext cx="6164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Elektra Light Pro" panose="02000503030000020004" pitchFamily="2" charset="77"/>
              </a:rPr>
              <a:t>Комплекс отраслевых информационных сервисов, функционирующих на основе космической съёмки, в составе: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80233" y="242707"/>
            <a:ext cx="5883748" cy="321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dirty="0">
                <a:latin typeface="Elektra Light Pro" panose="02000503030000020004" pitchFamily="2" charset="77"/>
              </a:rPr>
              <a:t>Проект «Цифровая Земля - сервисы»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510EC1F-C137-4782-A75E-43421DC30BB0}"/>
              </a:ext>
            </a:extLst>
          </p:cNvPr>
          <p:cNvSpPr/>
          <p:nvPr/>
        </p:nvSpPr>
        <p:spPr>
          <a:xfrm>
            <a:off x="530478" y="1228675"/>
            <a:ext cx="2467104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ОИС ЛЕС-КОНТРОЛЬ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  <a:p>
            <a:pPr>
              <a:spcBef>
                <a:spcPts val="600"/>
              </a:spcBef>
            </a:pP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  <a:p>
            <a:pPr>
              <a:spcBef>
                <a:spcPts val="600"/>
              </a:spcBef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ОИС ЭКО-МОНИТОРИНГ</a:t>
            </a:r>
          </a:p>
          <a:p>
            <a:pPr>
              <a:spcBef>
                <a:spcPts val="600"/>
              </a:spcBef>
            </a:pP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  <a:p>
            <a:pPr>
              <a:spcBef>
                <a:spcPts val="600"/>
              </a:spcBef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ОИС КАРЬЕРЫ</a:t>
            </a:r>
          </a:p>
          <a:p>
            <a:pPr>
              <a:spcBef>
                <a:spcPts val="600"/>
              </a:spcBef>
            </a:pP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  <a:p>
            <a:pPr>
              <a:spcBef>
                <a:spcPts val="600"/>
              </a:spcBef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ОИС СТРОЙ-КОНТРОЛЬ</a:t>
            </a:r>
          </a:p>
          <a:p>
            <a:pPr>
              <a:spcBef>
                <a:spcPts val="600"/>
              </a:spcBef>
            </a:pP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  <a:p>
            <a:pPr>
              <a:spcBef>
                <a:spcPts val="1000"/>
              </a:spcBef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ОИС СЕЛЬХОЗ-МОНИТОРИНГ</a:t>
            </a:r>
          </a:p>
          <a:p>
            <a:pPr>
              <a:spcBef>
                <a:spcPts val="600"/>
              </a:spcBef>
            </a:pP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  <a:p>
            <a:pPr>
              <a:spcBef>
                <a:spcPts val="100"/>
              </a:spcBef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ОИС ЧРЕЗВЫЧАЙНЫЕ 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  <a:p>
            <a:pPr>
              <a:spcBef>
                <a:spcPts val="100"/>
              </a:spcBef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СИТУАЦИИ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  <a:p>
            <a:pPr>
              <a:spcBef>
                <a:spcPts val="600"/>
              </a:spcBef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ОИС НАРУШЕННЫЕ ЗЕМЛИ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Calibri" panose="020F0502020204030204" pitchFamily="34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EFF08CC-8DB7-4FE4-8541-5629C56AE83C}"/>
              </a:ext>
            </a:extLst>
          </p:cNvPr>
          <p:cNvGrpSpPr/>
          <p:nvPr/>
        </p:nvGrpSpPr>
        <p:grpSpPr>
          <a:xfrm>
            <a:off x="201460" y="1215155"/>
            <a:ext cx="264455" cy="264455"/>
            <a:chOff x="1503245" y="1882468"/>
            <a:chExt cx="807091" cy="807091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0DABC66E-EA7E-4A0C-8374-51D88CBC6950}"/>
                </a:ext>
              </a:extLst>
            </p:cNvPr>
            <p:cNvSpPr/>
            <p:nvPr/>
          </p:nvSpPr>
          <p:spPr>
            <a:xfrm>
              <a:off x="1503245" y="1882468"/>
              <a:ext cx="807091" cy="807091"/>
            </a:xfrm>
            <a:prstGeom prst="ellipse">
              <a:avLst/>
            </a:prstGeom>
            <a:solidFill>
              <a:srgbClr val="204080"/>
            </a:solidFill>
            <a:ln w="19050">
              <a:solidFill>
                <a:srgbClr val="204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07ADCA2B-2244-47C5-B4BA-54DA8CADA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707" y="1992082"/>
              <a:ext cx="561600" cy="56160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1E702C4-6026-4E2A-B194-7DC465AC35A6}"/>
              </a:ext>
            </a:extLst>
          </p:cNvPr>
          <p:cNvGrpSpPr/>
          <p:nvPr/>
        </p:nvGrpSpPr>
        <p:grpSpPr>
          <a:xfrm>
            <a:off x="211888" y="3336545"/>
            <a:ext cx="264455" cy="264455"/>
            <a:chOff x="2495966" y="3698770"/>
            <a:chExt cx="807091" cy="807091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95D15053-B623-4645-B90F-86328E5D2B56}"/>
                </a:ext>
              </a:extLst>
            </p:cNvPr>
            <p:cNvSpPr/>
            <p:nvPr/>
          </p:nvSpPr>
          <p:spPr>
            <a:xfrm>
              <a:off x="2495966" y="3698770"/>
              <a:ext cx="807091" cy="807091"/>
            </a:xfrm>
            <a:prstGeom prst="ellipse">
              <a:avLst/>
            </a:prstGeom>
            <a:solidFill>
              <a:srgbClr val="204080"/>
            </a:solidFill>
            <a:ln w="19050">
              <a:solidFill>
                <a:srgbClr val="204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20BEF73-C2CD-4BF9-919F-CEAB0309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7962" y="3812707"/>
              <a:ext cx="563098" cy="56309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42B7D65-FA28-485A-88BB-9BD0B200E287}"/>
              </a:ext>
            </a:extLst>
          </p:cNvPr>
          <p:cNvGrpSpPr/>
          <p:nvPr/>
        </p:nvGrpSpPr>
        <p:grpSpPr>
          <a:xfrm>
            <a:off x="204530" y="1742502"/>
            <a:ext cx="264455" cy="264455"/>
            <a:chOff x="4230965" y="1882468"/>
            <a:chExt cx="807091" cy="807091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57465611-2235-47EA-9669-F3588C1A1E60}"/>
                </a:ext>
              </a:extLst>
            </p:cNvPr>
            <p:cNvSpPr/>
            <p:nvPr/>
          </p:nvSpPr>
          <p:spPr>
            <a:xfrm>
              <a:off x="4230965" y="1882468"/>
              <a:ext cx="807091" cy="807091"/>
            </a:xfrm>
            <a:prstGeom prst="ellipse">
              <a:avLst/>
            </a:prstGeom>
            <a:solidFill>
              <a:srgbClr val="204080"/>
            </a:solidFill>
            <a:ln w="19050">
              <a:solidFill>
                <a:srgbClr val="204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377D1FD-F5C1-4EB0-A86E-D49E3F373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4509" y="2023633"/>
              <a:ext cx="540001" cy="540001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A5D4667-94C7-4F6A-8182-6EEF8EEB566A}"/>
              </a:ext>
            </a:extLst>
          </p:cNvPr>
          <p:cNvGrpSpPr/>
          <p:nvPr/>
        </p:nvGrpSpPr>
        <p:grpSpPr>
          <a:xfrm>
            <a:off x="204530" y="3917713"/>
            <a:ext cx="264455" cy="264455"/>
            <a:chOff x="5531146" y="3701152"/>
            <a:chExt cx="807091" cy="807091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E82E8010-B77D-4177-B8E3-E75AE45E2585}"/>
                </a:ext>
              </a:extLst>
            </p:cNvPr>
            <p:cNvSpPr/>
            <p:nvPr/>
          </p:nvSpPr>
          <p:spPr>
            <a:xfrm>
              <a:off x="5531146" y="3701152"/>
              <a:ext cx="807091" cy="807091"/>
            </a:xfrm>
            <a:prstGeom prst="ellipse">
              <a:avLst/>
            </a:prstGeom>
            <a:solidFill>
              <a:srgbClr val="204080"/>
            </a:solidFill>
            <a:ln w="19050">
              <a:solidFill>
                <a:srgbClr val="204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46DC52D-A0D3-4EA3-995E-F5032D312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474" y="3762873"/>
              <a:ext cx="561600" cy="56160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EE33B60-CFAB-4659-BB9B-2E7C64A47B95}"/>
              </a:ext>
            </a:extLst>
          </p:cNvPr>
          <p:cNvGrpSpPr/>
          <p:nvPr/>
        </p:nvGrpSpPr>
        <p:grpSpPr>
          <a:xfrm>
            <a:off x="206428" y="2268142"/>
            <a:ext cx="264455" cy="264455"/>
            <a:chOff x="6897763" y="1882468"/>
            <a:chExt cx="807091" cy="807091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26226ACC-2C56-4F56-9B49-475D0198B1A0}"/>
                </a:ext>
              </a:extLst>
            </p:cNvPr>
            <p:cNvSpPr/>
            <p:nvPr/>
          </p:nvSpPr>
          <p:spPr>
            <a:xfrm>
              <a:off x="6897763" y="1882468"/>
              <a:ext cx="807091" cy="807091"/>
            </a:xfrm>
            <a:prstGeom prst="ellipse">
              <a:avLst/>
            </a:prstGeom>
            <a:solidFill>
              <a:srgbClr val="204080"/>
            </a:solidFill>
            <a:ln w="19050">
              <a:solidFill>
                <a:srgbClr val="204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5FBEE188-C7EE-4869-8B4A-95C21CDAE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430" y="2019111"/>
              <a:ext cx="540000" cy="540000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A1DC6BC1-8BBC-4CE1-B079-2A7CDF63AF61}"/>
              </a:ext>
            </a:extLst>
          </p:cNvPr>
          <p:cNvGrpSpPr/>
          <p:nvPr/>
        </p:nvGrpSpPr>
        <p:grpSpPr>
          <a:xfrm>
            <a:off x="204530" y="2783376"/>
            <a:ext cx="264455" cy="264455"/>
            <a:chOff x="9639080" y="1882468"/>
            <a:chExt cx="807091" cy="807091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22F71E57-F853-4C68-92A7-75657381A4AB}"/>
                </a:ext>
              </a:extLst>
            </p:cNvPr>
            <p:cNvSpPr/>
            <p:nvPr/>
          </p:nvSpPr>
          <p:spPr>
            <a:xfrm>
              <a:off x="9639080" y="1882468"/>
              <a:ext cx="807091" cy="807091"/>
            </a:xfrm>
            <a:prstGeom prst="ellipse">
              <a:avLst/>
            </a:prstGeom>
            <a:solidFill>
              <a:srgbClr val="204080"/>
            </a:solidFill>
            <a:ln w="19050">
              <a:solidFill>
                <a:srgbClr val="204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DAAD735-8906-4E8A-80BF-2348273FF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4541" y="1993682"/>
              <a:ext cx="540000" cy="540000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A8DA2D-10F9-4DEE-8ECF-D17F0B159A4B}"/>
              </a:ext>
            </a:extLst>
          </p:cNvPr>
          <p:cNvGrpSpPr/>
          <p:nvPr/>
        </p:nvGrpSpPr>
        <p:grpSpPr>
          <a:xfrm>
            <a:off x="196264" y="4528904"/>
            <a:ext cx="264455" cy="264455"/>
            <a:chOff x="8566328" y="3698770"/>
            <a:chExt cx="807091" cy="807091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BDA2F46E-E805-427D-9305-1D7AD3F97832}"/>
                </a:ext>
              </a:extLst>
            </p:cNvPr>
            <p:cNvSpPr/>
            <p:nvPr/>
          </p:nvSpPr>
          <p:spPr>
            <a:xfrm>
              <a:off x="8566328" y="3698770"/>
              <a:ext cx="807091" cy="807091"/>
            </a:xfrm>
            <a:prstGeom prst="ellipse">
              <a:avLst/>
            </a:prstGeom>
            <a:solidFill>
              <a:srgbClr val="204080"/>
            </a:solidFill>
            <a:ln w="19050">
              <a:solidFill>
                <a:srgbClr val="204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5EE6794-0853-4817-A868-7DA5D45D8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956" y="3850400"/>
              <a:ext cx="532713" cy="532713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B46F3F5-6A38-7044-AC7A-477691D71490}"/>
              </a:ext>
            </a:extLst>
          </p:cNvPr>
          <p:cNvSpPr/>
          <p:nvPr/>
        </p:nvSpPr>
        <p:spPr>
          <a:xfrm>
            <a:off x="3055087" y="1112247"/>
            <a:ext cx="5909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defRPr/>
            </a:pPr>
            <a:r>
              <a:rPr lang="ru-RU" sz="800" dirty="0">
                <a:latin typeface="Elektra Light Pro" panose="02000503030000020004" pitchFamily="2" charset="77"/>
              </a:rPr>
              <a:t>Сервис, предназначенный для упорядочения хозяйствования в лесном фонде и принятия управленческих решений</a:t>
            </a:r>
            <a:br>
              <a:rPr lang="ru-RU" sz="800" dirty="0">
                <a:latin typeface="Elektra Light Pro" panose="02000503030000020004" pitchFamily="2" charset="77"/>
              </a:rPr>
            </a:br>
            <a:r>
              <a:rPr lang="ru-RU" sz="800" dirty="0">
                <a:latin typeface="Elektra Light Pro" panose="02000503030000020004" pitchFamily="2" charset="77"/>
              </a:rPr>
              <a:t>на основе объективных данных о текущем состоянии лесных ресурсов, условиях лесопользования, естественных </a:t>
            </a:r>
            <a:br>
              <a:rPr lang="ru-RU" sz="800" dirty="0">
                <a:latin typeface="Elektra Light Pro" panose="02000503030000020004" pitchFamily="2" charset="77"/>
              </a:rPr>
            </a:br>
            <a:r>
              <a:rPr lang="ru-RU" sz="800" dirty="0">
                <a:latin typeface="Elektra Light Pro" panose="02000503030000020004" pitchFamily="2" charset="77"/>
              </a:rPr>
              <a:t>изменениях за требуемый период, лесохозяйственной и иной деятельности, оказывающей влияние на состояние леса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AD03D6D-9E5D-C44D-9F07-0868BBF18630}"/>
              </a:ext>
            </a:extLst>
          </p:cNvPr>
          <p:cNvSpPr/>
          <p:nvPr/>
        </p:nvSpPr>
        <p:spPr>
          <a:xfrm>
            <a:off x="3055087" y="1627880"/>
            <a:ext cx="5909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800" dirty="0">
                <a:latin typeface="Elektra Light Pro" panose="02000503030000020004" pitchFamily="2" charset="77"/>
              </a:rPr>
              <a:t>Сервис, направленный на предоставление информационных продуктов для упорядочения хранения, утилизации, переработки отходов различных типов, принятия управленческих решений, направленных на недопущение замусоривания, загрязнения территории, появления нарушенных земель, ликвидации и рекультивации свалок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B44EA2-7E02-A949-925E-6A54E6B19276}"/>
              </a:ext>
            </a:extLst>
          </p:cNvPr>
          <p:cNvSpPr/>
          <p:nvPr/>
        </p:nvSpPr>
        <p:spPr>
          <a:xfrm>
            <a:off x="3055087" y="2154570"/>
            <a:ext cx="5909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800" dirty="0">
                <a:latin typeface="Elektra Light Pro" panose="02000503030000020004" pitchFamily="2" charset="77"/>
              </a:rPr>
              <a:t>Сервис, направленный на предоставление информационных продуктов для упорядочения недропользования, недопущения использования земель не по назначению, принятия управленческих решений, направленных </a:t>
            </a:r>
            <a:br>
              <a:rPr lang="ru-RU" sz="800" dirty="0">
                <a:latin typeface="Elektra Light Pro" panose="02000503030000020004" pitchFamily="2" charset="77"/>
              </a:rPr>
            </a:br>
            <a:r>
              <a:rPr lang="ru-RU" sz="800" dirty="0">
                <a:latin typeface="Elektra Light Pro" panose="02000503030000020004" pitchFamily="2" charset="77"/>
              </a:rPr>
              <a:t>на недопущение незаконной разработки полезных ископаемых открытым способом, рекультивацию карьеров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5EB3B77-58AD-8145-8A8E-D0BDB2A3A663}"/>
              </a:ext>
            </a:extLst>
          </p:cNvPr>
          <p:cNvSpPr/>
          <p:nvPr/>
        </p:nvSpPr>
        <p:spPr>
          <a:xfrm>
            <a:off x="3051717" y="2654635"/>
            <a:ext cx="5909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800" dirty="0">
                <a:latin typeface="Elektra Light Pro" panose="02000503030000020004" pitchFamily="2" charset="77"/>
              </a:rPr>
              <a:t>Сервис, предназначенный для текущего контроля масштабного промышленного, инфраструктурного, коммерческого, жилого, линейного строительства, принятия управленческих решений, направленных на недопущение срыва темпов строительства, соблюдения регламентов выполнения строительных работ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743504E-A7ED-204F-8445-9128DE27F6C9}"/>
              </a:ext>
            </a:extLst>
          </p:cNvPr>
          <p:cNvSpPr/>
          <p:nvPr/>
        </p:nvSpPr>
        <p:spPr>
          <a:xfrm>
            <a:off x="3051717" y="3179174"/>
            <a:ext cx="5909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800" dirty="0">
                <a:latin typeface="Elektra Light Pro" panose="02000503030000020004" pitchFamily="2" charset="77"/>
              </a:rPr>
              <a:t>Сервис, направленный на предоставление информационных продуктов для упорядочения хозяйствования на землях сельскохозяйственного назначения и принятия управленческих решений, направленных на повышение эффективности и </a:t>
            </a:r>
            <a:r>
              <a:rPr lang="ru-RU" sz="800" dirty="0" err="1">
                <a:latin typeface="Elektra Light Pro" panose="02000503030000020004" pitchFamily="2" charset="77"/>
              </a:rPr>
              <a:t>экологичности</a:t>
            </a:r>
            <a:r>
              <a:rPr lang="ru-RU" sz="800" dirty="0">
                <a:latin typeface="Elektra Light Pro" panose="02000503030000020004" pitchFamily="2" charset="77"/>
              </a:rPr>
              <a:t> с/х, недопущения использования сельскохозяйственных земель не по назначению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47229D-B54E-0447-B077-BB797FDE72D5}"/>
              </a:ext>
            </a:extLst>
          </p:cNvPr>
          <p:cNvSpPr/>
          <p:nvPr/>
        </p:nvSpPr>
        <p:spPr>
          <a:xfrm>
            <a:off x="3055086" y="3800420"/>
            <a:ext cx="5909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800" dirty="0">
                <a:latin typeface="Elektra Light Pro" panose="02000503030000020004" pitchFamily="2" charset="77"/>
              </a:rPr>
              <a:t>Сервис, предназначенный для информационного обеспечения в целях предупреждения и ликвидации последствий чрезвычайных ситуаций и стихийных бедствий, для оптимизации оперативных и профилактических мер </a:t>
            </a:r>
            <a:br>
              <a:rPr lang="ru-RU" sz="800" dirty="0">
                <a:latin typeface="Elektra Light Pro" panose="02000503030000020004" pitchFamily="2" charset="77"/>
              </a:rPr>
            </a:br>
            <a:r>
              <a:rPr lang="ru-RU" sz="800" dirty="0">
                <a:latin typeface="Elektra Light Pro" panose="02000503030000020004" pitchFamily="2" charset="77"/>
              </a:rPr>
              <a:t>по ликвидации последствий и недопущению возникновения ЧС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C4160A-6D9A-A74D-AD7F-33EF90F9F680}"/>
              </a:ext>
            </a:extLst>
          </p:cNvPr>
          <p:cNvSpPr/>
          <p:nvPr/>
        </p:nvSpPr>
        <p:spPr>
          <a:xfrm>
            <a:off x="3055087" y="4439128"/>
            <a:ext cx="5909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800" dirty="0">
                <a:latin typeface="Elektra Light Pro" panose="02000503030000020004" pitchFamily="2" charset="77"/>
              </a:rPr>
              <a:t>Сервис, предназначенный для обеспечения контроля хозяйственной деятельности на основе данных космической съемки с целью выявления нарушений земельного законодательства, установления фактов использования земель </a:t>
            </a:r>
            <a:br>
              <a:rPr lang="ru-RU" sz="800" dirty="0">
                <a:latin typeface="Elektra Light Pro" panose="02000503030000020004" pitchFamily="2" charset="77"/>
              </a:rPr>
            </a:br>
            <a:r>
              <a:rPr lang="ru-RU" sz="800" dirty="0">
                <a:latin typeface="Elektra Light Pro" panose="02000503030000020004" pitchFamily="2" charset="77"/>
              </a:rPr>
              <a:t>не по назначению, определения экономического ущерба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18D996-BA91-5446-B646-0870F97FB205}"/>
              </a:ext>
            </a:extLst>
          </p:cNvPr>
          <p:cNvCxnSpPr>
            <a:cxnSpLocks/>
          </p:cNvCxnSpPr>
          <p:nvPr/>
        </p:nvCxnSpPr>
        <p:spPr>
          <a:xfrm>
            <a:off x="179388" y="1606616"/>
            <a:ext cx="8781855" cy="0"/>
          </a:xfrm>
          <a:prstGeom prst="line">
            <a:avLst/>
          </a:prstGeom>
          <a:ln w="6350">
            <a:solidFill>
              <a:srgbClr val="293C7F">
                <a:alpha val="20000"/>
              </a:srgb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F30C101-DB05-564A-AB7C-7AA3AAF16FCC}"/>
              </a:ext>
            </a:extLst>
          </p:cNvPr>
          <p:cNvCxnSpPr>
            <a:cxnSpLocks/>
          </p:cNvCxnSpPr>
          <p:nvPr/>
        </p:nvCxnSpPr>
        <p:spPr>
          <a:xfrm>
            <a:off x="179388" y="2138243"/>
            <a:ext cx="8781855" cy="0"/>
          </a:xfrm>
          <a:prstGeom prst="line">
            <a:avLst/>
          </a:prstGeom>
          <a:ln w="6350">
            <a:solidFill>
              <a:srgbClr val="293C7F">
                <a:alpha val="20000"/>
              </a:srgb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C3006DB-3820-F14C-9637-761F710122B0}"/>
              </a:ext>
            </a:extLst>
          </p:cNvPr>
          <p:cNvCxnSpPr>
            <a:cxnSpLocks/>
          </p:cNvCxnSpPr>
          <p:nvPr/>
        </p:nvCxnSpPr>
        <p:spPr>
          <a:xfrm>
            <a:off x="179388" y="2641517"/>
            <a:ext cx="8781855" cy="0"/>
          </a:xfrm>
          <a:prstGeom prst="line">
            <a:avLst/>
          </a:prstGeom>
          <a:ln w="6350">
            <a:solidFill>
              <a:srgbClr val="293C7F">
                <a:alpha val="20000"/>
              </a:srgb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811A205-0D21-6042-B04F-374EF82B24DE}"/>
              </a:ext>
            </a:extLst>
          </p:cNvPr>
          <p:cNvCxnSpPr>
            <a:cxnSpLocks/>
          </p:cNvCxnSpPr>
          <p:nvPr/>
        </p:nvCxnSpPr>
        <p:spPr>
          <a:xfrm>
            <a:off x="179388" y="3166057"/>
            <a:ext cx="8781855" cy="0"/>
          </a:xfrm>
          <a:prstGeom prst="line">
            <a:avLst/>
          </a:prstGeom>
          <a:ln w="6350">
            <a:solidFill>
              <a:srgbClr val="293C7F">
                <a:alpha val="20000"/>
              </a:srgb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C77807-E8D2-2F4B-9D96-920B96929EF9}"/>
              </a:ext>
            </a:extLst>
          </p:cNvPr>
          <p:cNvCxnSpPr>
            <a:cxnSpLocks/>
          </p:cNvCxnSpPr>
          <p:nvPr/>
        </p:nvCxnSpPr>
        <p:spPr>
          <a:xfrm>
            <a:off x="179388" y="3740215"/>
            <a:ext cx="8781855" cy="0"/>
          </a:xfrm>
          <a:prstGeom prst="line">
            <a:avLst/>
          </a:prstGeom>
          <a:ln w="6350">
            <a:solidFill>
              <a:srgbClr val="293C7F">
                <a:alpha val="20000"/>
              </a:srgb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64EFF0F-3452-044F-850A-2C7AEBA9BC4E}"/>
              </a:ext>
            </a:extLst>
          </p:cNvPr>
          <p:cNvCxnSpPr>
            <a:cxnSpLocks/>
          </p:cNvCxnSpPr>
          <p:nvPr/>
        </p:nvCxnSpPr>
        <p:spPr>
          <a:xfrm>
            <a:off x="179388" y="4413610"/>
            <a:ext cx="8781855" cy="0"/>
          </a:xfrm>
          <a:prstGeom prst="line">
            <a:avLst/>
          </a:prstGeom>
          <a:ln w="6350">
            <a:solidFill>
              <a:srgbClr val="293C7F">
                <a:alpha val="20000"/>
              </a:srgb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1" name="Рисунок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946" y="-148750"/>
            <a:ext cx="1163301" cy="8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06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D9967F-24DF-4ABE-BA99-44EE6F5EC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" r="3789"/>
          <a:stretch/>
        </p:blipFill>
        <p:spPr>
          <a:xfrm>
            <a:off x="309563" y="405235"/>
            <a:ext cx="8089595" cy="4058418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6C4C2435-9439-4B53-8EC2-6153086044A9}"/>
              </a:ext>
            </a:extLst>
          </p:cNvPr>
          <p:cNvSpPr/>
          <p:nvPr/>
        </p:nvSpPr>
        <p:spPr>
          <a:xfrm>
            <a:off x="6375042" y="3528811"/>
            <a:ext cx="70834" cy="64395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9DB5B2A-A2E2-4A11-B8BD-ED7DA33ECF5A}"/>
              </a:ext>
            </a:extLst>
          </p:cNvPr>
          <p:cNvSpPr>
            <a:spLocks noChangeAspect="1"/>
          </p:cNvSpPr>
          <p:nvPr/>
        </p:nvSpPr>
        <p:spPr>
          <a:xfrm>
            <a:off x="814883" y="4623915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2F67C6E-EBCE-48A5-9649-C02C317571A3}"/>
              </a:ext>
            </a:extLst>
          </p:cNvPr>
          <p:cNvSpPr/>
          <p:nvPr/>
        </p:nvSpPr>
        <p:spPr>
          <a:xfrm>
            <a:off x="885717" y="4582586"/>
            <a:ext cx="15185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</a:rPr>
              <a:t>Нелегитимная рубка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4FFABA5-6273-483F-BFD6-D1D3E2B1187D}"/>
              </a:ext>
            </a:extLst>
          </p:cNvPr>
          <p:cNvSpPr>
            <a:spLocks noChangeAspect="1"/>
          </p:cNvSpPr>
          <p:nvPr/>
        </p:nvSpPr>
        <p:spPr>
          <a:xfrm>
            <a:off x="814883" y="4815533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D1C6913-B60F-4792-A683-E137C43BA8D3}"/>
              </a:ext>
            </a:extLst>
          </p:cNvPr>
          <p:cNvSpPr/>
          <p:nvPr/>
        </p:nvSpPr>
        <p:spPr>
          <a:xfrm>
            <a:off x="885717" y="4762129"/>
            <a:ext cx="11502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</a:rPr>
              <a:t>Легитимная рубка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98FA1EE-F3E1-4AB6-9BAC-3339D35ACA35}"/>
              </a:ext>
            </a:extLst>
          </p:cNvPr>
          <p:cNvSpPr>
            <a:spLocks noChangeAspect="1"/>
          </p:cNvSpPr>
          <p:nvPr/>
        </p:nvSpPr>
        <p:spPr>
          <a:xfrm>
            <a:off x="2935783" y="4630265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F8821DDF-7DC2-4B90-8C4C-6E09092D8630}"/>
              </a:ext>
            </a:extLst>
          </p:cNvPr>
          <p:cNvSpPr>
            <a:spLocks noChangeAspect="1"/>
          </p:cNvSpPr>
          <p:nvPr/>
        </p:nvSpPr>
        <p:spPr>
          <a:xfrm>
            <a:off x="2935783" y="4789259"/>
            <a:ext cx="108000" cy="1080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1601D92-0B43-42F7-B76C-CC347C37335C}"/>
              </a:ext>
            </a:extLst>
          </p:cNvPr>
          <p:cNvSpPr/>
          <p:nvPr/>
        </p:nvSpPr>
        <p:spPr>
          <a:xfrm>
            <a:off x="3063767" y="4582586"/>
            <a:ext cx="29472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</a:rPr>
              <a:t>Требует проверки, нет декларации на данную рубку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FBE67BE-1738-4995-BD92-C32DA94475CE}"/>
              </a:ext>
            </a:extLst>
          </p:cNvPr>
          <p:cNvSpPr/>
          <p:nvPr/>
        </p:nvSpPr>
        <p:spPr>
          <a:xfrm>
            <a:off x="3063767" y="4737339"/>
            <a:ext cx="45601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</a:rPr>
              <a:t>Частично-легитимная рубка, произошел выход за пределы отведенной лесосеки</a:t>
            </a:r>
          </a:p>
        </p:txBody>
      </p:sp>
      <p:sp>
        <p:nvSpPr>
          <p:cNvPr id="3" name="Прямоугольник 16">
            <a:extLst>
              <a:ext uri="{FF2B5EF4-FFF2-40B4-BE49-F238E27FC236}">
                <a16:creationId xmlns:a16="http://schemas.microsoft.com/office/drawing/2014/main" id="{53C75DF8-8997-48B0-AEC7-0A60086A0BBD}"/>
              </a:ext>
            </a:extLst>
          </p:cNvPr>
          <p:cNvSpPr/>
          <p:nvPr/>
        </p:nvSpPr>
        <p:spPr>
          <a:xfrm>
            <a:off x="7701852" y="4582586"/>
            <a:ext cx="111286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</a:rPr>
              <a:t>Гари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2578E19-C00A-40F9-AE82-70890C6829B5}"/>
              </a:ext>
            </a:extLst>
          </p:cNvPr>
          <p:cNvSpPr/>
          <p:nvPr/>
        </p:nvSpPr>
        <p:spPr>
          <a:xfrm>
            <a:off x="6076951" y="205338"/>
            <a:ext cx="2887662" cy="321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dirty="0">
                <a:latin typeface="Elektra Light Pro" panose="02000503030000020004" pitchFamily="2" charset="77"/>
              </a:rPr>
              <a:t>Сервис «Лес-контроль»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4F03FE-E5B7-4465-BEBE-CE6D26BE6AD1}"/>
              </a:ext>
            </a:extLst>
          </p:cNvPr>
          <p:cNvSpPr/>
          <p:nvPr/>
        </p:nvSpPr>
        <p:spPr>
          <a:xfrm>
            <a:off x="7519970" y="4651565"/>
            <a:ext cx="181882" cy="108000"/>
          </a:xfrm>
          <a:prstGeom prst="rect">
            <a:avLst/>
          </a:prstGeom>
          <a:solidFill>
            <a:srgbClr val="D422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945" y="-148750"/>
            <a:ext cx="912638" cy="6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63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CE2CEB-9F11-4CF7-925E-46B9CB7E4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3"/>
          <a:stretch/>
        </p:blipFill>
        <p:spPr>
          <a:xfrm>
            <a:off x="397157" y="460228"/>
            <a:ext cx="7709178" cy="4140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37EB5F-006D-44E2-8BBC-1BF4F5CF0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505" y="203343"/>
            <a:ext cx="7709178" cy="30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717947">
              <a:defRPr/>
            </a:pPr>
            <a:r>
              <a:rPr lang="ru-RU" sz="1800" b="0" dirty="0">
                <a:solidFill>
                  <a:schemeClr val="tx1"/>
                </a:solidFill>
                <a:latin typeface="Elektra Light Pro" panose="02000503030000020004" pitchFamily="2" charset="77"/>
              </a:rPr>
              <a:t>Сервис «Эко-мониторинг»</a:t>
            </a:r>
          </a:p>
        </p:txBody>
      </p:sp>
      <p:sp>
        <p:nvSpPr>
          <p:cNvPr id="13" name="Овал 10">
            <a:extLst>
              <a:ext uri="{FF2B5EF4-FFF2-40B4-BE49-F238E27FC236}">
                <a16:creationId xmlns:a16="http://schemas.microsoft.com/office/drawing/2014/main" id="{1C2B60B3-1654-6E48-AE14-D54E0A24660F}"/>
              </a:ext>
            </a:extLst>
          </p:cNvPr>
          <p:cNvSpPr>
            <a:spLocks noChangeAspect="1"/>
          </p:cNvSpPr>
          <p:nvPr/>
        </p:nvSpPr>
        <p:spPr>
          <a:xfrm>
            <a:off x="4026860" y="4788704"/>
            <a:ext cx="108000" cy="1080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2">
            <a:extLst>
              <a:ext uri="{FF2B5EF4-FFF2-40B4-BE49-F238E27FC236}">
                <a16:creationId xmlns:a16="http://schemas.microsoft.com/office/drawing/2014/main" id="{1EB29BF5-FCD9-3043-8922-5A44B51C30E4}"/>
              </a:ext>
            </a:extLst>
          </p:cNvPr>
          <p:cNvSpPr/>
          <p:nvPr/>
        </p:nvSpPr>
        <p:spPr>
          <a:xfrm>
            <a:off x="4097693" y="4741025"/>
            <a:ext cx="17020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</a:rPr>
              <a:t>Границы полигона ТБО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DF06329-93C4-344E-BB60-63E61F539A35}"/>
              </a:ext>
            </a:extLst>
          </p:cNvPr>
          <p:cNvSpPr>
            <a:spLocks noChangeAspect="1"/>
          </p:cNvSpPr>
          <p:nvPr/>
        </p:nvSpPr>
        <p:spPr>
          <a:xfrm>
            <a:off x="1897587" y="4788079"/>
            <a:ext cx="108000" cy="108000"/>
          </a:xfrm>
          <a:prstGeom prst="ellipse">
            <a:avLst/>
          </a:prstGeom>
          <a:solidFill>
            <a:srgbClr val="49AA5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5E70B208-2742-4F49-8AB4-5D8CC0C4AACD}"/>
              </a:ext>
            </a:extLst>
          </p:cNvPr>
          <p:cNvSpPr/>
          <p:nvPr/>
        </p:nvSpPr>
        <p:spPr>
          <a:xfrm>
            <a:off x="1968420" y="4741025"/>
            <a:ext cx="25305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</a:rPr>
              <a:t>Площадь складирования отходов</a:t>
            </a:r>
          </a:p>
        </p:txBody>
      </p:sp>
      <p:sp>
        <p:nvSpPr>
          <p:cNvPr id="17" name="Овал 18">
            <a:extLst>
              <a:ext uri="{FF2B5EF4-FFF2-40B4-BE49-F238E27FC236}">
                <a16:creationId xmlns:a16="http://schemas.microsoft.com/office/drawing/2014/main" id="{6172C317-F512-8849-97B0-95A890183882}"/>
              </a:ext>
            </a:extLst>
          </p:cNvPr>
          <p:cNvSpPr>
            <a:spLocks noChangeAspect="1"/>
          </p:cNvSpPr>
          <p:nvPr/>
        </p:nvSpPr>
        <p:spPr>
          <a:xfrm>
            <a:off x="5671726" y="4788704"/>
            <a:ext cx="108000" cy="108000"/>
          </a:xfrm>
          <a:prstGeom prst="ellipse">
            <a:avLst/>
          </a:prstGeom>
          <a:solidFill>
            <a:srgbClr val="A058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22">
            <a:extLst>
              <a:ext uri="{FF2B5EF4-FFF2-40B4-BE49-F238E27FC236}">
                <a16:creationId xmlns:a16="http://schemas.microsoft.com/office/drawing/2014/main" id="{91C3C076-E6AE-1B41-AD77-4239A1E02D5F}"/>
              </a:ext>
            </a:extLst>
          </p:cNvPr>
          <p:cNvSpPr/>
          <p:nvPr/>
        </p:nvSpPr>
        <p:spPr>
          <a:xfrm>
            <a:off x="5755260" y="4734675"/>
            <a:ext cx="275290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</a:rPr>
              <a:t>Складирование мусора за пределами полигона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946" y="-148750"/>
            <a:ext cx="997497" cy="73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21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2D2A2A9-E04C-4B65-A017-0BD796CCC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062" y="243284"/>
            <a:ext cx="8432938" cy="4656931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применение данных, продуктов, сервисов и услуг ДЗЗ из космоса крайне актуально в условиях цифровой трансформации отраслей экономики Российской Федерации</a:t>
            </a:r>
          </a:p>
          <a:p>
            <a:pPr marL="0" indent="45720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 прикладных задач (в особенности с большим территориальным охватом) в интересах социально-экономического развития территорий субъектов Российской Федерации решаются с использованием технологий ДЗЗ из космоса уже сегодня.</a:t>
            </a:r>
          </a:p>
          <a:p>
            <a:pPr marL="0" indent="45720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Госкорпорацией «Роскосмос» созданы, модернизируются и эксплуатируются объекты инфраструктуры ДЗЗ, информационные системы и технологии ДЗЗ, а также обеспечено получение данных ДЗЗ с использованием государственной орбитальной группировки космических аппаратов ДЗЗ</a:t>
            </a:r>
          </a:p>
          <a:p>
            <a:pPr marL="0" indent="45720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618FE9-F1AF-48C8-AB0B-4CDB9CD47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97" y="-28566"/>
            <a:ext cx="710136" cy="52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18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411253-D9F4-4511-9FFE-4EB42BD1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505" y="203343"/>
            <a:ext cx="7709178" cy="33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717947">
              <a:defRPr/>
            </a:pPr>
            <a:r>
              <a:rPr lang="ru-RU" sz="2000" b="0" dirty="0">
                <a:solidFill>
                  <a:schemeClr val="tx1"/>
                </a:solidFill>
                <a:latin typeface="Elektra Light Pro" panose="02000503030000020004" pitchFamily="2" charset="77"/>
              </a:rPr>
              <a:t>Сервис «Сельхоз-мониторинг»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7401F6-A7FE-AD42-BFC6-CBB0B620AF09}"/>
              </a:ext>
            </a:extLst>
          </p:cNvPr>
          <p:cNvGrpSpPr/>
          <p:nvPr/>
        </p:nvGrpSpPr>
        <p:grpSpPr>
          <a:xfrm>
            <a:off x="1256505" y="1263201"/>
            <a:ext cx="6339518" cy="3336047"/>
            <a:chOff x="1804207" y="601197"/>
            <a:chExt cx="7160406" cy="3768023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4642CBA5-C712-4E1D-B388-8DE0E9A4D76A}"/>
                </a:ext>
              </a:extLst>
            </p:cNvPr>
            <p:cNvGrpSpPr/>
            <p:nvPr/>
          </p:nvGrpSpPr>
          <p:grpSpPr>
            <a:xfrm>
              <a:off x="1804207" y="601197"/>
              <a:ext cx="7111915" cy="3768023"/>
              <a:chOff x="463550" y="639297"/>
              <a:chExt cx="8117610" cy="4300859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DCBA6069-8717-41B4-9706-7881031A30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-611" t="1044" r="2952"/>
              <a:stretch/>
            </p:blipFill>
            <p:spPr>
              <a:xfrm>
                <a:off x="463550" y="639297"/>
                <a:ext cx="8117610" cy="4300859"/>
              </a:xfrm>
              <a:prstGeom prst="rect">
                <a:avLst/>
              </a:prstGeom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AACB0ABD-BB4D-4B55-8220-1DC1663760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40054" y="1081423"/>
                <a:ext cx="2209796" cy="1490327"/>
              </a:xfrm>
              <a:prstGeom prst="rect">
                <a:avLst/>
              </a:prstGeom>
            </p:spPr>
          </p:pic>
        </p:grp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18A024D-68F1-4EEA-99BC-B4F90556A3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0" t="3391" r="3993" b="3460"/>
            <a:stretch/>
          </p:blipFill>
          <p:spPr>
            <a:xfrm>
              <a:off x="5909920" y="879054"/>
              <a:ext cx="3054693" cy="3490165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10B73A3-FD11-4916-9A95-46864516E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29089" y="901280"/>
              <a:ext cx="2235524" cy="1540840"/>
            </a:xfrm>
            <a:prstGeom prst="rect">
              <a:avLst/>
            </a:prstGeom>
          </p:spPr>
        </p:pic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AF969F-E153-4B90-8F28-206B26785C98}"/>
              </a:ext>
            </a:extLst>
          </p:cNvPr>
          <p:cNvSpPr/>
          <p:nvPr/>
        </p:nvSpPr>
        <p:spPr>
          <a:xfrm>
            <a:off x="5464106" y="473382"/>
            <a:ext cx="3500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Elektra Light Pro" panose="02000503030000020004" pitchFamily="2" charset="77"/>
                <a:cs typeface="Carlito"/>
              </a:rPr>
              <a:t>Оценка состояния посевов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DADB88-EF45-1842-A615-79D6222D6F96}"/>
              </a:ext>
            </a:extLst>
          </p:cNvPr>
          <p:cNvGrpSpPr/>
          <p:nvPr/>
        </p:nvGrpSpPr>
        <p:grpSpPr>
          <a:xfrm>
            <a:off x="356364" y="1812910"/>
            <a:ext cx="1139983" cy="215444"/>
            <a:chOff x="3821180" y="4554710"/>
            <a:chExt cx="1139983" cy="215444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7AFA5B2-077A-DF46-8655-84E8811366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1180" y="4602781"/>
              <a:ext cx="108000" cy="108000"/>
            </a:xfrm>
            <a:prstGeom prst="ellipse">
              <a:avLst/>
            </a:prstGeom>
            <a:solidFill>
              <a:srgbClr val="7DC33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2">
              <a:extLst>
                <a:ext uri="{FF2B5EF4-FFF2-40B4-BE49-F238E27FC236}">
                  <a16:creationId xmlns:a16="http://schemas.microsoft.com/office/drawing/2014/main" id="{F8992857-B322-7C4B-A8E6-C9AC1C4872F1}"/>
                </a:ext>
              </a:extLst>
            </p:cNvPr>
            <p:cNvSpPr/>
            <p:nvPr/>
          </p:nvSpPr>
          <p:spPr>
            <a:xfrm>
              <a:off x="3929180" y="4554710"/>
              <a:ext cx="1031983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</a:rPr>
                <a:t>Горох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CB043C-03CA-1B46-ABB1-907A17AB0469}"/>
              </a:ext>
            </a:extLst>
          </p:cNvPr>
          <p:cNvGrpSpPr/>
          <p:nvPr/>
        </p:nvGrpSpPr>
        <p:grpSpPr>
          <a:xfrm>
            <a:off x="357611" y="1552650"/>
            <a:ext cx="984301" cy="215444"/>
            <a:chOff x="2617173" y="4554710"/>
            <a:chExt cx="984301" cy="215444"/>
          </a:xfrm>
        </p:grpSpPr>
        <p:sp>
          <p:nvSpPr>
            <p:cNvPr id="13" name="Овал 14">
              <a:extLst>
                <a:ext uri="{FF2B5EF4-FFF2-40B4-BE49-F238E27FC236}">
                  <a16:creationId xmlns:a16="http://schemas.microsoft.com/office/drawing/2014/main" id="{CD8F147C-9E19-B64C-85A8-251928E6A4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7173" y="4602781"/>
              <a:ext cx="108000" cy="108000"/>
            </a:xfrm>
            <a:prstGeom prst="ellipse">
              <a:avLst/>
            </a:prstGeom>
            <a:solidFill>
              <a:srgbClr val="B3DA2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6">
              <a:extLst>
                <a:ext uri="{FF2B5EF4-FFF2-40B4-BE49-F238E27FC236}">
                  <a16:creationId xmlns:a16="http://schemas.microsoft.com/office/drawing/2014/main" id="{F25FC282-E25C-C845-BFEE-5B7AF3419BD0}"/>
                </a:ext>
              </a:extLst>
            </p:cNvPr>
            <p:cNvSpPr/>
            <p:nvPr/>
          </p:nvSpPr>
          <p:spPr>
            <a:xfrm>
              <a:off x="2700817" y="4554710"/>
              <a:ext cx="90065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</a:rPr>
                <a:t>Рожь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CCFAEE-70FB-CD46-9DBF-446D9926EBBB}"/>
              </a:ext>
            </a:extLst>
          </p:cNvPr>
          <p:cNvGrpSpPr/>
          <p:nvPr/>
        </p:nvGrpSpPr>
        <p:grpSpPr>
          <a:xfrm>
            <a:off x="356364" y="2080059"/>
            <a:ext cx="2212917" cy="215444"/>
            <a:chOff x="5069163" y="4554710"/>
            <a:chExt cx="2212917" cy="215444"/>
          </a:xfrm>
        </p:grpSpPr>
        <p:sp>
          <p:nvSpPr>
            <p:cNvPr id="16" name="Овал 18">
              <a:extLst>
                <a:ext uri="{FF2B5EF4-FFF2-40B4-BE49-F238E27FC236}">
                  <a16:creationId xmlns:a16="http://schemas.microsoft.com/office/drawing/2014/main" id="{05268D3C-2CD5-E745-81AA-5FE244A86D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9163" y="4602781"/>
              <a:ext cx="108000" cy="108000"/>
            </a:xfrm>
            <a:prstGeom prst="ellipse">
              <a:avLst/>
            </a:prstGeom>
            <a:solidFill>
              <a:srgbClr val="D39E3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22">
              <a:extLst>
                <a:ext uri="{FF2B5EF4-FFF2-40B4-BE49-F238E27FC236}">
                  <a16:creationId xmlns:a16="http://schemas.microsoft.com/office/drawing/2014/main" id="{EC8EB4DE-AED6-7A46-A46F-A0E6BD69E504}"/>
                </a:ext>
              </a:extLst>
            </p:cNvPr>
            <p:cNvSpPr/>
            <p:nvPr/>
          </p:nvSpPr>
          <p:spPr>
            <a:xfrm>
              <a:off x="5177163" y="4554710"/>
              <a:ext cx="210491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</a:rPr>
                <a:t>Пшеница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86962F-1C86-1B4A-94E3-108EF08F0247}"/>
              </a:ext>
            </a:extLst>
          </p:cNvPr>
          <p:cNvGrpSpPr/>
          <p:nvPr/>
        </p:nvGrpSpPr>
        <p:grpSpPr>
          <a:xfrm>
            <a:off x="356364" y="2363087"/>
            <a:ext cx="2212917" cy="215444"/>
            <a:chOff x="5069163" y="4554710"/>
            <a:chExt cx="2212917" cy="215444"/>
          </a:xfrm>
        </p:grpSpPr>
        <p:sp>
          <p:nvSpPr>
            <p:cNvPr id="21" name="Овал 18">
              <a:extLst>
                <a:ext uri="{FF2B5EF4-FFF2-40B4-BE49-F238E27FC236}">
                  <a16:creationId xmlns:a16="http://schemas.microsoft.com/office/drawing/2014/main" id="{D51BE459-1C6F-9C47-B5E9-609E95434C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9163" y="4602781"/>
              <a:ext cx="108000" cy="108000"/>
            </a:xfrm>
            <a:prstGeom prst="ellipse">
              <a:avLst/>
            </a:prstGeom>
            <a:solidFill>
              <a:srgbClr val="E8C4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22">
              <a:extLst>
                <a:ext uri="{FF2B5EF4-FFF2-40B4-BE49-F238E27FC236}">
                  <a16:creationId xmlns:a16="http://schemas.microsoft.com/office/drawing/2014/main" id="{AE32A7F7-202A-134B-8EA4-810DEEB39840}"/>
                </a:ext>
              </a:extLst>
            </p:cNvPr>
            <p:cNvSpPr/>
            <p:nvPr/>
          </p:nvSpPr>
          <p:spPr>
            <a:xfrm>
              <a:off x="5177163" y="4554710"/>
              <a:ext cx="210491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</a:rPr>
                <a:t>Кукуруза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1A72C4B-1FCF-A348-B53D-ADDF2A9A1AF7}"/>
              </a:ext>
            </a:extLst>
          </p:cNvPr>
          <p:cNvGrpSpPr/>
          <p:nvPr/>
        </p:nvGrpSpPr>
        <p:grpSpPr>
          <a:xfrm>
            <a:off x="356364" y="2660631"/>
            <a:ext cx="2212917" cy="215444"/>
            <a:chOff x="5069163" y="4554710"/>
            <a:chExt cx="2212917" cy="215444"/>
          </a:xfrm>
        </p:grpSpPr>
        <p:sp>
          <p:nvSpPr>
            <p:cNvPr id="25" name="Овал 18">
              <a:extLst>
                <a:ext uri="{FF2B5EF4-FFF2-40B4-BE49-F238E27FC236}">
                  <a16:creationId xmlns:a16="http://schemas.microsoft.com/office/drawing/2014/main" id="{6908A36F-6D06-7D48-8860-704EA5DA2A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9163" y="4602781"/>
              <a:ext cx="108000" cy="108000"/>
            </a:xfrm>
            <a:prstGeom prst="ellipse">
              <a:avLst/>
            </a:prstGeom>
            <a:solidFill>
              <a:srgbClr val="7474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2">
              <a:extLst>
                <a:ext uri="{FF2B5EF4-FFF2-40B4-BE49-F238E27FC236}">
                  <a16:creationId xmlns:a16="http://schemas.microsoft.com/office/drawing/2014/main" id="{BF3CB5B2-64FF-DE40-98DA-28CEE225BB6B}"/>
                </a:ext>
              </a:extLst>
            </p:cNvPr>
            <p:cNvSpPr/>
            <p:nvPr/>
          </p:nvSpPr>
          <p:spPr>
            <a:xfrm>
              <a:off x="5177163" y="4554710"/>
              <a:ext cx="210491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</a:rPr>
                <a:t>Гречиха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3D66F07-7F0F-BE4C-8C6A-BD42BBDD65A6}"/>
              </a:ext>
            </a:extLst>
          </p:cNvPr>
          <p:cNvGrpSpPr/>
          <p:nvPr/>
        </p:nvGrpSpPr>
        <p:grpSpPr>
          <a:xfrm>
            <a:off x="356364" y="2975798"/>
            <a:ext cx="2212917" cy="215444"/>
            <a:chOff x="5069163" y="4554710"/>
            <a:chExt cx="2212917" cy="215444"/>
          </a:xfrm>
        </p:grpSpPr>
        <p:sp>
          <p:nvSpPr>
            <p:cNvPr id="28" name="Овал 18">
              <a:extLst>
                <a:ext uri="{FF2B5EF4-FFF2-40B4-BE49-F238E27FC236}">
                  <a16:creationId xmlns:a16="http://schemas.microsoft.com/office/drawing/2014/main" id="{96385E58-E6B8-8F46-9087-62DE110CEA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9163" y="4602781"/>
              <a:ext cx="108000" cy="108000"/>
            </a:xfrm>
            <a:prstGeom prst="ellipse">
              <a:avLst/>
            </a:prstGeom>
            <a:solidFill>
              <a:srgbClr val="CB8C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2">
              <a:extLst>
                <a:ext uri="{FF2B5EF4-FFF2-40B4-BE49-F238E27FC236}">
                  <a16:creationId xmlns:a16="http://schemas.microsoft.com/office/drawing/2014/main" id="{4162F5C2-5A81-3543-A2D4-3DC086EB7053}"/>
                </a:ext>
              </a:extLst>
            </p:cNvPr>
            <p:cNvSpPr/>
            <p:nvPr/>
          </p:nvSpPr>
          <p:spPr>
            <a:xfrm>
              <a:off x="5177163" y="4554710"/>
              <a:ext cx="210491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</a:rPr>
                <a:t>Овес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5CEE00C-2177-1A45-9C05-EB97CBA121BF}"/>
              </a:ext>
            </a:extLst>
          </p:cNvPr>
          <p:cNvGrpSpPr/>
          <p:nvPr/>
        </p:nvGrpSpPr>
        <p:grpSpPr>
          <a:xfrm>
            <a:off x="7802088" y="1549266"/>
            <a:ext cx="2212917" cy="1323425"/>
            <a:chOff x="7751288" y="1238163"/>
            <a:chExt cx="2212917" cy="132342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9000D77-C246-5744-A81D-C17438CC24E8}"/>
                </a:ext>
              </a:extLst>
            </p:cNvPr>
            <p:cNvGrpSpPr/>
            <p:nvPr/>
          </p:nvGrpSpPr>
          <p:grpSpPr>
            <a:xfrm>
              <a:off x="7751288" y="1498423"/>
              <a:ext cx="1139983" cy="215444"/>
              <a:chOff x="3821180" y="4554710"/>
              <a:chExt cx="1139983" cy="215444"/>
            </a:xfrm>
          </p:grpSpPr>
          <p:sp>
            <p:nvSpPr>
              <p:cNvPr id="49" name="Овал 10">
                <a:extLst>
                  <a:ext uri="{FF2B5EF4-FFF2-40B4-BE49-F238E27FC236}">
                    <a16:creationId xmlns:a16="http://schemas.microsoft.com/office/drawing/2014/main" id="{4587C386-B9F2-6841-8CD8-1BB8E27FE3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21180" y="4602781"/>
                <a:ext cx="108000" cy="108000"/>
              </a:xfrm>
              <a:prstGeom prst="ellipse">
                <a:avLst/>
              </a:prstGeom>
              <a:solidFill>
                <a:srgbClr val="C2EB1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0" name="Прямоугольник 12">
                <a:extLst>
                  <a:ext uri="{FF2B5EF4-FFF2-40B4-BE49-F238E27FC236}">
                    <a16:creationId xmlns:a16="http://schemas.microsoft.com/office/drawing/2014/main" id="{69DC7874-4152-D34A-B197-646BF9C97662}"/>
                  </a:ext>
                </a:extLst>
              </p:cNvPr>
              <p:cNvSpPr/>
              <p:nvPr/>
            </p:nvSpPr>
            <p:spPr>
              <a:xfrm>
                <a:off x="3929180" y="4554710"/>
                <a:ext cx="103198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  <a:t>Выше среднего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2C4A92A-21FC-C846-8AA9-1D1B87FE637C}"/>
                </a:ext>
              </a:extLst>
            </p:cNvPr>
            <p:cNvGrpSpPr/>
            <p:nvPr/>
          </p:nvGrpSpPr>
          <p:grpSpPr>
            <a:xfrm>
              <a:off x="7752535" y="1238163"/>
              <a:ext cx="984301" cy="215444"/>
              <a:chOff x="2617173" y="4554710"/>
              <a:chExt cx="984301" cy="215444"/>
            </a:xfrm>
          </p:grpSpPr>
          <p:sp>
            <p:nvSpPr>
              <p:cNvPr id="52" name="Овал 14">
                <a:extLst>
                  <a:ext uri="{FF2B5EF4-FFF2-40B4-BE49-F238E27FC236}">
                    <a16:creationId xmlns:a16="http://schemas.microsoft.com/office/drawing/2014/main" id="{830C8FE2-562E-BB4F-B04C-60A8A37D07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17173" y="4602781"/>
                <a:ext cx="108000" cy="108000"/>
              </a:xfrm>
              <a:prstGeom prst="ellipse">
                <a:avLst/>
              </a:prstGeom>
              <a:solidFill>
                <a:srgbClr val="52EC1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3" name="Прямоугольник 16">
                <a:extLst>
                  <a:ext uri="{FF2B5EF4-FFF2-40B4-BE49-F238E27FC236}">
                    <a16:creationId xmlns:a16="http://schemas.microsoft.com/office/drawing/2014/main" id="{B00C631F-5F95-6747-ACED-33D6521BF968}"/>
                  </a:ext>
                </a:extLst>
              </p:cNvPr>
              <p:cNvSpPr/>
              <p:nvPr/>
            </p:nvSpPr>
            <p:spPr>
              <a:xfrm>
                <a:off x="2700817" y="4554710"/>
                <a:ext cx="90065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  <a:t>Хороший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F92CDA4-A8B2-894C-855B-438FC380DF65}"/>
                </a:ext>
              </a:extLst>
            </p:cNvPr>
            <p:cNvGrpSpPr/>
            <p:nvPr/>
          </p:nvGrpSpPr>
          <p:grpSpPr>
            <a:xfrm>
              <a:off x="7751288" y="1765572"/>
              <a:ext cx="2212917" cy="215444"/>
              <a:chOff x="5069163" y="4554710"/>
              <a:chExt cx="2212917" cy="215444"/>
            </a:xfrm>
          </p:grpSpPr>
          <p:sp>
            <p:nvSpPr>
              <p:cNvPr id="55" name="Овал 18">
                <a:extLst>
                  <a:ext uri="{FF2B5EF4-FFF2-40B4-BE49-F238E27FC236}">
                    <a16:creationId xmlns:a16="http://schemas.microsoft.com/office/drawing/2014/main" id="{8CF4F928-13B4-264E-B440-72390B862E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69163" y="4602781"/>
                <a:ext cx="108000" cy="108000"/>
              </a:xfrm>
              <a:prstGeom prst="ellipse">
                <a:avLst/>
              </a:prstGeom>
              <a:solidFill>
                <a:srgbClr val="F5B21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22">
                <a:extLst>
                  <a:ext uri="{FF2B5EF4-FFF2-40B4-BE49-F238E27FC236}">
                    <a16:creationId xmlns:a16="http://schemas.microsoft.com/office/drawing/2014/main" id="{5ABA57D2-DD97-2545-A296-5FC647ED3328}"/>
                  </a:ext>
                </a:extLst>
              </p:cNvPr>
              <p:cNvSpPr/>
              <p:nvPr/>
            </p:nvSpPr>
            <p:spPr>
              <a:xfrm>
                <a:off x="5177163" y="4554710"/>
                <a:ext cx="210491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  <a:t>Ниже среднего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CC02407-0862-7244-9B98-4917ED6EB13C}"/>
                </a:ext>
              </a:extLst>
            </p:cNvPr>
            <p:cNvGrpSpPr/>
            <p:nvPr/>
          </p:nvGrpSpPr>
          <p:grpSpPr>
            <a:xfrm>
              <a:off x="7751288" y="2048600"/>
              <a:ext cx="2212917" cy="215444"/>
              <a:chOff x="5069163" y="4554710"/>
              <a:chExt cx="2212917" cy="215444"/>
            </a:xfrm>
          </p:grpSpPr>
          <p:sp>
            <p:nvSpPr>
              <p:cNvPr id="58" name="Овал 18">
                <a:extLst>
                  <a:ext uri="{FF2B5EF4-FFF2-40B4-BE49-F238E27FC236}">
                    <a16:creationId xmlns:a16="http://schemas.microsoft.com/office/drawing/2014/main" id="{E6B1EB01-38DF-8549-8D99-AFBD723E2B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69163" y="4602781"/>
                <a:ext cx="108000" cy="108000"/>
              </a:xfrm>
              <a:prstGeom prst="ellipse">
                <a:avLst/>
              </a:prstGeom>
              <a:solidFill>
                <a:srgbClr val="EC001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22">
                <a:extLst>
                  <a:ext uri="{FF2B5EF4-FFF2-40B4-BE49-F238E27FC236}">
                    <a16:creationId xmlns:a16="http://schemas.microsoft.com/office/drawing/2014/main" id="{EDC69550-71CD-C84C-A746-D9238950775F}"/>
                  </a:ext>
                </a:extLst>
              </p:cNvPr>
              <p:cNvSpPr/>
              <p:nvPr/>
            </p:nvSpPr>
            <p:spPr>
              <a:xfrm>
                <a:off x="5177163" y="4554710"/>
                <a:ext cx="210491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  <a:t>Плохой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BD35291-6809-E04A-89C8-6503692CCC4B}"/>
                </a:ext>
              </a:extLst>
            </p:cNvPr>
            <p:cNvGrpSpPr/>
            <p:nvPr/>
          </p:nvGrpSpPr>
          <p:grpSpPr>
            <a:xfrm>
              <a:off x="7751288" y="2346144"/>
              <a:ext cx="2212917" cy="215444"/>
              <a:chOff x="5069163" y="4554710"/>
              <a:chExt cx="2212917" cy="215444"/>
            </a:xfrm>
          </p:grpSpPr>
          <p:sp>
            <p:nvSpPr>
              <p:cNvPr id="61" name="Овал 18">
                <a:extLst>
                  <a:ext uri="{FF2B5EF4-FFF2-40B4-BE49-F238E27FC236}">
                    <a16:creationId xmlns:a16="http://schemas.microsoft.com/office/drawing/2014/main" id="{BCA62657-6E21-F84F-A469-C40A6C2C27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69163" y="4602781"/>
                <a:ext cx="108000" cy="108000"/>
              </a:xfrm>
              <a:prstGeom prst="ellipse">
                <a:avLst/>
              </a:prstGeom>
              <a:solidFill>
                <a:srgbClr val="74744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22">
                <a:extLst>
                  <a:ext uri="{FF2B5EF4-FFF2-40B4-BE49-F238E27FC236}">
                    <a16:creationId xmlns:a16="http://schemas.microsoft.com/office/drawing/2014/main" id="{2A2A4EC8-E777-FD4D-B0D2-C4207C4C0D04}"/>
                  </a:ext>
                </a:extLst>
              </p:cNvPr>
              <p:cNvSpPr/>
              <p:nvPr/>
            </p:nvSpPr>
            <p:spPr>
              <a:xfrm>
                <a:off x="5177163" y="4554710"/>
                <a:ext cx="210491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  <a:t>Незасеянные поля</a:t>
                </a:r>
              </a:p>
            </p:txBody>
          </p:sp>
        </p:grpSp>
      </p:grpSp>
      <p:sp>
        <p:nvSpPr>
          <p:cNvPr id="68" name="Прямоугольник 5">
            <a:extLst>
              <a:ext uri="{FF2B5EF4-FFF2-40B4-BE49-F238E27FC236}">
                <a16:creationId xmlns:a16="http://schemas.microsoft.com/office/drawing/2014/main" id="{E3C66A9B-3312-7D42-9509-6A9AF0D1020C}"/>
              </a:ext>
            </a:extLst>
          </p:cNvPr>
          <p:cNvSpPr/>
          <p:nvPr/>
        </p:nvSpPr>
        <p:spPr>
          <a:xfrm>
            <a:off x="4891527" y="949161"/>
            <a:ext cx="1589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3E72B5"/>
                </a:solidFill>
                <a:latin typeface="Elektra Light Pro" panose="02000503030000020004" pitchFamily="2" charset="77"/>
                <a:cs typeface="Carlito"/>
              </a:rPr>
              <a:t>Карта урожайности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B95135D-5B02-804D-A237-81C8F6CAC63B}"/>
              </a:ext>
            </a:extLst>
          </p:cNvPr>
          <p:cNvCxnSpPr/>
          <p:nvPr/>
        </p:nvCxnSpPr>
        <p:spPr>
          <a:xfrm>
            <a:off x="4891527" y="990532"/>
            <a:ext cx="0" cy="395770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1" name="Прямоугольник 5">
            <a:extLst>
              <a:ext uri="{FF2B5EF4-FFF2-40B4-BE49-F238E27FC236}">
                <a16:creationId xmlns:a16="http://schemas.microsoft.com/office/drawing/2014/main" id="{7527A3D2-F9BA-3E4B-A5D7-BF78C33AE03B}"/>
              </a:ext>
            </a:extLst>
          </p:cNvPr>
          <p:cNvSpPr/>
          <p:nvPr/>
        </p:nvSpPr>
        <p:spPr>
          <a:xfrm>
            <a:off x="2445655" y="941904"/>
            <a:ext cx="24891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3E72B5"/>
                </a:solidFill>
                <a:latin typeface="Elektra Light Pro" panose="02000503030000020004" pitchFamily="2" charset="77"/>
                <a:cs typeface="Carlito"/>
              </a:rPr>
              <a:t>Идентификация С/Х культур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946" y="-148750"/>
            <a:ext cx="1163301" cy="8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51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411253-D9F4-4511-9FFE-4EB42BD1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505" y="203343"/>
            <a:ext cx="7709178" cy="33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717947">
              <a:defRPr/>
            </a:pPr>
            <a:r>
              <a:rPr lang="ru-RU" sz="2000" b="0" dirty="0">
                <a:solidFill>
                  <a:schemeClr val="tx1"/>
                </a:solidFill>
                <a:latin typeface="Elektra Light Pro" panose="02000503030000020004" pitchFamily="2" charset="77"/>
              </a:rPr>
              <a:t>Сервис «Сельхоз-мониторинг»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AF969F-E153-4B90-8F28-206B26785C98}"/>
              </a:ext>
            </a:extLst>
          </p:cNvPr>
          <p:cNvSpPr/>
          <p:nvPr/>
        </p:nvSpPr>
        <p:spPr>
          <a:xfrm>
            <a:off x="5050972" y="485409"/>
            <a:ext cx="39136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Elektra Light Pro" panose="02000503030000020004" pitchFamily="2" charset="77"/>
                <a:cs typeface="Carlito"/>
              </a:rPr>
              <a:t>Инвентаризация земель сельхозназначения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7D56FA-490F-4548-8CDC-BFDC25A62806}"/>
              </a:ext>
            </a:extLst>
          </p:cNvPr>
          <p:cNvGrpSpPr/>
          <p:nvPr/>
        </p:nvGrpSpPr>
        <p:grpSpPr>
          <a:xfrm>
            <a:off x="585024" y="934327"/>
            <a:ext cx="6862206" cy="3957705"/>
            <a:chOff x="150359" y="821333"/>
            <a:chExt cx="7126279" cy="41100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935D0A-28E9-CB4D-BA03-66E9AD2A7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" b="1"/>
            <a:stretch/>
          </p:blipFill>
          <p:spPr>
            <a:xfrm>
              <a:off x="150359" y="821333"/>
              <a:ext cx="7126279" cy="41100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312441-D002-C543-8970-20FCF60AB6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1" r="25304"/>
            <a:stretch/>
          </p:blipFill>
          <p:spPr>
            <a:xfrm>
              <a:off x="179388" y="821333"/>
              <a:ext cx="5328783" cy="402658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FE0498-2B01-C442-998E-40F32824856D}"/>
              </a:ext>
            </a:extLst>
          </p:cNvPr>
          <p:cNvGrpSpPr/>
          <p:nvPr/>
        </p:nvGrpSpPr>
        <p:grpSpPr>
          <a:xfrm>
            <a:off x="7625796" y="2338683"/>
            <a:ext cx="1162525" cy="1148991"/>
            <a:chOff x="7751288" y="1238163"/>
            <a:chExt cx="1162525" cy="114899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9564FF1-2156-B044-8ED0-EFBDBDD924E4}"/>
                </a:ext>
              </a:extLst>
            </p:cNvPr>
            <p:cNvGrpSpPr/>
            <p:nvPr/>
          </p:nvGrpSpPr>
          <p:grpSpPr>
            <a:xfrm>
              <a:off x="7751288" y="1569118"/>
              <a:ext cx="1162525" cy="461665"/>
              <a:chOff x="3821180" y="4625405"/>
              <a:chExt cx="1162525" cy="461665"/>
            </a:xfrm>
          </p:grpSpPr>
          <p:sp>
            <p:nvSpPr>
              <p:cNvPr id="47" name="Овал 10">
                <a:extLst>
                  <a:ext uri="{FF2B5EF4-FFF2-40B4-BE49-F238E27FC236}">
                    <a16:creationId xmlns:a16="http://schemas.microsoft.com/office/drawing/2014/main" id="{685B942A-3AB3-5F45-8F8D-741C7C70A1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21180" y="4673476"/>
                <a:ext cx="108000" cy="108000"/>
              </a:xfrm>
              <a:prstGeom prst="ellipse">
                <a:avLst/>
              </a:prstGeom>
              <a:solidFill>
                <a:srgbClr val="E9F0A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8" name="Прямоугольник 12">
                <a:extLst>
                  <a:ext uri="{FF2B5EF4-FFF2-40B4-BE49-F238E27FC236}">
                    <a16:creationId xmlns:a16="http://schemas.microsoft.com/office/drawing/2014/main" id="{8EBB7D2D-3BEA-0349-AE90-B77A29871300}"/>
                  </a:ext>
                </a:extLst>
              </p:cNvPr>
              <p:cNvSpPr/>
              <p:nvPr/>
            </p:nvSpPr>
            <p:spPr>
              <a:xfrm>
                <a:off x="3929180" y="4625405"/>
                <a:ext cx="105452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  <a:t>Менее </a:t>
                </a:r>
                <a:br>
                  <a:rPr lang="ru-RU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</a:br>
                <a:r>
                  <a:rPr lang="ru-RU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  <a:t>30</a:t>
                </a:r>
                <a:r>
                  <a:rPr lang="en-US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  <a:t>%</a:t>
                </a:r>
                <a:r>
                  <a:rPr lang="ru-RU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  <a:t> площади</a:t>
                </a:r>
                <a:r>
                  <a:rPr lang="en-US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  <a:t> </a:t>
                </a:r>
                <a:r>
                  <a:rPr lang="ru-RU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  <a:t>используется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AC035DD-DC1F-7C40-BC76-F0595C7643A3}"/>
                </a:ext>
              </a:extLst>
            </p:cNvPr>
            <p:cNvGrpSpPr/>
            <p:nvPr/>
          </p:nvGrpSpPr>
          <p:grpSpPr>
            <a:xfrm>
              <a:off x="7752535" y="1238163"/>
              <a:ext cx="1161278" cy="338554"/>
              <a:chOff x="2617173" y="4554710"/>
              <a:chExt cx="1161278" cy="338554"/>
            </a:xfrm>
          </p:grpSpPr>
          <p:sp>
            <p:nvSpPr>
              <p:cNvPr id="45" name="Овал 14">
                <a:extLst>
                  <a:ext uri="{FF2B5EF4-FFF2-40B4-BE49-F238E27FC236}">
                    <a16:creationId xmlns:a16="http://schemas.microsoft.com/office/drawing/2014/main" id="{A3A10562-C89D-C740-ACA6-F784D50419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17173" y="4602781"/>
                <a:ext cx="108000" cy="108000"/>
              </a:xfrm>
              <a:prstGeom prst="ellipse">
                <a:avLst/>
              </a:prstGeom>
              <a:solidFill>
                <a:srgbClr val="3B873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6" name="Прямоугольник 16">
                <a:extLst>
                  <a:ext uri="{FF2B5EF4-FFF2-40B4-BE49-F238E27FC236}">
                    <a16:creationId xmlns:a16="http://schemas.microsoft.com/office/drawing/2014/main" id="{711C5849-2F54-F249-A6B1-B2B5624757AB}"/>
                  </a:ext>
                </a:extLst>
              </p:cNvPr>
              <p:cNvSpPr/>
              <p:nvPr/>
            </p:nvSpPr>
            <p:spPr>
              <a:xfrm>
                <a:off x="2700817" y="4554710"/>
                <a:ext cx="107763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  <a:t>Используется </a:t>
                </a:r>
                <a:br>
                  <a:rPr lang="ru-RU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</a:br>
                <a:r>
                  <a:rPr lang="ru-RU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  <a:t>по назначению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B8EDE1F-5829-A34F-A70A-A40752D61EA0}"/>
                </a:ext>
              </a:extLst>
            </p:cNvPr>
            <p:cNvGrpSpPr/>
            <p:nvPr/>
          </p:nvGrpSpPr>
          <p:grpSpPr>
            <a:xfrm>
              <a:off x="7751288" y="2048600"/>
              <a:ext cx="1162525" cy="338554"/>
              <a:chOff x="5069163" y="4554710"/>
              <a:chExt cx="1162525" cy="338554"/>
            </a:xfrm>
          </p:grpSpPr>
          <p:sp>
            <p:nvSpPr>
              <p:cNvPr id="41" name="Овал 18">
                <a:extLst>
                  <a:ext uri="{FF2B5EF4-FFF2-40B4-BE49-F238E27FC236}">
                    <a16:creationId xmlns:a16="http://schemas.microsoft.com/office/drawing/2014/main" id="{4769D2A4-8943-1B43-AFE2-9A7A26D3DB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69163" y="4602781"/>
                <a:ext cx="108000" cy="108000"/>
              </a:xfrm>
              <a:prstGeom prst="ellipse">
                <a:avLst/>
              </a:prstGeom>
              <a:solidFill>
                <a:srgbClr val="85994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2" name="Прямоугольник 22">
                <a:extLst>
                  <a:ext uri="{FF2B5EF4-FFF2-40B4-BE49-F238E27FC236}">
                    <a16:creationId xmlns:a16="http://schemas.microsoft.com/office/drawing/2014/main" id="{503BD566-1883-7542-9A81-0FDAB43E4E1F}"/>
                  </a:ext>
                </a:extLst>
              </p:cNvPr>
              <p:cNvSpPr/>
              <p:nvPr/>
            </p:nvSpPr>
            <p:spPr>
              <a:xfrm>
                <a:off x="5177163" y="4554710"/>
                <a:ext cx="1054525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  <a:t>30-70</a:t>
                </a:r>
                <a:r>
                  <a:rPr lang="en-US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  <a:t>% </a:t>
                </a:r>
                <a:r>
                  <a:rPr lang="ru-RU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Elektra Light Pro" panose="02000503030000020004" pitchFamily="2" charset="77"/>
                  </a:rPr>
                  <a:t>площади используется</a:t>
                </a:r>
              </a:p>
            </p:txBody>
          </p:sp>
        </p:grpSp>
      </p:grpSp>
      <p:sp>
        <p:nvSpPr>
          <p:cNvPr id="49" name="Прямоугольник 5">
            <a:extLst>
              <a:ext uri="{FF2B5EF4-FFF2-40B4-BE49-F238E27FC236}">
                <a16:creationId xmlns:a16="http://schemas.microsoft.com/office/drawing/2014/main" id="{C22857ED-1036-D243-885A-396B8C1D7136}"/>
              </a:ext>
            </a:extLst>
          </p:cNvPr>
          <p:cNvSpPr/>
          <p:nvPr/>
        </p:nvSpPr>
        <p:spPr>
          <a:xfrm>
            <a:off x="5803578" y="980967"/>
            <a:ext cx="188883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3E72B5"/>
                </a:solidFill>
                <a:latin typeface="Elektra Light Pro" panose="02000503030000020004" pitchFamily="2" charset="77"/>
                <a:cs typeface="Carlito"/>
              </a:rPr>
              <a:t>Использование полей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99CCA96-81F7-414D-8A5F-37B85A3A0739}"/>
              </a:ext>
            </a:extLst>
          </p:cNvPr>
          <p:cNvCxnSpPr>
            <a:cxnSpLocks/>
          </p:cNvCxnSpPr>
          <p:nvPr/>
        </p:nvCxnSpPr>
        <p:spPr>
          <a:xfrm>
            <a:off x="5744295" y="1137669"/>
            <a:ext cx="0" cy="395770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1" name="Прямоугольник 5">
            <a:extLst>
              <a:ext uri="{FF2B5EF4-FFF2-40B4-BE49-F238E27FC236}">
                <a16:creationId xmlns:a16="http://schemas.microsoft.com/office/drawing/2014/main" id="{55CEB484-E864-5645-8D4D-6207184A08F4}"/>
              </a:ext>
            </a:extLst>
          </p:cNvPr>
          <p:cNvSpPr/>
          <p:nvPr/>
        </p:nvSpPr>
        <p:spPr>
          <a:xfrm>
            <a:off x="3977743" y="980967"/>
            <a:ext cx="173476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3E72B5"/>
                </a:solidFill>
                <a:latin typeface="Elektra Light Pro" panose="02000503030000020004" pitchFamily="2" charset="77"/>
                <a:cs typeface="Carlito"/>
              </a:rPr>
              <a:t>Зарастание на полях</a:t>
            </a:r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F0A824B0-DC2E-5945-A32B-F6AB5EE78BEA}"/>
              </a:ext>
            </a:extLst>
          </p:cNvPr>
          <p:cNvSpPr/>
          <p:nvPr/>
        </p:nvSpPr>
        <p:spPr>
          <a:xfrm>
            <a:off x="5911514" y="4055469"/>
            <a:ext cx="192629" cy="150514"/>
          </a:xfrm>
          <a:custGeom>
            <a:avLst/>
            <a:gdLst>
              <a:gd name="connsiteX0" fmla="*/ 42412 w 223896"/>
              <a:gd name="connsiteY0" fmla="*/ 6980 h 174945"/>
              <a:gd name="connsiteX1" fmla="*/ 42412 w 223896"/>
              <a:gd name="connsiteY1" fmla="*/ 6980 h 174945"/>
              <a:gd name="connsiteX2" fmla="*/ 11001 w 223896"/>
              <a:gd name="connsiteY2" fmla="*/ 10471 h 174945"/>
              <a:gd name="connsiteX3" fmla="*/ 531 w 223896"/>
              <a:gd name="connsiteY3" fmla="*/ 13961 h 174945"/>
              <a:gd name="connsiteX4" fmla="*/ 4021 w 223896"/>
              <a:gd name="connsiteY4" fmla="*/ 34901 h 174945"/>
              <a:gd name="connsiteX5" fmla="*/ 14491 w 223896"/>
              <a:gd name="connsiteY5" fmla="*/ 55842 h 174945"/>
              <a:gd name="connsiteX6" fmla="*/ 24961 w 223896"/>
              <a:gd name="connsiteY6" fmla="*/ 62822 h 174945"/>
              <a:gd name="connsiteX7" fmla="*/ 31941 w 223896"/>
              <a:gd name="connsiteY7" fmla="*/ 73292 h 174945"/>
              <a:gd name="connsiteX8" fmla="*/ 49392 w 223896"/>
              <a:gd name="connsiteY8" fmla="*/ 87252 h 174945"/>
              <a:gd name="connsiteX9" fmla="*/ 52882 w 223896"/>
              <a:gd name="connsiteY9" fmla="*/ 97722 h 174945"/>
              <a:gd name="connsiteX10" fmla="*/ 59862 w 223896"/>
              <a:gd name="connsiteY10" fmla="*/ 104703 h 174945"/>
              <a:gd name="connsiteX11" fmla="*/ 66842 w 223896"/>
              <a:gd name="connsiteY11" fmla="*/ 125643 h 174945"/>
              <a:gd name="connsiteX12" fmla="*/ 70332 w 223896"/>
              <a:gd name="connsiteY12" fmla="*/ 136113 h 174945"/>
              <a:gd name="connsiteX13" fmla="*/ 77312 w 223896"/>
              <a:gd name="connsiteY13" fmla="*/ 157054 h 174945"/>
              <a:gd name="connsiteX14" fmla="*/ 105233 w 223896"/>
              <a:gd name="connsiteY14" fmla="*/ 171014 h 174945"/>
              <a:gd name="connsiteX15" fmla="*/ 115703 w 223896"/>
              <a:gd name="connsiteY15" fmla="*/ 174504 h 174945"/>
              <a:gd name="connsiteX16" fmla="*/ 154094 w 223896"/>
              <a:gd name="connsiteY16" fmla="*/ 164034 h 174945"/>
              <a:gd name="connsiteX17" fmla="*/ 164564 w 223896"/>
              <a:gd name="connsiteY17" fmla="*/ 160544 h 174945"/>
              <a:gd name="connsiteX18" fmla="*/ 175035 w 223896"/>
              <a:gd name="connsiteY18" fmla="*/ 157054 h 174945"/>
              <a:gd name="connsiteX19" fmla="*/ 185505 w 223896"/>
              <a:gd name="connsiteY19" fmla="*/ 164034 h 174945"/>
              <a:gd name="connsiteX20" fmla="*/ 188995 w 223896"/>
              <a:gd name="connsiteY20" fmla="*/ 174504 h 174945"/>
              <a:gd name="connsiteX21" fmla="*/ 199465 w 223896"/>
              <a:gd name="connsiteY21" fmla="*/ 171014 h 174945"/>
              <a:gd name="connsiteX22" fmla="*/ 220406 w 223896"/>
              <a:gd name="connsiteY22" fmla="*/ 157054 h 174945"/>
              <a:gd name="connsiteX23" fmla="*/ 223896 w 223896"/>
              <a:gd name="connsiteY23" fmla="*/ 146584 h 174945"/>
              <a:gd name="connsiteX24" fmla="*/ 220406 w 223896"/>
              <a:gd name="connsiteY24" fmla="*/ 129133 h 174945"/>
              <a:gd name="connsiteX25" fmla="*/ 209935 w 223896"/>
              <a:gd name="connsiteY25" fmla="*/ 108193 h 174945"/>
              <a:gd name="connsiteX26" fmla="*/ 199465 w 223896"/>
              <a:gd name="connsiteY26" fmla="*/ 97722 h 174945"/>
              <a:gd name="connsiteX27" fmla="*/ 188995 w 223896"/>
              <a:gd name="connsiteY27" fmla="*/ 94232 h 174945"/>
              <a:gd name="connsiteX28" fmla="*/ 150604 w 223896"/>
              <a:gd name="connsiteY28" fmla="*/ 87252 h 174945"/>
              <a:gd name="connsiteX29" fmla="*/ 140134 w 223896"/>
              <a:gd name="connsiteY29" fmla="*/ 83762 h 174945"/>
              <a:gd name="connsiteX30" fmla="*/ 115703 w 223896"/>
              <a:gd name="connsiteY30" fmla="*/ 76782 h 174945"/>
              <a:gd name="connsiteX31" fmla="*/ 105233 w 223896"/>
              <a:gd name="connsiteY31" fmla="*/ 69802 h 174945"/>
              <a:gd name="connsiteX32" fmla="*/ 98253 w 223896"/>
              <a:gd name="connsiteY32" fmla="*/ 59332 h 174945"/>
              <a:gd name="connsiteX33" fmla="*/ 91273 w 223896"/>
              <a:gd name="connsiteY33" fmla="*/ 38391 h 174945"/>
              <a:gd name="connsiteX34" fmla="*/ 94763 w 223896"/>
              <a:gd name="connsiteY34" fmla="*/ 27921 h 174945"/>
              <a:gd name="connsiteX35" fmla="*/ 87783 w 223896"/>
              <a:gd name="connsiteY35" fmla="*/ 17451 h 174945"/>
              <a:gd name="connsiteX36" fmla="*/ 63352 w 223896"/>
              <a:gd name="connsiteY36" fmla="*/ 0 h 174945"/>
              <a:gd name="connsiteX37" fmla="*/ 42412 w 223896"/>
              <a:gd name="connsiteY37" fmla="*/ 6980 h 17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23896" h="174945">
                <a:moveTo>
                  <a:pt x="42412" y="6980"/>
                </a:moveTo>
                <a:lnTo>
                  <a:pt x="42412" y="6980"/>
                </a:lnTo>
                <a:cubicBezTo>
                  <a:pt x="31942" y="8144"/>
                  <a:pt x="21392" y="8739"/>
                  <a:pt x="11001" y="10471"/>
                </a:cubicBezTo>
                <a:cubicBezTo>
                  <a:pt x="7372" y="11076"/>
                  <a:pt x="1542" y="10424"/>
                  <a:pt x="531" y="13961"/>
                </a:cubicBezTo>
                <a:cubicBezTo>
                  <a:pt x="-1413" y="20765"/>
                  <a:pt x="2486" y="27993"/>
                  <a:pt x="4021" y="34901"/>
                </a:cubicBezTo>
                <a:cubicBezTo>
                  <a:pt x="5643" y="42200"/>
                  <a:pt x="9113" y="50464"/>
                  <a:pt x="14491" y="55842"/>
                </a:cubicBezTo>
                <a:cubicBezTo>
                  <a:pt x="17457" y="58808"/>
                  <a:pt x="21471" y="60495"/>
                  <a:pt x="24961" y="62822"/>
                </a:cubicBezTo>
                <a:cubicBezTo>
                  <a:pt x="27288" y="66312"/>
                  <a:pt x="29321" y="70017"/>
                  <a:pt x="31941" y="73292"/>
                </a:cubicBezTo>
                <a:cubicBezTo>
                  <a:pt x="37624" y="80395"/>
                  <a:pt x="41620" y="82071"/>
                  <a:pt x="49392" y="87252"/>
                </a:cubicBezTo>
                <a:cubicBezTo>
                  <a:pt x="50555" y="90742"/>
                  <a:pt x="50989" y="94567"/>
                  <a:pt x="52882" y="97722"/>
                </a:cubicBezTo>
                <a:cubicBezTo>
                  <a:pt x="54575" y="100544"/>
                  <a:pt x="58390" y="101760"/>
                  <a:pt x="59862" y="104703"/>
                </a:cubicBezTo>
                <a:cubicBezTo>
                  <a:pt x="63152" y="111284"/>
                  <a:pt x="64515" y="118663"/>
                  <a:pt x="66842" y="125643"/>
                </a:cubicBezTo>
                <a:lnTo>
                  <a:pt x="70332" y="136113"/>
                </a:lnTo>
                <a:lnTo>
                  <a:pt x="77312" y="157054"/>
                </a:lnTo>
                <a:cubicBezTo>
                  <a:pt x="89496" y="169236"/>
                  <a:pt x="81171" y="162993"/>
                  <a:pt x="105233" y="171014"/>
                </a:cubicBezTo>
                <a:lnTo>
                  <a:pt x="115703" y="174504"/>
                </a:lnTo>
                <a:cubicBezTo>
                  <a:pt x="140369" y="169571"/>
                  <a:pt x="127526" y="172890"/>
                  <a:pt x="154094" y="164034"/>
                </a:cubicBezTo>
                <a:lnTo>
                  <a:pt x="164564" y="160544"/>
                </a:lnTo>
                <a:lnTo>
                  <a:pt x="175035" y="157054"/>
                </a:lnTo>
                <a:cubicBezTo>
                  <a:pt x="178525" y="159381"/>
                  <a:pt x="182885" y="160759"/>
                  <a:pt x="185505" y="164034"/>
                </a:cubicBezTo>
                <a:cubicBezTo>
                  <a:pt x="187803" y="166907"/>
                  <a:pt x="185705" y="172859"/>
                  <a:pt x="188995" y="174504"/>
                </a:cubicBezTo>
                <a:cubicBezTo>
                  <a:pt x="192285" y="176149"/>
                  <a:pt x="196249" y="172801"/>
                  <a:pt x="199465" y="171014"/>
                </a:cubicBezTo>
                <a:cubicBezTo>
                  <a:pt x="206799" y="166940"/>
                  <a:pt x="220406" y="157054"/>
                  <a:pt x="220406" y="157054"/>
                </a:cubicBezTo>
                <a:cubicBezTo>
                  <a:pt x="221569" y="153564"/>
                  <a:pt x="223896" y="150263"/>
                  <a:pt x="223896" y="146584"/>
                </a:cubicBezTo>
                <a:cubicBezTo>
                  <a:pt x="223896" y="140652"/>
                  <a:pt x="221845" y="134888"/>
                  <a:pt x="220406" y="129133"/>
                </a:cubicBezTo>
                <a:cubicBezTo>
                  <a:pt x="218158" y="120140"/>
                  <a:pt x="216026" y="115503"/>
                  <a:pt x="209935" y="108193"/>
                </a:cubicBezTo>
                <a:cubicBezTo>
                  <a:pt x="206775" y="104401"/>
                  <a:pt x="203572" y="100460"/>
                  <a:pt x="199465" y="97722"/>
                </a:cubicBezTo>
                <a:cubicBezTo>
                  <a:pt x="196404" y="95681"/>
                  <a:pt x="192532" y="95243"/>
                  <a:pt x="188995" y="94232"/>
                </a:cubicBezTo>
                <a:cubicBezTo>
                  <a:pt x="172539" y="89530"/>
                  <a:pt x="170376" y="90077"/>
                  <a:pt x="150604" y="87252"/>
                </a:cubicBezTo>
                <a:cubicBezTo>
                  <a:pt x="147114" y="86089"/>
                  <a:pt x="143671" y="84773"/>
                  <a:pt x="140134" y="83762"/>
                </a:cubicBezTo>
                <a:cubicBezTo>
                  <a:pt x="134915" y="82271"/>
                  <a:pt x="121283" y="79572"/>
                  <a:pt x="115703" y="76782"/>
                </a:cubicBezTo>
                <a:cubicBezTo>
                  <a:pt x="111951" y="74906"/>
                  <a:pt x="108723" y="72129"/>
                  <a:pt x="105233" y="69802"/>
                </a:cubicBezTo>
                <a:cubicBezTo>
                  <a:pt x="102906" y="66312"/>
                  <a:pt x="99956" y="63165"/>
                  <a:pt x="98253" y="59332"/>
                </a:cubicBezTo>
                <a:cubicBezTo>
                  <a:pt x="95265" y="52608"/>
                  <a:pt x="91273" y="38391"/>
                  <a:pt x="91273" y="38391"/>
                </a:cubicBezTo>
                <a:cubicBezTo>
                  <a:pt x="92436" y="34901"/>
                  <a:pt x="95368" y="31550"/>
                  <a:pt x="94763" y="27921"/>
                </a:cubicBezTo>
                <a:cubicBezTo>
                  <a:pt x="94073" y="23784"/>
                  <a:pt x="90513" y="20636"/>
                  <a:pt x="87783" y="17451"/>
                </a:cubicBezTo>
                <a:cubicBezTo>
                  <a:pt x="74533" y="1993"/>
                  <a:pt x="78214" y="4954"/>
                  <a:pt x="63352" y="0"/>
                </a:cubicBezTo>
                <a:cubicBezTo>
                  <a:pt x="33799" y="3694"/>
                  <a:pt x="45902" y="5817"/>
                  <a:pt x="42412" y="6980"/>
                </a:cubicBezTo>
                <a:close/>
              </a:path>
            </a:pathLst>
          </a:custGeom>
          <a:solidFill>
            <a:srgbClr val="CB8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97" name="Овал 18">
            <a:extLst>
              <a:ext uri="{FF2B5EF4-FFF2-40B4-BE49-F238E27FC236}">
                <a16:creationId xmlns:a16="http://schemas.microsoft.com/office/drawing/2014/main" id="{998B3A0D-8CF6-5041-8C33-7883B822E663}"/>
              </a:ext>
            </a:extLst>
          </p:cNvPr>
          <p:cNvSpPr>
            <a:spLocks noChangeAspect="1"/>
          </p:cNvSpPr>
          <p:nvPr/>
        </p:nvSpPr>
        <p:spPr>
          <a:xfrm>
            <a:off x="7625796" y="3546184"/>
            <a:ext cx="108000" cy="108000"/>
          </a:xfrm>
          <a:prstGeom prst="ellipse">
            <a:avLst/>
          </a:prstGeom>
          <a:solidFill>
            <a:srgbClr val="CB8C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Прямоугольник 22">
            <a:extLst>
              <a:ext uri="{FF2B5EF4-FFF2-40B4-BE49-F238E27FC236}">
                <a16:creationId xmlns:a16="http://schemas.microsoft.com/office/drawing/2014/main" id="{57DD7C18-D608-9E45-A91A-A93E14B9D225}"/>
              </a:ext>
            </a:extLst>
          </p:cNvPr>
          <p:cNvSpPr/>
          <p:nvPr/>
        </p:nvSpPr>
        <p:spPr>
          <a:xfrm>
            <a:off x="7733796" y="3498113"/>
            <a:ext cx="10545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</a:rPr>
              <a:t>Не используется по назначению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A9AC38-1F3D-4943-9E8C-42ADA6507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221" y="1399107"/>
            <a:ext cx="2217934" cy="127813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946" y="-148750"/>
            <a:ext cx="1163301" cy="8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0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732DD2D-C4F0-488A-87A0-346883047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615252"/>
              </p:ext>
            </p:extLst>
          </p:nvPr>
        </p:nvGraphicFramePr>
        <p:xfrm>
          <a:off x="323850" y="638175"/>
          <a:ext cx="8305800" cy="4390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5809">
                  <a:extLst>
                    <a:ext uri="{9D8B030D-6E8A-4147-A177-3AD203B41FA5}">
                      <a16:colId xmlns:a16="http://schemas.microsoft.com/office/drawing/2014/main" val="2351385249"/>
                    </a:ext>
                  </a:extLst>
                </a:gridCol>
                <a:gridCol w="2446751">
                  <a:extLst>
                    <a:ext uri="{9D8B030D-6E8A-4147-A177-3AD203B41FA5}">
                      <a16:colId xmlns:a16="http://schemas.microsoft.com/office/drawing/2014/main" val="2749649633"/>
                    </a:ext>
                  </a:extLst>
                </a:gridCol>
                <a:gridCol w="2578988">
                  <a:extLst>
                    <a:ext uri="{9D8B030D-6E8A-4147-A177-3AD203B41FA5}">
                      <a16:colId xmlns:a16="http://schemas.microsoft.com/office/drawing/2014/main" val="2404995486"/>
                    </a:ext>
                  </a:extLst>
                </a:gridCol>
                <a:gridCol w="1289496">
                  <a:extLst>
                    <a:ext uri="{9D8B030D-6E8A-4147-A177-3AD203B41FA5}">
                      <a16:colId xmlns:a16="http://schemas.microsoft.com/office/drawing/2014/main" val="853302175"/>
                    </a:ext>
                  </a:extLst>
                </a:gridCol>
                <a:gridCol w="1584756">
                  <a:extLst>
                    <a:ext uri="{9D8B030D-6E8A-4147-A177-3AD203B41FA5}">
                      <a16:colId xmlns:a16="http://schemas.microsoft.com/office/drawing/2014/main" val="1847978530"/>
                    </a:ext>
                  </a:extLst>
                </a:gridCol>
              </a:tblGrid>
              <a:tr h="433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информационного продукта КОИС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Краткое описание продукта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Частота обновления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Доступная площадь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extLst>
                  <a:ext uri="{0D108BD9-81ED-4DB2-BD59-A6C34878D82A}">
                    <a16:rowId xmlns:a16="http://schemas.microsoft.com/office/drawing/2014/main" val="2538207899"/>
                  </a:ext>
                </a:extLst>
              </a:tr>
              <a:tr h="286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Лесопокрытые площади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Границы территорий, покрытых лесом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год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Весь регион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extLst>
                  <a:ext uri="{0D108BD9-81ED-4DB2-BD59-A6C34878D82A}">
                    <a16:rowId xmlns:a16="http://schemas.microsoft.com/office/drawing/2014/main" val="2293992271"/>
                  </a:ext>
                </a:extLst>
              </a:tr>
              <a:tr h="729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Информация о естественных изменениях в лесном фонде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Участки, пройденные пожарами, пострадавшие и погибшие насаждения в результате воздействия вредителей и болезней, ветровалы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0,5 года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Весь регион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extLst>
                  <a:ext uri="{0D108BD9-81ED-4DB2-BD59-A6C34878D82A}">
                    <a16:rowId xmlns:a16="http://schemas.microsoft.com/office/drawing/2014/main" val="395835280"/>
                  </a:ext>
                </a:extLst>
              </a:tr>
              <a:tr h="433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Информация о хозяйственной деятельности в лесном фонде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Сплошные и выборочные рубки, рубки под инфраструктуру, прочистка просек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0,5 года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Весь регион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extLst>
                  <a:ext uri="{0D108BD9-81ED-4DB2-BD59-A6C34878D82A}">
                    <a16:rowId xmlns:a16="http://schemas.microsoft.com/office/drawing/2014/main" val="4026898136"/>
                  </a:ext>
                </a:extLst>
              </a:tr>
              <a:tr h="286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Исходная ситуация по карьерам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Границы карьеров и тип полезных ископаемых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год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Весь регион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extLst>
                  <a:ext uri="{0D108BD9-81ED-4DB2-BD59-A6C34878D82A}">
                    <a16:rowId xmlns:a16="http://schemas.microsoft.com/office/drawing/2014/main" val="3558892964"/>
                  </a:ext>
                </a:extLst>
              </a:tr>
              <a:tr h="729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Информация об изменениях состояния площади, появления новых, либо рекультивации имеющихся карьеров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Изменения в расположении, количестве, размерах, состоянии карьеров, вновь появляющиеся и рекультивируемые незаконные карьеры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0,5 года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Весь регион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extLst>
                  <a:ext uri="{0D108BD9-81ED-4DB2-BD59-A6C34878D82A}">
                    <a16:rowId xmlns:a16="http://schemas.microsoft.com/office/drawing/2014/main" val="2435643587"/>
                  </a:ext>
                </a:extLst>
              </a:tr>
              <a:tr h="433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Исходная ситуация по объектам строительства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Расположение, количество, размеры, состояние объектов строительства в пределах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год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Весь регион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extLst>
                  <a:ext uri="{0D108BD9-81ED-4DB2-BD59-A6C34878D82A}">
                    <a16:rowId xmlns:a16="http://schemas.microsoft.com/office/drawing/2014/main" val="2299323977"/>
                  </a:ext>
                </a:extLst>
              </a:tr>
              <a:tr h="581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Информация об изменениях количества, появления новых строительных объектов, либо завершения строительства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Изменения размеров, состояния объектов строительства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0,5 года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Весь регион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extLst>
                  <a:ext uri="{0D108BD9-81ED-4DB2-BD59-A6C34878D82A}">
                    <a16:rowId xmlns:a16="http://schemas.microsoft.com/office/drawing/2014/main" val="3035731129"/>
                  </a:ext>
                </a:extLst>
              </a:tr>
              <a:tr h="286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Объекты гидрографии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Контур зеркала воды крупных водных объектов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 год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Весь регион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15" marR="37415" marT="0" marB="0" anchor="ctr"/>
                </a:tc>
                <a:extLst>
                  <a:ext uri="{0D108BD9-81ED-4DB2-BD59-A6C34878D82A}">
                    <a16:rowId xmlns:a16="http://schemas.microsoft.com/office/drawing/2014/main" val="1900337125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FC180D54-E9D4-42D8-9EA8-00DD23293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59066"/>
            <a:ext cx="88185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Продукты уровня 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Содержат обзорную тематическую информацию по территории всего региона на фиксированный момент времени.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1B03CB-D15E-42D8-9F2C-6C466580B7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36" y="-82550"/>
            <a:ext cx="656971" cy="48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55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31842C7-8D1D-49D6-A047-F93AFA3EC9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739305"/>
              </p:ext>
            </p:extLst>
          </p:nvPr>
        </p:nvGraphicFramePr>
        <p:xfrm>
          <a:off x="95251" y="466725"/>
          <a:ext cx="8953502" cy="46037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539">
                  <a:extLst>
                    <a:ext uri="{9D8B030D-6E8A-4147-A177-3AD203B41FA5}">
                      <a16:colId xmlns:a16="http://schemas.microsoft.com/office/drawing/2014/main" val="122089394"/>
                    </a:ext>
                  </a:extLst>
                </a:gridCol>
                <a:gridCol w="2103285">
                  <a:extLst>
                    <a:ext uri="{9D8B030D-6E8A-4147-A177-3AD203B41FA5}">
                      <a16:colId xmlns:a16="http://schemas.microsoft.com/office/drawing/2014/main" val="391928950"/>
                    </a:ext>
                  </a:extLst>
                </a:gridCol>
                <a:gridCol w="2679387">
                  <a:extLst>
                    <a:ext uri="{9D8B030D-6E8A-4147-A177-3AD203B41FA5}">
                      <a16:colId xmlns:a16="http://schemas.microsoft.com/office/drawing/2014/main" val="1821111989"/>
                    </a:ext>
                  </a:extLst>
                </a:gridCol>
                <a:gridCol w="1026805">
                  <a:extLst>
                    <a:ext uri="{9D8B030D-6E8A-4147-A177-3AD203B41FA5}">
                      <a16:colId xmlns:a16="http://schemas.microsoft.com/office/drawing/2014/main" val="2792169605"/>
                    </a:ext>
                  </a:extLst>
                </a:gridCol>
                <a:gridCol w="1040133">
                  <a:extLst>
                    <a:ext uri="{9D8B030D-6E8A-4147-A177-3AD203B41FA5}">
                      <a16:colId xmlns:a16="http://schemas.microsoft.com/office/drawing/2014/main" val="2311467132"/>
                    </a:ext>
                  </a:extLst>
                </a:gridCol>
                <a:gridCol w="1754353">
                  <a:extLst>
                    <a:ext uri="{9D8B030D-6E8A-4147-A177-3AD203B41FA5}">
                      <a16:colId xmlns:a16="http://schemas.microsoft.com/office/drawing/2014/main" val="49310969"/>
                    </a:ext>
                  </a:extLst>
                </a:gridCol>
              </a:tblGrid>
              <a:tr h="252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№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Наименование информационного продукта КОИС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Краткое описание продукта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Частота обновления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Доступная площадь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Дополнительные исходные данные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extLst>
                  <a:ext uri="{0D108BD9-81ED-4DB2-BD59-A6C34878D82A}">
                    <a16:rowId xmlns:a16="http://schemas.microsoft.com/office/drawing/2014/main" val="689166152"/>
                  </a:ext>
                </a:extLst>
              </a:tr>
              <a:tr h="125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Инвентаризация земель сельхозназначения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Границы полей и зарастание земель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требуются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extLst>
                  <a:ext uri="{0D108BD9-81ED-4DB2-BD59-A6C34878D82A}">
                    <a16:rowId xmlns:a16="http://schemas.microsoft.com/office/drawing/2014/main" val="1715607611"/>
                  </a:ext>
                </a:extLst>
              </a:tr>
              <a:tr h="255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Ситуационные карты территорий для сельского хозяйства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Комплекты электронных слоев границ полей, границы лесов, объектов гидрографии, застройки, инфраструктуры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требуются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extLst>
                  <a:ext uri="{0D108BD9-81ED-4DB2-BD59-A6C34878D82A}">
                    <a16:rowId xmlns:a16="http://schemas.microsoft.com/office/drawing/2014/main" val="3610372231"/>
                  </a:ext>
                </a:extLst>
              </a:tr>
              <a:tr h="252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Изменения в структуре земель сельхозназначения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Тематическая карта угодий для вовлечения и изъятия земель из сельхозоборота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требуются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extLst>
                  <a:ext uri="{0D108BD9-81ED-4DB2-BD59-A6C34878D82A}">
                    <a16:rowId xmlns:a16="http://schemas.microsoft.com/office/drawing/2014/main" val="140517122"/>
                  </a:ext>
                </a:extLst>
              </a:tr>
              <a:tr h="252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Развитие посевов, оперативный мониторинг состояния посевов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Тематическая карта границ полей с динамикой изменений вегетационных индексов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требуются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extLst>
                  <a:ext uri="{0D108BD9-81ED-4DB2-BD59-A6C34878D82A}">
                    <a16:rowId xmlns:a16="http://schemas.microsoft.com/office/drawing/2014/main" val="1926087122"/>
                  </a:ext>
                </a:extLst>
              </a:tr>
              <a:tr h="125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Соблюдение севооборота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Тематическая карта границ полей с классификацией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История использования полей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extLst>
                  <a:ext uri="{0D108BD9-81ED-4DB2-BD59-A6C34878D82A}">
                    <a16:rowId xmlns:a16="http://schemas.microsoft.com/office/drawing/2014/main" val="2007036483"/>
                  </a:ext>
                </a:extLst>
              </a:tr>
              <a:tr h="252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Ситуационные карты территорий для лесного хозяйства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Комплекты электронных слоев границ лесов, застройки, инфраструктуры, объектов гидрографии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требуются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extLst>
                  <a:ext uri="{0D108BD9-81ED-4DB2-BD59-A6C34878D82A}">
                    <a16:rowId xmlns:a16="http://schemas.microsoft.com/office/drawing/2014/main" val="1713992241"/>
                  </a:ext>
                </a:extLst>
              </a:tr>
              <a:tr h="252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Оценка параметров лесного фонда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Тематическая карта преобладающих пород, групп возраста, высоты, полноты древостоя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Таксационное описание (опционально)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extLst>
                  <a:ext uri="{0D108BD9-81ED-4DB2-BD59-A6C34878D82A}">
                    <a16:rowId xmlns:a16="http://schemas.microsoft.com/office/drawing/2014/main" val="780998308"/>
                  </a:ext>
                </a:extLst>
              </a:tr>
              <a:tr h="382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Информация о незаконной деятельности в лесном фонде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Тематическая карта хозяйственных изменений с указанием принадлежности к задекларированным рубкам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Квартальная сеть</a:t>
                      </a:r>
                      <a:endParaRPr lang="ru-RU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Участковые лесничества</a:t>
                      </a:r>
                      <a:endParaRPr lang="ru-RU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Декларации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extLst>
                  <a:ext uri="{0D108BD9-81ED-4DB2-BD59-A6C34878D82A}">
                    <a16:rowId xmlns:a16="http://schemas.microsoft.com/office/drawing/2014/main" val="3580494595"/>
                  </a:ext>
                </a:extLst>
              </a:tr>
              <a:tr h="252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Соблюдения правил недропользования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Тематическая карта границ карьеров с определением отклонений от лицензий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Границы лицензий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extLst>
                  <a:ext uri="{0D108BD9-81ED-4DB2-BD59-A6C34878D82A}">
                    <a16:rowId xmlns:a16="http://schemas.microsoft.com/office/drawing/2014/main" val="3759427560"/>
                  </a:ext>
                </a:extLst>
              </a:tr>
              <a:tr h="512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Ситуационные карты территорий при чрезвычайных ситуациях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Комплекты электронных слоев социальных и промышленных объектов, объекты гидрографии, городская застройка, инфраструктура, границы полей, границы лесов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требуются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extLst>
                  <a:ext uri="{0D108BD9-81ED-4DB2-BD59-A6C34878D82A}">
                    <a16:rowId xmlns:a16="http://schemas.microsoft.com/office/drawing/2014/main" val="2511538575"/>
                  </a:ext>
                </a:extLst>
              </a:tr>
              <a:tr h="382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Ретроспективный мониторинг половодий, паводков, наводнений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Комплекты электронных слоев затопления по годам, карты максимальных границ подтопления, схемы подтопления объектов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требуются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extLst>
                  <a:ext uri="{0D108BD9-81ED-4DB2-BD59-A6C34878D82A}">
                    <a16:rowId xmlns:a16="http://schemas.microsoft.com/office/drawing/2014/main" val="1757853797"/>
                  </a:ext>
                </a:extLst>
              </a:tr>
              <a:tr h="252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Оперативный мониторинг половодий, паводков, наводнений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Оперативные карты и отчеты о масштабах подтопления социальных, жилых, промышленных объектов.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требуются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extLst>
                  <a:ext uri="{0D108BD9-81ED-4DB2-BD59-A6C34878D82A}">
                    <a16:rowId xmlns:a16="http://schemas.microsoft.com/office/drawing/2014/main" val="662956357"/>
                  </a:ext>
                </a:extLst>
              </a:tr>
              <a:tr h="382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Оперативный мониторинг пожаров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Оперативные карты контуров развития пожаров, предупреждения об опасности развития пожаров в сторону населенных пунктов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Ежедневно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Весь регион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требуются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extLst>
                  <a:ext uri="{0D108BD9-81ED-4DB2-BD59-A6C34878D82A}">
                    <a16:rowId xmlns:a16="http://schemas.microsoft.com/office/drawing/2014/main" val="252416901"/>
                  </a:ext>
                </a:extLst>
              </a:tr>
              <a:tr h="382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Нарушенные земли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Комплексная интеграция информации об экологических нарушениях, зарастающих землях, нарушениях разрешенного использования на заданную территорию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 согласованию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Кадастровая информация</a:t>
                      </a:r>
                      <a:endParaRPr lang="ru-RU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86" marR="21686" marT="0" marB="0" anchor="ctr"/>
                </a:tc>
                <a:extLst>
                  <a:ext uri="{0D108BD9-81ED-4DB2-BD59-A6C34878D82A}">
                    <a16:rowId xmlns:a16="http://schemas.microsoft.com/office/drawing/2014/main" val="216316542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7A5B6E1F-07EA-440A-BCAF-9DC9E4CC2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-13395"/>
            <a:ext cx="8648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Продукты под заказ 2023-2025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Содержат обзорную тематическую информацию на запрошенную территорию с оговоренной периодичностью обновления.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15E233-60C6-42CC-9AFA-07ADF22353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675" y="-82075"/>
            <a:ext cx="61721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59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826F5B-8E1F-4B69-811E-0C83A24F0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24" y="523435"/>
            <a:ext cx="5591345" cy="3216508"/>
          </a:xfrm>
          <a:prstGeom prst="rect">
            <a:avLst/>
          </a:prstGeom>
        </p:spPr>
      </p:pic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AE7B6ADC-F10A-45F4-AC82-CC1DF3D0064A}"/>
              </a:ext>
            </a:extLst>
          </p:cNvPr>
          <p:cNvGraphicFramePr/>
          <p:nvPr/>
        </p:nvGraphicFramePr>
        <p:xfrm>
          <a:off x="6140408" y="719338"/>
          <a:ext cx="2563100" cy="2815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C2FB0E2-334A-4E15-8353-AD1D3227B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648" y="195103"/>
            <a:ext cx="7338434" cy="34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717911">
              <a:defRPr/>
            </a:pPr>
            <a:r>
              <a:rPr lang="ru-RU" sz="2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субъектов РФ по использованию сервисов ДЗЗ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8DE2D5F6-4654-4D6E-B5A2-D74039DC0DB6}"/>
              </a:ext>
            </a:extLst>
          </p:cNvPr>
          <p:cNvGraphicFramePr/>
          <p:nvPr/>
        </p:nvGraphicFramePr>
        <p:xfrm>
          <a:off x="6323489" y="856677"/>
          <a:ext cx="2714625" cy="2981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A6ABE16-D790-4F44-AB00-51282B542B65}"/>
              </a:ext>
            </a:extLst>
          </p:cNvPr>
          <p:cNvSpPr txBox="1"/>
          <p:nvPr/>
        </p:nvSpPr>
        <p:spPr>
          <a:xfrm>
            <a:off x="628864" y="4068275"/>
            <a:ext cx="3399576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135000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Noir Pro" panose="00000500000000000000" pitchFamily="50" charset="0"/>
              </a:rPr>
              <a:t>Пользователи регистрируются, но не с той почтой</a:t>
            </a:r>
          </a:p>
          <a:p>
            <a:pPr marL="214313" indent="-135000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Noir Pro" panose="00000500000000000000" pitchFamily="50" charset="0"/>
              </a:rPr>
              <a:t>Ответственные не могут найти входящие письма</a:t>
            </a:r>
          </a:p>
          <a:p>
            <a:pPr marL="214313" indent="-135000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Noir Pro" panose="00000500000000000000" pitchFamily="50" charset="0"/>
              </a:rPr>
              <a:t>Долго собираются «заинтересованные» сотрудники</a:t>
            </a:r>
          </a:p>
          <a:p>
            <a:pPr marL="214313" indent="-135000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Noir Pro" panose="00000500000000000000" pitchFamily="50" charset="0"/>
              </a:rPr>
              <a:t>Низкий приоритет и мотивация использования </a:t>
            </a:r>
            <a:r>
              <a:rPr lang="ru-RU" sz="900" dirty="0" err="1">
                <a:latin typeface="Noir Pro" panose="00000500000000000000" pitchFamily="50" charset="0"/>
              </a:rPr>
              <a:t>геоданных</a:t>
            </a:r>
            <a:r>
              <a:rPr lang="ru-RU" sz="900" dirty="0">
                <a:latin typeface="Noir Pro" panose="00000500000000000000" pitchFamily="50" charset="0"/>
              </a:rPr>
              <a:t> в целом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4E67A5-D75A-45DD-B546-E98DC8532AB9}"/>
              </a:ext>
            </a:extLst>
          </p:cNvPr>
          <p:cNvSpPr txBox="1"/>
          <p:nvPr/>
        </p:nvSpPr>
        <p:spPr>
          <a:xfrm>
            <a:off x="4752865" y="4068275"/>
            <a:ext cx="3166856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135000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Noir Pro" panose="00000500000000000000" pitchFamily="50" charset="0"/>
              </a:rPr>
              <a:t>Есть собственные центры работы с </a:t>
            </a:r>
            <a:r>
              <a:rPr lang="ru-RU" sz="900" dirty="0" err="1">
                <a:latin typeface="Noir Pro" panose="00000500000000000000" pitchFamily="50" charset="0"/>
              </a:rPr>
              <a:t>геоданными</a:t>
            </a:r>
            <a:endParaRPr lang="ru-RU" sz="900" dirty="0">
              <a:latin typeface="Noir Pro" panose="00000500000000000000" pitchFamily="50" charset="0"/>
            </a:endParaRPr>
          </a:p>
          <a:p>
            <a:pPr marL="214313" indent="-135000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Noir Pro" panose="00000500000000000000" pitchFamily="50" charset="0"/>
              </a:rPr>
              <a:t>Налажен централизованный доступ к продуктам</a:t>
            </a:r>
          </a:p>
          <a:p>
            <a:pPr marL="214313" indent="-135000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Noir Pro" panose="00000500000000000000" pitchFamily="50" charset="0"/>
              </a:rPr>
              <a:t>Ответственным назначено </a:t>
            </a:r>
            <a:r>
              <a:rPr lang="ru-RU" sz="900" dirty="0" err="1">
                <a:latin typeface="Noir Pro" panose="00000500000000000000" pitchFamily="50" charset="0"/>
              </a:rPr>
              <a:t>Минцифры</a:t>
            </a:r>
            <a:r>
              <a:rPr lang="ru-RU" sz="900" dirty="0">
                <a:latin typeface="Noir Pro" panose="00000500000000000000" pitchFamily="50" charset="0"/>
              </a:rPr>
              <a:t> или аналог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D8F217F-837A-4DE3-807A-F99923C1027A}"/>
              </a:ext>
            </a:extLst>
          </p:cNvPr>
          <p:cNvSpPr/>
          <p:nvPr/>
        </p:nvSpPr>
        <p:spPr>
          <a:xfrm>
            <a:off x="628864" y="3739945"/>
            <a:ext cx="845141" cy="1911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294BFD4-39A5-4B4D-AE8B-E76170B2FAB5}"/>
              </a:ext>
            </a:extLst>
          </p:cNvPr>
          <p:cNvSpPr/>
          <p:nvPr/>
        </p:nvSpPr>
        <p:spPr>
          <a:xfrm>
            <a:off x="1531373" y="3739944"/>
            <a:ext cx="2217102" cy="191128"/>
          </a:xfrm>
          <a:prstGeom prst="rect">
            <a:avLst/>
          </a:prstGeom>
          <a:solidFill>
            <a:srgbClr val="F38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54AEDEA-9BEC-4BD2-8849-E5405624868D}"/>
              </a:ext>
            </a:extLst>
          </p:cNvPr>
          <p:cNvSpPr/>
          <p:nvPr/>
        </p:nvSpPr>
        <p:spPr>
          <a:xfrm>
            <a:off x="3805843" y="3739943"/>
            <a:ext cx="3138789" cy="191127"/>
          </a:xfrm>
          <a:prstGeom prst="rect">
            <a:avLst/>
          </a:prstGeom>
          <a:solidFill>
            <a:srgbClr val="89D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F993E07-827B-4619-BF12-B13C9485C2A5}"/>
              </a:ext>
            </a:extLst>
          </p:cNvPr>
          <p:cNvSpPr/>
          <p:nvPr/>
        </p:nvSpPr>
        <p:spPr>
          <a:xfrm>
            <a:off x="6999938" y="3739944"/>
            <a:ext cx="1556643" cy="191125"/>
          </a:xfrm>
          <a:prstGeom prst="rect">
            <a:avLst/>
          </a:prstGeom>
          <a:solidFill>
            <a:srgbClr val="3E8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F38BD8A-133F-4F6D-B242-5685D19B5A6A}"/>
              </a:ext>
            </a:extLst>
          </p:cNvPr>
          <p:cNvGrpSpPr/>
          <p:nvPr/>
        </p:nvGrpSpPr>
        <p:grpSpPr>
          <a:xfrm rot="16200000">
            <a:off x="2124167" y="2511944"/>
            <a:ext cx="129010" cy="3119610"/>
            <a:chOff x="4735628" y="1235297"/>
            <a:chExt cx="346510" cy="2063703"/>
          </a:xfrm>
        </p:grpSpPr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09BF3F84-5DC0-4680-A1DB-09CA46EA428D}"/>
                </a:ext>
              </a:extLst>
            </p:cNvPr>
            <p:cNvCxnSpPr/>
            <p:nvPr/>
          </p:nvCxnSpPr>
          <p:spPr>
            <a:xfrm>
              <a:off x="5082138" y="1235297"/>
              <a:ext cx="0" cy="2063703"/>
            </a:xfrm>
            <a:prstGeom prst="line">
              <a:avLst/>
            </a:prstGeom>
            <a:ln w="19050">
              <a:solidFill>
                <a:srgbClr val="050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D4782F67-0C6F-4E5B-9204-A38C889A08B5}"/>
                </a:ext>
              </a:extLst>
            </p:cNvPr>
            <p:cNvGrpSpPr/>
            <p:nvPr/>
          </p:nvGrpSpPr>
          <p:grpSpPr>
            <a:xfrm>
              <a:off x="4735628" y="1235297"/>
              <a:ext cx="346510" cy="2063703"/>
              <a:chOff x="4735628" y="1235297"/>
              <a:chExt cx="346510" cy="2063703"/>
            </a:xfrm>
          </p:grpSpPr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id="{8E78D70C-8486-4A4C-A800-B38E5C851DBC}"/>
                  </a:ext>
                </a:extLst>
              </p:cNvPr>
              <p:cNvCxnSpPr/>
              <p:nvPr/>
            </p:nvCxnSpPr>
            <p:spPr>
              <a:xfrm flipH="1">
                <a:off x="4735628" y="1235297"/>
                <a:ext cx="346510" cy="0"/>
              </a:xfrm>
              <a:prstGeom prst="line">
                <a:avLst/>
              </a:prstGeom>
              <a:ln w="19050">
                <a:solidFill>
                  <a:srgbClr val="0509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>
                <a:extLst>
                  <a:ext uri="{FF2B5EF4-FFF2-40B4-BE49-F238E27FC236}">
                    <a16:creationId xmlns:a16="http://schemas.microsoft.com/office/drawing/2014/main" id="{7EFC109E-A372-4D30-92B9-50D4647245A1}"/>
                  </a:ext>
                </a:extLst>
              </p:cNvPr>
              <p:cNvCxnSpPr/>
              <p:nvPr/>
            </p:nvCxnSpPr>
            <p:spPr>
              <a:xfrm flipH="1">
                <a:off x="4735628" y="3299000"/>
                <a:ext cx="346510" cy="0"/>
              </a:xfrm>
              <a:prstGeom prst="line">
                <a:avLst/>
              </a:prstGeom>
              <a:ln w="19050">
                <a:solidFill>
                  <a:srgbClr val="0509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B221F86-F94E-457B-9B3F-C85136061343}"/>
              </a:ext>
            </a:extLst>
          </p:cNvPr>
          <p:cNvGrpSpPr/>
          <p:nvPr/>
        </p:nvGrpSpPr>
        <p:grpSpPr>
          <a:xfrm rot="16200000">
            <a:off x="6114060" y="1699030"/>
            <a:ext cx="129008" cy="4745439"/>
            <a:chOff x="4735628" y="1235297"/>
            <a:chExt cx="346510" cy="2063703"/>
          </a:xfrm>
        </p:grpSpPr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CAA8D440-A713-4C89-88D1-CB6AA1A88EEA}"/>
                </a:ext>
              </a:extLst>
            </p:cNvPr>
            <p:cNvCxnSpPr/>
            <p:nvPr/>
          </p:nvCxnSpPr>
          <p:spPr>
            <a:xfrm>
              <a:off x="5082138" y="1235297"/>
              <a:ext cx="0" cy="2063703"/>
            </a:xfrm>
            <a:prstGeom prst="line">
              <a:avLst/>
            </a:prstGeom>
            <a:ln w="19050">
              <a:solidFill>
                <a:srgbClr val="050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A4837D88-CB71-4030-A9C7-D94E89BE5FD0}"/>
                </a:ext>
              </a:extLst>
            </p:cNvPr>
            <p:cNvGrpSpPr/>
            <p:nvPr/>
          </p:nvGrpSpPr>
          <p:grpSpPr>
            <a:xfrm>
              <a:off x="4735628" y="1235297"/>
              <a:ext cx="346510" cy="2063703"/>
              <a:chOff x="4735628" y="1235297"/>
              <a:chExt cx="346510" cy="2063703"/>
            </a:xfrm>
          </p:grpSpPr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9816B24A-F151-4470-9E99-6FFE08094746}"/>
                  </a:ext>
                </a:extLst>
              </p:cNvPr>
              <p:cNvCxnSpPr/>
              <p:nvPr/>
            </p:nvCxnSpPr>
            <p:spPr>
              <a:xfrm flipH="1">
                <a:off x="4735628" y="1235297"/>
                <a:ext cx="346510" cy="0"/>
              </a:xfrm>
              <a:prstGeom prst="line">
                <a:avLst/>
              </a:prstGeom>
              <a:ln w="19050">
                <a:solidFill>
                  <a:srgbClr val="0509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FC363957-01C6-4186-9D6C-11C35DBD534E}"/>
                  </a:ext>
                </a:extLst>
              </p:cNvPr>
              <p:cNvCxnSpPr/>
              <p:nvPr/>
            </p:nvCxnSpPr>
            <p:spPr>
              <a:xfrm flipH="1">
                <a:off x="4735628" y="3299000"/>
                <a:ext cx="346510" cy="0"/>
              </a:xfrm>
              <a:prstGeom prst="line">
                <a:avLst/>
              </a:prstGeom>
              <a:ln w="19050">
                <a:solidFill>
                  <a:srgbClr val="0509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9FC8E45-AE13-4CD6-AC78-F70737E4FD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9" y="-21053"/>
            <a:ext cx="845141" cy="6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06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004E61-39CB-6540-9A63-A09FCEC27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001329" y="-2001330"/>
            <a:ext cx="5143499" cy="914615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9AC8550-4F15-1A41-8A3F-5915D2526B81}"/>
              </a:ext>
            </a:extLst>
          </p:cNvPr>
          <p:cNvSpPr txBox="1">
            <a:spLocks/>
          </p:cNvSpPr>
          <p:nvPr/>
        </p:nvSpPr>
        <p:spPr>
          <a:xfrm>
            <a:off x="-119162" y="13958"/>
            <a:ext cx="5767487" cy="240065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информационных систем Госкорпорации "Роскосмос" </a:t>
            </a:r>
            <a:b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федеральной государственной информационной системы "Единая цифровая платформа "Национальная система пространственных данных</a:t>
            </a:r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D8E391-FE30-2F41-85C5-6A84D4C954E9}"/>
              </a:ext>
            </a:extLst>
          </p:cNvPr>
          <p:cNvSpPr/>
          <p:nvPr/>
        </p:nvSpPr>
        <p:spPr>
          <a:xfrm>
            <a:off x="971550" y="4852543"/>
            <a:ext cx="81526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автоматических космических комплексов и систем навигации и ДЗЗ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19A399-FF0C-42CD-BFD8-9581DB3429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294" y="-158896"/>
            <a:ext cx="1550831" cy="11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06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Заголовок 27">
            <a:extLst>
              <a:ext uri="{FF2B5EF4-FFF2-40B4-BE49-F238E27FC236}">
                <a16:creationId xmlns:a16="http://schemas.microsoft.com/office/drawing/2014/main" id="{0A58E655-FE2D-4540-9A98-0B576CB1045C}"/>
              </a:ext>
            </a:extLst>
          </p:cNvPr>
          <p:cNvSpPr txBox="1">
            <a:spLocks/>
          </p:cNvSpPr>
          <p:nvPr/>
        </p:nvSpPr>
        <p:spPr>
          <a:xfrm>
            <a:off x="590550" y="84535"/>
            <a:ext cx="8839200" cy="6048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18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проекта «Цифровая Земля» с федеральными и региональными информационными системами Российской Федерации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579" name="Группа 23">
            <a:extLst>
              <a:ext uri="{FF2B5EF4-FFF2-40B4-BE49-F238E27FC236}">
                <a16:creationId xmlns:a16="http://schemas.microsoft.com/office/drawing/2014/main" id="{3F4DEE9B-83D0-4B47-80E2-07645CB84FAB}"/>
              </a:ext>
            </a:extLst>
          </p:cNvPr>
          <p:cNvGrpSpPr>
            <a:grpSpLocks/>
          </p:cNvGrpSpPr>
          <p:nvPr/>
        </p:nvGrpSpPr>
        <p:grpSpPr bwMode="auto">
          <a:xfrm>
            <a:off x="200025" y="3020616"/>
            <a:ext cx="4914900" cy="2074101"/>
            <a:chOff x="3037323" y="2493304"/>
            <a:chExt cx="3963563" cy="1671981"/>
          </a:xfrm>
        </p:grpSpPr>
        <p:sp>
          <p:nvSpPr>
            <p:cNvPr id="25" name="Прямоугольник 65">
              <a:extLst>
                <a:ext uri="{FF2B5EF4-FFF2-40B4-BE49-F238E27FC236}">
                  <a16:creationId xmlns:a16="http://schemas.microsoft.com/office/drawing/2014/main" id="{9CB0E2D7-F4FD-460D-9775-814E4C0D9056}"/>
                </a:ext>
              </a:extLst>
            </p:cNvPr>
            <p:cNvSpPr/>
            <p:nvPr/>
          </p:nvSpPr>
          <p:spPr>
            <a:xfrm>
              <a:off x="3309050" y="2493304"/>
              <a:ext cx="3010118" cy="44834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  <a:ea typeface="MS Mincho"/>
                </a:rPr>
                <a:t>Проведена экспериментальная отработка в </a:t>
              </a:r>
              <a:b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  <a:ea typeface="MS Mincho"/>
                </a:rPr>
              </a:br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  <a:ea typeface="MS Mincho"/>
                </a:rPr>
                <a:t>8 пилотных регионах Российской Федерации на этапе создания сервисов ДЗЗ</a:t>
              </a:r>
            </a:p>
          </p:txBody>
        </p:sp>
        <p:pic>
          <p:nvPicPr>
            <p:cNvPr id="24598" name="Рисунок 25">
              <a:extLst>
                <a:ext uri="{FF2B5EF4-FFF2-40B4-BE49-F238E27FC236}">
                  <a16:creationId xmlns:a16="http://schemas.microsoft.com/office/drawing/2014/main" id="{800971CB-4C62-4285-8905-9DEE4BF06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130" y="3272477"/>
              <a:ext cx="256720" cy="272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Рисунок 26">
              <a:extLst>
                <a:ext uri="{FF2B5EF4-FFF2-40B4-BE49-F238E27FC236}">
                  <a16:creationId xmlns:a16="http://schemas.microsoft.com/office/drawing/2014/main" id="{1A217E56-0180-4F96-AE83-EB8D87CF8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366" y="3871984"/>
              <a:ext cx="505333" cy="28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0" name="Рисунок 27">
              <a:extLst>
                <a:ext uri="{FF2B5EF4-FFF2-40B4-BE49-F238E27FC236}">
                  <a16:creationId xmlns:a16="http://schemas.microsoft.com/office/drawing/2014/main" id="{AAB89C7C-EF6A-4CB9-9926-CD5DABFF3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524" y="3584495"/>
              <a:ext cx="337872" cy="24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1" name="Рисунок 29">
              <a:extLst>
                <a:ext uri="{FF2B5EF4-FFF2-40B4-BE49-F238E27FC236}">
                  <a16:creationId xmlns:a16="http://schemas.microsoft.com/office/drawing/2014/main" id="{29BAD90C-8860-4E92-AE77-3DA968A0E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323" y="3514782"/>
              <a:ext cx="346035" cy="284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Рисунок 30">
              <a:extLst>
                <a:ext uri="{FF2B5EF4-FFF2-40B4-BE49-F238E27FC236}">
                  <a16:creationId xmlns:a16="http://schemas.microsoft.com/office/drawing/2014/main" id="{891241BA-129D-4BF8-A827-243412483C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905" y="3831540"/>
              <a:ext cx="256871" cy="281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3" name="Рисунок 31">
              <a:extLst>
                <a:ext uri="{FF2B5EF4-FFF2-40B4-BE49-F238E27FC236}">
                  <a16:creationId xmlns:a16="http://schemas.microsoft.com/office/drawing/2014/main" id="{F15A5E4D-31E3-4F40-9BC4-BD4CBADB6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515" y="3248404"/>
              <a:ext cx="227653" cy="227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4" name="Рисунок 32">
              <a:extLst>
                <a:ext uri="{FF2B5EF4-FFF2-40B4-BE49-F238E27FC236}">
                  <a16:creationId xmlns:a16="http://schemas.microsoft.com/office/drawing/2014/main" id="{4D10C2F2-5FB1-4463-A709-48C90B6C9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757" y="2966039"/>
              <a:ext cx="225484" cy="27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5" name="Рисунок 33">
              <a:extLst>
                <a:ext uri="{FF2B5EF4-FFF2-40B4-BE49-F238E27FC236}">
                  <a16:creationId xmlns:a16="http://schemas.microsoft.com/office/drawing/2014/main" id="{B245B444-9195-4B29-B9BB-22187022C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814" y="2866200"/>
              <a:ext cx="311053" cy="31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Прямоугольник 65">
              <a:extLst>
                <a:ext uri="{FF2B5EF4-FFF2-40B4-BE49-F238E27FC236}">
                  <a16:creationId xmlns:a16="http://schemas.microsoft.com/office/drawing/2014/main" id="{02BFA69A-A43D-40E6-AF6E-6769219222A0}"/>
                </a:ext>
              </a:extLst>
            </p:cNvPr>
            <p:cNvSpPr/>
            <p:nvPr/>
          </p:nvSpPr>
          <p:spPr>
            <a:xfrm>
              <a:off x="5189054" y="2851306"/>
              <a:ext cx="1811832" cy="131397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200000"/>
                </a:lnSpc>
                <a:spcAft>
                  <a:spcPts val="600"/>
                </a:spcAft>
                <a:defRPr/>
              </a:pPr>
              <a:r>
                <a:rPr lang="ru-RU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  <a:ea typeface="MS Mincho"/>
                </a:rPr>
                <a:t>Тверская область</a:t>
              </a:r>
              <a:endPara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endParaRPr>
            </a:p>
            <a:p>
              <a:pPr>
                <a:lnSpc>
                  <a:spcPct val="200000"/>
                </a:lnSpc>
                <a:spcAft>
                  <a:spcPts val="600"/>
                </a:spcAft>
                <a:defRPr/>
              </a:pPr>
              <a:r>
                <a:rPr lang="ru-RU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  <a:ea typeface="MS Mincho"/>
                </a:rPr>
                <a:t>Кемеровская область</a:t>
              </a:r>
            </a:p>
            <a:p>
              <a:pPr>
                <a:lnSpc>
                  <a:spcPct val="200000"/>
                </a:lnSpc>
                <a:spcAft>
                  <a:spcPts val="600"/>
                </a:spcAft>
                <a:defRPr/>
              </a:pPr>
              <a:r>
                <a:rPr lang="ru-RU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  <a:ea typeface="MS Mincho"/>
                </a:rPr>
                <a:t>Республика Крым</a:t>
              </a:r>
            </a:p>
            <a:p>
              <a:pPr>
                <a:lnSpc>
                  <a:spcPct val="200000"/>
                </a:lnSpc>
                <a:spcAft>
                  <a:spcPts val="600"/>
                </a:spcAft>
                <a:defRPr/>
              </a:pPr>
              <a:r>
                <a:rPr lang="ru-RU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Elektra Light Pro" panose="02000503030000020004" pitchFamily="2" charset="77"/>
                  <a:ea typeface="MS Mincho"/>
                </a:rPr>
                <a:t>Красноярский край</a:t>
              </a:r>
            </a:p>
          </p:txBody>
        </p:sp>
        <p:sp>
          <p:nvSpPr>
            <p:cNvPr id="24607" name="Rectangle 161">
              <a:extLst>
                <a:ext uri="{FF2B5EF4-FFF2-40B4-BE49-F238E27FC236}">
                  <a16:creationId xmlns:a16="http://schemas.microsoft.com/office/drawing/2014/main" id="{061BFF06-25A2-468A-97B1-438BE1C7E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9377" y="2858024"/>
              <a:ext cx="2421537" cy="126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ru-RU" altLang="ru-RU" sz="1050">
                  <a:solidFill>
                    <a:srgbClr val="262626"/>
                  </a:solidFill>
                  <a:latin typeface="Elektra Light Pro" panose="02000503030000020004"/>
                  <a:ea typeface="MS Mincho"/>
                  <a:cs typeface="MS Mincho"/>
                </a:rPr>
                <a:t>Свердловская область</a:t>
              </a:r>
            </a:p>
            <a:p>
              <a:pPr>
                <a:lnSpc>
                  <a:spcPct val="20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ru-RU" altLang="ru-RU" sz="1050">
                  <a:solidFill>
                    <a:srgbClr val="262626"/>
                  </a:solidFill>
                  <a:latin typeface="Elektra Light Pro" panose="02000503030000020004"/>
                  <a:ea typeface="MS Mincho"/>
                  <a:cs typeface="MS Mincho"/>
                </a:rPr>
                <a:t>Республика Татарстан</a:t>
              </a:r>
              <a:endParaRPr lang="ru-RU" altLang="ru-RU" sz="1050">
                <a:solidFill>
                  <a:srgbClr val="262626"/>
                </a:solidFill>
                <a:latin typeface="Elektra Light Pro" panose="02000503030000020004"/>
                <a:cs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ru-RU" altLang="ru-RU" sz="1050">
                  <a:solidFill>
                    <a:srgbClr val="262626"/>
                  </a:solidFill>
                  <a:latin typeface="Elektra Light Pro" panose="02000503030000020004"/>
                  <a:ea typeface="MS Mincho"/>
                  <a:cs typeface="MS Mincho"/>
                </a:rPr>
                <a:t>Нижегородская область</a:t>
              </a:r>
            </a:p>
            <a:p>
              <a:pPr>
                <a:lnSpc>
                  <a:spcPct val="20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ru-RU" altLang="ru-RU" sz="1050">
                  <a:solidFill>
                    <a:srgbClr val="262626"/>
                  </a:solidFill>
                  <a:latin typeface="Elektra Light Pro" panose="02000503030000020004"/>
                  <a:cs typeface="Calibri" panose="020F0502020204030204" pitchFamily="34" charset="0"/>
                </a:rPr>
                <a:t>Самарская область</a:t>
              </a:r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2739BE0-E004-4EB7-B82A-BA661E804C6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894" b="1"/>
          <a:stretch/>
        </p:blipFill>
        <p:spPr>
          <a:xfrm>
            <a:off x="5072063" y="885826"/>
            <a:ext cx="3999310" cy="2202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581" name="Group 7">
            <a:extLst>
              <a:ext uri="{FF2B5EF4-FFF2-40B4-BE49-F238E27FC236}">
                <a16:creationId xmlns:a16="http://schemas.microsoft.com/office/drawing/2014/main" id="{37D5B7C2-E2C5-4569-8BCE-D2EF61FCB36F}"/>
              </a:ext>
            </a:extLst>
          </p:cNvPr>
          <p:cNvGrpSpPr>
            <a:grpSpLocks/>
          </p:cNvGrpSpPr>
          <p:nvPr/>
        </p:nvGrpSpPr>
        <p:grpSpPr bwMode="auto">
          <a:xfrm>
            <a:off x="5700713" y="2959894"/>
            <a:ext cx="3296841" cy="1818085"/>
            <a:chOff x="1804207" y="601197"/>
            <a:chExt cx="7160406" cy="3768023"/>
          </a:xfrm>
        </p:grpSpPr>
        <p:grpSp>
          <p:nvGrpSpPr>
            <p:cNvPr id="24592" name="Группа 39">
              <a:extLst>
                <a:ext uri="{FF2B5EF4-FFF2-40B4-BE49-F238E27FC236}">
                  <a16:creationId xmlns:a16="http://schemas.microsoft.com/office/drawing/2014/main" id="{DB0E1AF9-9D93-4328-ADC5-2F42F2BB71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4207" y="601197"/>
              <a:ext cx="7111915" cy="3768023"/>
              <a:chOff x="463550" y="639297"/>
              <a:chExt cx="8117610" cy="4300859"/>
            </a:xfrm>
          </p:grpSpPr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7815D34C-C63F-4483-9DD7-1A0CCF97F7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-611" t="1044" r="2952"/>
              <a:stretch/>
            </p:blipFill>
            <p:spPr>
              <a:xfrm>
                <a:off x="463550" y="639297"/>
                <a:ext cx="8116877" cy="43008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E16B22C2-AD8B-4BF6-9407-6203B3E03E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39936" y="1081495"/>
                <a:ext cx="2210741" cy="148994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B7E9E491-DA2D-452E-9458-272FBF71A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760" t="3391" r="3993" b="3460"/>
            <a:stretch/>
          </p:blipFill>
          <p:spPr>
            <a:xfrm>
              <a:off x="5910644" y="880036"/>
              <a:ext cx="3053969" cy="3489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4F1C149B-09A8-4869-BEFD-B0F6346B8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30380" y="902244"/>
              <a:ext cx="2234233" cy="15397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4582" name="Рисунок 22">
            <a:extLst>
              <a:ext uri="{FF2B5EF4-FFF2-40B4-BE49-F238E27FC236}">
                <a16:creationId xmlns:a16="http://schemas.microsoft.com/office/drawing/2014/main" id="{A3F503C4-F7B4-456A-96D4-64DEA22E62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21432" y="-63104"/>
            <a:ext cx="1082279" cy="8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50"/>
          </a:p>
        </p:txBody>
      </p:sp>
      <p:pic>
        <p:nvPicPr>
          <p:cNvPr id="24583" name="Picture 6" descr="https://moodle.opentechnology.ru/pluginfile.php/36122/course/overviewfiles/200422_11-46_284.jpg">
            <a:extLst>
              <a:ext uri="{FF2B5EF4-FFF2-40B4-BE49-F238E27FC236}">
                <a16:creationId xmlns:a16="http://schemas.microsoft.com/office/drawing/2014/main" id="{BFC3C7FD-19C5-4B1A-B9C6-35E83AACA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900112"/>
            <a:ext cx="1493044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Рисунок 47">
            <a:extLst>
              <a:ext uri="{FF2B5EF4-FFF2-40B4-BE49-F238E27FC236}">
                <a16:creationId xmlns:a16="http://schemas.microsoft.com/office/drawing/2014/main" id="{D8A7D41F-0041-4F49-B061-E4E118B36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35" y="1879997"/>
            <a:ext cx="1143000" cy="58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Прямоугольник 65">
            <a:extLst>
              <a:ext uri="{FF2B5EF4-FFF2-40B4-BE49-F238E27FC236}">
                <a16:creationId xmlns:a16="http://schemas.microsoft.com/office/drawing/2014/main" id="{02BFA69A-A43D-40E6-AF6E-6769219222A0}"/>
              </a:ext>
            </a:extLst>
          </p:cNvPr>
          <p:cNvSpPr/>
          <p:nvPr/>
        </p:nvSpPr>
        <p:spPr>
          <a:xfrm>
            <a:off x="2126457" y="795338"/>
            <a:ext cx="2694385" cy="24468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Государственная информационная система «Типовое облачное решение по осуществлению контрольно-надзорной деятельности»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Информационная система МЧС России</a:t>
            </a:r>
          </a:p>
          <a:p>
            <a:pPr algn="just">
              <a:spcAft>
                <a:spcPts val="600"/>
              </a:spcAft>
              <a:defRPr/>
            </a:pPr>
            <a:endParaRPr lang="ru-RU" sz="3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Геоинформационная система Рослесхоза по контролю за лесопользованием</a:t>
            </a:r>
          </a:p>
          <a:p>
            <a:pPr algn="just">
              <a:spcAft>
                <a:spcPts val="600"/>
              </a:spcAft>
              <a:defRPr/>
            </a:pPr>
            <a:endParaRPr lang="ru-RU" sz="3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ГИС мониторинга объектов </a:t>
            </a:r>
            <a:b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строительства нац. проектов</a:t>
            </a:r>
          </a:p>
          <a:p>
            <a:pPr algn="just">
              <a:spcAft>
                <a:spcPts val="600"/>
              </a:spcAft>
              <a:defRPr/>
            </a:pP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</p:txBody>
      </p:sp>
      <p:grpSp>
        <p:nvGrpSpPr>
          <p:cNvPr id="24586" name="Group 12">
            <a:extLst>
              <a:ext uri="{FF2B5EF4-FFF2-40B4-BE49-F238E27FC236}">
                <a16:creationId xmlns:a16="http://schemas.microsoft.com/office/drawing/2014/main" id="{2A07A7CD-E9AA-4738-942A-0ECFD7799A4E}"/>
              </a:ext>
            </a:extLst>
          </p:cNvPr>
          <p:cNvGrpSpPr>
            <a:grpSpLocks/>
          </p:cNvGrpSpPr>
          <p:nvPr/>
        </p:nvGrpSpPr>
        <p:grpSpPr bwMode="auto">
          <a:xfrm>
            <a:off x="4377929" y="2871788"/>
            <a:ext cx="2644378" cy="1525191"/>
            <a:chOff x="150358" y="821333"/>
            <a:chExt cx="7126278" cy="4110005"/>
          </a:xfrm>
        </p:grpSpPr>
        <p:pic>
          <p:nvPicPr>
            <p:cNvPr id="55" name="Picture 11">
              <a:extLst>
                <a:ext uri="{FF2B5EF4-FFF2-40B4-BE49-F238E27FC236}">
                  <a16:creationId xmlns:a16="http://schemas.microsoft.com/office/drawing/2014/main" id="{4D935D0A-28E9-CB4D-BA03-66E9AD2A7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" b="1"/>
            <a:stretch/>
          </p:blipFill>
          <p:spPr>
            <a:xfrm>
              <a:off x="150358" y="821333"/>
              <a:ext cx="7126278" cy="41100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591" name="Picture 7">
              <a:extLst>
                <a:ext uri="{FF2B5EF4-FFF2-40B4-BE49-F238E27FC236}">
                  <a16:creationId xmlns:a16="http://schemas.microsoft.com/office/drawing/2014/main" id="{3518C097-29FC-4916-80FD-DC09E30162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1" r="25304"/>
            <a:stretch>
              <a:fillRect/>
            </a:stretch>
          </p:blipFill>
          <p:spPr bwMode="auto">
            <a:xfrm>
              <a:off x="179388" y="821333"/>
              <a:ext cx="5328783" cy="4026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7" name="Picture 8" descr="https://rufincontrol.ru/upload/iblock/7e0/2017_06_23_019_949_01.jpg">
            <a:extLst>
              <a:ext uri="{FF2B5EF4-FFF2-40B4-BE49-F238E27FC236}">
                <a16:creationId xmlns:a16="http://schemas.microsoft.com/office/drawing/2014/main" id="{DE4CF48B-92AF-4C37-817E-A212C41AA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" y="2468166"/>
            <a:ext cx="753666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8" descr="https://radem.igps.ru/assets/images/arc-main-logo.png">
            <a:extLst>
              <a:ext uri="{FF2B5EF4-FFF2-40B4-BE49-F238E27FC236}">
                <a16:creationId xmlns:a16="http://schemas.microsoft.com/office/drawing/2014/main" id="{C2614758-3BF1-4BD0-BE96-8979C9D73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9" y="1434704"/>
            <a:ext cx="439341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Рисунок 30">
            <a:extLst>
              <a:ext uri="{FF2B5EF4-FFF2-40B4-BE49-F238E27FC236}">
                <a16:creationId xmlns:a16="http://schemas.microsoft.com/office/drawing/2014/main" id="{4692452D-16D2-4177-9CE0-5B1936320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5" y="-16669"/>
            <a:ext cx="834629" cy="61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4" y="1714955"/>
            <a:ext cx="4778693" cy="205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3" y="2849227"/>
            <a:ext cx="6089968" cy="2072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Заголовок 27">
            <a:extLst>
              <a:ext uri="{FF2B5EF4-FFF2-40B4-BE49-F238E27FC236}">
                <a16:creationId xmlns:a16="http://schemas.microsoft.com/office/drawing/2014/main" id="{0A58E655-FE2D-4540-9A98-0B576CB1045C}"/>
              </a:ext>
            </a:extLst>
          </p:cNvPr>
          <p:cNvSpPr txBox="1">
            <a:spLocks/>
          </p:cNvSpPr>
          <p:nvPr/>
        </p:nvSpPr>
        <p:spPr>
          <a:xfrm>
            <a:off x="-12933" y="149693"/>
            <a:ext cx="9277709" cy="60437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1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Госкорпорации «Роскосмос» с федеральной государственной информационной системой Единая цифровая платформа «Национальна система пространственных данных» (ЕЦП НСПД)</a:t>
            </a:r>
          </a:p>
        </p:txBody>
      </p:sp>
      <p:sp>
        <p:nvSpPr>
          <p:cNvPr id="26" name="Rectangle 161">
            <a:extLst>
              <a:ext uri="{FF2B5EF4-FFF2-40B4-BE49-F238E27FC236}">
                <a16:creationId xmlns:a16="http://schemas.microsoft.com/office/drawing/2014/main" id="{28D205BB-FC8C-154F-B8BB-337C87FBDFA3}"/>
              </a:ext>
            </a:extLst>
          </p:cNvPr>
          <p:cNvSpPr/>
          <p:nvPr/>
        </p:nvSpPr>
        <p:spPr>
          <a:xfrm>
            <a:off x="5905501" y="3966247"/>
            <a:ext cx="30487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Госкорпорацией «Роскосмос»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в 2022 году в рамках проведения эксперимента получено </a:t>
            </a:r>
            <a:b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1128688 </a:t>
            </a:r>
            <a:r>
              <a:rPr lang="ru-RU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кв.км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данных ДЗЗ по требуемым территориям: Пермский край, Республика Татарстан, Краснодарский край, Иркутская область. Передано в ФГИС ЕЦП НСПД 528 маршрутов съемки.</a:t>
            </a:r>
          </a:p>
          <a:p>
            <a:pPr algn="ct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27" name="Rectangle 161">
            <a:extLst>
              <a:ext uri="{FF2B5EF4-FFF2-40B4-BE49-F238E27FC236}">
                <a16:creationId xmlns:a16="http://schemas.microsoft.com/office/drawing/2014/main" id="{28D205BB-FC8C-154F-B8BB-337C87FBDFA3}"/>
              </a:ext>
            </a:extLst>
          </p:cNvPr>
          <p:cNvSpPr/>
          <p:nvPr/>
        </p:nvSpPr>
        <p:spPr>
          <a:xfrm>
            <a:off x="153962" y="948406"/>
            <a:ext cx="36955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ФГИС ЕЦП НСПД 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– единая цифровая платформа пространственных данных, включающая в себя сведения об объектах недвижимости, зарегистрированных правах на недвижимое имущество и государственной кадастровой оценке</a:t>
            </a:r>
          </a:p>
          <a:p>
            <a:pPr algn="ct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4EA5EC-4220-489A-B67E-2E53FEE0D2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952" y="-81945"/>
            <a:ext cx="622417" cy="461054"/>
          </a:xfrm>
          <a:prstGeom prst="rect">
            <a:avLst/>
          </a:prstGeom>
        </p:spPr>
      </p:pic>
      <p:pic>
        <p:nvPicPr>
          <p:cNvPr id="11" name="Рисунок 10" descr="Z:\Яковлев\Покрытие районов ЕИР (в новых границах) на 17.10.2022 г.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821" y="961236"/>
            <a:ext cx="4315364" cy="2924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1310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Заголовок 27">
            <a:extLst>
              <a:ext uri="{FF2B5EF4-FFF2-40B4-BE49-F238E27FC236}">
                <a16:creationId xmlns:a16="http://schemas.microsoft.com/office/drawing/2014/main" id="{0A58E655-FE2D-4540-9A98-0B576CB1045C}"/>
              </a:ext>
            </a:extLst>
          </p:cNvPr>
          <p:cNvSpPr txBox="1">
            <a:spLocks/>
          </p:cNvSpPr>
          <p:nvPr/>
        </p:nvSpPr>
        <p:spPr>
          <a:xfrm>
            <a:off x="-12933" y="178268"/>
            <a:ext cx="9277709" cy="60437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1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Госкорпорации «Роскосмос» с федеральной государственной информационной системой Единая цифровая платформа «Национальна система пространственных данных» (ЕЦП НСПД)</a:t>
            </a:r>
          </a:p>
        </p:txBody>
      </p:sp>
      <p:sp>
        <p:nvSpPr>
          <p:cNvPr id="27" name="Rectangle 161">
            <a:extLst>
              <a:ext uri="{FF2B5EF4-FFF2-40B4-BE49-F238E27FC236}">
                <a16:creationId xmlns:a16="http://schemas.microsoft.com/office/drawing/2014/main" id="{28D205BB-FC8C-154F-B8BB-337C87FBDFA3}"/>
              </a:ext>
            </a:extLst>
          </p:cNvPr>
          <p:cNvSpPr/>
          <p:nvPr/>
        </p:nvSpPr>
        <p:spPr>
          <a:xfrm>
            <a:off x="171451" y="938881"/>
            <a:ext cx="887652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соглашения об информационном взаимодействии федеральной государственной информационной системы "Единая цифровая платформа "Национальная система пространственных данных" (далее – ФГИС ЕЦП НСПД) и федерального фонда данных ДЗЗ (далее – ФФД ДЗЗ) Госкорпорацией «Роскосмос» совместно с Росреестром выполнена интеграция ФГИС ЕЦП НСПД и ФФД ДЗЗ посредством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и продукты ДЗЗ переданные Госкорпорацией "Роскосмос" по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 один из основных информационных слоев в ФГИС ЕЦП НСПД, который в связке с пространственными данными позволяет получить всеобъемлющую информацию о территории.</a:t>
            </a:r>
          </a:p>
          <a:p>
            <a:pPr indent="342900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информационной системой «Цифровая Земля» было сформировано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тематических отчета по 4 городским округам и 18 муниципальным районам, участвующим в эксперименте по созданию системы, для их загрузки в ГИС ЕЦП НСПД.</a:t>
            </a:r>
          </a:p>
          <a:p>
            <a:pPr indent="342900" algn="just"/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4EA5EC-4220-489A-B67E-2E53FEE0D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952" y="-81945"/>
            <a:ext cx="622417" cy="4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F4BDA5-037A-401C-9BCD-DF07E3C5E8CC}"/>
              </a:ext>
            </a:extLst>
          </p:cNvPr>
          <p:cNvSpPr/>
          <p:nvPr/>
        </p:nvSpPr>
        <p:spPr>
          <a:xfrm>
            <a:off x="80398" y="1274240"/>
            <a:ext cx="4421752" cy="31685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27">
            <a:extLst>
              <a:ext uri="{FF2B5EF4-FFF2-40B4-BE49-F238E27FC236}">
                <a16:creationId xmlns:a16="http://schemas.microsoft.com/office/drawing/2014/main" id="{46A47CFE-0BA8-48F1-94DD-4D9561ED7752}"/>
              </a:ext>
            </a:extLst>
          </p:cNvPr>
          <p:cNvSpPr txBox="1">
            <a:spLocks/>
          </p:cNvSpPr>
          <p:nvPr/>
        </p:nvSpPr>
        <p:spPr>
          <a:xfrm>
            <a:off x="1517462" y="159327"/>
            <a:ext cx="6934388" cy="60437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1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предоставления данных, продуктов, сервисов и услуг ДЗЗ из космоса Госкорпорации «Роскосмос» 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32484C8-D19B-48C1-B112-CAD3A28CFC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8" y="4578589"/>
            <a:ext cx="174551" cy="17455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4E3C261-D2F0-47EF-A025-D56B9B837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685" y="837199"/>
            <a:ext cx="4516318" cy="185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C14F671-5D0A-4058-A6A2-339CCA175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715" y="1204950"/>
            <a:ext cx="4220017" cy="193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AA9E1-13D9-4976-9DCF-6A2E36C90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550" y="2229418"/>
            <a:ext cx="3961321" cy="1823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E429025-6A84-4577-80BD-456847C4B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238" y="3409868"/>
            <a:ext cx="3457106" cy="159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E3BE1E8-7ACC-44F6-822C-09879DE51B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529" y="2055905"/>
            <a:ext cx="525884" cy="48466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18002F4-7969-435C-ABA0-CFD0884B08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202" y="3330057"/>
            <a:ext cx="471499" cy="48466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7AB6817-6006-4D40-A112-27E80EC1ED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324" y="4016390"/>
            <a:ext cx="709035" cy="276210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4091AE0-9035-4A49-A40B-39ADC743B6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324" y="2629059"/>
            <a:ext cx="532699" cy="49895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D19A399-FF0C-42CD-BFD8-9581DB3429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98" y="-28566"/>
            <a:ext cx="1292721" cy="95758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846A88-A67C-4E99-837D-67A97C9656FE}"/>
              </a:ext>
            </a:extLst>
          </p:cNvPr>
          <p:cNvSpPr/>
          <p:nvPr/>
        </p:nvSpPr>
        <p:spPr>
          <a:xfrm>
            <a:off x="1072478" y="1327229"/>
            <a:ext cx="2821477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Геопортал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 Госкорпорации «Роскосмос»</a:t>
            </a:r>
          </a:p>
          <a:p>
            <a:pPr algn="ctr">
              <a:spcBef>
                <a:spcPts val="600"/>
              </a:spcBef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https:\\next.gptl.ru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F0FF057-AC3A-4151-A9AF-5377E1AD3506}"/>
              </a:ext>
            </a:extLst>
          </p:cNvPr>
          <p:cNvSpPr/>
          <p:nvPr/>
        </p:nvSpPr>
        <p:spPr>
          <a:xfrm>
            <a:off x="691764" y="3439939"/>
            <a:ext cx="13837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Банк базовых продуктов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1838629-06A8-4D63-A338-8C8118C44F79}"/>
              </a:ext>
            </a:extLst>
          </p:cNvPr>
          <p:cNvSpPr/>
          <p:nvPr/>
        </p:nvSpPr>
        <p:spPr>
          <a:xfrm>
            <a:off x="838955" y="3969829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Информационная система </a:t>
            </a:r>
            <a:b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</a:br>
            <a: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«Цифровая Земля»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B312417-AE84-4799-A080-E3DEF8E631DA}"/>
              </a:ext>
            </a:extLst>
          </p:cNvPr>
          <p:cNvSpPr/>
          <p:nvPr/>
        </p:nvSpPr>
        <p:spPr>
          <a:xfrm>
            <a:off x="596109" y="2606830"/>
            <a:ext cx="17192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«Портал открытых данных и портал предоставления данных с КА «</a:t>
            </a:r>
            <a:r>
              <a:rPr lang="ru-RU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Электро</a:t>
            </a:r>
            <a: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 -Л»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EC0F690-F9D9-433B-B451-541691091D7A}"/>
              </a:ext>
            </a:extLst>
          </p:cNvPr>
          <p:cNvSpPr/>
          <p:nvPr/>
        </p:nvSpPr>
        <p:spPr>
          <a:xfrm>
            <a:off x="644190" y="2104964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- Федеральный фонд данных ДЗЗ </a:t>
            </a:r>
          </a:p>
          <a:p>
            <a: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- Оперативная съемка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</p:txBody>
      </p:sp>
      <p:sp>
        <p:nvSpPr>
          <p:cNvPr id="8" name="Правая фигурная скобка 7">
            <a:extLst>
              <a:ext uri="{FF2B5EF4-FFF2-40B4-BE49-F238E27FC236}">
                <a16:creationId xmlns:a16="http://schemas.microsoft.com/office/drawing/2014/main" id="{83690943-6D0B-481F-8A8C-793FF69D5C57}"/>
              </a:ext>
            </a:extLst>
          </p:cNvPr>
          <p:cNvSpPr/>
          <p:nvPr/>
        </p:nvSpPr>
        <p:spPr>
          <a:xfrm>
            <a:off x="2566152" y="2234747"/>
            <a:ext cx="212835" cy="7134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авая фигурная скобка 9">
            <a:extLst>
              <a:ext uri="{FF2B5EF4-FFF2-40B4-BE49-F238E27FC236}">
                <a16:creationId xmlns:a16="http://schemas.microsoft.com/office/drawing/2014/main" id="{04F7B196-B4A8-45F9-BBAA-38B2FCF30C07}"/>
              </a:ext>
            </a:extLst>
          </p:cNvPr>
          <p:cNvSpPr/>
          <p:nvPr/>
        </p:nvSpPr>
        <p:spPr>
          <a:xfrm>
            <a:off x="2546747" y="3462105"/>
            <a:ext cx="289922" cy="7337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2EB0F1A-4EF4-4037-BB11-2339CE4945E1}"/>
              </a:ext>
            </a:extLst>
          </p:cNvPr>
          <p:cNvSpPr/>
          <p:nvPr/>
        </p:nvSpPr>
        <p:spPr>
          <a:xfrm>
            <a:off x="3184150" y="2472863"/>
            <a:ext cx="1847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endParaRPr lang="ru-RU" sz="9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MS Mincho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4986F42-43B4-4862-86F9-9104239013A4}"/>
              </a:ext>
            </a:extLst>
          </p:cNvPr>
          <p:cNvSpPr/>
          <p:nvPr/>
        </p:nvSpPr>
        <p:spPr>
          <a:xfrm>
            <a:off x="2836881" y="3510807"/>
            <a:ext cx="1579278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Производные продукты ДЗЗ</a:t>
            </a:r>
          </a:p>
          <a:p>
            <a:pPr algn="ctr">
              <a:spcBef>
                <a:spcPts val="600"/>
              </a:spcBef>
            </a:pPr>
            <a: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Тематические продукты ДЗЗ</a:t>
            </a:r>
          </a:p>
          <a:p>
            <a:pPr algn="ctr">
              <a:spcBef>
                <a:spcPts val="600"/>
              </a:spcBef>
            </a:pPr>
            <a: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Сервисы ДЗЗ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E95D674-7F8E-4536-8F44-F61BA0DD4E49}"/>
              </a:ext>
            </a:extLst>
          </p:cNvPr>
          <p:cNvSpPr/>
          <p:nvPr/>
        </p:nvSpPr>
        <p:spPr>
          <a:xfrm>
            <a:off x="2814847" y="2473091"/>
            <a:ext cx="15327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MS Mincho"/>
              </a:rPr>
              <a:t>Стандартные продукты ДЗЗ</a:t>
            </a:r>
          </a:p>
        </p:txBody>
      </p:sp>
    </p:spTree>
    <p:extLst>
      <p:ext uri="{BB962C8B-B14F-4D97-AF65-F5344CB8AC3E}">
        <p14:creationId xmlns:p14="http://schemas.microsoft.com/office/powerpoint/2010/main" val="1367438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5" y="365833"/>
            <a:ext cx="8572500" cy="4579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813600" y="891471"/>
            <a:ext cx="168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НКПОР-Р</a:t>
            </a:r>
            <a:r>
              <a:rPr lang="en-US" sz="900" dirty="0"/>
              <a:t>/C</a:t>
            </a:r>
            <a:r>
              <a:rPr lang="ru-RU" sz="900" dirty="0" err="1"/>
              <a:t>Вст</a:t>
            </a:r>
            <a:endParaRPr lang="ru-RU" sz="900" dirty="0"/>
          </a:p>
          <a:p>
            <a:r>
              <a:rPr lang="ru-RU" sz="900" dirty="0"/>
              <a:t>г. Анадырь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9269" y="1909286"/>
            <a:ext cx="139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НКПОР-Р</a:t>
            </a:r>
            <a:r>
              <a:rPr lang="en-US" sz="900" dirty="0"/>
              <a:t>/C</a:t>
            </a:r>
            <a:r>
              <a:rPr lang="ru-RU" sz="900" dirty="0"/>
              <a:t>В</a:t>
            </a:r>
          </a:p>
          <a:p>
            <a:r>
              <a:rPr lang="ru-RU" sz="900" dirty="0"/>
              <a:t>г. Дудинка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99397" y="3981941"/>
            <a:ext cx="168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НКПОР-Р</a:t>
            </a:r>
            <a:r>
              <a:rPr lang="en-US" sz="900" dirty="0"/>
              <a:t>/</a:t>
            </a:r>
            <a:r>
              <a:rPr lang="ru-RU" sz="900" dirty="0"/>
              <a:t>К</a:t>
            </a:r>
          </a:p>
          <a:p>
            <a:r>
              <a:rPr lang="ru-RU" sz="900" dirty="0"/>
              <a:t>г. Железногорск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60347" y="3410098"/>
            <a:ext cx="168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НКПОР-Р</a:t>
            </a:r>
            <a:r>
              <a:rPr lang="en-US" sz="900" dirty="0"/>
              <a:t>/</a:t>
            </a:r>
            <a:r>
              <a:rPr lang="ru-RU" sz="900" dirty="0"/>
              <a:t>В</a:t>
            </a:r>
          </a:p>
          <a:p>
            <a:r>
              <a:rPr lang="ru-RU" sz="900" dirty="0"/>
              <a:t>космодром «Восточный»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86927" y="1502970"/>
            <a:ext cx="139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НКПОР-Р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</a:p>
          <a:p>
            <a:pPr algn="ctr"/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г. Калининград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35648" y="3164709"/>
            <a:ext cx="139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НКПОР-Р</a:t>
            </a:r>
            <a:r>
              <a:rPr lang="en-US" sz="900" dirty="0"/>
              <a:t>/</a:t>
            </a:r>
            <a:r>
              <a:rPr lang="ru-RU" sz="900" dirty="0"/>
              <a:t>ПВ</a:t>
            </a:r>
          </a:p>
          <a:p>
            <a:r>
              <a:rPr lang="ru-RU" sz="900" dirty="0"/>
              <a:t>г. Самара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14923" y="822371"/>
            <a:ext cx="139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НКПОР-Р</a:t>
            </a:r>
            <a:r>
              <a:rPr lang="en-US" sz="900" dirty="0"/>
              <a:t>/C</a:t>
            </a:r>
            <a:r>
              <a:rPr lang="ru-RU" sz="900" dirty="0"/>
              <a:t>З</a:t>
            </a:r>
          </a:p>
          <a:p>
            <a:r>
              <a:rPr lang="ru-RU" sz="900" dirty="0"/>
              <a:t>г. Мурманск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77611" y="4308477"/>
            <a:ext cx="139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НКПОР-Р</a:t>
            </a:r>
            <a:r>
              <a:rPr lang="en-US" sz="900" dirty="0"/>
              <a:t>/</a:t>
            </a:r>
            <a:r>
              <a:rPr lang="ru-RU" sz="900" dirty="0"/>
              <a:t>А</a:t>
            </a:r>
          </a:p>
          <a:p>
            <a:r>
              <a:rPr lang="ru-RU" sz="900" dirty="0"/>
              <a:t>Антарктида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93094" y="4005561"/>
            <a:ext cx="139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НКПОР-Р</a:t>
            </a:r>
            <a:r>
              <a:rPr lang="en-US" sz="900" dirty="0"/>
              <a:t>/</a:t>
            </a:r>
            <a:r>
              <a:rPr lang="ru-RU" sz="900" dirty="0"/>
              <a:t>Д</a:t>
            </a:r>
          </a:p>
          <a:p>
            <a:r>
              <a:rPr lang="ru-RU" sz="900" dirty="0"/>
              <a:t>г. Хабаровск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59132" y="3238013"/>
            <a:ext cx="139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НКПОР-Р</a:t>
            </a:r>
            <a:r>
              <a:rPr lang="en-US" sz="900" dirty="0"/>
              <a:t>/</a:t>
            </a:r>
            <a:r>
              <a:rPr lang="ru-RU" sz="900" dirty="0"/>
              <a:t>С</a:t>
            </a:r>
          </a:p>
          <a:p>
            <a:r>
              <a:rPr lang="ru-RU" sz="900" dirty="0"/>
              <a:t>г. Новосибирск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38272" y="2375742"/>
            <a:ext cx="139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НКПОР-Р</a:t>
            </a:r>
            <a:r>
              <a:rPr lang="en-US" sz="900" dirty="0"/>
              <a:t>/</a:t>
            </a:r>
            <a:r>
              <a:rPr lang="ru-RU" sz="900" dirty="0"/>
              <a:t>Е</a:t>
            </a:r>
          </a:p>
          <a:p>
            <a:r>
              <a:rPr lang="ru-RU" sz="900" dirty="0"/>
              <a:t>г. Москва</a:t>
            </a:r>
          </a:p>
        </p:txBody>
      </p:sp>
      <p:sp>
        <p:nvSpPr>
          <p:cNvPr id="45" name="Овал 44"/>
          <p:cNvSpPr/>
          <p:nvPr/>
        </p:nvSpPr>
        <p:spPr>
          <a:xfrm>
            <a:off x="3809279" y="1796168"/>
            <a:ext cx="218223" cy="2262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6" name="Овал 45"/>
          <p:cNvSpPr/>
          <p:nvPr/>
        </p:nvSpPr>
        <p:spPr>
          <a:xfrm>
            <a:off x="160918" y="4310929"/>
            <a:ext cx="218223" cy="2262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7" name="Овал 46"/>
          <p:cNvSpPr/>
          <p:nvPr/>
        </p:nvSpPr>
        <p:spPr>
          <a:xfrm>
            <a:off x="168617" y="4633681"/>
            <a:ext cx="218223" cy="226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9" name="TextBox 48"/>
          <p:cNvSpPr txBox="1"/>
          <p:nvPr/>
        </p:nvSpPr>
        <p:spPr>
          <a:xfrm>
            <a:off x="425939" y="4311979"/>
            <a:ext cx="13978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Роско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моса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5939" y="4633680"/>
            <a:ext cx="15168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гидромета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7540004" y="566794"/>
            <a:ext cx="218223" cy="22623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4" name="Овал 53"/>
          <p:cNvSpPr/>
          <p:nvPr/>
        </p:nvSpPr>
        <p:spPr>
          <a:xfrm>
            <a:off x="2597926" y="4325821"/>
            <a:ext cx="218223" cy="22623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5" name="Овал 54"/>
          <p:cNvSpPr/>
          <p:nvPr/>
        </p:nvSpPr>
        <p:spPr>
          <a:xfrm>
            <a:off x="637400" y="1214785"/>
            <a:ext cx="218223" cy="22623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6" name="Овал 55"/>
          <p:cNvSpPr/>
          <p:nvPr/>
        </p:nvSpPr>
        <p:spPr>
          <a:xfrm>
            <a:off x="2330401" y="1131430"/>
            <a:ext cx="218223" cy="22623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7" name="Овал 56"/>
          <p:cNvSpPr/>
          <p:nvPr/>
        </p:nvSpPr>
        <p:spPr>
          <a:xfrm>
            <a:off x="2498060" y="2953786"/>
            <a:ext cx="218223" cy="22623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8" name="Овал 57"/>
          <p:cNvSpPr/>
          <p:nvPr/>
        </p:nvSpPr>
        <p:spPr>
          <a:xfrm>
            <a:off x="1822969" y="2517194"/>
            <a:ext cx="190573" cy="19267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9" name="Овал 58"/>
          <p:cNvSpPr/>
          <p:nvPr/>
        </p:nvSpPr>
        <p:spPr>
          <a:xfrm>
            <a:off x="5846873" y="3192745"/>
            <a:ext cx="218223" cy="23023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0" name="Овал 59"/>
          <p:cNvSpPr/>
          <p:nvPr/>
        </p:nvSpPr>
        <p:spPr>
          <a:xfrm>
            <a:off x="4743760" y="3779326"/>
            <a:ext cx="218223" cy="226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1" name="Овал 60"/>
          <p:cNvSpPr/>
          <p:nvPr/>
        </p:nvSpPr>
        <p:spPr>
          <a:xfrm>
            <a:off x="7401130" y="3887321"/>
            <a:ext cx="218223" cy="226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2" name="Овал 61"/>
          <p:cNvSpPr/>
          <p:nvPr/>
        </p:nvSpPr>
        <p:spPr>
          <a:xfrm>
            <a:off x="3555719" y="2965374"/>
            <a:ext cx="218223" cy="22089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1" name="Прямоугольник 110"/>
          <p:cNvSpPr/>
          <p:nvPr/>
        </p:nvSpPr>
        <p:spPr>
          <a:xfrm>
            <a:off x="590550" y="105186"/>
            <a:ext cx="7904464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230" tIns="39115" rIns="78230" bIns="39115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приема, сбора, обработки, хранения и распространения данных, продуктов, сервисов и услуг ДЗЗ – ЕТРИС ДЗЗ</a:t>
            </a:r>
          </a:p>
          <a:p>
            <a:pPr algn="ctr" defTabSz="70947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b="1" i="1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  <a:p>
            <a:pPr algn="ctr" defTabSz="70947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b="1" i="1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164623" y="3997453"/>
            <a:ext cx="218223" cy="22623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5" name="TextBox 64"/>
          <p:cNvSpPr txBox="1"/>
          <p:nvPr/>
        </p:nvSpPr>
        <p:spPr>
          <a:xfrm>
            <a:off x="425939" y="3999818"/>
            <a:ext cx="17511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ДЗЗ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867" y="983001"/>
            <a:ext cx="396104" cy="367700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4932" y="772884"/>
            <a:ext cx="408626" cy="37932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165" y="2761533"/>
            <a:ext cx="370014" cy="34348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3872" y="1523855"/>
            <a:ext cx="408626" cy="379324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5939" y="2694473"/>
            <a:ext cx="408626" cy="379324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7657" y="3502913"/>
            <a:ext cx="408626" cy="379324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6252" y="2902691"/>
            <a:ext cx="408626" cy="37932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7460" y="3626237"/>
            <a:ext cx="408626" cy="379324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1130" y="333137"/>
            <a:ext cx="408626" cy="37932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2937" y="4018481"/>
            <a:ext cx="480791" cy="446314"/>
          </a:xfrm>
          <a:prstGeom prst="rect">
            <a:avLst/>
          </a:prstGeom>
        </p:spPr>
      </p:pic>
      <p:cxnSp>
        <p:nvCxnSpPr>
          <p:cNvPr id="8" name="Скругленная соединительная линия 7"/>
          <p:cNvCxnSpPr>
            <a:stCxn id="55" idx="5"/>
            <a:endCxn id="81" idx="2"/>
          </p:cNvCxnSpPr>
          <p:nvPr/>
        </p:nvCxnSpPr>
        <p:spPr>
          <a:xfrm rot="16200000" flipH="1">
            <a:off x="681227" y="1550326"/>
            <a:ext cx="853679" cy="568805"/>
          </a:xfrm>
          <a:prstGeom prst="curvedConnector3">
            <a:avLst>
              <a:gd name="adj1" fmla="val 22980"/>
            </a:avLst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кругленная соединительная линия 47"/>
          <p:cNvCxnSpPr>
            <a:stCxn id="56" idx="4"/>
            <a:endCxn id="2" idx="0"/>
          </p:cNvCxnSpPr>
          <p:nvPr/>
        </p:nvCxnSpPr>
        <p:spPr>
          <a:xfrm rot="5400000">
            <a:off x="1848162" y="1248390"/>
            <a:ext cx="482077" cy="700627"/>
          </a:xfrm>
          <a:prstGeom prst="curvedConnector3">
            <a:avLst/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Скругленная соединительная линия 81"/>
          <p:cNvCxnSpPr>
            <a:stCxn id="45" idx="3"/>
          </p:cNvCxnSpPr>
          <p:nvPr/>
        </p:nvCxnSpPr>
        <p:spPr>
          <a:xfrm rot="5400000">
            <a:off x="2921928" y="1080886"/>
            <a:ext cx="10927" cy="1827696"/>
          </a:xfrm>
          <a:prstGeom prst="curvedConnector4">
            <a:avLst>
              <a:gd name="adj1" fmla="val 104592"/>
              <a:gd name="adj2" fmla="val 50874"/>
            </a:avLst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Скругленная соединительная линия 83"/>
          <p:cNvCxnSpPr>
            <a:endCxn id="33" idx="2"/>
          </p:cNvCxnSpPr>
          <p:nvPr/>
        </p:nvCxnSpPr>
        <p:spPr>
          <a:xfrm rot="10800000">
            <a:off x="1744225" y="2409504"/>
            <a:ext cx="877332" cy="695512"/>
          </a:xfrm>
          <a:prstGeom prst="curvedConnector2">
            <a:avLst/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Скругленная соединительная линия 85"/>
          <p:cNvCxnSpPr/>
          <p:nvPr/>
        </p:nvCxnSpPr>
        <p:spPr>
          <a:xfrm rot="16200000" flipV="1">
            <a:off x="1129756" y="2878265"/>
            <a:ext cx="2021197" cy="1151864"/>
          </a:xfrm>
          <a:prstGeom prst="curvedConnector3">
            <a:avLst/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Скругленная соединительная линия 87"/>
          <p:cNvCxnSpPr>
            <a:stCxn id="75" idx="2"/>
          </p:cNvCxnSpPr>
          <p:nvPr/>
        </p:nvCxnSpPr>
        <p:spPr>
          <a:xfrm rot="5400000" flipH="1">
            <a:off x="2352818" y="1816363"/>
            <a:ext cx="915670" cy="1599198"/>
          </a:xfrm>
          <a:prstGeom prst="curvedConnector4">
            <a:avLst>
              <a:gd name="adj1" fmla="val 60333"/>
              <a:gd name="adj2" fmla="val 38877"/>
            </a:avLst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Скругленная соединительная линия 91"/>
          <p:cNvCxnSpPr>
            <a:stCxn id="60" idx="2"/>
          </p:cNvCxnSpPr>
          <p:nvPr/>
        </p:nvCxnSpPr>
        <p:spPr>
          <a:xfrm rot="10800000">
            <a:off x="1942765" y="2301283"/>
            <a:ext cx="2800994" cy="1591162"/>
          </a:xfrm>
          <a:prstGeom prst="curvedConnector3">
            <a:avLst>
              <a:gd name="adj1" fmla="val 50000"/>
            </a:avLst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Скругленная соединительная линия 93"/>
          <p:cNvCxnSpPr>
            <a:stCxn id="59" idx="2"/>
          </p:cNvCxnSpPr>
          <p:nvPr/>
        </p:nvCxnSpPr>
        <p:spPr>
          <a:xfrm rot="10800000">
            <a:off x="1965467" y="2109470"/>
            <a:ext cx="3881407" cy="1198392"/>
          </a:xfrm>
          <a:prstGeom prst="curvedConnector3">
            <a:avLst>
              <a:gd name="adj1" fmla="val 50000"/>
            </a:avLst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Скругленная соединительная линия 95"/>
          <p:cNvCxnSpPr>
            <a:stCxn id="61" idx="3"/>
          </p:cNvCxnSpPr>
          <p:nvPr/>
        </p:nvCxnSpPr>
        <p:spPr>
          <a:xfrm rot="5400000" flipH="1">
            <a:off x="3639259" y="286596"/>
            <a:ext cx="2046236" cy="5541422"/>
          </a:xfrm>
          <a:prstGeom prst="curvedConnector4">
            <a:avLst>
              <a:gd name="adj1" fmla="val -8379"/>
              <a:gd name="adj2" fmla="val 50288"/>
            </a:avLst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Скругленная соединительная линия 97"/>
          <p:cNvCxnSpPr>
            <a:stCxn id="53" idx="4"/>
            <a:endCxn id="2" idx="7"/>
          </p:cNvCxnSpPr>
          <p:nvPr/>
        </p:nvCxnSpPr>
        <p:spPr>
          <a:xfrm rot="5400000">
            <a:off x="4244572" y="-1461022"/>
            <a:ext cx="1150496" cy="5658593"/>
          </a:xfrm>
          <a:prstGeom prst="curvedConnector3">
            <a:avLst/>
          </a:prstGeom>
          <a:ln w="127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/>
          <p:cNvSpPr/>
          <p:nvPr/>
        </p:nvSpPr>
        <p:spPr>
          <a:xfrm>
            <a:off x="1383013" y="1839742"/>
            <a:ext cx="711745" cy="70866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4141" y="2344544"/>
            <a:ext cx="408626" cy="379324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8157" y="1882244"/>
            <a:ext cx="408626" cy="37932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186043" y="2040172"/>
            <a:ext cx="11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НЦ ОМЗ</a:t>
            </a:r>
          </a:p>
          <a:p>
            <a:r>
              <a:rPr lang="ru-RU" sz="900" dirty="0"/>
              <a:t>НКПОР-О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D19A399-FF0C-42CD-BFD8-9581DB3429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70" y="-16561"/>
            <a:ext cx="729822" cy="5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24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F676E870-899E-5246-8DA0-F4A0DA57295A}"/>
              </a:ext>
            </a:extLst>
          </p:cNvPr>
          <p:cNvSpPr txBox="1"/>
          <p:nvPr/>
        </p:nvSpPr>
        <p:spPr>
          <a:xfrm>
            <a:off x="3454879" y="2023738"/>
            <a:ext cx="961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Elektra Light Pro" panose="02000503030000020004" pitchFamily="2" charset="77"/>
              </a:rPr>
              <a:t>Системы хранения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6AAAB6F-D9AD-A545-AE39-7846F219ADDF}"/>
              </a:ext>
            </a:extLst>
          </p:cNvPr>
          <p:cNvSpPr txBox="1"/>
          <p:nvPr/>
        </p:nvSpPr>
        <p:spPr>
          <a:xfrm>
            <a:off x="2504957" y="1395466"/>
            <a:ext cx="1378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Elektra Light Pro" panose="02000503030000020004" pitchFamily="2" charset="77"/>
              </a:rPr>
              <a:t>Вычислительные мощности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435F79F-8C08-9141-8935-3D33918836FF}"/>
              </a:ext>
            </a:extLst>
          </p:cNvPr>
          <p:cNvSpPr txBox="1"/>
          <p:nvPr/>
        </p:nvSpPr>
        <p:spPr>
          <a:xfrm>
            <a:off x="1770393" y="2019816"/>
            <a:ext cx="1179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Elektra Light Pro" panose="02000503030000020004" pitchFamily="2" charset="77"/>
              </a:rPr>
              <a:t>Системы виртуализации</a:t>
            </a:r>
          </a:p>
        </p:txBody>
      </p:sp>
      <p:pic>
        <p:nvPicPr>
          <p:cNvPr id="70" name="Picture 24" descr="C:\Users\tsymbarovich_pr\Downloads\25194745.jpg">
            <a:extLst>
              <a:ext uri="{FF2B5EF4-FFF2-40B4-BE49-F238E27FC236}">
                <a16:creationId xmlns:a16="http://schemas.microsoft.com/office/drawing/2014/main" id="{EC1A520A-4156-ED47-8675-3FBA6D66E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1"/>
          <a:stretch/>
        </p:blipFill>
        <p:spPr bwMode="auto">
          <a:xfrm rot="10344218">
            <a:off x="55388" y="1537865"/>
            <a:ext cx="839667" cy="80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EB2883C1-487E-6349-AA41-51720CEE308F}"/>
              </a:ext>
            </a:extLst>
          </p:cNvPr>
          <p:cNvSpPr txBox="1"/>
          <p:nvPr/>
        </p:nvSpPr>
        <p:spPr>
          <a:xfrm>
            <a:off x="175556" y="2455288"/>
            <a:ext cx="838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Elektra Light Pro" panose="02000503030000020004" pitchFamily="2" charset="77"/>
              </a:rPr>
              <a:t>Исходные</a:t>
            </a:r>
            <a:br>
              <a:rPr lang="ru-RU" sz="1000" dirty="0">
                <a:latin typeface="Elektra Light Pro" panose="02000503030000020004" pitchFamily="2" charset="77"/>
              </a:rPr>
            </a:br>
            <a:r>
              <a:rPr lang="ru-RU" sz="1000" dirty="0">
                <a:latin typeface="Elektra Light Pro" panose="02000503030000020004" pitchFamily="2" charset="77"/>
              </a:rPr>
              <a:t>данные ДЗЗ</a:t>
            </a:r>
          </a:p>
        </p:txBody>
      </p:sp>
      <p:sp>
        <p:nvSpPr>
          <p:cNvPr id="72" name="Стрелка вправо 51">
            <a:extLst>
              <a:ext uri="{FF2B5EF4-FFF2-40B4-BE49-F238E27FC236}">
                <a16:creationId xmlns:a16="http://schemas.microsoft.com/office/drawing/2014/main" id="{38827DB1-F8FC-7143-9C0B-ABF5E2EC5A6F}"/>
              </a:ext>
            </a:extLst>
          </p:cNvPr>
          <p:cNvSpPr/>
          <p:nvPr/>
        </p:nvSpPr>
        <p:spPr>
          <a:xfrm>
            <a:off x="1262122" y="2038926"/>
            <a:ext cx="490580" cy="164566"/>
          </a:xfrm>
          <a:prstGeom prst="rightArrow">
            <a:avLst>
              <a:gd name="adj1" fmla="val 42282"/>
              <a:gd name="adj2" fmla="val 105130"/>
            </a:avLst>
          </a:prstGeom>
          <a:solidFill>
            <a:srgbClr val="293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F909FD9-5ED4-BA43-9504-CC1CA0C18EA6}"/>
              </a:ext>
            </a:extLst>
          </p:cNvPr>
          <p:cNvSpPr txBox="1"/>
          <p:nvPr/>
        </p:nvSpPr>
        <p:spPr>
          <a:xfrm>
            <a:off x="2745097" y="2036292"/>
            <a:ext cx="896353" cy="2808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25" b="1" dirty="0">
                <a:ln w="18000">
                  <a:noFill/>
                  <a:prstDash val="solid"/>
                  <a:miter lim="800000"/>
                </a:ln>
                <a:solidFill>
                  <a:srgbClr val="204080"/>
                </a:solidFill>
                <a:latin typeface="Elektra Light Pro" panose="02000503030000020004" pitchFamily="2" charset="77"/>
                <a:ea typeface="Adobe Fan Heiti Std B" pitchFamily="34" charset="-128"/>
              </a:rPr>
              <a:t>SaaS</a:t>
            </a:r>
            <a:endParaRPr lang="ru-RU" sz="1225" b="1" dirty="0">
              <a:ln w="18000">
                <a:noFill/>
                <a:prstDash val="solid"/>
                <a:miter lim="800000"/>
              </a:ln>
              <a:solidFill>
                <a:srgbClr val="204080"/>
              </a:solidFill>
              <a:latin typeface="Elektra Light Pro" panose="02000503030000020004" pitchFamily="2" charset="77"/>
              <a:ea typeface="Adobe Fan Heiti Std B" pitchFamily="34" charset="-128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6D8D38C-B8F6-5C45-A948-7ED3225C2D89}"/>
              </a:ext>
            </a:extLst>
          </p:cNvPr>
          <p:cNvSpPr txBox="1"/>
          <p:nvPr/>
        </p:nvSpPr>
        <p:spPr>
          <a:xfrm>
            <a:off x="2802542" y="2403693"/>
            <a:ext cx="761220" cy="2808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25" b="1" dirty="0">
                <a:ln w="18000">
                  <a:noFill/>
                  <a:prstDash val="solid"/>
                  <a:miter lim="800000"/>
                </a:ln>
                <a:solidFill>
                  <a:srgbClr val="204080"/>
                </a:solidFill>
                <a:latin typeface="Elektra Light Pro" panose="02000503030000020004" pitchFamily="2" charset="77"/>
                <a:ea typeface="Adobe Fan Heiti Std B" pitchFamily="34" charset="-128"/>
              </a:rPr>
              <a:t>PaaS</a:t>
            </a:r>
            <a:endParaRPr lang="ru-RU" sz="1225" b="1" dirty="0">
              <a:ln w="18000">
                <a:noFill/>
                <a:prstDash val="solid"/>
                <a:miter lim="800000"/>
              </a:ln>
              <a:solidFill>
                <a:srgbClr val="204080"/>
              </a:solidFill>
              <a:latin typeface="Elektra Light Pro" panose="02000503030000020004" pitchFamily="2" charset="77"/>
              <a:ea typeface="Adobe Fan Heiti Std B" pitchFamily="34" charset="-128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4FD0CA5-CD0E-334A-83EC-A52C6BBE37CC}"/>
              </a:ext>
            </a:extLst>
          </p:cNvPr>
          <p:cNvSpPr txBox="1"/>
          <p:nvPr/>
        </p:nvSpPr>
        <p:spPr>
          <a:xfrm>
            <a:off x="2730624" y="2819883"/>
            <a:ext cx="905056" cy="2808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25" b="1" dirty="0" err="1">
                <a:ln w="18000">
                  <a:noFill/>
                  <a:prstDash val="solid"/>
                  <a:miter lim="800000"/>
                </a:ln>
                <a:solidFill>
                  <a:srgbClr val="204080"/>
                </a:solidFill>
                <a:latin typeface="Elektra Light Pro" panose="02000503030000020004" pitchFamily="2" charset="77"/>
                <a:ea typeface="Adobe Fan Heiti Std B" pitchFamily="34" charset="-128"/>
              </a:rPr>
              <a:t>DaaS</a:t>
            </a:r>
            <a:endParaRPr lang="ru-RU" sz="1225" b="1" dirty="0">
              <a:ln w="18000">
                <a:noFill/>
                <a:prstDash val="solid"/>
                <a:miter lim="800000"/>
              </a:ln>
              <a:solidFill>
                <a:srgbClr val="204080"/>
              </a:solidFill>
              <a:latin typeface="Elektra Light Pro" panose="02000503030000020004" pitchFamily="2" charset="77"/>
              <a:ea typeface="Adobe Fan Heiti Std B" pitchFamily="34" charset="-128"/>
            </a:endParaRPr>
          </a:p>
        </p:txBody>
      </p:sp>
      <p:sp>
        <p:nvSpPr>
          <p:cNvPr id="128" name="Стрелка вправо 51">
            <a:extLst>
              <a:ext uri="{FF2B5EF4-FFF2-40B4-BE49-F238E27FC236}">
                <a16:creationId xmlns:a16="http://schemas.microsoft.com/office/drawing/2014/main" id="{5153A36E-0F75-F549-B5FB-BB1616C7B0B3}"/>
              </a:ext>
            </a:extLst>
          </p:cNvPr>
          <p:cNvSpPr/>
          <p:nvPr/>
        </p:nvSpPr>
        <p:spPr>
          <a:xfrm>
            <a:off x="4620982" y="2024173"/>
            <a:ext cx="490580" cy="164566"/>
          </a:xfrm>
          <a:prstGeom prst="rightArrow">
            <a:avLst>
              <a:gd name="adj1" fmla="val 42282"/>
              <a:gd name="adj2" fmla="val 105130"/>
            </a:avLst>
          </a:prstGeom>
          <a:solidFill>
            <a:srgbClr val="293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EEF5E88-DD32-8449-96AD-D05D149197CD}"/>
              </a:ext>
            </a:extLst>
          </p:cNvPr>
          <p:cNvSpPr txBox="1"/>
          <p:nvPr/>
        </p:nvSpPr>
        <p:spPr>
          <a:xfrm>
            <a:off x="4644098" y="1809915"/>
            <a:ext cx="8104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204080"/>
                </a:solidFill>
                <a:latin typeface="Elektra Light Pro" panose="02000503030000020004" pitchFamily="2" charset="77"/>
              </a:rPr>
              <a:t>API</a:t>
            </a:r>
            <a:endParaRPr lang="ru-RU" sz="1050" dirty="0">
              <a:solidFill>
                <a:srgbClr val="204080"/>
              </a:solidFill>
              <a:latin typeface="Elektra Light Pro" panose="02000503030000020004" pitchFamily="2" charset="77"/>
            </a:endParaRPr>
          </a:p>
        </p:txBody>
      </p:sp>
      <p:sp>
        <p:nvSpPr>
          <p:cNvPr id="137" name="Прямоугольник 4">
            <a:extLst>
              <a:ext uri="{FF2B5EF4-FFF2-40B4-BE49-F238E27FC236}">
                <a16:creationId xmlns:a16="http://schemas.microsoft.com/office/drawing/2014/main" id="{99770BA0-D368-E245-8B7E-2B9E4F24253B}"/>
              </a:ext>
            </a:extLst>
          </p:cNvPr>
          <p:cNvSpPr/>
          <p:nvPr/>
        </p:nvSpPr>
        <p:spPr>
          <a:xfrm>
            <a:off x="2507958" y="4627571"/>
            <a:ext cx="12700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Elektra Light Pro" panose="02000503030000020004" pitchFamily="2" charset="77"/>
              </a:rPr>
              <a:t>ПО, библиотеки,</a:t>
            </a:r>
            <a:br>
              <a:rPr lang="en-US" sz="1000" dirty="0">
                <a:latin typeface="Elektra Light Pro" panose="02000503030000020004" pitchFamily="2" charset="77"/>
              </a:rPr>
            </a:br>
            <a:r>
              <a:rPr lang="ru-RU" sz="1000" dirty="0">
                <a:latin typeface="Elektra Light Pro" panose="02000503030000020004" pitchFamily="2" charset="77"/>
              </a:rPr>
              <a:t>инструменты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368C5F2-2756-CE4C-B82F-6A07B471E770}"/>
              </a:ext>
            </a:extLst>
          </p:cNvPr>
          <p:cNvSpPr/>
          <p:nvPr/>
        </p:nvSpPr>
        <p:spPr>
          <a:xfrm>
            <a:off x="1819429" y="1010857"/>
            <a:ext cx="2689305" cy="2656398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38" name="Стрелка вправо 51">
            <a:extLst>
              <a:ext uri="{FF2B5EF4-FFF2-40B4-BE49-F238E27FC236}">
                <a16:creationId xmlns:a16="http://schemas.microsoft.com/office/drawing/2014/main" id="{DA27F24B-4071-2948-93C3-5A8FF83AFBA7}"/>
              </a:ext>
            </a:extLst>
          </p:cNvPr>
          <p:cNvSpPr/>
          <p:nvPr/>
        </p:nvSpPr>
        <p:spPr>
          <a:xfrm rot="16200000">
            <a:off x="2897608" y="4191908"/>
            <a:ext cx="490580" cy="164566"/>
          </a:xfrm>
          <a:prstGeom prst="rightArrow">
            <a:avLst>
              <a:gd name="adj1" fmla="val 42282"/>
              <a:gd name="adj2" fmla="val 105130"/>
            </a:avLst>
          </a:prstGeom>
          <a:solidFill>
            <a:srgbClr val="293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F1EAC9B8-BD54-6C4D-8DBE-C0F857341C92}"/>
              </a:ext>
            </a:extLst>
          </p:cNvPr>
          <p:cNvSpPr txBox="1"/>
          <p:nvPr/>
        </p:nvSpPr>
        <p:spPr>
          <a:xfrm>
            <a:off x="2027385" y="3733761"/>
            <a:ext cx="2220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Elektra Light Pro" panose="02000503030000020004" pitchFamily="2" charset="77"/>
              </a:rPr>
              <a:t>Перенос технологий в «облако»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28D205BB-FC8C-154F-B8BB-337C87FBDFA3}"/>
              </a:ext>
            </a:extLst>
          </p:cNvPr>
          <p:cNvSpPr/>
          <p:nvPr/>
        </p:nvSpPr>
        <p:spPr>
          <a:xfrm>
            <a:off x="5358735" y="879674"/>
            <a:ext cx="1252867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ГИС ЕИР</a:t>
            </a:r>
          </a:p>
          <a:p>
            <a:pPr algn="ctr">
              <a:lnSpc>
                <a:spcPct val="200000"/>
              </a:lnSpc>
            </a:pP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ГИС ТОР КНД</a:t>
            </a:r>
          </a:p>
          <a:p>
            <a:pPr algn="ctr">
              <a:lnSpc>
                <a:spcPct val="200000"/>
              </a:lnSpc>
            </a:pP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ГИС мониторинга объектов </a:t>
            </a:r>
            <a:b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строительства нац. проектов</a:t>
            </a:r>
          </a:p>
          <a:p>
            <a:pPr algn="ctr">
              <a:lnSpc>
                <a:spcPts val="1200"/>
              </a:lnSpc>
            </a:pPr>
            <a:b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</a:b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ведомственные системы</a:t>
            </a:r>
          </a:p>
          <a:p>
            <a:pPr algn="ctr">
              <a:lnSpc>
                <a:spcPts val="1200"/>
              </a:lnSpc>
            </a:pP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региональные системы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AD2000-6785-4F99-B546-325ECE322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540" y="889082"/>
            <a:ext cx="1791946" cy="533771"/>
          </a:xfrm>
          <a:prstGeom prst="rect">
            <a:avLst/>
          </a:prstGeom>
        </p:spPr>
      </p:pic>
      <p:pic>
        <p:nvPicPr>
          <p:cNvPr id="3078" name="Picture 6" descr="https://moodle.opentechnology.ru/pluginfile.php/36122/course/overviewfiles/200422_11-46_284.jpg">
            <a:extLst>
              <a:ext uri="{FF2B5EF4-FFF2-40B4-BE49-F238E27FC236}">
                <a16:creationId xmlns:a16="http://schemas.microsoft.com/office/drawing/2014/main" id="{BCBC9DF3-595A-4B2B-B874-E6EB5F711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890" y="1728794"/>
            <a:ext cx="2358767" cy="66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rufincontrol.ru/upload/iblock/7e0/2017_06_23_019_949_01.jpg">
            <a:extLst>
              <a:ext uri="{FF2B5EF4-FFF2-40B4-BE49-F238E27FC236}">
                <a16:creationId xmlns:a16="http://schemas.microsoft.com/office/drawing/2014/main" id="{3D9DBB45-FF3F-40FC-B771-E2573FE15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213" y="2708760"/>
            <a:ext cx="1002989" cy="66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Заголовок 27">
            <a:extLst>
              <a:ext uri="{FF2B5EF4-FFF2-40B4-BE49-F238E27FC236}">
                <a16:creationId xmlns:a16="http://schemas.microsoft.com/office/drawing/2014/main" id="{0A58E655-FE2D-4540-9A98-0B576CB1045C}"/>
              </a:ext>
            </a:extLst>
          </p:cNvPr>
          <p:cNvSpPr txBox="1">
            <a:spLocks/>
          </p:cNvSpPr>
          <p:nvPr/>
        </p:nvSpPr>
        <p:spPr>
          <a:xfrm>
            <a:off x="612686" y="214778"/>
            <a:ext cx="8105421" cy="60437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1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взаимодействия информационных ресурсов Госкорпорации «Роскосмос» с федеральными, ведомственными и региональными информационными системами 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C0F80A-25EF-4BC9-9BC3-7EAA7327F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6569" y="3766061"/>
            <a:ext cx="1143752" cy="584584"/>
          </a:xfrm>
          <a:prstGeom prst="rect">
            <a:avLst/>
          </a:prstGeom>
        </p:spPr>
      </p:pic>
      <p:pic>
        <p:nvPicPr>
          <p:cNvPr id="3082" name="Picture 10" descr="https://static10.tgstat.ru/channels/_0/be/be2bc20de1d8bb25ab657f0df8c73f06.jpg">
            <a:extLst>
              <a:ext uri="{FF2B5EF4-FFF2-40B4-BE49-F238E27FC236}">
                <a16:creationId xmlns:a16="http://schemas.microsoft.com/office/drawing/2014/main" id="{5883A4AA-73D9-4A7E-B29C-25F9774CE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040" y="3800849"/>
            <a:ext cx="549796" cy="54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225" y="2880199"/>
            <a:ext cx="362112" cy="4122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94EA5EC-4220-489A-B67E-2E53FEE0D2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952" y="-56068"/>
            <a:ext cx="834602" cy="618231"/>
          </a:xfrm>
          <a:prstGeom prst="rect">
            <a:avLst/>
          </a:prstGeom>
        </p:spPr>
      </p:pic>
      <p:pic>
        <p:nvPicPr>
          <p:cNvPr id="26" name="Picture 2" descr="AVO.R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255" y="4642266"/>
            <a:ext cx="381256" cy="37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globalperm.ru/usr/catalog/big-257-1497247210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903" y="4603231"/>
            <a:ext cx="467277" cy="46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Герб Республики Коми. 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762" y="4662263"/>
            <a:ext cx="327733" cy="37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s://im0-tub-ru.yandex.net/i?id=ec14f1a6beb89277f7cca951f74a7923-l&amp;n=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06" y="4617993"/>
            <a:ext cx="326202" cy="43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s://im0-tub-ru.yandex.net/i?id=f797b71039a45b885b3123f636954c4a-l&amp;n=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822" y="3825661"/>
            <a:ext cx="801370" cy="55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5AEDF2-85B4-42E4-8C72-2DAACAFF42A4}"/>
              </a:ext>
            </a:extLst>
          </p:cNvPr>
          <p:cNvSpPr/>
          <p:nvPr/>
        </p:nvSpPr>
        <p:spPr>
          <a:xfrm>
            <a:off x="5365085" y="965200"/>
            <a:ext cx="1220384" cy="265639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531EE-7993-4831-BA84-D70B3609D31D}"/>
              </a:ext>
            </a:extLst>
          </p:cNvPr>
          <p:cNvSpPr txBox="1"/>
          <p:nvPr/>
        </p:nvSpPr>
        <p:spPr>
          <a:xfrm rot="16200000">
            <a:off x="4452030" y="2096760"/>
            <a:ext cx="1624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государственные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345561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7">
            <a:extLst>
              <a:ext uri="{FF2B5EF4-FFF2-40B4-BE49-F238E27FC236}">
                <a16:creationId xmlns:a16="http://schemas.microsoft.com/office/drawing/2014/main" id="{46A47CFE-0BA8-48F1-94DD-4D9561ED7752}"/>
              </a:ext>
            </a:extLst>
          </p:cNvPr>
          <p:cNvSpPr txBox="1">
            <a:spLocks/>
          </p:cNvSpPr>
          <p:nvPr/>
        </p:nvSpPr>
        <p:spPr>
          <a:xfrm>
            <a:off x="663901" y="69431"/>
            <a:ext cx="8480099" cy="60437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фонд данных ДЗЗ из космоса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32484C8-D19B-48C1-B112-CAD3A28CF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8" y="4578589"/>
            <a:ext cx="174551" cy="17455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4E3C261-D2F0-47EF-A025-D56B9B837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845" y="1265303"/>
            <a:ext cx="6122086" cy="303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27">
            <a:extLst>
              <a:ext uri="{FF2B5EF4-FFF2-40B4-BE49-F238E27FC236}">
                <a16:creationId xmlns:a16="http://schemas.microsoft.com/office/drawing/2014/main" id="{46A47CFE-0BA8-48F1-94DD-4D9561ED7752}"/>
              </a:ext>
            </a:extLst>
          </p:cNvPr>
          <p:cNvSpPr txBox="1">
            <a:spLocks/>
          </p:cNvSpPr>
          <p:nvPr/>
        </p:nvSpPr>
        <p:spPr>
          <a:xfrm>
            <a:off x="130069" y="2087930"/>
            <a:ext cx="2676698" cy="151176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скачивать данные напрямую с портала (время готовности данных от 30 мин), а также просматривать данные непосредственно в окне портала</a:t>
            </a: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200" b="1" dirty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Удобный функционал по заказу данных, как для специалистов, так и для простых пользователей</a:t>
            </a: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200" b="1" dirty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покупать данные с помощью банковской карточки</a:t>
            </a: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200" b="1" dirty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личный кабинет для различных систем (Цифровая Земля, Банк базовых продуктов)</a:t>
            </a: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200" b="1" dirty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возможностью подключения к сторонним информационным системам посредством </a:t>
            </a:r>
            <a:r>
              <a:rPr lang="en-US" sz="12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API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19A399-FF0C-42CD-BFD8-9581DB3429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71" y="-16561"/>
            <a:ext cx="834632" cy="61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62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Заголовок 27">
            <a:extLst>
              <a:ext uri="{FF2B5EF4-FFF2-40B4-BE49-F238E27FC236}">
                <a16:creationId xmlns:a16="http://schemas.microsoft.com/office/drawing/2014/main" id="{0A58E655-FE2D-4540-9A98-0B576CB1045C}"/>
              </a:ext>
            </a:extLst>
          </p:cNvPr>
          <p:cNvSpPr txBox="1">
            <a:spLocks/>
          </p:cNvSpPr>
          <p:nvPr/>
        </p:nvSpPr>
        <p:spPr>
          <a:xfrm>
            <a:off x="782847" y="113922"/>
            <a:ext cx="7746521" cy="60437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введена в эксплуатацию новая технология автоматической потоковой обработки информации (АПОИ), позволившая сократить время обработки данных ДЗЗ из космоса в несколько раз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 descr="Сравнение технологи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409" y="854120"/>
            <a:ext cx="3019286" cy="1765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879" y="960573"/>
            <a:ext cx="4390072" cy="1474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83" y="3103748"/>
            <a:ext cx="3097727" cy="1573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8" name="Заголовок 27">
            <a:extLst>
              <a:ext uri="{FF2B5EF4-FFF2-40B4-BE49-F238E27FC236}">
                <a16:creationId xmlns:a16="http://schemas.microsoft.com/office/drawing/2014/main" id="{0A58E655-FE2D-4540-9A98-0B576CB1045C}"/>
              </a:ext>
            </a:extLst>
          </p:cNvPr>
          <p:cNvSpPr txBox="1">
            <a:spLocks/>
          </p:cNvSpPr>
          <p:nvPr/>
        </p:nvSpPr>
        <p:spPr>
          <a:xfrm>
            <a:off x="249676" y="2580474"/>
            <a:ext cx="9138164" cy="60437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технология АПОИ позволила повысить качество обработки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419" y="3369458"/>
            <a:ext cx="3355704" cy="1522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807" y="3112513"/>
            <a:ext cx="3368460" cy="1643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9" name="Заголовок 27">
            <a:extLst>
              <a:ext uri="{FF2B5EF4-FFF2-40B4-BE49-F238E27FC236}">
                <a16:creationId xmlns:a16="http://schemas.microsoft.com/office/drawing/2014/main" id="{0A58E655-FE2D-4540-9A98-0B576CB1045C}"/>
              </a:ext>
            </a:extLst>
          </p:cNvPr>
          <p:cNvSpPr txBox="1">
            <a:spLocks/>
          </p:cNvSpPr>
          <p:nvPr/>
        </p:nvSpPr>
        <p:spPr>
          <a:xfrm>
            <a:off x="2213136" y="3435545"/>
            <a:ext cx="1581796" cy="1984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Заголовок 27">
            <a:extLst>
              <a:ext uri="{FF2B5EF4-FFF2-40B4-BE49-F238E27FC236}">
                <a16:creationId xmlns:a16="http://schemas.microsoft.com/office/drawing/2014/main" id="{0A58E655-FE2D-4540-9A98-0B576CB1045C}"/>
              </a:ext>
            </a:extLst>
          </p:cNvPr>
          <p:cNvSpPr txBox="1">
            <a:spLocks/>
          </p:cNvSpPr>
          <p:nvPr/>
        </p:nvSpPr>
        <p:spPr>
          <a:xfrm>
            <a:off x="5128832" y="3160319"/>
            <a:ext cx="1581796" cy="1984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Заголовок 27">
            <a:extLst>
              <a:ext uri="{FF2B5EF4-FFF2-40B4-BE49-F238E27FC236}">
                <a16:creationId xmlns:a16="http://schemas.microsoft.com/office/drawing/2014/main" id="{0A58E655-FE2D-4540-9A98-0B576CB1045C}"/>
              </a:ext>
            </a:extLst>
          </p:cNvPr>
          <p:cNvSpPr txBox="1">
            <a:spLocks/>
          </p:cNvSpPr>
          <p:nvPr/>
        </p:nvSpPr>
        <p:spPr>
          <a:xfrm>
            <a:off x="-466356" y="3160319"/>
            <a:ext cx="1581796" cy="1984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Заголовок 27">
            <a:extLst>
              <a:ext uri="{FF2B5EF4-FFF2-40B4-BE49-F238E27FC236}">
                <a16:creationId xmlns:a16="http://schemas.microsoft.com/office/drawing/2014/main" id="{0A58E655-FE2D-4540-9A98-0B576CB1045C}"/>
              </a:ext>
            </a:extLst>
          </p:cNvPr>
          <p:cNvSpPr txBox="1">
            <a:spLocks/>
          </p:cNvSpPr>
          <p:nvPr/>
        </p:nvSpPr>
        <p:spPr>
          <a:xfrm>
            <a:off x="1918056" y="3160319"/>
            <a:ext cx="1581796" cy="1984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Заголовок 27">
            <a:extLst>
              <a:ext uri="{FF2B5EF4-FFF2-40B4-BE49-F238E27FC236}">
                <a16:creationId xmlns:a16="http://schemas.microsoft.com/office/drawing/2014/main" id="{0A58E655-FE2D-4540-9A98-0B576CB1045C}"/>
              </a:ext>
            </a:extLst>
          </p:cNvPr>
          <p:cNvSpPr txBox="1">
            <a:spLocks/>
          </p:cNvSpPr>
          <p:nvPr/>
        </p:nvSpPr>
        <p:spPr>
          <a:xfrm>
            <a:off x="4494228" y="3434018"/>
            <a:ext cx="1581796" cy="1984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Заголовок 27">
            <a:extLst>
              <a:ext uri="{FF2B5EF4-FFF2-40B4-BE49-F238E27FC236}">
                <a16:creationId xmlns:a16="http://schemas.microsoft.com/office/drawing/2014/main" id="{0A58E655-FE2D-4540-9A98-0B576CB1045C}"/>
              </a:ext>
            </a:extLst>
          </p:cNvPr>
          <p:cNvSpPr txBox="1">
            <a:spLocks/>
          </p:cNvSpPr>
          <p:nvPr/>
        </p:nvSpPr>
        <p:spPr>
          <a:xfrm>
            <a:off x="7856196" y="3160319"/>
            <a:ext cx="1581796" cy="1984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D19A399-FF0C-42CD-BFD8-9581DB3429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71" y="-16561"/>
            <a:ext cx="926189" cy="6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5502" y="116235"/>
            <a:ext cx="6753225" cy="53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230" tIns="39115" rIns="78230" bIns="39115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0"/>
              </a:spcBef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данных ДЗЗ из ФФД ДЗЗ за 2022 год</a:t>
            </a:r>
            <a:endParaRPr lang="ru-RU" sz="2100" b="1" i="1" dirty="0">
              <a:solidFill>
                <a:srgbClr val="4D4D4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19A399-FF0C-42CD-BFD8-9581DB342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70" y="-16561"/>
            <a:ext cx="729822" cy="540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0194" y="985038"/>
            <a:ext cx="7976271" cy="1659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</a:t>
            </a: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Оператором обработано более </a:t>
            </a:r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2362 заявок.</a:t>
            </a:r>
          </a:p>
          <a:p>
            <a:pPr marL="257175" indent="-257175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Передано данных ДЗЗ более </a:t>
            </a:r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391,47 млн. кв. км</a:t>
            </a: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57175" indent="-257175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Процент выполнения заявок – </a:t>
            </a:r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92,6%.</a:t>
            </a:r>
            <a:endParaRPr lang="ru-RU" sz="13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количество районов в заявках составило около </a:t>
            </a:r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6399.</a:t>
            </a:r>
          </a:p>
          <a:p>
            <a:pPr>
              <a:spcBef>
                <a:spcPts val="450"/>
              </a:spcBef>
            </a:pP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 том числе: </a:t>
            </a:r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ФОИВ</a:t>
            </a: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обработано </a:t>
            </a:r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1951</a:t>
            </a: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заявок, передано </a:t>
            </a:r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285,04</a:t>
            </a: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млн. кв. км</a:t>
            </a:r>
          </a:p>
          <a:p>
            <a:pPr>
              <a:spcBef>
                <a:spcPts val="450"/>
              </a:spcBef>
            </a:pP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РОИВ</a:t>
            </a: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обработано </a:t>
            </a:r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411 </a:t>
            </a: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заявок,     передано </a:t>
            </a:r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106,42</a:t>
            </a: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млн. кв. км</a:t>
            </a:r>
          </a:p>
        </p:txBody>
      </p:sp>
      <p:graphicFrame>
        <p:nvGraphicFramePr>
          <p:cNvPr id="8" name="Диаграмма 7"/>
          <p:cNvGraphicFramePr/>
          <p:nvPr>
            <p:extLst/>
          </p:nvPr>
        </p:nvGraphicFramePr>
        <p:xfrm>
          <a:off x="4598521" y="2713230"/>
          <a:ext cx="3855197" cy="2430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/>
          </p:nvPr>
        </p:nvGraphicFramePr>
        <p:xfrm>
          <a:off x="610386" y="2929254"/>
          <a:ext cx="3522853" cy="2052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91994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657350" y="160531"/>
            <a:ext cx="6610350" cy="39579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sz="1800" dirty="0"/>
              <a:t>Интеграция ФФД ДЗЗ с другими информационными системами с использованием </a:t>
            </a:r>
            <a:r>
              <a:rPr lang="en-US" sz="1800" dirty="0"/>
              <a:t>API</a:t>
            </a: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19A399-FF0C-42CD-BFD8-9581DB342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71" y="-16561"/>
            <a:ext cx="834632" cy="618254"/>
          </a:xfrm>
          <a:prstGeom prst="rect">
            <a:avLst/>
          </a:prstGeom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419100" y="1065428"/>
            <a:ext cx="1290914" cy="4258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4000"/>
              </a:lnSpc>
              <a:spcBef>
                <a:spcPts val="0"/>
              </a:spcBef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 базовых продуктов межведомственного использования</a:t>
            </a: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5236368" y="661931"/>
            <a:ext cx="3031332" cy="4798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4000"/>
              </a:lnSpc>
              <a:spcBef>
                <a:spcPts val="0"/>
              </a:spcBef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Уникальные отраслевые сервисы</a:t>
            </a:r>
          </a:p>
          <a:p>
            <a:pPr marL="0" indent="0" algn="ctr">
              <a:lnSpc>
                <a:spcPct val="144000"/>
              </a:lnSpc>
              <a:spcBef>
                <a:spcPts val="0"/>
              </a:spcBef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данных дистанционного зондирования Земли из космоса</a:t>
            </a:r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807162" y="3980333"/>
            <a:ext cx="4644748" cy="911870"/>
          </a:xfrm>
          <a:prstGeom prst="rect">
            <a:avLst/>
          </a:prstGeom>
        </p:spPr>
        <p:txBody>
          <a:bodyPr vert="horz" lIns="58441" tIns="29221" rIns="58441" bIns="29221" rtlCol="0" anchor="b">
            <a:noAutofit/>
          </a:bodyPr>
          <a:lstStyle>
            <a:lvl1pPr marL="0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07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14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21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427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034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641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248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855" indent="0" algn="l" defTabSz="779214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Также: Администрация Владимирской области, Территориальный фонд информации Республики Коми, "Умный лес" Пермского края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космического мониторинга (СКМ) МЧС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ТОР КНД,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Югорский НИИ информационных технологий</a:t>
            </a:r>
            <a:endParaRPr lang="ru-RU" sz="105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70" y="1435341"/>
            <a:ext cx="3525210" cy="176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Объект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90" y="901842"/>
            <a:ext cx="2819028" cy="1412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Объект 24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54" y="2827867"/>
            <a:ext cx="2026332" cy="1251216"/>
          </a:xfrm>
          <a:prstGeom prst="rect">
            <a:avLst/>
          </a:prstGeom>
        </p:spPr>
      </p:pic>
      <p:pic>
        <p:nvPicPr>
          <p:cNvPr id="15" name="Picture 1" descr="C:\Users\pavlov_av\Desktop\200422_11-46_28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984" y="3869990"/>
            <a:ext cx="2494731" cy="70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AD2000-6785-4F99-B546-325ECE3226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377" y="3115257"/>
            <a:ext cx="1791946" cy="53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507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6855</TotalTime>
  <Words>2612</Words>
  <Application>Microsoft Office PowerPoint</Application>
  <PresentationFormat>Экран (16:9)</PresentationFormat>
  <Paragraphs>472</Paragraphs>
  <Slides>28</Slides>
  <Notes>13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3" baseType="lpstr">
      <vt:lpstr>Adobe Fan Heiti Std B</vt:lpstr>
      <vt:lpstr>Arial</vt:lpstr>
      <vt:lpstr>Arial Narrow</vt:lpstr>
      <vt:lpstr>Calibri</vt:lpstr>
      <vt:lpstr>Calibri Light</vt:lpstr>
      <vt:lpstr>Carlito</vt:lpstr>
      <vt:lpstr>Elektra Light Pro</vt:lpstr>
      <vt:lpstr>MS Mincho</vt:lpstr>
      <vt:lpstr>Noir Pro</vt:lpstr>
      <vt:lpstr>Noir Pro Bold</vt:lpstr>
      <vt:lpstr>Noir Pro Medium</vt:lpstr>
      <vt:lpstr>Times New Roman</vt:lpstr>
      <vt:lpstr>Wingdings</vt:lpstr>
      <vt:lpstr>Тема Office</vt:lpstr>
      <vt:lpstr>CorelDRAW</vt:lpstr>
      <vt:lpstr>Применение данных ДЗЗ из космоса, продуктов, сервисов и услуг ДЗЗ при решении прикладных задач для социально-экономического развития территорий.  Взаимодействие информационных систем Госкорпорации "Роскосмос" и федеральной государственной информационной системы "Единая цифровая платформа "Национальная система пространственных данных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ГКУ АЭРЛО</dc:creator>
  <cp:lastModifiedBy>Шведов Денис Олегович</cp:lastModifiedBy>
  <cp:revision>475</cp:revision>
  <dcterms:created xsi:type="dcterms:W3CDTF">2017-12-17T22:17:32Z</dcterms:created>
  <dcterms:modified xsi:type="dcterms:W3CDTF">2023-08-29T14:04:46Z</dcterms:modified>
</cp:coreProperties>
</file>