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1" r:id="rId6"/>
    <p:sldId id="263" r:id="rId7"/>
    <p:sldId id="266" r:id="rId8"/>
    <p:sldId id="260" r:id="rId9"/>
    <p:sldId id="259" r:id="rId10"/>
    <p:sldId id="273" r:id="rId11"/>
    <p:sldId id="274" r:id="rId12"/>
    <p:sldId id="265" r:id="rId13"/>
    <p:sldId id="275" r:id="rId14"/>
    <p:sldId id="276" r:id="rId15"/>
    <p:sldId id="277" r:id="rId16"/>
    <p:sldId id="269" r:id="rId17"/>
    <p:sldId id="278" r:id="rId18"/>
    <p:sldId id="270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0E8"/>
    <a:srgbClr val="F2F2F2"/>
    <a:srgbClr val="C3E0E7"/>
    <a:srgbClr val="E8F0F4"/>
    <a:srgbClr val="FFFFFF"/>
    <a:srgbClr val="47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0" autoAdjust="0"/>
  </p:normalViewPr>
  <p:slideViewPr>
    <p:cSldViewPr>
      <p:cViewPr varScale="1">
        <p:scale>
          <a:sx n="110" d="100"/>
          <a:sy n="110" d="100"/>
        </p:scale>
        <p:origin x="-55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14300"/>
            <a:ext cx="1981200" cy="4916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15888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11126"/>
            <a:ext cx="6705600" cy="49164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11126"/>
            <a:ext cx="1955800" cy="4916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80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2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53"/>
            <a:ext cx="8229600" cy="5941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97735"/>
            <a:ext cx="4038600" cy="37599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7735"/>
            <a:ext cx="4038600" cy="37599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80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14300"/>
            <a:ext cx="1981200" cy="4916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15888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2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8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2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8801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0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2" y="112714"/>
            <a:ext cx="8831263" cy="4918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4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12714"/>
            <a:ext cx="1981200" cy="4918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1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3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12714"/>
            <a:ext cx="1981200" cy="4918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71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2" y="1225551"/>
            <a:ext cx="8831263" cy="378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0"/>
            <a:ext cx="8813800" cy="100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701"/>
            <a:ext cx="838200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051"/>
            <a:ext cx="8407400" cy="330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4767264"/>
            <a:ext cx="21336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72CD28E-A15B-4164-9591-9C9600476F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4"/>
            <a:ext cx="33528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4765676"/>
            <a:ext cx="582612" cy="206375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tx2"/>
                </a:solidFill>
              </a:defRPr>
            </a:lvl1pPr>
          </a:lstStyle>
          <a:p>
            <a:fld id="{1EC0FF8D-8596-426C-A5B5-ECAEBF5C26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2730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ct val="0"/>
        </a:spcAft>
        <a:buClr>
          <a:srgbClr val="EB641B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ct val="0"/>
        </a:spcAft>
        <a:buClr>
          <a:srgbClr val="39639D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ct val="20000"/>
        </a:spcBef>
        <a:spcAft>
          <a:spcPct val="0"/>
        </a:spcAft>
        <a:buClr>
          <a:srgbClr val="7D3C4A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9702"/>
            <a:ext cx="6324600" cy="1371600"/>
          </a:xfrm>
        </p:spPr>
        <p:txBody>
          <a:bodyPr/>
          <a:lstStyle/>
          <a:p>
            <a:pPr algn="ctr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2000" spc="0" dirty="0">
                <a:solidFill>
                  <a:schemeClr val="bg1">
                    <a:lumMod val="95000"/>
                  </a:schemeClr>
                </a:solidFill>
              </a:rPr>
              <a:t>Обзор отечественных и зарубежных требований к выполнению ВЛС для решения </a:t>
            </a:r>
            <a:r>
              <a:rPr lang="ru-RU" sz="2000" spc="0" dirty="0" err="1">
                <a:solidFill>
                  <a:schemeClr val="bg1">
                    <a:lumMod val="95000"/>
                  </a:schemeClr>
                </a:solidFill>
              </a:rPr>
              <a:t>геопространственных</a:t>
            </a:r>
            <a:r>
              <a:rPr lang="ru-RU" sz="2000" spc="0" dirty="0">
                <a:solidFill>
                  <a:schemeClr val="bg1">
                    <a:lumMod val="95000"/>
                  </a:schemeClr>
                </a:solidFill>
              </a:rPr>
              <a:t> задач. </a:t>
            </a:r>
            <a:r>
              <a:rPr lang="ru-RU" sz="2000" spc="0" dirty="0" smtClean="0">
                <a:solidFill>
                  <a:schemeClr val="bg1">
                    <a:lumMod val="95000"/>
                  </a:schemeClr>
                </a:solidFill>
              </a:rPr>
              <a:t>Предложения </a:t>
            </a:r>
            <a:r>
              <a:rPr lang="ru-RU" sz="2000" spc="0" dirty="0">
                <a:solidFill>
                  <a:schemeClr val="bg1">
                    <a:lumMod val="95000"/>
                  </a:schemeClr>
                </a:solidFill>
              </a:rPr>
              <a:t>для разработки проекта национального стандарта, устанавливающего требования к ВЛС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3226" y="3741508"/>
            <a:ext cx="199231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Ядрихинская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Юлия Сергеевна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Технологический отдел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АО «Аэрогеодезия»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yadrihinskaya_ys@agspb.ru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3275" y="234554"/>
            <a:ext cx="172243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/>
              <a:t>Международная научно-техническая конференция «Цифровая реальность: космические и пространственные данные, технологии обработки»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42829" y="4634060"/>
            <a:ext cx="2405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>
                    <a:lumMod val="85000"/>
                  </a:schemeClr>
                </a:solidFill>
              </a:rPr>
              <a:t>Санкт-Петербург, </a:t>
            </a:r>
            <a:r>
              <a:rPr lang="ru-RU" altLang="ru-RU" sz="1600" dirty="0">
                <a:solidFill>
                  <a:schemeClr val="bg1">
                    <a:lumMod val="85000"/>
                  </a:schemeClr>
                </a:solidFill>
              </a:rPr>
              <a:t>2022</a:t>
            </a:r>
          </a:p>
        </p:txBody>
      </p:sp>
      <p:pic>
        <p:nvPicPr>
          <p:cNvPr id="9" name="Picture 9" descr="C:\Users\yadrihinskaya_ys\Downloads\logo-horiz-col-cmyk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234554"/>
            <a:ext cx="31670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36624" y="582216"/>
            <a:ext cx="20081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287C3"/>
                </a:solidFill>
                <a:latin typeface="+mj-lt"/>
              </a:rPr>
              <a:t>Аэрогеодезия</a:t>
            </a:r>
          </a:p>
        </p:txBody>
      </p:sp>
    </p:spTree>
    <p:extLst>
      <p:ext uri="{BB962C8B-B14F-4D97-AF65-F5344CB8AC3E}">
        <p14:creationId xmlns:p14="http://schemas.microsoft.com/office/powerpoint/2010/main" val="16989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Технология выполнения </a:t>
            </a:r>
            <a:r>
              <a:rPr lang="ru-RU" sz="2800" dirty="0" err="1" smtClean="0"/>
              <a:t>влс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347614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к сканированию</a:t>
            </a: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319972" y="1717326"/>
            <a:ext cx="144016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2139702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Выполнение аэросъемки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4319972" y="2509414"/>
            <a:ext cx="144016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411760" y="2931790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Первичная обработка данных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4319972" y="3301502"/>
            <a:ext cx="144016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3715420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Постобработка</a:t>
            </a:r>
            <a:r>
              <a:rPr lang="en-US" sz="1400" dirty="0"/>
              <a:t> </a:t>
            </a:r>
            <a:r>
              <a:rPr lang="ru-RU" sz="1400" dirty="0"/>
              <a:t>данных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4319972" y="4085132"/>
            <a:ext cx="144016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4515966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Подготовка отчетных материалов ВЛС</a:t>
            </a:r>
          </a:p>
        </p:txBody>
      </p:sp>
    </p:spTree>
    <p:extLst>
      <p:ext uri="{BB962C8B-B14F-4D97-AF65-F5344CB8AC3E}">
        <p14:creationId xmlns:p14="http://schemas.microsoft.com/office/powerpoint/2010/main" val="41494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251520" y="1275606"/>
            <a:ext cx="3456384" cy="3672408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47614"/>
            <a:ext cx="30603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Подготовка к сканированию</a:t>
            </a:r>
            <a:endParaRPr lang="ru-RU" sz="12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942071" y="1717326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139702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Выполнение аэросъемки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942071" y="2509414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93179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Первичная обработка данных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942071" y="330150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542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Постобработка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данных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942071" y="408513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515966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отчетных материалов ВЛС</a:t>
            </a:r>
          </a:p>
        </p:txBody>
      </p:sp>
      <p:sp>
        <p:nvSpPr>
          <p:cNvPr id="77" name="Заголовок 2"/>
          <p:cNvSpPr>
            <a:spLocks noGrp="1"/>
          </p:cNvSpPr>
          <p:nvPr>
            <p:ph type="title"/>
          </p:nvPr>
        </p:nvSpPr>
        <p:spPr>
          <a:xfrm>
            <a:off x="381000" y="266701"/>
            <a:ext cx="8382000" cy="790575"/>
          </a:xfrm>
        </p:spPr>
        <p:txBody>
          <a:bodyPr/>
          <a:lstStyle/>
          <a:p>
            <a:r>
              <a:rPr lang="ru-RU" sz="2400" dirty="0" smtClean="0"/>
              <a:t>Предложения для </a:t>
            </a:r>
            <a:r>
              <a:rPr lang="ru-RU" sz="2400" dirty="0"/>
              <a:t>разработки проекта национального стандарта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958606" y="4003452"/>
            <a:ext cx="1682122" cy="396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ериоды сканирования в году и погодные условия</a:t>
            </a:r>
            <a:endParaRPr lang="ru-RU" sz="11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958605" y="4544648"/>
            <a:ext cx="1682122" cy="396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актуализация данных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947623" y="3460217"/>
            <a:ext cx="1682122" cy="396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калибровка системы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4947623" y="2904521"/>
            <a:ext cx="1682122" cy="396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геодезическое обоснование съемки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947623" y="2355726"/>
            <a:ext cx="1682122" cy="396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проектирование маршрутов</a:t>
            </a:r>
            <a:endParaRPr lang="ru-RU" sz="11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4947623" y="1828370"/>
            <a:ext cx="1682122" cy="396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высота съемки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947623" y="1286755"/>
            <a:ext cx="1682122" cy="396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плотность точек</a:t>
            </a:r>
          </a:p>
        </p:txBody>
      </p:sp>
      <p:cxnSp>
        <p:nvCxnSpPr>
          <p:cNvPr id="101" name="Прямая соединительная линия 100"/>
          <p:cNvCxnSpPr>
            <a:stCxn id="7" idx="3"/>
            <a:endCxn id="93" idx="1"/>
          </p:cNvCxnSpPr>
          <p:nvPr/>
        </p:nvCxnSpPr>
        <p:spPr>
          <a:xfrm flipV="1">
            <a:off x="3527884" y="1485246"/>
            <a:ext cx="1419739" cy="638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Соединительная линия уступом 108"/>
          <p:cNvCxnSpPr>
            <a:endCxn id="87" idx="1"/>
          </p:cNvCxnSpPr>
          <p:nvPr/>
        </p:nvCxnSpPr>
        <p:spPr>
          <a:xfrm rot="16200000" flipH="1">
            <a:off x="2853054" y="2637587"/>
            <a:ext cx="3251507" cy="959595"/>
          </a:xfrm>
          <a:prstGeom prst="bentConnector2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6" idx="1"/>
          </p:cNvCxnSpPr>
          <p:nvPr/>
        </p:nvCxnSpPr>
        <p:spPr>
          <a:xfrm flipH="1" flipV="1">
            <a:off x="4003623" y="4201942"/>
            <a:ext cx="954983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89" idx="1"/>
          </p:cNvCxnSpPr>
          <p:nvPr/>
        </p:nvCxnSpPr>
        <p:spPr>
          <a:xfrm flipH="1">
            <a:off x="4003623" y="3658708"/>
            <a:ext cx="9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 flipV="1">
            <a:off x="3992640" y="3098079"/>
            <a:ext cx="954983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3992640" y="2554215"/>
            <a:ext cx="954983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 flipV="1">
            <a:off x="3992639" y="2026859"/>
            <a:ext cx="954983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286776" y="4737740"/>
            <a:ext cx="463432" cy="198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286776" y="4095757"/>
            <a:ext cx="463432" cy="198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7750208" y="4056502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полностью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86776" y="4421580"/>
            <a:ext cx="463432" cy="19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7750208" y="4382325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частично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092280" y="3425241"/>
            <a:ext cx="189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Рассмотрение процесса в российских нормативных документах: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750208" y="4671015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отсутствует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939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Предложения для </a:t>
            </a:r>
            <a:r>
              <a:rPr lang="ru-RU" sz="2400" dirty="0"/>
              <a:t>разработки проекта национального стандарта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75606"/>
            <a:ext cx="3456384" cy="3672408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7614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к сканированию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942071" y="1717326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39702"/>
            <a:ext cx="30603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Выполнение аэросъемки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942071" y="2509414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93179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Первичная обработка данных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42071" y="330150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1542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Постобработка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данных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42071" y="408513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515966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отчетных материалов ВЛС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2861670"/>
            <a:ext cx="1584365" cy="565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</a:t>
            </a:r>
            <a:r>
              <a:rPr lang="ru-RU" sz="1100" dirty="0" smtClean="0">
                <a:solidFill>
                  <a:schemeClr val="tx1"/>
                </a:solidFill>
              </a:rPr>
              <a:t>ыполнение калибровочного полета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001162"/>
            <a:ext cx="1584365" cy="565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</a:t>
            </a:r>
            <a:r>
              <a:rPr lang="ru-RU" sz="1100" dirty="0" smtClean="0">
                <a:solidFill>
                  <a:schemeClr val="tx1"/>
                </a:solidFill>
              </a:rPr>
              <a:t>ыполнение ВЛС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776" y="4704753"/>
            <a:ext cx="463432" cy="198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776" y="4062770"/>
            <a:ext cx="463432" cy="198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7750208" y="4023515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полностью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86776" y="4388593"/>
            <a:ext cx="463432" cy="19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7750208" y="4349338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частично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092280" y="3392254"/>
            <a:ext cx="189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Рассмотрение процесса в российских нормативных документах: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750208" y="4638028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отсутствует</a:t>
            </a:r>
            <a:endParaRPr lang="ru-RU" sz="1200" dirty="0"/>
          </a:p>
        </p:txBody>
      </p:sp>
      <p:cxnSp>
        <p:nvCxnSpPr>
          <p:cNvPr id="24" name="Прямая соединительная линия 23"/>
          <p:cNvCxnSpPr>
            <a:stCxn id="8" idx="3"/>
            <a:endCxn id="17" idx="1"/>
          </p:cNvCxnSpPr>
          <p:nvPr/>
        </p:nvCxnSpPr>
        <p:spPr>
          <a:xfrm>
            <a:off x="3527884" y="2283718"/>
            <a:ext cx="154817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8" idx="3"/>
            <a:endCxn id="16" idx="1"/>
          </p:cNvCxnSpPr>
          <p:nvPr/>
        </p:nvCxnSpPr>
        <p:spPr>
          <a:xfrm>
            <a:off x="3527884" y="2283718"/>
            <a:ext cx="1548172" cy="860508"/>
          </a:xfrm>
          <a:prstGeom prst="bentConnector3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6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275606"/>
            <a:ext cx="3456384" cy="3672408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7614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к сканированию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942071" y="1717326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39702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Выполнение аэросъемки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942071" y="2509414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931790"/>
            <a:ext cx="30603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Первичная обработка данных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42071" y="330150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1542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Постобработка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данных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42071" y="408513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515966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отчетных материалов ВЛС</a:t>
            </a: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381000" y="266701"/>
            <a:ext cx="8382000" cy="790575"/>
          </a:xfrm>
        </p:spPr>
        <p:txBody>
          <a:bodyPr/>
          <a:lstStyle/>
          <a:p>
            <a:r>
              <a:rPr lang="ru-RU" sz="2400" dirty="0" smtClean="0"/>
              <a:t>Предложения для </a:t>
            </a:r>
            <a:r>
              <a:rPr lang="ru-RU" sz="2400" dirty="0"/>
              <a:t>разработки проекта национального стандарта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20075" y="1504471"/>
            <a:ext cx="1584365" cy="56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</a:t>
            </a:r>
            <a:r>
              <a:rPr lang="ru-RU" sz="1100" dirty="0" smtClean="0">
                <a:solidFill>
                  <a:schemeClr val="tx1"/>
                </a:solidFill>
              </a:rPr>
              <a:t>бработка </a:t>
            </a:r>
            <a:r>
              <a:rPr lang="en-US" sz="1100" dirty="0" smtClean="0">
                <a:solidFill>
                  <a:schemeClr val="tx1"/>
                </a:solidFill>
              </a:rPr>
              <a:t>GNSS/IMU </a:t>
            </a:r>
            <a:r>
              <a:rPr lang="ru-RU" sz="1100" dirty="0" smtClean="0">
                <a:solidFill>
                  <a:schemeClr val="tx1"/>
                </a:solidFill>
              </a:rPr>
              <a:t>измерений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3" y="4058102"/>
            <a:ext cx="1584365" cy="56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генерация облаков точек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793250"/>
            <a:ext cx="1584365" cy="565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вычисление калибровочных параметров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0" name="Соединительная линия уступом 19"/>
          <p:cNvCxnSpPr>
            <a:stCxn id="10" idx="3"/>
            <a:endCxn id="17" idx="1"/>
          </p:cNvCxnSpPr>
          <p:nvPr/>
        </p:nvCxnSpPr>
        <p:spPr>
          <a:xfrm flipV="1">
            <a:off x="3527884" y="1787027"/>
            <a:ext cx="1692191" cy="1288779"/>
          </a:xfrm>
          <a:prstGeom prst="bentConnector3">
            <a:avLst>
              <a:gd name="adj1" fmla="val 39165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0" idx="3"/>
            <a:endCxn id="18" idx="1"/>
          </p:cNvCxnSpPr>
          <p:nvPr/>
        </p:nvCxnSpPr>
        <p:spPr>
          <a:xfrm>
            <a:off x="3527884" y="3075806"/>
            <a:ext cx="1692189" cy="1264852"/>
          </a:xfrm>
          <a:prstGeom prst="bentConnector3">
            <a:avLst>
              <a:gd name="adj1" fmla="val 39193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9" idx="1"/>
          </p:cNvCxnSpPr>
          <p:nvPr/>
        </p:nvCxnSpPr>
        <p:spPr>
          <a:xfrm flipH="1">
            <a:off x="4193961" y="3075806"/>
            <a:ext cx="102611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286776" y="4704753"/>
            <a:ext cx="463432" cy="198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86776" y="4062770"/>
            <a:ext cx="463432" cy="198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7750208" y="4023515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полностью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286776" y="4388593"/>
            <a:ext cx="463432" cy="19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7750208" y="4349338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частично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3392254"/>
            <a:ext cx="189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Рассмотрение процесса в российских нормативных документах: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50208" y="4638028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отсутствует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927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75606"/>
            <a:ext cx="3456384" cy="3672408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7614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к сканированию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42071" y="1717326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139702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Выполнение аэросъемки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942071" y="2509414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3179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Первичная обработка данных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942071" y="330150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15420"/>
            <a:ext cx="30603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Постобработка</a:t>
            </a:r>
            <a:r>
              <a:rPr lang="en-US" sz="1200" b="1" dirty="0"/>
              <a:t> </a:t>
            </a:r>
            <a:r>
              <a:rPr lang="ru-RU" sz="1200" b="1" dirty="0"/>
              <a:t>данных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942071" y="408513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515966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отчетных материалов ВЛС</a:t>
            </a:r>
          </a:p>
        </p:txBody>
      </p:sp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381000" y="266701"/>
            <a:ext cx="8382000" cy="790575"/>
          </a:xfrm>
        </p:spPr>
        <p:txBody>
          <a:bodyPr/>
          <a:lstStyle/>
          <a:p>
            <a:r>
              <a:rPr lang="ru-RU" sz="2400" dirty="0" smtClean="0"/>
              <a:t>Предложения для </a:t>
            </a:r>
            <a:r>
              <a:rPr lang="ru-RU" sz="2400" dirty="0"/>
              <a:t>разработки проекта национального стандарта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41380" y="1771510"/>
            <a:ext cx="1948363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анализ выбросов, </a:t>
            </a:r>
            <a:r>
              <a:rPr lang="ru-RU" sz="1100" dirty="0" smtClean="0">
                <a:solidFill>
                  <a:schemeClr val="tx1"/>
                </a:solidFill>
              </a:rPr>
              <a:t>областей </a:t>
            </a:r>
            <a:r>
              <a:rPr lang="ru-RU" sz="1100" dirty="0">
                <a:solidFill>
                  <a:schemeClr val="tx1"/>
                </a:solidFill>
              </a:rPr>
              <a:t>с низкой достоверностью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941380" y="2249622"/>
            <a:ext cx="19476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err="1"/>
              <a:t>межмаршрутное</a:t>
            </a:r>
            <a:r>
              <a:rPr lang="ru-RU" sz="1100" dirty="0"/>
              <a:t> уравнивание облаков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940617" y="2719611"/>
            <a:ext cx="19476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RMSD </a:t>
            </a:r>
            <a:r>
              <a:rPr lang="ru-RU" sz="1100" dirty="0"/>
              <a:t>(</a:t>
            </a:r>
            <a:r>
              <a:rPr lang="ru-RU" sz="1100" dirty="0" err="1" smtClean="0"/>
              <a:t>внутримаршрутная</a:t>
            </a:r>
            <a:r>
              <a:rPr lang="ru-RU" sz="1100" dirty="0" smtClean="0"/>
              <a:t>, </a:t>
            </a:r>
            <a:r>
              <a:rPr lang="ru-RU" sz="1100" dirty="0" err="1" smtClean="0"/>
              <a:t>межмаршрутная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932040" y="3185726"/>
            <a:ext cx="19476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RMSE </a:t>
            </a:r>
            <a:r>
              <a:rPr lang="ru-RU" sz="1100" dirty="0"/>
              <a:t>(в плане, по высоте)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932040" y="4105223"/>
            <a:ext cx="19476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классификация облаков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941380" y="3665092"/>
            <a:ext cx="19476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p</a:t>
            </a:r>
            <a:r>
              <a:rPr lang="en-US" sz="1100" dirty="0" smtClean="0"/>
              <a:t>recision</a:t>
            </a:r>
            <a:r>
              <a:rPr lang="ru-RU" sz="1100" dirty="0" smtClean="0"/>
              <a:t> («шумность»)</a:t>
            </a:r>
            <a:endParaRPr lang="ru-RU" sz="11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932040" y="4546593"/>
            <a:ext cx="19476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добавление атрибутов точек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940616" y="1311610"/>
            <a:ext cx="1948363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оценка плотности точек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ru-RU" sz="1100" dirty="0">
                <a:solidFill>
                  <a:schemeClr val="tx1"/>
                </a:solidFill>
              </a:rPr>
              <a:t>интенсивности</a:t>
            </a:r>
          </a:p>
        </p:txBody>
      </p:sp>
      <p:cxnSp>
        <p:nvCxnSpPr>
          <p:cNvPr id="55" name="Соединительная линия уступом 54"/>
          <p:cNvCxnSpPr>
            <a:stCxn id="11" idx="3"/>
            <a:endCxn id="52" idx="1"/>
          </p:cNvCxnSpPr>
          <p:nvPr/>
        </p:nvCxnSpPr>
        <p:spPr>
          <a:xfrm>
            <a:off x="3527884" y="3859436"/>
            <a:ext cx="1404156" cy="867157"/>
          </a:xfrm>
          <a:prstGeom prst="bentConnector3">
            <a:avLst>
              <a:gd name="adj1" fmla="val 42538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0" idx="1"/>
          </p:cNvCxnSpPr>
          <p:nvPr/>
        </p:nvCxnSpPr>
        <p:spPr>
          <a:xfrm flipH="1">
            <a:off x="4125305" y="4285223"/>
            <a:ext cx="80673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125305" y="3859436"/>
            <a:ext cx="8160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stCxn id="53" idx="1"/>
          </p:cNvCxnSpPr>
          <p:nvPr/>
        </p:nvCxnSpPr>
        <p:spPr>
          <a:xfrm rot="10800000" flipV="1">
            <a:off x="4125306" y="1491629"/>
            <a:ext cx="815311" cy="2367807"/>
          </a:xfrm>
          <a:prstGeom prst="bentConnector2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49" idx="1"/>
          </p:cNvCxnSpPr>
          <p:nvPr/>
        </p:nvCxnSpPr>
        <p:spPr>
          <a:xfrm flipH="1">
            <a:off x="4125305" y="3365726"/>
            <a:ext cx="80673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48" idx="1"/>
          </p:cNvCxnSpPr>
          <p:nvPr/>
        </p:nvCxnSpPr>
        <p:spPr>
          <a:xfrm flipH="1">
            <a:off x="4124543" y="2899611"/>
            <a:ext cx="81607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47" idx="1"/>
          </p:cNvCxnSpPr>
          <p:nvPr/>
        </p:nvCxnSpPr>
        <p:spPr>
          <a:xfrm flipH="1" flipV="1">
            <a:off x="4129594" y="2427734"/>
            <a:ext cx="811786" cy="18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39" idx="1"/>
          </p:cNvCxnSpPr>
          <p:nvPr/>
        </p:nvCxnSpPr>
        <p:spPr>
          <a:xfrm flipH="1" flipV="1">
            <a:off x="4135409" y="1950168"/>
            <a:ext cx="805971" cy="136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286776" y="4704753"/>
            <a:ext cx="463432" cy="198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286776" y="4062770"/>
            <a:ext cx="463432" cy="198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750208" y="4023515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полностью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86776" y="4388593"/>
            <a:ext cx="463432" cy="19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7750208" y="4349338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частично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092280" y="3392254"/>
            <a:ext cx="189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Рассмотрение процесса в российских нормативных документах: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0208" y="4638028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отсутствует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487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75606"/>
            <a:ext cx="3456384" cy="3672408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7614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Подготовка к сканированию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42071" y="1717326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139702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Выполнение аэросъемки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942071" y="2509414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3179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Первичная обработка данных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942071" y="330150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15420"/>
            <a:ext cx="3060340" cy="2880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474B78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Постобработка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данных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942071" y="4085132"/>
            <a:ext cx="111285" cy="3522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515966"/>
            <a:ext cx="30603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Подготовка отчетных материалов ВЛС</a:t>
            </a:r>
          </a:p>
        </p:txBody>
      </p:sp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381000" y="266701"/>
            <a:ext cx="8382000" cy="790575"/>
          </a:xfrm>
        </p:spPr>
        <p:txBody>
          <a:bodyPr/>
          <a:lstStyle/>
          <a:p>
            <a:r>
              <a:rPr lang="ru-RU" sz="2400" dirty="0" smtClean="0"/>
              <a:t>Предложения для </a:t>
            </a:r>
            <a:r>
              <a:rPr lang="ru-RU" sz="2400" dirty="0"/>
              <a:t>разработки проекта национального стандарта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013388" y="1780612"/>
            <a:ext cx="1948363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отчет о калибровке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04048" y="2289488"/>
            <a:ext cx="19476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отчет об уравнивании маршрутов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12625" y="2784860"/>
            <a:ext cx="1947600" cy="581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материалы, подтверждающие оценку качества данных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012624" y="3499436"/>
            <a:ext cx="19476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система координат, использование геоида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997519"/>
            <a:ext cx="19476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ф</a:t>
            </a:r>
            <a:r>
              <a:rPr lang="ru-RU" sz="1100" dirty="0" smtClean="0"/>
              <a:t>ормат хранения, разделение на блоки</a:t>
            </a:r>
            <a:endParaRPr lang="ru-RU" sz="11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4479982"/>
            <a:ext cx="19476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необходимость создания </a:t>
            </a:r>
            <a:r>
              <a:rPr lang="ru-RU" sz="1100" dirty="0"/>
              <a:t>производных </a:t>
            </a:r>
            <a:r>
              <a:rPr lang="ru-RU" sz="1100" dirty="0" smtClean="0"/>
              <a:t>продуктов</a:t>
            </a:r>
            <a:endParaRPr lang="ru-RU" sz="11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012624" y="1311610"/>
            <a:ext cx="1948363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состав сведений </a:t>
            </a:r>
            <a:r>
              <a:rPr lang="ru-RU" sz="1100" dirty="0"/>
              <a:t>об оборудовании</a:t>
            </a:r>
          </a:p>
        </p:txBody>
      </p:sp>
      <p:cxnSp>
        <p:nvCxnSpPr>
          <p:cNvPr id="48" name="Прямая соединительная линия 47"/>
          <p:cNvCxnSpPr>
            <a:stCxn id="45" idx="1"/>
          </p:cNvCxnSpPr>
          <p:nvPr/>
        </p:nvCxnSpPr>
        <p:spPr>
          <a:xfrm flipH="1">
            <a:off x="4202365" y="4177519"/>
            <a:ext cx="80168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6" idx="1"/>
          </p:cNvCxnSpPr>
          <p:nvPr/>
        </p:nvCxnSpPr>
        <p:spPr>
          <a:xfrm flipH="1">
            <a:off x="4200221" y="4659982"/>
            <a:ext cx="80382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3" idx="1"/>
          </p:cNvCxnSpPr>
          <p:nvPr/>
        </p:nvCxnSpPr>
        <p:spPr>
          <a:xfrm flipH="1">
            <a:off x="4205889" y="3679436"/>
            <a:ext cx="80673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2" idx="1"/>
          </p:cNvCxnSpPr>
          <p:nvPr/>
        </p:nvCxnSpPr>
        <p:spPr>
          <a:xfrm flipH="1">
            <a:off x="4207577" y="3075806"/>
            <a:ext cx="80504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1" idx="1"/>
          </p:cNvCxnSpPr>
          <p:nvPr/>
        </p:nvCxnSpPr>
        <p:spPr>
          <a:xfrm flipH="1" flipV="1">
            <a:off x="4202365" y="2467600"/>
            <a:ext cx="801683" cy="18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40" idx="1"/>
          </p:cNvCxnSpPr>
          <p:nvPr/>
        </p:nvCxnSpPr>
        <p:spPr>
          <a:xfrm flipH="1" flipV="1">
            <a:off x="4207417" y="1959270"/>
            <a:ext cx="805971" cy="136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47" idx="1"/>
            <a:endCxn id="13" idx="3"/>
          </p:cNvCxnSpPr>
          <p:nvPr/>
        </p:nvCxnSpPr>
        <p:spPr>
          <a:xfrm rot="10800000" flipV="1">
            <a:off x="3527884" y="1491630"/>
            <a:ext cx="1484740" cy="3168352"/>
          </a:xfrm>
          <a:prstGeom prst="bentConnector3">
            <a:avLst>
              <a:gd name="adj1" fmla="val 54619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286776" y="4701482"/>
            <a:ext cx="463432" cy="198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86776" y="4059499"/>
            <a:ext cx="463432" cy="198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7750208" y="4020244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полностью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286776" y="4385322"/>
            <a:ext cx="463432" cy="19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7750208" y="4346067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частично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92280" y="3388983"/>
            <a:ext cx="189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Рассмотрение процесса в российских нормативных документах: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750208" y="4634757"/>
            <a:ext cx="13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отсутствует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733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Предложения для </a:t>
            </a:r>
            <a:r>
              <a:rPr lang="ru-RU" sz="2400" dirty="0"/>
              <a:t>разработки проекта национального стандарта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892" y="1208895"/>
            <a:ext cx="4747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Раздел «Источники ошибок в данных ВЛС»: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59" y="1747885"/>
            <a:ext cx="499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Раздел «Виды точностей </a:t>
            </a:r>
            <a:r>
              <a:rPr lang="ru-RU" b="1" i="1" dirty="0" err="1" smtClean="0"/>
              <a:t>лидарной</a:t>
            </a:r>
            <a:r>
              <a:rPr lang="ru-RU" b="1" i="1" dirty="0" smtClean="0"/>
              <a:t> системы»: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836" y="3153238"/>
            <a:ext cx="487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Раздел «Методики оценки качества данных»: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3289" y="2030474"/>
            <a:ext cx="53568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Внутримаршрутная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 err="1" smtClean="0"/>
              <a:t>межмаршрутная</a:t>
            </a:r>
            <a:r>
              <a:rPr lang="ru-RU" sz="1400" dirty="0" smtClean="0"/>
              <a:t>;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Точность положения лазерных точек в плане;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Характеристики нескольких видов точностей по высоте относительно контрольных точек;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Влияние плотности точек на качество создаваемой продукции.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836" y="1517528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Факторы, влияющие на величины </a:t>
            </a:r>
            <a:r>
              <a:rPr lang="ru-RU" sz="1400" dirty="0" smtClean="0"/>
              <a:t>различных погрешностей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2171" y="3450260"/>
            <a:ext cx="53479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Плотности точек. Оценка областей с низкой достоверностью;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err="1" smtClean="0"/>
              <a:t>Внутримаршрутной</a:t>
            </a:r>
            <a:r>
              <a:rPr lang="ru-RU" sz="1400" dirty="0" smtClean="0"/>
              <a:t> и </a:t>
            </a:r>
            <a:r>
              <a:rPr lang="ru-RU" sz="1400" dirty="0" err="1" smtClean="0"/>
              <a:t>межмаршрутной</a:t>
            </a:r>
            <a:r>
              <a:rPr lang="ru-RU" sz="1400" dirty="0" smtClean="0"/>
              <a:t> </a:t>
            </a:r>
            <a:r>
              <a:rPr lang="ru-RU" sz="1400" dirty="0" smtClean="0"/>
              <a:t>точностей;</a:t>
            </a:r>
            <a:endParaRPr lang="ru-RU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Точностей по высоте относительно контрольных точек</a:t>
            </a:r>
            <a:r>
              <a:rPr lang="en-US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разных типах </a:t>
            </a:r>
            <a:r>
              <a:rPr lang="ru-RU" sz="1400" dirty="0" smtClean="0"/>
              <a:t>местности;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Плановой точности;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Классификации </a:t>
            </a:r>
            <a:r>
              <a:rPr lang="ru-RU" sz="1400" dirty="0" smtClean="0"/>
              <a:t>точек</a:t>
            </a:r>
            <a:r>
              <a:rPr lang="ru-RU" sz="1400" dirty="0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Создаваемых производных продуктов.</a:t>
            </a:r>
            <a:endParaRPr lang="ru-RU" sz="14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34130"/>
            <a:ext cx="3029265" cy="17191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4" descr="C:\Users\yadrihinskaya_ys\Desktop\Презентация_Иркутск_2021\Презентация\материалы\Елабуга\intensity.PNG"/>
          <p:cNvPicPr>
            <a:picLocks noChangeAspect="1" noChangeArrowheads="1"/>
          </p:cNvPicPr>
          <p:nvPr/>
        </p:nvPicPr>
        <p:blipFill rotWithShape="1">
          <a:blip r:embed="rId3" cstate="print"/>
          <a:srcRect t="3446" r="9033"/>
          <a:stretch/>
        </p:blipFill>
        <p:spPr bwMode="auto">
          <a:xfrm>
            <a:off x="5724128" y="3345096"/>
            <a:ext cx="3029265" cy="15854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82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6201" y="195486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В предлагаемом к разработке </a:t>
            </a:r>
            <a:r>
              <a:rPr lang="ru-RU" dirty="0" smtClean="0"/>
              <a:t>стандарте будут наиболее подробно обозначены требования к производству полевых и камеральных </a:t>
            </a:r>
            <a:r>
              <a:rPr lang="ru-RU" dirty="0" smtClean="0"/>
              <a:t>работ по сравнению с существующими российскими документами;</a:t>
            </a:r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ru-RU" dirty="0" smtClean="0"/>
              <a:t>В проект стандарта будут включены конкретные значения характеристик ВЛС при </a:t>
            </a:r>
            <a:r>
              <a:rPr lang="ru-RU" dirty="0"/>
              <a:t>разных </a:t>
            </a:r>
            <a:r>
              <a:rPr lang="ru-RU" dirty="0" smtClean="0"/>
              <a:t>условиях и назначениях съемки;</a:t>
            </a:r>
          </a:p>
          <a:p>
            <a:pPr algn="just"/>
            <a:endParaRPr lang="ru-RU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 smtClean="0"/>
              <a:t>В новом стандарте будет учтен российский и </a:t>
            </a:r>
            <a:r>
              <a:rPr lang="ru-RU" dirty="0"/>
              <a:t>зарубежный </a:t>
            </a:r>
            <a:r>
              <a:rPr lang="ru-RU" dirty="0" smtClean="0"/>
              <a:t>опыты </a:t>
            </a:r>
            <a:r>
              <a:rPr lang="ru-RU" dirty="0"/>
              <a:t>применения технологии ВЛС для решения </a:t>
            </a:r>
            <a:r>
              <a:rPr lang="ru-RU" dirty="0" smtClean="0"/>
              <a:t>картографических и фотограмметрических </a:t>
            </a:r>
            <a:r>
              <a:rPr lang="ru-RU" dirty="0" smtClean="0"/>
              <a:t>задач;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+mj-lt"/>
              <a:buAutoNum type="arabicPeriod" startAt="4"/>
            </a:pPr>
            <a:r>
              <a:rPr lang="ru-RU" dirty="0" smtClean="0"/>
              <a:t>Требования </a:t>
            </a:r>
            <a:r>
              <a:rPr lang="ru-RU" dirty="0"/>
              <a:t>к производству работ по лазерному </a:t>
            </a:r>
            <a:r>
              <a:rPr lang="ru-RU" dirty="0" smtClean="0"/>
              <a:t>сканированию обеспечит </a:t>
            </a:r>
            <a:r>
              <a:rPr lang="ru-RU" dirty="0"/>
              <a:t>единство методов выполнения </a:t>
            </a:r>
            <a:r>
              <a:rPr lang="ru-RU" dirty="0" smtClean="0"/>
              <a:t>измерений, обработки </a:t>
            </a:r>
            <a:r>
              <a:rPr lang="ru-RU" dirty="0"/>
              <a:t>и </a:t>
            </a:r>
            <a:r>
              <a:rPr lang="ru-RU" dirty="0" smtClean="0"/>
              <a:t>оценки качества создаваемой продукции.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Users\yadrihinskaya_ys\Desktop\Презентация_Иркутск_2021\Презентация\материалы\Елабуг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00"/>
          <a:stretch>
            <a:fillRect/>
          </a:stretch>
        </p:blipFill>
        <p:spPr bwMode="auto">
          <a:xfrm>
            <a:off x="169863" y="139700"/>
            <a:ext cx="8802687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507D2C-2B2F-4029-9B17-97F635EDBA7E}" type="slidenum">
              <a:rPr lang="ru-RU">
                <a:solidFill>
                  <a:schemeClr val="tx2"/>
                </a:solidFill>
              </a:rPr>
              <a:pPr/>
              <a:t>18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63" y="411163"/>
            <a:ext cx="363855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Благодарю   </a:t>
            </a:r>
            <a:br>
              <a:rPr lang="ru-RU" sz="28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за внимание!</a:t>
            </a:r>
          </a:p>
        </p:txBody>
      </p:sp>
      <p:pic>
        <p:nvPicPr>
          <p:cNvPr id="30725" name="Picture 9" descr="C:\Users\yadrihinskaya_ys\Downloads\logo-horiz-col-cmyk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39725"/>
            <a:ext cx="3168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321425" y="687388"/>
            <a:ext cx="20081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287C3"/>
                </a:solidFill>
                <a:latin typeface="+mj-lt"/>
              </a:rPr>
              <a:t>Аэрогеодезия</a:t>
            </a:r>
          </a:p>
        </p:txBody>
      </p:sp>
    </p:spTree>
    <p:extLst>
      <p:ext uri="{BB962C8B-B14F-4D97-AF65-F5344CB8AC3E}">
        <p14:creationId xmlns:p14="http://schemas.microsoft.com/office/powerpoint/2010/main" val="19504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Актуальность вопроса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68660" y="1419622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2021-2023</a:t>
            </a:r>
            <a:r>
              <a:rPr lang="ru-RU" sz="1400" dirty="0" smtClean="0"/>
              <a:t> – АО «Аэрогеодезия» участвует в НИР по теме: «Разработка предложений по совершенствованию технологий выполнения геодезических и картографических работ» (Шифр: СЧ НИР «Геокарта-2030/А)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560" y="2643758"/>
            <a:ext cx="4368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Необходимость данной работы обусловлена </a:t>
            </a:r>
            <a:endParaRPr lang="ru-RU" sz="1400" dirty="0" smtClean="0"/>
          </a:p>
          <a:p>
            <a:pPr algn="ctr"/>
            <a:r>
              <a:rPr lang="ru-RU" sz="1400" dirty="0" smtClean="0"/>
              <a:t>(цитата </a:t>
            </a:r>
            <a:r>
              <a:rPr lang="ru-RU" sz="1400" dirty="0"/>
              <a:t>из ТЗ по НИР</a:t>
            </a:r>
            <a:r>
              <a:rPr lang="ru-RU" sz="1400" dirty="0" smtClean="0"/>
              <a:t>):</a:t>
            </a:r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На современном этапе развития государства и его цифровой трансформации, необходимо формирование актуальных отраслевых документов, совершенствования технологий проведения геодезических и картографических работ…»</a:t>
            </a:r>
          </a:p>
        </p:txBody>
      </p:sp>
      <p:pic>
        <p:nvPicPr>
          <p:cNvPr id="6" name="Picture 5" descr="D:\Конференции_Семинары\Конференция ГМА 10-11 февр 2022\материалы\Мегафон\Скриншот 02-02-2022 1159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900" y="1563638"/>
            <a:ext cx="3758782" cy="25560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63900" y="4119706"/>
            <a:ext cx="375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Фрагмент данных ВЛС города Пенза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76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1016"/>
            <a:ext cx="6927304" cy="790575"/>
          </a:xfrm>
        </p:spPr>
        <p:txBody>
          <a:bodyPr/>
          <a:lstStyle/>
          <a:p>
            <a:r>
              <a:rPr lang="ru-RU" sz="1800" dirty="0"/>
              <a:t>Анализ российских нормативно-технических документов, связанных с </a:t>
            </a:r>
            <a:r>
              <a:rPr lang="ru-RU" sz="1800" dirty="0" smtClean="0"/>
              <a:t>ВЛС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75606"/>
            <a:ext cx="865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ГОСТ Р 59328-2021. Аэрофотосъемка топографическая. Технические требования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39952" y="1913391"/>
            <a:ext cx="4327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+mj-lt"/>
              <a:buAutoNum type="arabicPeriod"/>
            </a:pPr>
            <a:r>
              <a:rPr lang="ru-RU" dirty="0" smtClean="0"/>
              <a:t>Даны определения «</a:t>
            </a:r>
            <a:r>
              <a:rPr lang="ru-RU" dirty="0" err="1" smtClean="0"/>
              <a:t>лидар</a:t>
            </a:r>
            <a:r>
              <a:rPr lang="ru-RU" dirty="0" smtClean="0"/>
              <a:t>» и «угловая калибровка </a:t>
            </a:r>
            <a:r>
              <a:rPr lang="ru-RU" dirty="0" err="1" smtClean="0"/>
              <a:t>лидара</a:t>
            </a:r>
            <a:r>
              <a:rPr lang="ru-RU" dirty="0" smtClean="0"/>
              <a:t>»;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dirty="0" smtClean="0"/>
              <a:t>Обозначены некоторые требования к проектированию ВЛС без конкретных значений;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dirty="0" smtClean="0"/>
              <a:t>Определены условия выполнения калибровки лазерного сканера (в начале и середине сезона);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dirty="0" smtClean="0"/>
              <a:t>Состав сведений технического отчета ВЛС.</a:t>
            </a:r>
          </a:p>
        </p:txBody>
      </p:sp>
      <p:pic>
        <p:nvPicPr>
          <p:cNvPr id="8194" name="Picture 2" descr="http://qrcoder.ru/code/?https%3A%2F%2Fdownload.geoscan.aero%2Fsite-files%2Fdocuments%2F%25D0%2593%25D0%259E%25D0%25A1%25D0%25A2%2520%25D0%25A0%252059328-2021%2520%25D0%2590%25D1%258D%25D1%2580%25D0%25BE%25D1%2584%25D0%25BE%25D1%2582%25D0%25BE%25D1%2581%25D1%258A%25D0%25B5%25D0%25BC%25D0%25BA%25D0%25B0%2520%25D1%2582%25D0%25BE%25D0%25BF%25D0%25BE%25D0%25B3%25D1%2580%25D0%25B0%25D1%2584%25D0%25B8%25D1%2587%25D0%25B5%25D1%2581%25D0%25BA%25D0%25B0%25D1%258F.%2520%25D0%25A2%25D0%25B5%25D1%2585%25D0%25BD%25D0%25B8%25D1%2587%25D0%25B5%25D1%2581%25D0%25BA%25D0%25B8%25D0%25B5%2520%25D1%2582%25D1%2580%25D0%25B5%25D0%25B1%25D0%25BE%25D0%25B2%25D0%25B0%25D0%25BD%25D0%25B8%25D1%258F.pd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830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26" y="1854578"/>
            <a:ext cx="2008636" cy="29799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074" y="1275606"/>
            <a:ext cx="872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ГОСТ Р 59562-2021. Съемка аэрофототопографическая. Технические требования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6199" y="1906548"/>
            <a:ext cx="356519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Определен состав сведений проекта ВЛС;</a:t>
            </a:r>
          </a:p>
          <a:p>
            <a:pPr marL="266700" indent="-2667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Обозначена методика </a:t>
            </a:r>
            <a:r>
              <a:rPr lang="ru-RU" sz="1400" dirty="0"/>
              <a:t>определения областей, </a:t>
            </a:r>
            <a:r>
              <a:rPr lang="ru-RU" sz="1400" dirty="0" smtClean="0"/>
              <a:t>не </a:t>
            </a:r>
            <a:r>
              <a:rPr lang="ru-RU" sz="1400" dirty="0"/>
              <a:t>обеспеченных </a:t>
            </a:r>
            <a:r>
              <a:rPr lang="ru-RU" sz="1400" dirty="0" smtClean="0"/>
              <a:t>покрытием;</a:t>
            </a:r>
          </a:p>
          <a:p>
            <a:pPr marL="266700" indent="-2667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Дано условие </a:t>
            </a:r>
            <a:r>
              <a:rPr lang="ru-RU" sz="1400" dirty="0"/>
              <a:t>для </a:t>
            </a:r>
            <a:r>
              <a:rPr lang="ru-RU" sz="1400" dirty="0" err="1"/>
              <a:t>межмаршрутного</a:t>
            </a:r>
            <a:r>
              <a:rPr lang="ru-RU" sz="1400" dirty="0"/>
              <a:t> сопоставления </a:t>
            </a:r>
            <a:r>
              <a:rPr lang="ru-RU" sz="1400" dirty="0" smtClean="0"/>
              <a:t>ТЛО </a:t>
            </a:r>
            <a:r>
              <a:rPr lang="ru-RU" sz="1400" dirty="0"/>
              <a:t>по </a:t>
            </a:r>
            <a:r>
              <a:rPr lang="ru-RU" sz="1400" dirty="0" smtClean="0"/>
              <a:t>высоте; </a:t>
            </a:r>
          </a:p>
          <a:p>
            <a:pPr marL="266700" indent="-2667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Представлены методика </a:t>
            </a:r>
            <a:r>
              <a:rPr lang="ru-RU" sz="1400" dirty="0"/>
              <a:t>создания ЦМР по данным </a:t>
            </a:r>
            <a:r>
              <a:rPr lang="ru-RU" sz="1400" dirty="0" smtClean="0"/>
              <a:t>ВЛС и допустимые СКП.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178" y="1644938"/>
            <a:ext cx="5117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Допустимые значения расстояний между </a:t>
            </a:r>
            <a:r>
              <a:rPr lang="ru-RU" sz="1400" b="1" i="1" dirty="0" smtClean="0"/>
              <a:t>точками земли </a:t>
            </a:r>
            <a:r>
              <a:rPr lang="ru-RU" sz="1400" i="1" dirty="0" smtClean="0"/>
              <a:t>и их </a:t>
            </a:r>
            <a:r>
              <a:rPr lang="ru-RU" sz="1400" i="1" dirty="0"/>
              <a:t>плотности </a:t>
            </a:r>
            <a:r>
              <a:rPr lang="ru-RU" sz="1400" i="1" dirty="0" smtClean="0"/>
              <a:t>для </a:t>
            </a:r>
            <a:r>
              <a:rPr lang="ru-RU" sz="1400" i="1" dirty="0" smtClean="0"/>
              <a:t>создания </a:t>
            </a:r>
            <a:r>
              <a:rPr lang="ru-RU" sz="1400" i="1" dirty="0" smtClean="0"/>
              <a:t>горизонталей </a:t>
            </a:r>
            <a:r>
              <a:rPr lang="ru-RU" sz="1400" b="1" i="1" dirty="0" smtClean="0"/>
              <a:t>карт 1:2000</a:t>
            </a:r>
            <a:endParaRPr lang="ru-RU" sz="1400" b="1" i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41286"/>
              </p:ext>
            </p:extLst>
          </p:nvPr>
        </p:nvGraphicFramePr>
        <p:xfrm>
          <a:off x="433304" y="2218501"/>
          <a:ext cx="478676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629"/>
                <a:gridCol w="937843"/>
                <a:gridCol w="746474"/>
                <a:gridCol w="955670"/>
                <a:gridCol w="962152"/>
              </a:tblGrid>
              <a:tr h="513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местности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Уклон местности, град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Высота сечения рельефа, 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Расстояние между точками,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Плотность, т/м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Равнинная открытая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≤ 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E0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E0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E0E8"/>
                    </a:solidFill>
                  </a:tcPr>
                </a:tc>
              </a:tr>
              <a:tr h="163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Равнинная </a:t>
                      </a:r>
                      <a:r>
                        <a:rPr lang="ru-RU" sz="1200" dirty="0" err="1" smtClean="0">
                          <a:effectLst/>
                        </a:rPr>
                        <a:t>залесенная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E0E8"/>
                    </a:solidFill>
                  </a:tcPr>
                </a:tc>
              </a:tr>
              <a:tr h="18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Всхолмленная открытая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– 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E0E8"/>
                    </a:solidFill>
                  </a:tcPr>
                </a:tc>
              </a:tr>
              <a:tr h="17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E0E8"/>
                    </a:solidFill>
                  </a:tcPr>
                </a:tc>
              </a:tr>
              <a:tr h="163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Всхолмленная </a:t>
                      </a:r>
                      <a:r>
                        <a:rPr lang="ru-RU" sz="1200" dirty="0" err="1" smtClean="0">
                          <a:effectLst/>
                        </a:rPr>
                        <a:t>залесенная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</a:t>
                      </a:r>
                      <a:r>
                        <a:rPr lang="en-US" sz="1200" dirty="0">
                          <a:effectLst/>
                        </a:rPr>
                        <a:t>– 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E0E8"/>
                    </a:solidFill>
                  </a:tcPr>
                </a:tc>
              </a:tr>
              <a:tr h="163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824" y="4637085"/>
            <a:ext cx="87805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i="1" dirty="0" smtClean="0"/>
              <a:t>Вывод: рассмотренные ГОСТы содержат неполный перечень рекомендаций к проведению ВЛС</a:t>
            </a:r>
            <a:endParaRPr lang="ru-RU" sz="1650" i="1" dirty="0"/>
          </a:p>
        </p:txBody>
      </p:sp>
      <p:pic>
        <p:nvPicPr>
          <p:cNvPr id="2051" name="Picture 3" descr="http://qrcoder.ru/code/?https%3A%2F%2Fallgosts.ru%2F07%2F040%2Fgost_r_59562-2021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24" y="15627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539552" y="231016"/>
            <a:ext cx="6927304" cy="790575"/>
          </a:xfrm>
        </p:spPr>
        <p:txBody>
          <a:bodyPr/>
          <a:lstStyle/>
          <a:p>
            <a:r>
              <a:rPr lang="ru-RU" sz="1800" dirty="0"/>
              <a:t>Анализ российских нормативно-технических документов, связанных с </a:t>
            </a:r>
            <a:r>
              <a:rPr lang="ru-RU" sz="1800" dirty="0" smtClean="0"/>
              <a:t>ВЛС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72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81000" y="266701"/>
            <a:ext cx="8382000" cy="790575"/>
          </a:xfrm>
        </p:spPr>
        <p:txBody>
          <a:bodyPr/>
          <a:lstStyle/>
          <a:p>
            <a:r>
              <a:rPr lang="ru-RU" sz="1800" dirty="0" smtClean="0"/>
              <a:t>Отраслевые документы, </a:t>
            </a:r>
            <a:r>
              <a:rPr lang="ru-RU" sz="1800" dirty="0"/>
              <a:t>связанные с выполнением </a:t>
            </a:r>
            <a:r>
              <a:rPr lang="ru-RU" sz="1800" dirty="0" smtClean="0"/>
              <a:t>лазерного сканирования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52503"/>
            <a:ext cx="84781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i="1" dirty="0" smtClean="0"/>
              <a:t>Вывод</a:t>
            </a:r>
            <a:r>
              <a:rPr lang="ru-RU" sz="1700" i="1" dirty="0"/>
              <a:t>: </a:t>
            </a:r>
            <a:r>
              <a:rPr lang="ru-RU" sz="1700" i="1" dirty="0" smtClean="0"/>
              <a:t>не рассматриваются рекомендации к </a:t>
            </a:r>
            <a:r>
              <a:rPr lang="ru-RU" sz="1700" i="1" dirty="0"/>
              <a:t>данным </a:t>
            </a:r>
            <a:r>
              <a:rPr lang="ru-RU" sz="1700" i="1" dirty="0" smtClean="0"/>
              <a:t>ВЛС </a:t>
            </a:r>
            <a:r>
              <a:rPr lang="ru-RU" sz="1700" i="1" dirty="0"/>
              <a:t>для </a:t>
            </a:r>
            <a:r>
              <a:rPr lang="ru-RU" sz="1700" i="1" dirty="0" smtClean="0"/>
              <a:t>картографирования</a:t>
            </a:r>
            <a:endParaRPr lang="ru-RU" sz="17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1327773"/>
            <a:ext cx="4544317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Дорожное хозяйство</a:t>
            </a:r>
          </a:p>
          <a:p>
            <a:pPr algn="just"/>
            <a:r>
              <a:rPr lang="ru-RU" sz="1400" dirty="0" smtClean="0"/>
              <a:t>ГОСТ Р (проект, 2022) Дороги автомобильные общего пользования. Лазерное сканирование. Требования к данным лазерного сканирования на различных этапах жизненного цикла автомобильной дороги</a:t>
            </a:r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ГОСТ Р (проект, 2022) Дороги автомобильные общего пользования. Лазерное сканирование. Общие требования к проведению работ</a:t>
            </a:r>
          </a:p>
          <a:p>
            <a:pPr algn="ctr">
              <a:lnSpc>
                <a:spcPct val="150000"/>
              </a:lnSpc>
            </a:pPr>
            <a:r>
              <a:rPr lang="ru-RU" sz="1600" i="1" dirty="0" smtClean="0"/>
              <a:t>Проектно-изыскательские </a:t>
            </a:r>
            <a:r>
              <a:rPr lang="ru-RU" sz="1600" i="1" dirty="0"/>
              <a:t>работы</a:t>
            </a:r>
            <a:endParaRPr lang="ru-RU" sz="1600" i="1" dirty="0" smtClean="0"/>
          </a:p>
          <a:p>
            <a:pPr algn="just"/>
            <a:r>
              <a:rPr lang="ru-RU" sz="1400" dirty="0" smtClean="0"/>
              <a:t>ГОСТ Р (проект, 2016) Проектно-изыскательские работы. Методы лазерного сканирования. Общие технические требования</a:t>
            </a:r>
          </a:p>
        </p:txBody>
      </p:sp>
      <p:sp>
        <p:nvSpPr>
          <p:cNvPr id="2" name="AutoShape 2" descr="https://www.aams.co.uk/wp-content/uploads/2020/09/lidar-data-colle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 bwMode="auto">
          <a:xfrm>
            <a:off x="5290284" y="1276953"/>
            <a:ext cx="315041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5" descr="https://pibig.info/uploads/posts/2021-06/1623769235_19-pibig_info-p-oblako-tochek-priroda-krasivo-foto-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55988" y="2716953"/>
            <a:ext cx="3844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/>
              <a:t>https</a:t>
            </a:r>
            <a:r>
              <a:rPr lang="en-US" sz="900" i="1" dirty="0"/>
              <a:t>://www.aams.co.uk/services/lidar-data-collection/</a:t>
            </a:r>
            <a:endParaRPr lang="ru-RU" sz="900" i="1" dirty="0"/>
          </a:p>
        </p:txBody>
      </p:sp>
      <p:sp>
        <p:nvSpPr>
          <p:cNvPr id="8" name="AutoShape 7" descr="https://www.twm-inc.com/wp-content/uploads/2017/08/4-Hands-Brewery-St.-Louis-160307-small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40" y="2989680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7080" y="4429680"/>
            <a:ext cx="3522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https</a:t>
            </a:r>
            <a:r>
              <a:rPr lang="en-US" sz="900" dirty="0"/>
              <a:t>://</a:t>
            </a:r>
            <a:r>
              <a:rPr lang="en-US" sz="900" dirty="0" smtClean="0"/>
              <a:t>www.twm-inc.com/portfolio-items/3d-laser-scanning-breweries/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2637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Требования к ВЛС при выполнении работ по созданию </a:t>
            </a:r>
            <a:r>
              <a:rPr lang="ru-RU" sz="2000" dirty="0" err="1" smtClean="0"/>
              <a:t>цофп</a:t>
            </a:r>
            <a:r>
              <a:rPr lang="ru-RU" sz="2000" dirty="0" smtClean="0"/>
              <a:t> 1:2000 и 1:10000 </a:t>
            </a:r>
            <a:br>
              <a:rPr lang="ru-RU" sz="2000" dirty="0" smtClean="0"/>
            </a:br>
            <a:r>
              <a:rPr lang="ru-RU" sz="2000" dirty="0" smtClean="0"/>
              <a:t>для включения в </a:t>
            </a:r>
            <a:r>
              <a:rPr lang="ru-RU" sz="2000" dirty="0" err="1" smtClean="0"/>
              <a:t>еэко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245" y="4394763"/>
            <a:ext cx="88569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i="1" dirty="0"/>
              <a:t>Вывод: требования выше, чем в ГОСТ Р 59562-2021 и не отражают особенностей </a:t>
            </a:r>
            <a:endParaRPr lang="ru-RU" sz="1650" i="1" dirty="0" smtClean="0"/>
          </a:p>
          <a:p>
            <a:pPr algn="ctr"/>
            <a:r>
              <a:rPr lang="ru-RU" sz="1650" i="1" dirty="0" smtClean="0"/>
              <a:t>проведения </a:t>
            </a:r>
            <a:r>
              <a:rPr lang="ru-RU" sz="1650" i="1" dirty="0"/>
              <a:t>ВЛС и методик оценки качества данных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4662" y="3550884"/>
            <a:ext cx="9073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/>
              <a:t>Т</a:t>
            </a:r>
            <a:r>
              <a:rPr lang="ru-RU" sz="1200" dirty="0" smtClean="0"/>
              <a:t>ребования </a:t>
            </a:r>
            <a:r>
              <a:rPr lang="ru-RU" sz="1200" dirty="0"/>
              <a:t>к отчету о </a:t>
            </a:r>
            <a:r>
              <a:rPr lang="ru-RU" sz="1200" dirty="0" smtClean="0"/>
              <a:t>калибровке;</a:t>
            </a:r>
            <a:endParaRPr lang="en-US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/>
              <a:t>Предоставляются два </a:t>
            </a:r>
            <a:r>
              <a:rPr lang="ru-RU" sz="1200" dirty="0"/>
              <a:t>набора </a:t>
            </a:r>
            <a:r>
              <a:rPr lang="ru-RU" sz="1200" dirty="0" smtClean="0"/>
              <a:t>данных: </a:t>
            </a:r>
            <a:r>
              <a:rPr lang="ru-RU" sz="1200" dirty="0"/>
              <a:t>неклассифицированные и точки </a:t>
            </a:r>
            <a:r>
              <a:rPr lang="ru-RU" sz="1200" dirty="0" smtClean="0"/>
              <a:t>земли по блокам 4 км</a:t>
            </a:r>
            <a:r>
              <a:rPr lang="ru-RU" sz="1200" baseline="30000" dirty="0" smtClean="0"/>
              <a:t>2</a:t>
            </a:r>
            <a:r>
              <a:rPr lang="ru-RU" sz="12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Формат хранения </a:t>
            </a:r>
            <a:r>
              <a:rPr lang="ru-RU" sz="1200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*.</a:t>
            </a:r>
            <a:r>
              <a:rPr lang="en-US" sz="1200" dirty="0" err="1"/>
              <a:t>las</a:t>
            </a:r>
            <a:r>
              <a:rPr lang="ru-RU" sz="1200" dirty="0"/>
              <a:t> (от версии 1.2</a:t>
            </a:r>
            <a:r>
              <a:rPr lang="ru-RU" sz="1200" dirty="0" smtClean="0"/>
              <a:t>);</a:t>
            </a:r>
            <a:endParaRPr lang="en-US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/>
              <a:t>Система координат </a:t>
            </a:r>
            <a:r>
              <a:rPr lang="ru-RU" sz="1200" dirty="0"/>
              <a:t>представления </a:t>
            </a:r>
            <a:r>
              <a:rPr lang="ru-RU" sz="1200" dirty="0" smtClean="0"/>
              <a:t>данных </a:t>
            </a:r>
            <a:r>
              <a:rPr lang="ru-RU" sz="1200" dirty="0"/>
              <a:t>–  СК WGS 84, </a:t>
            </a:r>
            <a:r>
              <a:rPr lang="ru-RU" sz="1200" dirty="0" smtClean="0"/>
              <a:t>проекци</a:t>
            </a:r>
            <a:r>
              <a:rPr lang="ru-RU" sz="1200" dirty="0"/>
              <a:t>я</a:t>
            </a:r>
            <a:r>
              <a:rPr lang="ru-RU" sz="1200" dirty="0" smtClean="0"/>
              <a:t> UTM.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301449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к сканированию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84136" y="2326881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Постобработка</a:t>
            </a:r>
            <a:r>
              <a:rPr lang="en-US" sz="1400" dirty="0"/>
              <a:t> </a:t>
            </a:r>
            <a:r>
              <a:rPr lang="ru-RU" sz="1400" dirty="0"/>
              <a:t>данных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84136" y="3278190"/>
            <a:ext cx="3960440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Подготовка отчетных материалов ВЛС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4662" y="1589481"/>
            <a:ext cx="854781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300" dirty="0"/>
              <a:t>Калибровка </a:t>
            </a:r>
            <a:r>
              <a:rPr lang="ru-RU" sz="1300" dirty="0" smtClean="0"/>
              <a:t>сканера: в начале и конце аэросъемочных работ;</a:t>
            </a:r>
            <a:endParaRPr lang="en-US" sz="1300" dirty="0"/>
          </a:p>
          <a:p>
            <a:pPr marL="342900" lvl="0" indent="-342900">
              <a:buFont typeface="+mj-lt"/>
              <a:buAutoNum type="arabicPeriod"/>
            </a:pPr>
            <a:r>
              <a:rPr lang="ru-RU" sz="1300" dirty="0" smtClean="0"/>
              <a:t>Плотность всех точек:  </a:t>
            </a:r>
            <a:r>
              <a:rPr lang="en-US" sz="1300" b="1" dirty="0" smtClean="0"/>
              <a:t>≥</a:t>
            </a:r>
            <a:r>
              <a:rPr lang="ru-RU" sz="1300" b="1" dirty="0" smtClean="0"/>
              <a:t> 2 </a:t>
            </a:r>
            <a:r>
              <a:rPr lang="ru-RU" sz="1300" b="1" dirty="0"/>
              <a:t>т/м</a:t>
            </a:r>
            <a:r>
              <a:rPr lang="ru-RU" sz="1300" b="1" baseline="30000" dirty="0"/>
              <a:t>2</a:t>
            </a:r>
            <a:r>
              <a:rPr lang="ru-RU" sz="1300" b="1" dirty="0"/>
              <a:t> </a:t>
            </a:r>
            <a:r>
              <a:rPr lang="ru-RU" sz="1300" dirty="0" smtClean="0"/>
              <a:t>(при создании ЦОФП 1 : 2 000);  </a:t>
            </a:r>
            <a:r>
              <a:rPr lang="en-US" sz="1300" b="1" dirty="0" smtClean="0"/>
              <a:t>≥ 0,</a:t>
            </a:r>
            <a:r>
              <a:rPr lang="ru-RU" sz="1300" b="1" dirty="0" smtClean="0"/>
              <a:t>5 т/ м</a:t>
            </a:r>
            <a:r>
              <a:rPr lang="ru-RU" sz="1300" b="1" baseline="30000" dirty="0" smtClean="0"/>
              <a:t>2</a:t>
            </a:r>
            <a:r>
              <a:rPr lang="ru-RU" sz="1300" b="1" dirty="0"/>
              <a:t> </a:t>
            </a:r>
            <a:r>
              <a:rPr lang="ru-RU" sz="1300" dirty="0" smtClean="0"/>
              <a:t>(ЦОФП 1 : 10 000);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 smtClean="0"/>
              <a:t>Допускается сокращение числа контрольных точек </a:t>
            </a:r>
            <a:r>
              <a:rPr lang="ru-RU" sz="1300" dirty="0"/>
              <a:t>на </a:t>
            </a:r>
            <a:r>
              <a:rPr lang="ru-RU" sz="1300" dirty="0" smtClean="0"/>
              <a:t>межселенных и труднодоступных </a:t>
            </a:r>
            <a:r>
              <a:rPr lang="ru-RU" sz="1300" dirty="0"/>
              <a:t>территориях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662" y="2614913"/>
            <a:ext cx="864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Для построении ЦМР при создании ЦОФП 1 : 2 000 погрешность определения положения точек </a:t>
            </a:r>
          </a:p>
          <a:p>
            <a:r>
              <a:rPr lang="ru-RU" sz="1200" dirty="0" smtClean="0"/>
              <a:t>        </a:t>
            </a:r>
            <a:r>
              <a:rPr lang="ru-RU" sz="1200" dirty="0" smtClean="0"/>
              <a:t> по </a:t>
            </a:r>
            <a:r>
              <a:rPr lang="ru-RU" sz="1200" b="1" dirty="0" smtClean="0"/>
              <a:t>высоте ≤ 15 см</a:t>
            </a:r>
            <a:r>
              <a:rPr lang="ru-RU" sz="1200" dirty="0" smtClean="0"/>
              <a:t>, </a:t>
            </a:r>
            <a:r>
              <a:rPr lang="ru-RU" sz="1200" b="1" dirty="0" smtClean="0"/>
              <a:t>в плане ≤ 20 см</a:t>
            </a:r>
            <a:r>
              <a:rPr lang="ru-RU" sz="1200" dirty="0" smtClean="0"/>
              <a:t>;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200" dirty="0" smtClean="0"/>
              <a:t>При создании ЦОФП 1 : 10 000 – СКП по </a:t>
            </a:r>
            <a:r>
              <a:rPr lang="ru-RU" sz="1200" b="1" dirty="0" smtClean="0"/>
              <a:t>высоте и плане ≤ 40 см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7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Практический опыт выполнения </a:t>
            </a:r>
            <a:r>
              <a:rPr lang="ru-RU" sz="2400" dirty="0" err="1" smtClean="0"/>
              <a:t>влс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АО </a:t>
            </a:r>
            <a:r>
              <a:rPr lang="ru-RU" sz="2400" dirty="0" smtClean="0"/>
              <a:t>«аэрогеодезия»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359863" y="2859782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Лазерный сканер: </a:t>
            </a:r>
          </a:p>
          <a:p>
            <a:pPr algn="ctr"/>
            <a:r>
              <a:rPr lang="en-US" sz="1400" b="1" dirty="0" smtClean="0"/>
              <a:t>Leica ALS80-HP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Угол обзора: </a:t>
            </a:r>
          </a:p>
          <a:p>
            <a:pPr algn="ctr"/>
            <a:r>
              <a:rPr lang="ru-RU" sz="1400" b="1" dirty="0" smtClean="0"/>
              <a:t>35,9˚</a:t>
            </a:r>
            <a:r>
              <a:rPr lang="ru-RU" sz="1400" dirty="0" smtClean="0"/>
              <a:t>;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Выделяемые классы:</a:t>
            </a:r>
          </a:p>
          <a:p>
            <a:pPr algn="ctr"/>
            <a:r>
              <a:rPr lang="ru-RU" sz="1400" b="1" dirty="0" smtClean="0"/>
              <a:t>земля, мосты, низкий шум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28129"/>
              </p:ext>
            </p:extLst>
          </p:nvPr>
        </p:nvGraphicFramePr>
        <p:xfrm>
          <a:off x="611560" y="1443594"/>
          <a:ext cx="5334429" cy="3264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1512168"/>
                <a:gridCol w="935892"/>
                <a:gridCol w="1302194"/>
                <a:gridCol w="1008111"/>
              </a:tblGrid>
              <a:tr h="576064"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Субъект РФ/город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Высота съемки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м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Перекрытие, %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импульсов в воздухе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  <a:tr h="260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Саратовская область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  <a:tr h="1301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Пенза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  <a:tr h="7810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Ставропольский край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  <a:tr h="65084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 Татарстан (г.Елабуга)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  <a:tr h="1301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Владимирская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  <a:tr h="260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  <a:tr h="26033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Тверская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05" marR="226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0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167" y="218097"/>
            <a:ext cx="7848873" cy="790575"/>
          </a:xfrm>
        </p:spPr>
        <p:txBody>
          <a:bodyPr/>
          <a:lstStyle/>
          <a:p>
            <a:r>
              <a:rPr lang="ru-RU" sz="1800" dirty="0" smtClean="0"/>
              <a:t>Стандарт </a:t>
            </a:r>
            <a:r>
              <a:rPr lang="ru-RU" sz="1800" dirty="0"/>
              <a:t>точности позиционирования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для </a:t>
            </a:r>
            <a:r>
              <a:rPr lang="ru-RU" sz="1800" dirty="0"/>
              <a:t>цифровых </a:t>
            </a:r>
            <a:r>
              <a:rPr lang="ru-RU" sz="1800" dirty="0" err="1" smtClean="0"/>
              <a:t>геопространственных</a:t>
            </a:r>
            <a:r>
              <a:rPr lang="en-US" sz="1800" dirty="0" smtClean="0"/>
              <a:t> </a:t>
            </a:r>
            <a:r>
              <a:rPr lang="ru-RU" sz="1800" dirty="0" smtClean="0"/>
              <a:t>данных </a:t>
            </a:r>
            <a:r>
              <a:rPr lang="en-US" sz="1800" dirty="0" smtClean="0"/>
              <a:t>ASPRS</a:t>
            </a:r>
            <a:r>
              <a:rPr lang="ru-RU" sz="1800" dirty="0" smtClean="0"/>
              <a:t>, 2014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98575"/>
              </p:ext>
            </p:extLst>
          </p:nvPr>
        </p:nvGraphicFramePr>
        <p:xfrm>
          <a:off x="4787804" y="2027423"/>
          <a:ext cx="3960440" cy="2794250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288182"/>
                <a:gridCol w="1288792"/>
                <a:gridCol w="1383466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Площадь проекта, км</a:t>
                      </a:r>
                      <a:r>
                        <a:rPr lang="ru-RU" sz="1300" baseline="30000" dirty="0">
                          <a:effectLst/>
                        </a:rPr>
                        <a:t>2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Тип местности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/>
                </a:tc>
              </a:tr>
              <a:tr h="2099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Открытая,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без </a:t>
                      </a:r>
                      <a:r>
                        <a:rPr lang="ru-RU" sz="1300" dirty="0">
                          <a:effectLst/>
                        </a:rPr>
                        <a:t>растительности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С</a:t>
                      </a:r>
                      <a:r>
                        <a:rPr lang="ru-RU" sz="1300" baseline="0" dirty="0" smtClean="0">
                          <a:effectLst/>
                        </a:rPr>
                        <a:t> р</a:t>
                      </a:r>
                      <a:r>
                        <a:rPr lang="en-US" sz="1300" dirty="0" err="1" smtClean="0">
                          <a:effectLst/>
                        </a:rPr>
                        <a:t>астительностью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≤500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501-750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10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751-1000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15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1001-1250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1251-1500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1501-1750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1751-2000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45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2001-2250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40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2251-2500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55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45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03" marR="622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16816" y="1419622"/>
            <a:ext cx="3931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Количество контрольных точек для оценки СКП по высоте данных ВЛС</a:t>
            </a:r>
          </a:p>
        </p:txBody>
      </p:sp>
      <p:pic>
        <p:nvPicPr>
          <p:cNvPr id="7170" name="Picture 2" descr="http://qrcoder.ru/code/?https%3A%2F%2Fwww.asprs.org%2Fwp-content%2Fuploads%2F2015%2F01%2FASPRS_Positional_Accuracy_Standards_Edition1_Version100_November2014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09" y="145333"/>
            <a:ext cx="9361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1725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Приведены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методики оценки данных </a:t>
            </a:r>
            <a:r>
              <a:rPr lang="ru-RU" sz="1600" i="1" dirty="0" smtClean="0"/>
              <a:t>и </a:t>
            </a:r>
          </a:p>
          <a:p>
            <a:pPr algn="ctr"/>
            <a:r>
              <a:rPr lang="ru-RU" sz="1600" b="1" i="1" dirty="0" smtClean="0"/>
              <a:t>числовые параметры</a:t>
            </a:r>
            <a:r>
              <a:rPr lang="ru-RU" sz="1600" i="1" dirty="0" smtClean="0"/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двух </a:t>
            </a:r>
            <a:r>
              <a:rPr lang="ru-RU" sz="1400" dirty="0"/>
              <a:t>видов </a:t>
            </a:r>
            <a:r>
              <a:rPr lang="ru-RU" sz="1400" dirty="0" smtClean="0"/>
              <a:t>точностей по высоте относительно маршрутов сканирования;</a:t>
            </a:r>
            <a:endParaRPr lang="ru-RU" sz="1400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двух видов </a:t>
            </a:r>
            <a:r>
              <a:rPr lang="ru-RU" sz="1400" dirty="0" smtClean="0"/>
              <a:t>точностей по высоте относительно </a:t>
            </a:r>
            <a:r>
              <a:rPr lang="ru-RU" sz="1400" dirty="0"/>
              <a:t>контрольных точек</a:t>
            </a:r>
            <a:r>
              <a:rPr lang="ru-RU" sz="1400" dirty="0" smtClean="0"/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соотношения </a:t>
            </a:r>
            <a:r>
              <a:rPr lang="ru-RU" sz="1400" dirty="0" smtClean="0"/>
              <a:t>СКП по </a:t>
            </a:r>
            <a:r>
              <a:rPr lang="ru-RU" sz="1400" dirty="0" smtClean="0"/>
              <a:t>высоте </a:t>
            </a:r>
            <a:r>
              <a:rPr lang="ru-RU" sz="1400" dirty="0"/>
              <a:t>и минимальной плотности точек;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точности данных в плане;</a:t>
            </a:r>
            <a:endParaRPr lang="ru-RU" sz="14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областей с </a:t>
            </a:r>
            <a:r>
              <a:rPr lang="ru-RU" sz="1400" dirty="0"/>
              <a:t>низкой </a:t>
            </a:r>
            <a:r>
              <a:rPr lang="ru-RU" sz="1400" dirty="0" smtClean="0"/>
              <a:t>достоверностью.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91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710" y="224219"/>
            <a:ext cx="7776864" cy="790575"/>
          </a:xfrm>
        </p:spPr>
        <p:txBody>
          <a:bodyPr/>
          <a:lstStyle/>
          <a:p>
            <a:r>
              <a:rPr lang="ru-RU" sz="2400" dirty="0" smtClean="0"/>
              <a:t>Спецификация по проведению ВЛС  программы </a:t>
            </a:r>
            <a:r>
              <a:rPr lang="en-US" sz="2400" dirty="0" smtClean="0"/>
              <a:t>3DEP</a:t>
            </a:r>
            <a:r>
              <a:rPr lang="ru-RU" sz="2400" dirty="0" smtClean="0"/>
              <a:t>,</a:t>
            </a:r>
            <a:r>
              <a:rPr lang="en-US" sz="2400" dirty="0" smtClean="0"/>
              <a:t> 2022</a:t>
            </a:r>
            <a:endParaRPr lang="ru-RU" sz="2400" dirty="0"/>
          </a:p>
        </p:txBody>
      </p:sp>
      <p:pic>
        <p:nvPicPr>
          <p:cNvPr id="5125" name="Picture 5" descr="http://qrcoder.ru/code/?https%3A%2F%2Fwww.usgs.gov%2Fmedia%2Ffiles%2Flidar-base-specification-2022-rev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74" y="151507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11626"/>
              </p:ext>
            </p:extLst>
          </p:nvPr>
        </p:nvGraphicFramePr>
        <p:xfrm>
          <a:off x="497810" y="3117726"/>
          <a:ext cx="3066078" cy="183214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432048"/>
                <a:gridCol w="2634030"/>
              </a:tblGrid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Код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</a:rPr>
                        <a:t>1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неклассифицированные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</a:rPr>
                        <a:t>2</a:t>
                      </a:r>
                      <a:endParaRPr lang="ru-RU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земля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</a:rPr>
                        <a:t>7</a:t>
                      </a:r>
                      <a:endParaRPr lang="ru-RU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низкий шум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</a:rPr>
                        <a:t>9</a:t>
                      </a:r>
                      <a:endParaRPr lang="ru-RU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вода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</a:rPr>
                        <a:t>17</a:t>
                      </a:r>
                      <a:endParaRPr lang="ru-RU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мост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</a:rPr>
                        <a:t>18</a:t>
                      </a:r>
                      <a:endParaRPr lang="ru-RU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высокий шум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</a:rPr>
                        <a:t>20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«земля» (вблизи структурной линии)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</a:rPr>
                        <a:t>21</a:t>
                      </a:r>
                      <a:endParaRPr lang="ru-RU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снег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</a:rPr>
                        <a:t>22</a:t>
                      </a:r>
                      <a:endParaRPr lang="ru-RU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точки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в приливных зонах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95534" y="2594506"/>
            <a:ext cx="31683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400" i="1" dirty="0" smtClean="0">
                <a:ea typeface="Calibri" pitchFamily="34" charset="0"/>
                <a:cs typeface="Times New Roman" pitchFamily="18" charset="0"/>
              </a:rPr>
              <a:t>хема минимальной классификации </a:t>
            </a:r>
            <a:r>
              <a:rPr lang="ru-RU" sz="1400" i="1" dirty="0">
                <a:ea typeface="Calibri" pitchFamily="34" charset="0"/>
                <a:cs typeface="Times New Roman" pitchFamily="18" charset="0"/>
              </a:rPr>
              <a:t>данных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26332"/>
              </p:ext>
            </p:extLst>
          </p:nvPr>
        </p:nvGraphicFramePr>
        <p:xfrm>
          <a:off x="3864236" y="1563638"/>
          <a:ext cx="4965701" cy="2006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1033974"/>
                <a:gridCol w="975847"/>
                <a:gridCol w="778207"/>
                <a:gridCol w="691739"/>
                <a:gridCol w="765854"/>
              </a:tblGrid>
              <a:tr h="4641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Уровень качества (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QL)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Погрешность внутри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маршрута по высоте, 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RMSD</a:t>
                      </a:r>
                      <a:r>
                        <a:rPr lang="en-US" sz="1100" b="1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  (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см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Погрешность между маршрутами по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высоте,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RMSD</a:t>
                      </a:r>
                      <a:r>
                        <a:rPr lang="en-US" sz="1100" b="1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(см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RMSE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по типу местности, см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Плотность точек, т/м</a:t>
                      </a:r>
                      <a:r>
                        <a:rPr lang="ru-RU" sz="1100" b="1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544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Открытая, без растительности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 р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астительностью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QL0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9.8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≥8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QL1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≤19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≤30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≥8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QL2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≤19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≤30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≥2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QL3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≤39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≤60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≥0.5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4236" y="1230807"/>
            <a:ext cx="4840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Числовые характеристики данных ВЛС по уровню качества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64236" y="3631705"/>
            <a:ext cx="502833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dirty="0" smtClean="0"/>
              <a:t>Обозначены </a:t>
            </a:r>
            <a:r>
              <a:rPr lang="ru-RU" sz="1400" b="1" dirty="0" smtClean="0"/>
              <a:t>методики</a:t>
            </a:r>
            <a:r>
              <a:rPr lang="ru-RU" sz="1400" dirty="0" smtClean="0"/>
              <a:t>:</a:t>
            </a:r>
          </a:p>
          <a:p>
            <a:pPr marL="34290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/>
              <a:t>Определения </a:t>
            </a:r>
            <a:r>
              <a:rPr lang="ru-RU" sz="1400" dirty="0"/>
              <a:t>соответствия данных требуемой </a:t>
            </a:r>
            <a:r>
              <a:rPr lang="ru-RU" sz="1400" dirty="0" smtClean="0"/>
              <a:t>плотности;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/>
              <a:t>Оценки </a:t>
            </a:r>
            <a:r>
              <a:rPr lang="ru-RU" sz="1400" dirty="0" err="1" smtClean="0"/>
              <a:t>внутримаршрутной</a:t>
            </a:r>
            <a:r>
              <a:rPr lang="ru-RU" sz="1400" dirty="0" smtClean="0"/>
              <a:t> </a:t>
            </a:r>
            <a:r>
              <a:rPr lang="ru-RU" sz="1400" dirty="0"/>
              <a:t>и </a:t>
            </a:r>
            <a:r>
              <a:rPr lang="ru-RU" sz="1400" dirty="0" err="1"/>
              <a:t>межмаршрутной</a:t>
            </a:r>
            <a:r>
              <a:rPr lang="ru-RU" sz="1400" dirty="0"/>
              <a:t> </a:t>
            </a:r>
            <a:r>
              <a:rPr lang="ru-RU" sz="1400" dirty="0" smtClean="0"/>
              <a:t>СКП (дополнение </a:t>
            </a:r>
            <a:r>
              <a:rPr lang="en-US" sz="1400" dirty="0"/>
              <a:t>ASPRS</a:t>
            </a:r>
            <a:r>
              <a:rPr lang="ru-RU" sz="1400" dirty="0" smtClean="0"/>
              <a:t>);</a:t>
            </a:r>
            <a:endParaRPr lang="ru-RU" sz="1400" dirty="0"/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/>
              <a:t>Поиска выбросов </a:t>
            </a:r>
            <a:r>
              <a:rPr lang="ru-RU" sz="1400" dirty="0"/>
              <a:t>в наборе </a:t>
            </a:r>
            <a:r>
              <a:rPr lang="ru-RU" sz="1400" dirty="0" smtClean="0"/>
              <a:t>данных.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3" y="1209511"/>
            <a:ext cx="3096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/>
              <a:t>Приведены </a:t>
            </a:r>
            <a:r>
              <a:rPr lang="ru-RU" sz="1400" b="1" dirty="0" smtClean="0"/>
              <a:t>рекомендации</a:t>
            </a:r>
            <a:r>
              <a:rPr lang="ru-RU" sz="1400" dirty="0" smtClean="0"/>
              <a:t> к: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Сбору данных;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Оценке плотности точек;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Метаданным.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43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6">
      <a:dk1>
        <a:sysClr val="windowText" lastClr="000000"/>
      </a:dk1>
      <a:lt1>
        <a:sysClr val="window" lastClr="FFFFFF"/>
      </a:lt1>
      <a:dk2>
        <a:srgbClr val="11709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6">
    <a:dk1>
      <a:sysClr val="windowText" lastClr="000000"/>
    </a:dk1>
    <a:lt1>
      <a:sysClr val="window" lastClr="FFFFFF"/>
    </a:lt1>
    <a:dk2>
      <a:srgbClr val="11709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Аэрогеодезия_Ядрихинская_ГМА</Template>
  <TotalTime>10566</TotalTime>
  <Words>1400</Words>
  <Application>Microsoft Office PowerPoint</Application>
  <PresentationFormat>Экран (16:9)</PresentationFormat>
  <Paragraphs>343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Сетка</vt:lpstr>
      <vt:lpstr>Обзор отечественных и зарубежных требований к выполнению ВЛС для решения геопространственных задач. Предложения для разработки проекта национального стандарта, устанавливающего требования к ВЛС</vt:lpstr>
      <vt:lpstr>Актуальность вопроса</vt:lpstr>
      <vt:lpstr>Анализ российских нормативно-технических документов, связанных с ВЛС </vt:lpstr>
      <vt:lpstr>Анализ российских нормативно-технических документов, связанных с ВЛС </vt:lpstr>
      <vt:lpstr>Отраслевые документы, связанные с выполнением лазерного сканирования</vt:lpstr>
      <vt:lpstr>Требования к ВЛС при выполнении работ по созданию цофп 1:2000 и 1:10000  для включения в еэко</vt:lpstr>
      <vt:lpstr>Практический опыт выполнения влс  в АО «аэрогеодезия»</vt:lpstr>
      <vt:lpstr>Стандарт точности позиционирования  для цифровых геопространственных данных ASPRS, 2014</vt:lpstr>
      <vt:lpstr>Спецификация по проведению ВЛС  программы 3DEP, 2022</vt:lpstr>
      <vt:lpstr>Технология выполнения влс</vt:lpstr>
      <vt:lpstr>Предложения для разработки проекта национального стандарта </vt:lpstr>
      <vt:lpstr>Предложения для разработки проекта национального стандарта </vt:lpstr>
      <vt:lpstr>Предложения для разработки проекта национального стандарта </vt:lpstr>
      <vt:lpstr>Предложения для разработки проекта национального стандарта </vt:lpstr>
      <vt:lpstr>Предложения для разработки проекта национального стандарта </vt:lpstr>
      <vt:lpstr>Предложения для разработки проекта национального стандарта </vt:lpstr>
      <vt:lpstr>Выводы</vt:lpstr>
      <vt:lpstr>Благодарю  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отечественных и зарубежных требований к выполнению ВЛС для решения геопространственных задач. Предложения для разработки проекта национального стандарта, устанавливающего требования к ВЛС</dc:title>
  <dc:creator>Юлия Сергеевна Ядрихинская</dc:creator>
  <cp:lastModifiedBy>Юлия Сергеевна Ядрихинская</cp:lastModifiedBy>
  <cp:revision>145</cp:revision>
  <dcterms:created xsi:type="dcterms:W3CDTF">2022-09-04T10:00:31Z</dcterms:created>
  <dcterms:modified xsi:type="dcterms:W3CDTF">2022-09-12T18:18:04Z</dcterms:modified>
</cp:coreProperties>
</file>