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318" r:id="rId3"/>
    <p:sldId id="397" r:id="rId4"/>
    <p:sldId id="443" r:id="rId5"/>
    <p:sldId id="445" r:id="rId6"/>
    <p:sldId id="446" r:id="rId7"/>
    <p:sldId id="451" r:id="rId8"/>
    <p:sldId id="491" r:id="rId9"/>
    <p:sldId id="452" r:id="rId10"/>
    <p:sldId id="447" r:id="rId11"/>
    <p:sldId id="448" r:id="rId12"/>
    <p:sldId id="449" r:id="rId13"/>
    <p:sldId id="450" r:id="rId14"/>
    <p:sldId id="441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143CD-7972-4E09-A711-3E473CDB93D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F052-ED4A-4C68-AB10-04BE1A36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A953-3186-4E28-AF3E-3B3E48DB64F7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1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A8C3-A9FE-426E-9F13-C14BD5393005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9A64-4158-40E9-9490-8E51DD8C99DC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2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4332-F17D-4224-B245-3C6DC7D0A1B5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1B11-7336-4852-B917-C519AC904D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292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43E5D-B82A-44AB-B5B6-252D61E05C12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E585D-BD69-4BFC-BE18-D1159B7E54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1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D81F-97C6-4388-892D-333ECE084DFD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FC0B4-6312-4109-879F-BCC2FD161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84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4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34F2-79AD-414A-A210-6DE7EB1BC7FE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1986-30E4-4494-84B2-847919EC5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54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8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698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56E7-1560-4D60-8838-FF39010C6F44}" type="datetime1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DA467-FCED-4C6A-9373-8829B96AA3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940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72C6-460F-4445-ABA9-6BBC54571228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D640F-95B6-4E41-A0F2-46D7915AC0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966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7B4A-E820-47FE-8967-586BD6EFDE41}" type="datetime1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F1E19-0FFB-484F-80C9-BEF03E9EF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441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384" y="273053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1F32F-7971-4BF8-B084-51AC8BB89C54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D619-945D-466C-8D3C-2551202F3D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66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43C9-5472-474F-8D5B-F09AC7911270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43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E8115-97C9-4AD9-96AC-2C8A21156806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7E27-0D69-49F6-9F37-00E14DB61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5686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9E93-8E37-4E60-9196-A51765ACFE1F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FCF52-4BBE-4CCD-8310-FE9B66030F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48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0E0B-C87F-48CD-8CD0-2A8D2D9A0114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27E42-1499-4846-AA4D-30B1C8E88D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37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093DE-4575-4A39-8031-1BE6943A646A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B708D-85F8-4DD4-95F2-DF6F312326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41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BCEF-3ECF-472D-8B44-4ECDEE50D27B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18FE-3F4D-4E34-99A0-172D27881B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446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439-CC46-413A-9B8F-D889AED201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8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11CC-2C63-4915-845B-B6EED1498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7AB4-62B0-4750-B175-900E3DA57B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8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1F072F1F-0A2B-4218-ADBC-52305B3B9469}" type="datetime1">
              <a:rPr lang="ru-RU" smtClean="0"/>
              <a:t>12.09.2022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837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E62CAB4D-4AAB-4021-937C-7211863292FF}" type="datetime1">
              <a:rPr lang="ru-RU" smtClean="0"/>
              <a:t>12.09.2022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68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FB-E75B-4D2F-9357-C8B9CFDAC933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65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A1CE8BE4-E4B5-41F2-808D-4564ABFC9A49}" type="datetime1">
              <a:rPr lang="ru-RU" smtClean="0"/>
              <a:t>12.09.2022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82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EBEE-29DD-4F66-BD32-55355CB47B0A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2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41C9-7C94-46B8-9763-E2BB351F445E}" type="datetime1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2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B5DA-7C20-4CC8-88A5-3618E6B880B6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32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A9A0-2B24-4942-AD17-0946AD298AC3}" type="datetime1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2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8450-C304-4362-8FFC-117FE611539C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2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7D154-E8C8-44F8-AFA7-E5294B8C1180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9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9826-63AD-4E7C-841B-2074E921D84E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B62624-314C-4302-B84E-689F486A02D0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C46C3C1-4FEF-4458-B3FA-1A50BB668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2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ксана\Desktop\Лого РКС новый\перзентации\фон_рк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6763"/>
          <a:stretch/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8 Marcador de contenido"/>
          <p:cNvSpPr txBox="1">
            <a:spLocks/>
          </p:cNvSpPr>
          <p:nvPr/>
        </p:nvSpPr>
        <p:spPr>
          <a:xfrm>
            <a:off x="1396365" y="1113466"/>
            <a:ext cx="9476682" cy="15849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7925" tIns="38963" rIns="77925" bIns="38963"/>
          <a:lstStyle>
            <a:lvl1pPr defTabSz="779252"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>
                <a:latin typeface="+mn-lt"/>
              </a:rPr>
              <a:t>Использование данных ДЗЗ из космоса, продуктов, сервисов и услуг при осуществлении контрольной (надзорной) деятельности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175" y="7228316"/>
            <a:ext cx="5100113" cy="3864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921" tIns="38961" rIns="77921" bIns="38961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a typeface="Cambria Math" pitchFamily="18" charset="0"/>
              </a:rPr>
              <a:t>Докладчик: Шведов </a:t>
            </a:r>
            <a:r>
              <a:rPr lang="ru-RU" sz="2000">
                <a:solidFill>
                  <a:schemeClr val="bg1"/>
                </a:solidFill>
                <a:ea typeface="Cambria Math" pitchFamily="18" charset="0"/>
              </a:rPr>
              <a:t>Денис Олегович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64A82-03B3-4A15-B6B5-8E2225C14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312024" y="372214"/>
            <a:ext cx="35679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Законопроект о ДЗЗ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10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860612" y="1170135"/>
            <a:ext cx="10470776" cy="125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пункт 1 части 2 статьи 5 главы 2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Одной из задач ДЗЗ из космоса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является удовлетворение потребностей Потребителей в данных для обеспечения выполнения возложенных на них функций и реализации полномочий,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том числе в области осуществления контрольной (надзорной) деятельности.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1E34A5-4A19-48C9-BDF7-7ED64AE16F53}"/>
              </a:ext>
            </a:extLst>
          </p:cNvPr>
          <p:cNvSpPr/>
          <p:nvPr/>
        </p:nvSpPr>
        <p:spPr>
          <a:xfrm>
            <a:off x="860612" y="4608997"/>
            <a:ext cx="10470776" cy="204575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часть 3 статьи 13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случае использования органами государственной власти, иными государственными органами, в том числе их территориальными подразделениями, органами местного самоуправления в пределах своей компетенции и реализации полномочий,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включая осуществление контрольной (надзорной) деятельности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 оперативного управления территориями, данных, получаемых с государственных космических аппаратов двойного, научного, и социально-экономического назначения, такие данные должны быть сертифицированы</a:t>
            </a:r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id="{AA1E34A5-4A19-48C9-BDF7-7ED64AE16F53}"/>
              </a:ext>
            </a:extLst>
          </p:cNvPr>
          <p:cNvSpPr/>
          <p:nvPr/>
        </p:nvSpPr>
        <p:spPr>
          <a:xfrm>
            <a:off x="860612" y="2628765"/>
            <a:ext cx="10470776" cy="1776979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часть 2 статьи 13 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фонде данных могут размещаться как сертифицированные, так и несертифицированные данные. Не допускается предоставление из фонда данных несертифицированных данных органам государственной власти, иным государственным органам, в том числе их территориальным подразделениям, органам местного самоуправления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для осуществления ими контрольной (надзорной) деятельности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16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333105" y="372214"/>
            <a:ext cx="752579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Сертификация и стандартизация данных ДЗЗ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11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860612" y="1170135"/>
            <a:ext cx="10470776" cy="284605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Для того, чтобы данные ДЗЗ из космоса могли использоваться в качестве доказательной базы, требуется проведение работ по сертификации таких данных. В этих целях Госкорпорацией «Роскосмос» проводятся работы по сертификации данных ДЗЗ из космоса, которая в настоящее время осуществляется в добровольной форме, а в дальнейшем будет осуществляться в том числе с использованием национальных стандартов в области данных ДЗЗ из космоса. </a:t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По состоянию на август 2022 года 45 национальных стандартов в области данных ДЗЗ из космоса утверждены приказами 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</a:rPr>
              <a:t>Росстандарта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9DBFC9E-1BA3-44A8-8B52-102955B505E9}"/>
              </a:ext>
            </a:extLst>
          </p:cNvPr>
          <p:cNvSpPr/>
          <p:nvPr/>
        </p:nvSpPr>
        <p:spPr>
          <a:xfrm>
            <a:off x="860612" y="4290891"/>
            <a:ext cx="10470776" cy="1079132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До конца 2023 года будут разработаны еще 24 стандарта, 5 из которых будут внесены на утверждение в Росстандарт во второй половине 2022 года, </a:t>
            </a:r>
          </a:p>
          <a:p>
            <a:pPr algn="just"/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а 19 – во второй половине 2023 года.</a:t>
            </a:r>
          </a:p>
        </p:txBody>
      </p:sp>
    </p:spTree>
    <p:extLst>
      <p:ext uri="{BB962C8B-B14F-4D97-AF65-F5344CB8AC3E}">
        <p14:creationId xmlns:p14="http://schemas.microsoft.com/office/powerpoint/2010/main" val="344480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12</a:t>
            </a:fld>
            <a:endParaRPr lang="ru-RU" sz="16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1098760" y="630178"/>
            <a:ext cx="10470776" cy="145652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принятия Законопроекта о ДЗЗ, подзаконных актов к нему, а также Законопроекта об оценке соответствия космической техники и Стандартов нормативно-правовое регулирование использования данных ДЗЗ из космоса в контрольно-надзорной деятельности будет обеспечено.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120ADA8-B577-4F00-B178-CD81CC89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9297" t="7051" r="31640" b="3846"/>
          <a:stretch>
            <a:fillRect/>
          </a:stretch>
        </p:blipFill>
        <p:spPr bwMode="auto">
          <a:xfrm>
            <a:off x="1016763" y="2637213"/>
            <a:ext cx="2850358" cy="389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6E11E0-D57E-46A3-95F5-501356A4F122}"/>
              </a:ext>
            </a:extLst>
          </p:cNvPr>
          <p:cNvSpPr txBox="1"/>
          <p:nvPr/>
        </p:nvSpPr>
        <p:spPr>
          <a:xfrm>
            <a:off x="1016763" y="2637213"/>
            <a:ext cx="756175" cy="1958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lIns="0" tIns="36000" rIns="0" bIns="36000" rtlCol="0" anchor="ctr" anchorCtr="0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Elektra Light Pro" panose="02000503030000020004" pitchFamily="2" charset="77"/>
              </a:rPr>
              <a:t>29.07.2016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C1D5D90-4312-4C00-B19A-BD994961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9297" t="7051" r="31640" b="3846"/>
          <a:stretch>
            <a:fillRect/>
          </a:stretch>
        </p:blipFill>
        <p:spPr bwMode="auto">
          <a:xfrm>
            <a:off x="3948338" y="2637213"/>
            <a:ext cx="2847655" cy="389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лилиния 18">
            <a:extLst>
              <a:ext uri="{FF2B5EF4-FFF2-40B4-BE49-F238E27FC236}">
                <a16:creationId xmlns:a16="http://schemas.microsoft.com/office/drawing/2014/main" id="{E34560B4-2408-4D8D-809E-EFF02797CC69}"/>
              </a:ext>
            </a:extLst>
          </p:cNvPr>
          <p:cNvSpPr/>
          <p:nvPr/>
        </p:nvSpPr>
        <p:spPr>
          <a:xfrm>
            <a:off x="5167944" y="2995886"/>
            <a:ext cx="1187606" cy="2122298"/>
          </a:xfrm>
          <a:custGeom>
            <a:avLst/>
            <a:gdLst>
              <a:gd name="connsiteX0" fmla="*/ 699714 w 1717481"/>
              <a:gd name="connsiteY0" fmla="*/ 2679590 h 3069204"/>
              <a:gd name="connsiteX1" fmla="*/ 500932 w 1717481"/>
              <a:gd name="connsiteY1" fmla="*/ 2154804 h 3069204"/>
              <a:gd name="connsiteX2" fmla="*/ 612250 w 1717481"/>
              <a:gd name="connsiteY2" fmla="*/ 2067339 h 3069204"/>
              <a:gd name="connsiteX3" fmla="*/ 604299 w 1717481"/>
              <a:gd name="connsiteY3" fmla="*/ 1685677 h 3069204"/>
              <a:gd name="connsiteX4" fmla="*/ 485029 w 1717481"/>
              <a:gd name="connsiteY4" fmla="*/ 1534602 h 3069204"/>
              <a:gd name="connsiteX5" fmla="*/ 373711 w 1717481"/>
              <a:gd name="connsiteY5" fmla="*/ 1518699 h 3069204"/>
              <a:gd name="connsiteX6" fmla="*/ 286247 w 1717481"/>
              <a:gd name="connsiteY6" fmla="*/ 1407381 h 3069204"/>
              <a:gd name="connsiteX7" fmla="*/ 198782 w 1717481"/>
              <a:gd name="connsiteY7" fmla="*/ 1383527 h 3069204"/>
              <a:gd name="connsiteX8" fmla="*/ 0 w 1717481"/>
              <a:gd name="connsiteY8" fmla="*/ 954157 h 3069204"/>
              <a:gd name="connsiteX9" fmla="*/ 127220 w 1717481"/>
              <a:gd name="connsiteY9" fmla="*/ 930303 h 3069204"/>
              <a:gd name="connsiteX10" fmla="*/ 182880 w 1717481"/>
              <a:gd name="connsiteY10" fmla="*/ 906449 h 3069204"/>
              <a:gd name="connsiteX11" fmla="*/ 333954 w 1717481"/>
              <a:gd name="connsiteY11" fmla="*/ 803082 h 3069204"/>
              <a:gd name="connsiteX12" fmla="*/ 389614 w 1717481"/>
              <a:gd name="connsiteY12" fmla="*/ 461176 h 3069204"/>
              <a:gd name="connsiteX13" fmla="*/ 508883 w 1717481"/>
              <a:gd name="connsiteY13" fmla="*/ 190831 h 3069204"/>
              <a:gd name="connsiteX14" fmla="*/ 477078 w 1717481"/>
              <a:gd name="connsiteY14" fmla="*/ 111318 h 3069204"/>
              <a:gd name="connsiteX15" fmla="*/ 652007 w 1717481"/>
              <a:gd name="connsiteY15" fmla="*/ 0 h 3069204"/>
              <a:gd name="connsiteX16" fmla="*/ 1264257 w 1717481"/>
              <a:gd name="connsiteY16" fmla="*/ 429371 h 3069204"/>
              <a:gd name="connsiteX17" fmla="*/ 1232452 w 1717481"/>
              <a:gd name="connsiteY17" fmla="*/ 524786 h 3069204"/>
              <a:gd name="connsiteX18" fmla="*/ 1089328 w 1717481"/>
              <a:gd name="connsiteY18" fmla="*/ 1033670 h 3069204"/>
              <a:gd name="connsiteX19" fmla="*/ 1152939 w 1717481"/>
              <a:gd name="connsiteY19" fmla="*/ 1152939 h 3069204"/>
              <a:gd name="connsiteX20" fmla="*/ 1415332 w 1717481"/>
              <a:gd name="connsiteY20" fmla="*/ 1152939 h 3069204"/>
              <a:gd name="connsiteX21" fmla="*/ 1717481 w 1717481"/>
              <a:gd name="connsiteY21" fmla="*/ 1375576 h 3069204"/>
              <a:gd name="connsiteX22" fmla="*/ 1423283 w 1717481"/>
              <a:gd name="connsiteY22" fmla="*/ 1653871 h 3069204"/>
              <a:gd name="connsiteX23" fmla="*/ 1105231 w 1717481"/>
              <a:gd name="connsiteY23" fmla="*/ 2027583 h 3069204"/>
              <a:gd name="connsiteX24" fmla="*/ 1041620 w 1717481"/>
              <a:gd name="connsiteY24" fmla="*/ 2194560 h 3069204"/>
              <a:gd name="connsiteX25" fmla="*/ 1073426 w 1717481"/>
              <a:gd name="connsiteY25" fmla="*/ 2337684 h 3069204"/>
              <a:gd name="connsiteX26" fmla="*/ 1200647 w 1717481"/>
              <a:gd name="connsiteY26" fmla="*/ 2289976 h 3069204"/>
              <a:gd name="connsiteX27" fmla="*/ 1288111 w 1717481"/>
              <a:gd name="connsiteY27" fmla="*/ 2417197 h 3069204"/>
              <a:gd name="connsiteX28" fmla="*/ 1057523 w 1717481"/>
              <a:gd name="connsiteY28" fmla="*/ 2679590 h 3069204"/>
              <a:gd name="connsiteX29" fmla="*/ 898497 w 1717481"/>
              <a:gd name="connsiteY29" fmla="*/ 2910178 h 3069204"/>
              <a:gd name="connsiteX30" fmla="*/ 763325 w 1717481"/>
              <a:gd name="connsiteY30" fmla="*/ 3069204 h 3069204"/>
              <a:gd name="connsiteX31" fmla="*/ 659958 w 1717481"/>
              <a:gd name="connsiteY31" fmla="*/ 2997642 h 3069204"/>
              <a:gd name="connsiteX32" fmla="*/ 604299 w 1717481"/>
              <a:gd name="connsiteY32" fmla="*/ 2862470 h 3069204"/>
              <a:gd name="connsiteX33" fmla="*/ 699714 w 1717481"/>
              <a:gd name="connsiteY33" fmla="*/ 2679590 h 306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17481" h="3069204">
                <a:moveTo>
                  <a:pt x="699714" y="2679590"/>
                </a:moveTo>
                <a:lnTo>
                  <a:pt x="500932" y="2154804"/>
                </a:lnTo>
                <a:lnTo>
                  <a:pt x="612250" y="2067339"/>
                </a:lnTo>
                <a:lnTo>
                  <a:pt x="604299" y="1685677"/>
                </a:lnTo>
                <a:lnTo>
                  <a:pt x="485029" y="1534602"/>
                </a:lnTo>
                <a:lnTo>
                  <a:pt x="373711" y="1518699"/>
                </a:lnTo>
                <a:lnTo>
                  <a:pt x="286247" y="1407381"/>
                </a:lnTo>
                <a:lnTo>
                  <a:pt x="198782" y="1383527"/>
                </a:lnTo>
                <a:lnTo>
                  <a:pt x="0" y="954157"/>
                </a:lnTo>
                <a:lnTo>
                  <a:pt x="127220" y="930303"/>
                </a:lnTo>
                <a:lnTo>
                  <a:pt x="182880" y="906449"/>
                </a:lnTo>
                <a:lnTo>
                  <a:pt x="333954" y="803082"/>
                </a:lnTo>
                <a:lnTo>
                  <a:pt x="389614" y="461176"/>
                </a:lnTo>
                <a:lnTo>
                  <a:pt x="508883" y="190831"/>
                </a:lnTo>
                <a:lnTo>
                  <a:pt x="477078" y="111318"/>
                </a:lnTo>
                <a:lnTo>
                  <a:pt x="652007" y="0"/>
                </a:lnTo>
                <a:lnTo>
                  <a:pt x="1264257" y="429371"/>
                </a:lnTo>
                <a:lnTo>
                  <a:pt x="1232452" y="524786"/>
                </a:lnTo>
                <a:lnTo>
                  <a:pt x="1089328" y="1033670"/>
                </a:lnTo>
                <a:lnTo>
                  <a:pt x="1152939" y="1152939"/>
                </a:lnTo>
                <a:lnTo>
                  <a:pt x="1415332" y="1152939"/>
                </a:lnTo>
                <a:lnTo>
                  <a:pt x="1717481" y="1375576"/>
                </a:lnTo>
                <a:lnTo>
                  <a:pt x="1423283" y="1653871"/>
                </a:lnTo>
                <a:lnTo>
                  <a:pt x="1105231" y="2027583"/>
                </a:lnTo>
                <a:lnTo>
                  <a:pt x="1041620" y="2194560"/>
                </a:lnTo>
                <a:lnTo>
                  <a:pt x="1073426" y="2337684"/>
                </a:lnTo>
                <a:lnTo>
                  <a:pt x="1200647" y="2289976"/>
                </a:lnTo>
                <a:cubicBezTo>
                  <a:pt x="1317201" y="2423181"/>
                  <a:pt x="1368314" y="2417197"/>
                  <a:pt x="1288111" y="2417197"/>
                </a:cubicBezTo>
                <a:lnTo>
                  <a:pt x="1057523" y="2679590"/>
                </a:lnTo>
                <a:lnTo>
                  <a:pt x="898497" y="2910178"/>
                </a:lnTo>
                <a:lnTo>
                  <a:pt x="763325" y="3069204"/>
                </a:lnTo>
                <a:lnTo>
                  <a:pt x="659958" y="2997642"/>
                </a:lnTo>
                <a:cubicBezTo>
                  <a:pt x="595218" y="2860072"/>
                  <a:pt x="546550" y="2862470"/>
                  <a:pt x="604299" y="2862470"/>
                </a:cubicBezTo>
                <a:lnTo>
                  <a:pt x="699714" y="2679590"/>
                </a:lnTo>
                <a:close/>
              </a:path>
            </a:pathLst>
          </a:custGeom>
          <a:solidFill>
            <a:srgbClr val="00B050">
              <a:alpha val="10000"/>
            </a:srgbClr>
          </a:solidFill>
          <a:ln w="15875">
            <a:solidFill>
              <a:srgbClr val="00B050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Proxima Nova Rg" panose="0200050603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B47C8F-A74D-4736-A5FF-F9FA18859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01" y="2829805"/>
            <a:ext cx="1423937" cy="3448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EF947E-FE92-41A6-B321-D171179843AB}"/>
              </a:ext>
            </a:extLst>
          </p:cNvPr>
          <p:cNvSpPr txBox="1"/>
          <p:nvPr/>
        </p:nvSpPr>
        <p:spPr>
          <a:xfrm>
            <a:off x="6037481" y="2637213"/>
            <a:ext cx="756175" cy="1958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lIns="0" tIns="36000" rIns="0" bIns="36000" rtlCol="0" anchor="ctr" anchorCtr="0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Elektra Light Pro" panose="02000503030000020004" pitchFamily="2" charset="77"/>
              </a:rPr>
              <a:t>16.09.2018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845DC-8F0D-467B-80C2-5991FB1219D8}"/>
              </a:ext>
            </a:extLst>
          </p:cNvPr>
          <p:cNvSpPr txBox="1"/>
          <p:nvPr/>
        </p:nvSpPr>
        <p:spPr>
          <a:xfrm>
            <a:off x="3222291" y="3496120"/>
            <a:ext cx="491711" cy="226591"/>
          </a:xfrm>
          <a:prstGeom prst="rect">
            <a:avLst/>
          </a:prstGeom>
          <a:solidFill>
            <a:srgbClr val="00B050"/>
          </a:solidFill>
        </p:spPr>
        <p:txBody>
          <a:bodyPr wrap="square" lIns="0" tIns="36000" rIns="0" bIns="36000" rtlCol="0" anchor="ctr" anchorCtr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Elektra Light Pro" panose="02000503030000020004" pitchFamily="2" charset="77"/>
              </a:rPr>
              <a:t>4,8 </a:t>
            </a:r>
            <a:r>
              <a:rPr lang="ru-RU" sz="1000" dirty="0">
                <a:solidFill>
                  <a:schemeClr val="bg1"/>
                </a:solidFill>
                <a:latin typeface="Elektra Light Pro" panose="02000503030000020004" pitchFamily="2" charset="77"/>
              </a:rPr>
              <a:t>Га</a:t>
            </a:r>
          </a:p>
        </p:txBody>
      </p:sp>
      <p:sp>
        <p:nvSpPr>
          <p:cNvPr id="13" name="Полилиния 18">
            <a:extLst>
              <a:ext uri="{FF2B5EF4-FFF2-40B4-BE49-F238E27FC236}">
                <a16:creationId xmlns:a16="http://schemas.microsoft.com/office/drawing/2014/main" id="{DDFC60D7-10E1-4DB9-B3EB-C2DFD8353BF0}"/>
              </a:ext>
            </a:extLst>
          </p:cNvPr>
          <p:cNvSpPr/>
          <p:nvPr/>
        </p:nvSpPr>
        <p:spPr>
          <a:xfrm>
            <a:off x="2226592" y="3024022"/>
            <a:ext cx="1187606" cy="2122298"/>
          </a:xfrm>
          <a:custGeom>
            <a:avLst/>
            <a:gdLst>
              <a:gd name="connsiteX0" fmla="*/ 699714 w 1717481"/>
              <a:gd name="connsiteY0" fmla="*/ 2679590 h 3069204"/>
              <a:gd name="connsiteX1" fmla="*/ 500932 w 1717481"/>
              <a:gd name="connsiteY1" fmla="*/ 2154804 h 3069204"/>
              <a:gd name="connsiteX2" fmla="*/ 612250 w 1717481"/>
              <a:gd name="connsiteY2" fmla="*/ 2067339 h 3069204"/>
              <a:gd name="connsiteX3" fmla="*/ 604299 w 1717481"/>
              <a:gd name="connsiteY3" fmla="*/ 1685677 h 3069204"/>
              <a:gd name="connsiteX4" fmla="*/ 485029 w 1717481"/>
              <a:gd name="connsiteY4" fmla="*/ 1534602 h 3069204"/>
              <a:gd name="connsiteX5" fmla="*/ 373711 w 1717481"/>
              <a:gd name="connsiteY5" fmla="*/ 1518699 h 3069204"/>
              <a:gd name="connsiteX6" fmla="*/ 286247 w 1717481"/>
              <a:gd name="connsiteY6" fmla="*/ 1407381 h 3069204"/>
              <a:gd name="connsiteX7" fmla="*/ 198782 w 1717481"/>
              <a:gd name="connsiteY7" fmla="*/ 1383527 h 3069204"/>
              <a:gd name="connsiteX8" fmla="*/ 0 w 1717481"/>
              <a:gd name="connsiteY8" fmla="*/ 954157 h 3069204"/>
              <a:gd name="connsiteX9" fmla="*/ 127220 w 1717481"/>
              <a:gd name="connsiteY9" fmla="*/ 930303 h 3069204"/>
              <a:gd name="connsiteX10" fmla="*/ 182880 w 1717481"/>
              <a:gd name="connsiteY10" fmla="*/ 906449 h 3069204"/>
              <a:gd name="connsiteX11" fmla="*/ 333954 w 1717481"/>
              <a:gd name="connsiteY11" fmla="*/ 803082 h 3069204"/>
              <a:gd name="connsiteX12" fmla="*/ 389614 w 1717481"/>
              <a:gd name="connsiteY12" fmla="*/ 461176 h 3069204"/>
              <a:gd name="connsiteX13" fmla="*/ 508883 w 1717481"/>
              <a:gd name="connsiteY13" fmla="*/ 190831 h 3069204"/>
              <a:gd name="connsiteX14" fmla="*/ 477078 w 1717481"/>
              <a:gd name="connsiteY14" fmla="*/ 111318 h 3069204"/>
              <a:gd name="connsiteX15" fmla="*/ 652007 w 1717481"/>
              <a:gd name="connsiteY15" fmla="*/ 0 h 3069204"/>
              <a:gd name="connsiteX16" fmla="*/ 1264257 w 1717481"/>
              <a:gd name="connsiteY16" fmla="*/ 429371 h 3069204"/>
              <a:gd name="connsiteX17" fmla="*/ 1232452 w 1717481"/>
              <a:gd name="connsiteY17" fmla="*/ 524786 h 3069204"/>
              <a:gd name="connsiteX18" fmla="*/ 1089328 w 1717481"/>
              <a:gd name="connsiteY18" fmla="*/ 1033670 h 3069204"/>
              <a:gd name="connsiteX19" fmla="*/ 1152939 w 1717481"/>
              <a:gd name="connsiteY19" fmla="*/ 1152939 h 3069204"/>
              <a:gd name="connsiteX20" fmla="*/ 1415332 w 1717481"/>
              <a:gd name="connsiteY20" fmla="*/ 1152939 h 3069204"/>
              <a:gd name="connsiteX21" fmla="*/ 1717481 w 1717481"/>
              <a:gd name="connsiteY21" fmla="*/ 1375576 h 3069204"/>
              <a:gd name="connsiteX22" fmla="*/ 1423283 w 1717481"/>
              <a:gd name="connsiteY22" fmla="*/ 1653871 h 3069204"/>
              <a:gd name="connsiteX23" fmla="*/ 1105231 w 1717481"/>
              <a:gd name="connsiteY23" fmla="*/ 2027583 h 3069204"/>
              <a:gd name="connsiteX24" fmla="*/ 1041620 w 1717481"/>
              <a:gd name="connsiteY24" fmla="*/ 2194560 h 3069204"/>
              <a:gd name="connsiteX25" fmla="*/ 1073426 w 1717481"/>
              <a:gd name="connsiteY25" fmla="*/ 2337684 h 3069204"/>
              <a:gd name="connsiteX26" fmla="*/ 1200647 w 1717481"/>
              <a:gd name="connsiteY26" fmla="*/ 2289976 h 3069204"/>
              <a:gd name="connsiteX27" fmla="*/ 1288111 w 1717481"/>
              <a:gd name="connsiteY27" fmla="*/ 2417197 h 3069204"/>
              <a:gd name="connsiteX28" fmla="*/ 1057523 w 1717481"/>
              <a:gd name="connsiteY28" fmla="*/ 2679590 h 3069204"/>
              <a:gd name="connsiteX29" fmla="*/ 898497 w 1717481"/>
              <a:gd name="connsiteY29" fmla="*/ 2910178 h 3069204"/>
              <a:gd name="connsiteX30" fmla="*/ 763325 w 1717481"/>
              <a:gd name="connsiteY30" fmla="*/ 3069204 h 3069204"/>
              <a:gd name="connsiteX31" fmla="*/ 659958 w 1717481"/>
              <a:gd name="connsiteY31" fmla="*/ 2997642 h 3069204"/>
              <a:gd name="connsiteX32" fmla="*/ 604299 w 1717481"/>
              <a:gd name="connsiteY32" fmla="*/ 2862470 h 3069204"/>
              <a:gd name="connsiteX33" fmla="*/ 699714 w 1717481"/>
              <a:gd name="connsiteY33" fmla="*/ 2679590 h 306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17481" h="3069204">
                <a:moveTo>
                  <a:pt x="699714" y="2679590"/>
                </a:moveTo>
                <a:lnTo>
                  <a:pt x="500932" y="2154804"/>
                </a:lnTo>
                <a:lnTo>
                  <a:pt x="612250" y="2067339"/>
                </a:lnTo>
                <a:lnTo>
                  <a:pt x="604299" y="1685677"/>
                </a:lnTo>
                <a:lnTo>
                  <a:pt x="485029" y="1534602"/>
                </a:lnTo>
                <a:lnTo>
                  <a:pt x="373711" y="1518699"/>
                </a:lnTo>
                <a:lnTo>
                  <a:pt x="286247" y="1407381"/>
                </a:lnTo>
                <a:lnTo>
                  <a:pt x="198782" y="1383527"/>
                </a:lnTo>
                <a:lnTo>
                  <a:pt x="0" y="954157"/>
                </a:lnTo>
                <a:lnTo>
                  <a:pt x="127220" y="930303"/>
                </a:lnTo>
                <a:lnTo>
                  <a:pt x="182880" y="906449"/>
                </a:lnTo>
                <a:lnTo>
                  <a:pt x="333954" y="803082"/>
                </a:lnTo>
                <a:lnTo>
                  <a:pt x="389614" y="461176"/>
                </a:lnTo>
                <a:lnTo>
                  <a:pt x="508883" y="190831"/>
                </a:lnTo>
                <a:lnTo>
                  <a:pt x="477078" y="111318"/>
                </a:lnTo>
                <a:lnTo>
                  <a:pt x="652007" y="0"/>
                </a:lnTo>
                <a:lnTo>
                  <a:pt x="1264257" y="429371"/>
                </a:lnTo>
                <a:lnTo>
                  <a:pt x="1232452" y="524786"/>
                </a:lnTo>
                <a:lnTo>
                  <a:pt x="1089328" y="1033670"/>
                </a:lnTo>
                <a:lnTo>
                  <a:pt x="1152939" y="1152939"/>
                </a:lnTo>
                <a:lnTo>
                  <a:pt x="1415332" y="1152939"/>
                </a:lnTo>
                <a:lnTo>
                  <a:pt x="1717481" y="1375576"/>
                </a:lnTo>
                <a:lnTo>
                  <a:pt x="1423283" y="1653871"/>
                </a:lnTo>
                <a:lnTo>
                  <a:pt x="1105231" y="2027583"/>
                </a:lnTo>
                <a:lnTo>
                  <a:pt x="1041620" y="2194560"/>
                </a:lnTo>
                <a:lnTo>
                  <a:pt x="1073426" y="2337684"/>
                </a:lnTo>
                <a:lnTo>
                  <a:pt x="1200647" y="2289976"/>
                </a:lnTo>
                <a:cubicBezTo>
                  <a:pt x="1317201" y="2423181"/>
                  <a:pt x="1368314" y="2417197"/>
                  <a:pt x="1288111" y="2417197"/>
                </a:cubicBezTo>
                <a:lnTo>
                  <a:pt x="1057523" y="2679590"/>
                </a:lnTo>
                <a:lnTo>
                  <a:pt x="898497" y="2910178"/>
                </a:lnTo>
                <a:lnTo>
                  <a:pt x="763325" y="3069204"/>
                </a:lnTo>
                <a:lnTo>
                  <a:pt x="659958" y="2997642"/>
                </a:lnTo>
                <a:cubicBezTo>
                  <a:pt x="595218" y="2860072"/>
                  <a:pt x="546550" y="2862470"/>
                  <a:pt x="604299" y="2862470"/>
                </a:cubicBezTo>
                <a:lnTo>
                  <a:pt x="699714" y="2679590"/>
                </a:lnTo>
                <a:close/>
              </a:path>
            </a:pathLst>
          </a:custGeom>
          <a:solidFill>
            <a:srgbClr val="00B050">
              <a:alpha val="37000"/>
            </a:srgbClr>
          </a:solidFill>
          <a:ln w="28575">
            <a:solidFill>
              <a:srgbClr val="00B050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Proxima Nova Rg" panose="02000506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74024-01D2-4B70-ACAB-FCF5268273FD}"/>
              </a:ext>
            </a:extLst>
          </p:cNvPr>
          <p:cNvSpPr txBox="1"/>
          <p:nvPr/>
        </p:nvSpPr>
        <p:spPr>
          <a:xfrm>
            <a:off x="4709736" y="5111271"/>
            <a:ext cx="565334" cy="226591"/>
          </a:xfrm>
          <a:prstGeom prst="rect">
            <a:avLst/>
          </a:prstGeom>
          <a:solidFill>
            <a:srgbClr val="C00000"/>
          </a:solidFill>
        </p:spPr>
        <p:txBody>
          <a:bodyPr wrap="square" lIns="0" tIns="36000" rIns="0" bIns="36000" rtlCol="0" anchor="ctr" anchorCtr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Elektra Light Pro" panose="02000503030000020004" pitchFamily="2" charset="77"/>
              </a:rPr>
              <a:t>10,8 </a:t>
            </a:r>
            <a:r>
              <a:rPr lang="ru-RU" sz="1000" dirty="0">
                <a:solidFill>
                  <a:schemeClr val="bg1"/>
                </a:solidFill>
                <a:latin typeface="Elektra Light Pro" panose="02000503030000020004" pitchFamily="2" charset="77"/>
              </a:rPr>
              <a:t>Га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490E09-AE5D-467E-90DF-D51C0BC435B8}"/>
              </a:ext>
            </a:extLst>
          </p:cNvPr>
          <p:cNvSpPr/>
          <p:nvPr/>
        </p:nvSpPr>
        <p:spPr>
          <a:xfrm>
            <a:off x="1016763" y="6207708"/>
            <a:ext cx="1938680" cy="326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A699C-031F-4C4A-ACA1-82754B37655C}"/>
              </a:ext>
            </a:extLst>
          </p:cNvPr>
          <p:cNvSpPr txBox="1"/>
          <p:nvPr/>
        </p:nvSpPr>
        <p:spPr>
          <a:xfrm>
            <a:off x="1235133" y="6264139"/>
            <a:ext cx="17203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ru-R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77"/>
              </a:rPr>
              <a:t>Легальная территория карьера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09F0BD5-2B9C-40DB-A477-78C4806A2497}"/>
              </a:ext>
            </a:extLst>
          </p:cNvPr>
          <p:cNvSpPr/>
          <p:nvPr/>
        </p:nvSpPr>
        <p:spPr>
          <a:xfrm>
            <a:off x="1098760" y="6319385"/>
            <a:ext cx="110696" cy="110696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roxima Nova Rg" panose="02000506030000020004" pitchFamily="2" charset="0"/>
            </a:endParaRPr>
          </a:p>
        </p:txBody>
      </p:sp>
      <p:sp>
        <p:nvSpPr>
          <p:cNvPr id="20" name="Прямоугольник 16">
            <a:extLst>
              <a:ext uri="{FF2B5EF4-FFF2-40B4-BE49-F238E27FC236}">
                <a16:creationId xmlns:a16="http://schemas.microsoft.com/office/drawing/2014/main" id="{4BE939B9-EB07-4A6C-94B0-4ABB3B2C7257}"/>
              </a:ext>
            </a:extLst>
          </p:cNvPr>
          <p:cNvSpPr/>
          <p:nvPr/>
        </p:nvSpPr>
        <p:spPr>
          <a:xfrm>
            <a:off x="3948337" y="6207708"/>
            <a:ext cx="1905485" cy="340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120F05-04B5-444C-999D-0B4D183162FE}"/>
              </a:ext>
            </a:extLst>
          </p:cNvPr>
          <p:cNvGrpSpPr/>
          <p:nvPr/>
        </p:nvGrpSpPr>
        <p:grpSpPr>
          <a:xfrm>
            <a:off x="4020851" y="6278336"/>
            <a:ext cx="1832972" cy="215444"/>
            <a:chOff x="9144420" y="1841877"/>
            <a:chExt cx="3028238" cy="3559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7C3774-B8CF-4367-98AD-7908FF9E1449}"/>
                </a:ext>
              </a:extLst>
            </p:cNvPr>
            <p:cNvSpPr txBox="1"/>
            <p:nvPr/>
          </p:nvSpPr>
          <p:spPr>
            <a:xfrm>
              <a:off x="9327300" y="1841877"/>
              <a:ext cx="2845358" cy="355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Elektra Light Pro" panose="02000503030000020004" pitchFamily="2" charset="77"/>
                </a:rPr>
                <a:t>Нелегитимные зоны выработки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9BCF37C0-E131-4852-AFCD-BDEDA77FB89E}"/>
                </a:ext>
              </a:extLst>
            </p:cNvPr>
            <p:cNvSpPr/>
            <p:nvPr/>
          </p:nvSpPr>
          <p:spPr>
            <a:xfrm>
              <a:off x="9144420" y="1929061"/>
              <a:ext cx="182880" cy="182880"/>
            </a:xfrm>
            <a:prstGeom prst="rect">
              <a:avLst/>
            </a:prstGeom>
            <a:pattFill prst="openDmnd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BE2C4C-3BD1-4452-B671-4E804A8157A6}"/>
              </a:ext>
            </a:extLst>
          </p:cNvPr>
          <p:cNvSpPr/>
          <p:nvPr/>
        </p:nvSpPr>
        <p:spPr>
          <a:xfrm>
            <a:off x="7364213" y="2530219"/>
            <a:ext cx="44413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761" indent="-2143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Незаконное расширение карьера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за пределы отведенного участка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на территорию лесного фонда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и земли с/х назначения</a:t>
            </a:r>
          </a:p>
          <a:p>
            <a:pPr marL="63448">
              <a:spcAft>
                <a:spcPts val="600"/>
              </a:spcAft>
              <a:buClr>
                <a:srgbClr val="FF0000"/>
              </a:buClr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Calibri" charset="0"/>
              <a:cs typeface="Calibri" charset="0"/>
            </a:endParaRPr>
          </a:p>
          <a:p>
            <a:pPr marL="277761" indent="-2143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Незаконная вырубка леса </a:t>
            </a:r>
          </a:p>
          <a:p>
            <a:pPr marL="63448">
              <a:spcAft>
                <a:spcPts val="600"/>
              </a:spcAft>
              <a:buClr>
                <a:srgbClr val="FF0000"/>
              </a:buClr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Elektra Light Pro" panose="02000503030000020004" pitchFamily="2" charset="77"/>
              <a:ea typeface="Calibri" charset="0"/>
              <a:cs typeface="Calibri" charset="0"/>
            </a:endParaRPr>
          </a:p>
          <a:p>
            <a:pPr marL="277761" indent="-2143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Разработка ведется в охранной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зоне высоковольтной линии электропередач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125886C-F018-4124-8E8A-009FFBEF9F80}"/>
              </a:ext>
            </a:extLst>
          </p:cNvPr>
          <p:cNvSpPr/>
          <p:nvPr/>
        </p:nvSpPr>
        <p:spPr>
          <a:xfrm>
            <a:off x="7660039" y="5359057"/>
            <a:ext cx="3147508" cy="1152646"/>
          </a:xfrm>
          <a:prstGeom prst="rect">
            <a:avLst/>
          </a:prstGeom>
          <a:gradFill>
            <a:gsLst>
              <a:gs pos="60000">
                <a:srgbClr val="C00000"/>
              </a:gs>
              <a:gs pos="100000">
                <a:srgbClr val="FF0000"/>
              </a:gs>
            </a:gsLst>
            <a:lin ang="2700000" scaled="0"/>
          </a:gradFill>
          <a:ln w="6350">
            <a:noFill/>
          </a:ln>
          <a:effectLst>
            <a:outerShdw dist="698500" dir="10800000" algn="r" rotWithShape="0">
              <a:srgbClr val="FF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marL="63449">
              <a:lnSpc>
                <a:spcPct val="120000"/>
              </a:lnSpc>
            </a:pPr>
            <a:r>
              <a:rPr lang="ru-RU" sz="1400" dirty="0">
                <a:solidFill>
                  <a:schemeClr val="bg1"/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Площадь карьера с 29.07.2016 по 16.09.2018 </a:t>
            </a:r>
            <a:r>
              <a:rPr lang="ru-RU" sz="1400" b="1" dirty="0">
                <a:solidFill>
                  <a:schemeClr val="bg1"/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УВЕЛИЧИЛАСЬ НА 6 ГА </a:t>
            </a:r>
          </a:p>
          <a:p>
            <a:pPr marL="63449">
              <a:lnSpc>
                <a:spcPct val="120000"/>
              </a:lnSpc>
            </a:pPr>
            <a:r>
              <a:rPr lang="ru-RU" sz="1400" dirty="0">
                <a:solidFill>
                  <a:schemeClr val="bg1"/>
                </a:solidFill>
                <a:latin typeface="Elektra Light Pro" panose="02000503030000020004" pitchFamily="2" charset="77"/>
                <a:ea typeface="Calibri" charset="0"/>
                <a:cs typeface="Calibri" charset="0"/>
              </a:rPr>
              <a:t>Экономический ущерб:</a:t>
            </a:r>
          </a:p>
          <a:p>
            <a:pPr marL="63449">
              <a:lnSpc>
                <a:spcPct val="120000"/>
              </a:lnSpc>
            </a:pPr>
            <a:r>
              <a:rPr lang="ru-RU" sz="2800" b="1" dirty="0">
                <a:latin typeface="Elektra Light Pro" panose="02000503030000020004" pitchFamily="2" charset="77"/>
              </a:rPr>
              <a:t>347 000 000 руб.</a:t>
            </a:r>
            <a:endParaRPr lang="ru-RU" sz="2800" dirty="0">
              <a:solidFill>
                <a:schemeClr val="bg1"/>
              </a:solidFill>
              <a:latin typeface="Elektra Light Pro" panose="02000503030000020004" pitchFamily="2" charset="77"/>
              <a:ea typeface="Calibri" charset="0"/>
              <a:cs typeface="Calibri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D5A2F3-BD0B-4B64-B106-009D755B5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06" y="-19050"/>
            <a:ext cx="1292721" cy="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Оксана\Desktop\Лого РКС новый\перзентации\фон_рк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6763"/>
          <a:stretch/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79738" y="1050402"/>
            <a:ext cx="5232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9395E-784A-4EA2-ABF2-C1AF305D5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52A5C4-D0CF-4FE9-A9A9-F9AA4828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291626" y="299190"/>
            <a:ext cx="960874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Государственный контроль (надзор), 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муниципальный контроль в Российской Федерации 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(контрольная (надзорная) деятельность)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5679500-3B0E-4E9D-963F-0DBFD21EFB5E}"/>
              </a:ext>
            </a:extLst>
          </p:cNvPr>
          <p:cNvSpPr/>
          <p:nvPr/>
        </p:nvSpPr>
        <p:spPr>
          <a:xfrm>
            <a:off x="1443052" y="2840857"/>
            <a:ext cx="9305895" cy="2487355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Это деятельность контрольных (надзорных) органов, направленная на предупреждение, выявление и пресечение нарушений обязательных требований, осуществляемая в пределах полномочий указанных органов посредством профилактики нарушений обязательных требований, оценки соблюдения гражданами и организациями обязательных требований, выявления их нарушений, принятия предусмотренных законодательством Российской Федерации мер по пресечению выявленных нарушений обязательных требований, устранению их последствий и (или) восстановлению правового положения, существовавшего до возникновения таких нарушений.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D9EF29-817D-4EC6-8DF7-93191BAF0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2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291627" y="292212"/>
            <a:ext cx="960874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Использование данных ДЗЗ в контрольной (надзорной) деятельности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60CF238-E98E-42E1-B251-200743583855}"/>
              </a:ext>
            </a:extLst>
          </p:cNvPr>
          <p:cNvSpPr/>
          <p:nvPr/>
        </p:nvSpPr>
        <p:spPr>
          <a:xfrm>
            <a:off x="674413" y="2311925"/>
            <a:ext cx="5222150" cy="135807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50" b="1" dirty="0">
                <a:solidFill>
                  <a:schemeClr val="accent1">
                    <a:lumMod val="50000"/>
                  </a:schemeClr>
                </a:solidFill>
              </a:rPr>
              <a:t>Закон Российской Федерации от 20 августа 1993 г. № 5663-I «О космической деятельности»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EA0A6E5-9BF6-4FD9-AD57-9CC2FBFD38EB}"/>
              </a:ext>
            </a:extLst>
          </p:cNvPr>
          <p:cNvSpPr/>
          <p:nvPr/>
        </p:nvSpPr>
        <p:spPr>
          <a:xfrm>
            <a:off x="6286318" y="2311925"/>
            <a:ext cx="5222150" cy="135807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50" b="1" dirty="0">
                <a:solidFill>
                  <a:schemeClr val="accent1">
                    <a:lumMod val="50000"/>
                  </a:schemeClr>
                </a:solidFill>
              </a:rPr>
              <a:t>Федеральный закон </a:t>
            </a:r>
          </a:p>
          <a:p>
            <a:pPr algn="ctr"/>
            <a:r>
              <a:rPr lang="ru-RU" sz="1750" b="1" dirty="0">
                <a:solidFill>
                  <a:schemeClr val="accent1">
                    <a:lumMod val="50000"/>
                  </a:schemeClr>
                </a:solidFill>
              </a:rPr>
              <a:t>от 31 июля 2020 г. № 248-ФЗ «О государственном контроле (надзоре) и муниципальном контроле </a:t>
            </a:r>
          </a:p>
          <a:p>
            <a:pPr algn="ctr"/>
            <a:r>
              <a:rPr lang="ru-RU" sz="1750" b="1" dirty="0">
                <a:solidFill>
                  <a:schemeClr val="accent1">
                    <a:lumMod val="50000"/>
                  </a:schemeClr>
                </a:solidFill>
              </a:rPr>
              <a:t>в Российской Федерации»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3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291627" y="292212"/>
            <a:ext cx="960874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Закон Российской Федерации от 20 августа 1993 г. № 5663-I «О космической деятельности»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4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1193336" y="3304547"/>
            <a:ext cx="9805328" cy="1690218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</a:rPr>
              <a:t>абзац 3 части 2 статьи 31</a:t>
            </a:r>
          </a:p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Данные, получаемые с государственных космических аппаратов ДЗЗ,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могут быть использованы при наблюдении за соблюдением обязательных требований (мониторинге безопасности)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осуществляемом в соответствии с Законом о контроле.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1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021976" y="281615"/>
            <a:ext cx="1014804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Федеральный закон от 31 июля 2020 г. № 248-ФЗ </a:t>
            </a:r>
          </a:p>
          <a:p>
            <a:r>
              <a:rPr lang="ru-RU" dirty="0"/>
              <a:t>«О государственном контроле (надзоре) и муниципальном контроле в Российской Федерации»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5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860612" y="2514842"/>
            <a:ext cx="10470776" cy="358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</a:rPr>
              <a:t>часть 1 статьи 74</a:t>
            </a:r>
          </a:p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Наблюдение за соблюдением обязательных требований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(мониторинг безопасности) представляет собой сбор, анализ данных об объектах контроля, имеющихся у контрольного (надзорного) органа, в том числе данных, которые поступают в ходе межведомственного информационного взаимодействия, предоставляются контролируемыми лицами в рамках исполнения обязательных требований, а также данных, содержащихся в государственных и муниципальных информационных системах, данных из сети «Интернет», иных общедоступных данных, а также данных полученных с использованием работающих в автоматическом режиме технических средств фиксации правонарушений, имеющих функции фото- и киносъемки, видеозаписи.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5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021976" y="281615"/>
            <a:ext cx="1014804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Практическая реализация использования данных ДЗЗ </a:t>
            </a:r>
            <a:br>
              <a:rPr lang="ru-RU" dirty="0"/>
            </a:br>
            <a:r>
              <a:rPr lang="ru-RU" dirty="0"/>
              <a:t>из космоса в контрольно-надзорной деятельности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6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860612" y="1533943"/>
            <a:ext cx="10470776" cy="3195845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Таким образом данные ДЗЗ из космоса могут широко применяться контрольными (надзорными) органами в том числе в рамках их предоставления в ходе межведомственного информационного взаимодействия.</a:t>
            </a:r>
          </a:p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Так, Следственный комитет Российской Федерации уже на протяжении более трех лет использует данные ДЗЗ из космоса при осуществлении процессуального контроля.</a:t>
            </a:r>
          </a:p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Госкорпорация «Роскосмос» в августе 2021 года уведомила федеральные органы исполнительной власти и органы исполнительной власти субъектов Российской Федерации о принятии такой нормы, которая уже начиная с 1 июля 2021 г. позволяет использовать данные ДЗЗ из космоса при осуществлении контрольно-надзорной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1627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3DC37-975D-4306-8E6D-5C847E53A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4" b="1"/>
          <a:stretch/>
        </p:blipFill>
        <p:spPr>
          <a:xfrm>
            <a:off x="434021" y="804942"/>
            <a:ext cx="10529899" cy="5408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EEEF1-6587-495B-9D2D-A8ECEB636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199" y="271124"/>
            <a:ext cx="4004044" cy="4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39">
              <a:defRPr/>
            </a:pPr>
            <a:r>
              <a:rPr lang="ru-RU" sz="2667" b="0" dirty="0">
                <a:solidFill>
                  <a:schemeClr val="tx1"/>
                </a:solidFill>
                <a:latin typeface="Elektra Light Pro" panose="02000503030000020004" pitchFamily="2" charset="77"/>
              </a:rPr>
              <a:t>Сервис «Карьеры»</a:t>
            </a:r>
          </a:p>
        </p:txBody>
      </p:sp>
      <p:sp>
        <p:nvSpPr>
          <p:cNvPr id="6" name="Овал 10">
            <a:extLst>
              <a:ext uri="{FF2B5EF4-FFF2-40B4-BE49-F238E27FC236}">
                <a16:creationId xmlns:a16="http://schemas.microsoft.com/office/drawing/2014/main" id="{82DBF2B3-E4E7-194D-8D2F-984245D47C71}"/>
              </a:ext>
            </a:extLst>
          </p:cNvPr>
          <p:cNvSpPr>
            <a:spLocks noChangeAspect="1"/>
          </p:cNvSpPr>
          <p:nvPr/>
        </p:nvSpPr>
        <p:spPr>
          <a:xfrm>
            <a:off x="3954708" y="6357041"/>
            <a:ext cx="144000" cy="1440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4767EC56-2B97-DF44-AC64-51C5339FD4D5}"/>
              </a:ext>
            </a:extLst>
          </p:cNvPr>
          <p:cNvSpPr/>
          <p:nvPr/>
        </p:nvSpPr>
        <p:spPr>
          <a:xfrm>
            <a:off x="4098709" y="6292947"/>
            <a:ext cx="1375977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Границы карьера</a:t>
            </a:r>
          </a:p>
        </p:txBody>
      </p:sp>
      <p:sp>
        <p:nvSpPr>
          <p:cNvPr id="8" name="Овал 14">
            <a:extLst>
              <a:ext uri="{FF2B5EF4-FFF2-40B4-BE49-F238E27FC236}">
                <a16:creationId xmlns:a16="http://schemas.microsoft.com/office/drawing/2014/main" id="{F4FB6E0C-3B5E-C14C-B6EA-4F90793958C9}"/>
              </a:ext>
            </a:extLst>
          </p:cNvPr>
          <p:cNvSpPr>
            <a:spLocks noChangeAspect="1"/>
          </p:cNvSpPr>
          <p:nvPr/>
        </p:nvSpPr>
        <p:spPr>
          <a:xfrm>
            <a:off x="5698971" y="6357041"/>
            <a:ext cx="144000" cy="144000"/>
          </a:xfrm>
          <a:prstGeom prst="ellipse">
            <a:avLst/>
          </a:prstGeom>
          <a:solidFill>
            <a:srgbClr val="49AA5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16">
            <a:extLst>
              <a:ext uri="{FF2B5EF4-FFF2-40B4-BE49-F238E27FC236}">
                <a16:creationId xmlns:a16="http://schemas.microsoft.com/office/drawing/2014/main" id="{05539FBF-C0D2-954B-AA0B-5F33684B0547}"/>
              </a:ext>
            </a:extLst>
          </p:cNvPr>
          <p:cNvSpPr/>
          <p:nvPr/>
        </p:nvSpPr>
        <p:spPr>
          <a:xfrm>
            <a:off x="5903630" y="6292947"/>
            <a:ext cx="2150196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Легитимные разработки недр</a:t>
            </a:r>
          </a:p>
        </p:txBody>
      </p:sp>
      <p:sp>
        <p:nvSpPr>
          <p:cNvPr id="10" name="Овал 18">
            <a:extLst>
              <a:ext uri="{FF2B5EF4-FFF2-40B4-BE49-F238E27FC236}">
                <a16:creationId xmlns:a16="http://schemas.microsoft.com/office/drawing/2014/main" id="{F6E93AA3-DDBB-7E47-9CDD-596F08426AEA}"/>
              </a:ext>
            </a:extLst>
          </p:cNvPr>
          <p:cNvSpPr>
            <a:spLocks noChangeAspect="1"/>
          </p:cNvSpPr>
          <p:nvPr/>
        </p:nvSpPr>
        <p:spPr>
          <a:xfrm>
            <a:off x="8053825" y="6357041"/>
            <a:ext cx="144000" cy="144000"/>
          </a:xfrm>
          <a:prstGeom prst="ellipse">
            <a:avLst/>
          </a:prstGeom>
          <a:solidFill>
            <a:srgbClr val="CC3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 22">
            <a:extLst>
              <a:ext uri="{FF2B5EF4-FFF2-40B4-BE49-F238E27FC236}">
                <a16:creationId xmlns:a16="http://schemas.microsoft.com/office/drawing/2014/main" id="{FAF294A0-F726-D240-A365-FC8488C33149}"/>
              </a:ext>
            </a:extLst>
          </p:cNvPr>
          <p:cNvSpPr/>
          <p:nvPr/>
        </p:nvSpPr>
        <p:spPr>
          <a:xfrm>
            <a:off x="8197826" y="6292947"/>
            <a:ext cx="3485500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tx1">
                    <a:lumMod val="85000"/>
                    <a:lumOff val="15000"/>
                  </a:schemeClr>
                </a:solidFill>
                <a:latin typeface="Elektra Light Pro" panose="02000503030000020004" pitchFamily="2" charset="77"/>
              </a:rPr>
              <a:t>Нелегитимный карьер по данным фонда</a:t>
            </a:r>
          </a:p>
        </p:txBody>
      </p:sp>
      <p:sp>
        <p:nvSpPr>
          <p:cNvPr id="12" name="Прямоугольник 16">
            <a:extLst>
              <a:ext uri="{FF2B5EF4-FFF2-40B4-BE49-F238E27FC236}">
                <a16:creationId xmlns:a16="http://schemas.microsoft.com/office/drawing/2014/main" id="{238C251A-78FC-6748-9FFB-DA32225A41D0}"/>
              </a:ext>
            </a:extLst>
          </p:cNvPr>
          <p:cNvSpPr/>
          <p:nvPr/>
        </p:nvSpPr>
        <p:spPr>
          <a:xfrm>
            <a:off x="10048188" y="5618627"/>
            <a:ext cx="939800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Elektra Light Pro" panose="02000503030000020004" pitchFamily="2" charset="77"/>
              </a:rPr>
              <a:t>Май, 2020</a:t>
            </a:r>
          </a:p>
        </p:txBody>
      </p:sp>
      <p:sp>
        <p:nvSpPr>
          <p:cNvPr id="13" name="Прямоугольник 16">
            <a:extLst>
              <a:ext uri="{FF2B5EF4-FFF2-40B4-BE49-F238E27FC236}">
                <a16:creationId xmlns:a16="http://schemas.microsoft.com/office/drawing/2014/main" id="{CD353930-6BB7-3D48-9F13-467CCBA11D4C}"/>
              </a:ext>
            </a:extLst>
          </p:cNvPr>
          <p:cNvSpPr/>
          <p:nvPr/>
        </p:nvSpPr>
        <p:spPr>
          <a:xfrm>
            <a:off x="3800479" y="5618627"/>
            <a:ext cx="1168400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Elektra Light Pro" panose="02000503030000020004" pitchFamily="2" charset="77"/>
              </a:rPr>
              <a:t>Январь, 2020</a:t>
            </a:r>
          </a:p>
        </p:txBody>
      </p:sp>
      <p:sp>
        <p:nvSpPr>
          <p:cNvPr id="14" name="Прямоугольник 5">
            <a:extLst>
              <a:ext uri="{FF2B5EF4-FFF2-40B4-BE49-F238E27FC236}">
                <a16:creationId xmlns:a16="http://schemas.microsoft.com/office/drawing/2014/main" id="{18824C0A-09D3-564C-B7FF-2D3D5E451E48}"/>
              </a:ext>
            </a:extLst>
          </p:cNvPr>
          <p:cNvSpPr/>
          <p:nvPr/>
        </p:nvSpPr>
        <p:spPr>
          <a:xfrm>
            <a:off x="7286901" y="687892"/>
            <a:ext cx="466734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67" dirty="0">
                <a:solidFill>
                  <a:schemeClr val="bg2">
                    <a:lumMod val="50000"/>
                  </a:schemeClr>
                </a:solidFill>
                <a:latin typeface="Elektra Light Pro" panose="02000503030000020004" pitchFamily="2" charset="77"/>
                <a:cs typeface="Carlito"/>
              </a:rPr>
              <a:t>Мониторинг недропользования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7E9CD-1B60-46C8-AF05-E6F010B31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21" y="3567150"/>
            <a:ext cx="3289300" cy="1804959"/>
          </a:xfrm>
          <a:prstGeom prst="rect">
            <a:avLst/>
          </a:prstGeom>
        </p:spPr>
      </p:pic>
      <p:pic>
        <p:nvPicPr>
          <p:cNvPr id="15" name="Карьеры_2.mp4" descr="Карьеры_2.mp4">
            <a:hlinkClick r:id="" action="ppaction://media"/>
            <a:extLst>
              <a:ext uri="{FF2B5EF4-FFF2-40B4-BE49-F238E27FC236}">
                <a16:creationId xmlns:a16="http://schemas.microsoft.com/office/drawing/2014/main" id="{8998B593-17BD-084E-8F66-FE5AB1570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021976" y="281615"/>
            <a:ext cx="1014804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Практическая реализация использования данных ДЗЗ </a:t>
            </a:r>
            <a:br>
              <a:rPr lang="ru-RU" dirty="0"/>
            </a:br>
            <a:r>
              <a:rPr lang="ru-RU" dirty="0"/>
              <a:t>из космоса в контрольно-надзорной деятельности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8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1021976" y="1533943"/>
            <a:ext cx="10148048" cy="4284966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 части практической реализации использования данных ДЗЗ из космоса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 контрольно-надзорной деятельности с участием Госкорпорации «Роскосмос проводятся два эксперимента с Минцифры России и Рослесхозом:</a:t>
            </a:r>
          </a:p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по использованию данных инфраструктуры автоматического контроля состояния водных объектов и данных дистанционного зондирования Земли из космоса при осуществлении контрольной (надзорной) деятельности (с Минцифры России);</a:t>
            </a:r>
          </a:p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по использованию данных ДЗЗ из космоса для контроля за состоянием лесного фонда Российской Федерации в части космического мониторинга незаконных вырубок (с Рослесхозом).</a:t>
            </a:r>
          </a:p>
          <a:p>
            <a:pPr indent="449263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Проводятся работы по взаимодействию информационных систем Госкорпорации «Роскосмос» с информационными системами Минцифры России 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Росреестра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в части предоставления данных ДЗЗ и сервисов на </a:t>
            </a:r>
            <a:r>
              <a:rPr lang="ru-RU" sz="2000">
                <a:solidFill>
                  <a:schemeClr val="accent1">
                    <a:lumMod val="50000"/>
                  </a:schemeClr>
                </a:solidFill>
              </a:rPr>
              <a:t>их основе.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0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9925EF8-A821-4CA8-8960-A0110DE8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312024" y="372214"/>
            <a:ext cx="35679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Законопроект о ДЗЗ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A8F9152F-0F47-449A-829B-AAC71FDA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724" y="6411837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600" smtClean="0"/>
              <a:t>9</a:t>
            </a:fld>
            <a:endParaRPr lang="ru-RU" sz="16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EA4765-EB55-4890-82E1-5210C0513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7" y="1278"/>
            <a:ext cx="1001463" cy="74187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87AA386-57AC-45C3-84BE-EFF0251D4952}"/>
              </a:ext>
            </a:extLst>
          </p:cNvPr>
          <p:cNvSpPr/>
          <p:nvPr/>
        </p:nvSpPr>
        <p:spPr>
          <a:xfrm>
            <a:off x="860612" y="1170134"/>
            <a:ext cx="10470776" cy="3114995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900" u="sng" dirty="0">
                <a:solidFill>
                  <a:schemeClr val="accent1">
                    <a:lumMod val="50000"/>
                  </a:schemeClr>
                </a:solidFill>
              </a:rPr>
              <a:t>часть 16 статьи 3 главы 1 </a:t>
            </a:r>
          </a:p>
          <a:p>
            <a:pPr algn="just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</a:rPr>
              <a:t>Потребителями (пользователи)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данных дистанционного зондирования Земли из космоса, стандартных, базовых и тематических продуктов, сервисов, создаваемых на основ данных, </a:t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и услуг оказываемых с использованием данных (далее – Потребители) являются органы государственной власти, иные государственные органы, в том числе их территориальные подразделения, органы местного самоуправления, а также подведомственные им государственные и муниципальные бюджетные, казенные и автономные учреждения, государственные и муниципальные унитарные предприятия, а также юридические и физические лица, в том числе иностранные, использующие данные в своих интересах.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1E34A5-4A19-48C9-BDF7-7ED64AE16F53}"/>
              </a:ext>
            </a:extLst>
          </p:cNvPr>
          <p:cNvSpPr/>
          <p:nvPr/>
        </p:nvSpPr>
        <p:spPr>
          <a:xfrm>
            <a:off x="860612" y="4525463"/>
            <a:ext cx="10470776" cy="188637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900" u="sng" dirty="0">
                <a:solidFill>
                  <a:schemeClr val="accent1">
                    <a:lumMod val="50000"/>
                  </a:schemeClr>
                </a:solidFill>
              </a:rPr>
              <a:t>часть 1 статьи 5 главы 2</a:t>
            </a:r>
          </a:p>
          <a:p>
            <a:pPr algn="just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</a:rPr>
              <a:t>Основной целью деятельности по ДЗЗ из космоса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</a:rPr>
              <a:t>является обеспечение Потребителей данными в соответствии с характеристиками, заданными в тактико-технических заданиях на создание космических комплексов или систем космических аппаратов ДЗЗ, продуктами, сервисами и услугами на основе данных ДЗЗ в том числе для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</a:rPr>
              <a:t>обеспечения контрольной (надзорной)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8484222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</TotalTime>
  <Words>1142</Words>
  <Application>Microsoft Office PowerPoint</Application>
  <PresentationFormat>Широкоэкранный</PresentationFormat>
  <Paragraphs>74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Elektra Light Pro</vt:lpstr>
      <vt:lpstr>Proxima Nova Rg</vt:lpstr>
      <vt:lpstr>Wingdings</vt:lpstr>
      <vt:lpstr>Тема Office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OAO OPKK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Азарнова Мария Александровна</dc:creator>
  <cp:lastModifiedBy>Денис Шведов</cp:lastModifiedBy>
  <cp:revision>213</cp:revision>
  <cp:lastPrinted>2021-09-21T07:04:50Z</cp:lastPrinted>
  <dcterms:created xsi:type="dcterms:W3CDTF">2020-01-13T09:54:07Z</dcterms:created>
  <dcterms:modified xsi:type="dcterms:W3CDTF">2022-09-12T12:02:53Z</dcterms:modified>
</cp:coreProperties>
</file>