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464" r:id="rId2"/>
    <p:sldId id="443" r:id="rId3"/>
    <p:sldId id="406" r:id="rId4"/>
    <p:sldId id="444" r:id="rId5"/>
    <p:sldId id="442" r:id="rId6"/>
    <p:sldId id="408" r:id="rId7"/>
    <p:sldId id="449" r:id="rId8"/>
    <p:sldId id="423" r:id="rId9"/>
    <p:sldId id="424" r:id="rId10"/>
    <p:sldId id="445" r:id="rId11"/>
    <p:sldId id="446" r:id="rId12"/>
    <p:sldId id="447" r:id="rId13"/>
    <p:sldId id="448" r:id="rId14"/>
    <p:sldId id="450" r:id="rId15"/>
    <p:sldId id="452" r:id="rId16"/>
    <p:sldId id="451" r:id="rId17"/>
    <p:sldId id="453" r:id="rId18"/>
    <p:sldId id="458" r:id="rId19"/>
    <p:sldId id="457" r:id="rId20"/>
    <p:sldId id="456" r:id="rId21"/>
    <p:sldId id="463" r:id="rId22"/>
    <p:sldId id="462" r:id="rId23"/>
    <p:sldId id="459" r:id="rId24"/>
    <p:sldId id="460" r:id="rId25"/>
    <p:sldId id="461" r:id="rId26"/>
    <p:sldId id="466" r:id="rId27"/>
    <p:sldId id="467" r:id="rId28"/>
    <p:sldId id="465" r:id="rId29"/>
  </p:sldIdLst>
  <p:sldSz cx="12192000" cy="6858000"/>
  <p:notesSz cx="6858000" cy="9144000"/>
  <p:embeddedFontLst>
    <p:embeddedFont>
      <p:font typeface="TT Firs Neue" panose="02000503030000020004" charset="0"/>
      <p:regular r:id="rId31"/>
      <p:bold r:id="rId32"/>
      <p:italic r:id="rId33"/>
      <p:boldItalic r:id="rId34"/>
    </p:embeddedFont>
    <p:embeddedFont>
      <p:font typeface="TT Firs Neue DemiBold" panose="02000503030000020004" charset="0"/>
      <p:bold r:id="rId35"/>
      <p:boldItalic r:id="rId36"/>
    </p:embeddedFont>
    <p:embeddedFont>
      <p:font typeface="Helvetica" panose="020B0604020202020204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8FDE"/>
    <a:srgbClr val="E8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941" autoAdjust="0"/>
  </p:normalViewPr>
  <p:slideViewPr>
    <p:cSldViewPr>
      <p:cViewPr>
        <p:scale>
          <a:sx n="100" d="100"/>
          <a:sy n="100" d="100"/>
        </p:scale>
        <p:origin x="852" y="3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7AA76-E94D-4035-A017-C47569FA3EF1}" type="datetimeFigureOut">
              <a:rPr lang="ru-RU" smtClean="0"/>
              <a:pPr/>
              <a:t>09.09.2022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9BF14-C9FF-462F-B3B9-3329583B67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901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BF14-C9FF-462F-B3B9-3329583B678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41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5710" y="304779"/>
            <a:ext cx="7277115" cy="552453"/>
          </a:xfrm>
        </p:spPr>
        <p:txBody>
          <a:bodyPr/>
          <a:lstStyle>
            <a:lvl1pPr>
              <a:defRPr sz="3200" baseline="0">
                <a:solidFill>
                  <a:srgbClr val="418FDE"/>
                </a:solidFill>
              </a:defRPr>
            </a:lvl1pPr>
          </a:lstStyle>
          <a:p>
            <a:r>
              <a:rPr lang="ru-RU" dirty="0"/>
              <a:t>Название слайда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525289" y="6397648"/>
            <a:ext cx="476253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418FDE"/>
                </a:solidFill>
                <a:latin typeface="TT Firs Neue" pitchFamily="2" charset="-52"/>
              </a:defRPr>
            </a:lvl1pPr>
          </a:lstStyle>
          <a:p>
            <a:fld id="{098EBDEB-2D3D-4550-A7C8-3F10F3D998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525289" y="6397648"/>
            <a:ext cx="476253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418FDE"/>
                </a:solidFill>
                <a:latin typeface="TT Firs Neue" pitchFamily="2" charset="-52"/>
              </a:defRPr>
            </a:lvl1pPr>
          </a:lstStyle>
          <a:p>
            <a:fld id="{098EBDEB-2D3D-4550-A7C8-3F10F3D9982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285710" y="304779"/>
            <a:ext cx="7277115" cy="552453"/>
          </a:xfrm>
        </p:spPr>
        <p:txBody>
          <a:bodyPr/>
          <a:lstStyle>
            <a:lvl1pPr>
              <a:defRPr sz="3200" baseline="0">
                <a:solidFill>
                  <a:srgbClr val="418FDE"/>
                </a:solidFill>
              </a:defRPr>
            </a:lvl1pPr>
          </a:lstStyle>
          <a:p>
            <a:r>
              <a:rPr lang="ru-RU" dirty="0"/>
              <a:t>Название слайда</a:t>
            </a:r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979" y="2666997"/>
            <a:ext cx="6057904" cy="487343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Slide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8F675E2-CC6B-9843-85F5-53BB779C51E1}"/>
              </a:ext>
            </a:extLst>
          </p:cNvPr>
          <p:cNvSpPr/>
          <p:nvPr/>
        </p:nvSpPr>
        <p:spPr>
          <a:xfrm>
            <a:off x="360024" y="360000"/>
            <a:ext cx="11472147" cy="61380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7CA8710-57B3-5A4F-9815-421AF9DADB19}"/>
              </a:ext>
            </a:extLst>
          </p:cNvPr>
          <p:cNvSpPr/>
          <p:nvPr/>
        </p:nvSpPr>
        <p:spPr>
          <a:xfrm>
            <a:off x="359832" y="5200836"/>
            <a:ext cx="5734725" cy="12960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4E77785-1F59-1E4F-929F-963A5E4755BE}"/>
              </a:ext>
            </a:extLst>
          </p:cNvPr>
          <p:cNvSpPr/>
          <p:nvPr/>
        </p:nvSpPr>
        <p:spPr>
          <a:xfrm>
            <a:off x="305926" y="306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6B9072B4-A5F0-9149-89BE-607851BA4D8E}"/>
              </a:ext>
            </a:extLst>
          </p:cNvPr>
          <p:cNvCxnSpPr>
            <a:cxnSpLocks/>
            <a:stCxn id="6" idx="0"/>
            <a:endCxn id="6" idx="2"/>
          </p:cNvCxnSpPr>
          <p:nvPr/>
        </p:nvCxnSpPr>
        <p:spPr>
          <a:xfrm>
            <a:off x="6096097" y="360000"/>
            <a:ext cx="0" cy="6138000"/>
          </a:xfrm>
          <a:prstGeom prst="line">
            <a:avLst/>
          </a:prstGeom>
          <a:ln w="25400">
            <a:solidFill>
              <a:srgbClr val="2F8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0BDA2BD7-FA02-8947-A191-DDD100F604C5}"/>
              </a:ext>
            </a:extLst>
          </p:cNvPr>
          <p:cNvSpPr/>
          <p:nvPr/>
        </p:nvSpPr>
        <p:spPr>
          <a:xfrm>
            <a:off x="11777975" y="306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BD8FF613-DCF9-B34E-9BC1-385ED94897B2}"/>
              </a:ext>
            </a:extLst>
          </p:cNvPr>
          <p:cNvSpPr/>
          <p:nvPr/>
        </p:nvSpPr>
        <p:spPr>
          <a:xfrm>
            <a:off x="6041999" y="6444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AC5567A0-E6DF-024A-95FF-2F9B9B18615D}"/>
              </a:ext>
            </a:extLst>
          </p:cNvPr>
          <p:cNvSpPr/>
          <p:nvPr/>
        </p:nvSpPr>
        <p:spPr>
          <a:xfrm>
            <a:off x="304679" y="6437533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DC52EFDE-A6E9-4A41-A051-6C9C5D626D07}"/>
              </a:ext>
            </a:extLst>
          </p:cNvPr>
          <p:cNvSpPr txBox="1"/>
          <p:nvPr/>
        </p:nvSpPr>
        <p:spPr>
          <a:xfrm>
            <a:off x="685847" y="602136"/>
            <a:ext cx="2226511" cy="29238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ru-RU" sz="1300" dirty="0">
                <a:solidFill>
                  <a:srgbClr val="2F8F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x-none" sz="1300" dirty="0">
              <a:solidFill>
                <a:srgbClr val="2F8F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BE9039D6-0944-944C-A206-FC9BA5734421}"/>
              </a:ext>
            </a:extLst>
          </p:cNvPr>
          <p:cNvSpPr/>
          <p:nvPr/>
        </p:nvSpPr>
        <p:spPr>
          <a:xfrm>
            <a:off x="359832" y="3903915"/>
            <a:ext cx="5734725" cy="12960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92A3939E-EE52-1F43-91B8-54E43992D4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5906" y="4155885"/>
            <a:ext cx="3956307" cy="943848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166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ru-RU" dirty="0"/>
              <a:t>Подзаголовок презентации</a:t>
            </a:r>
            <a:endParaRPr lang="x-none" dirty="0"/>
          </a:p>
        </p:txBody>
      </p:sp>
      <p:sp>
        <p:nvSpPr>
          <p:cNvPr id="43" name="Text Placeholder 9">
            <a:extLst>
              <a:ext uri="{FF2B5EF4-FFF2-40B4-BE49-F238E27FC236}">
                <a16:creationId xmlns="" xmlns:a16="http://schemas.microsoft.com/office/drawing/2014/main" id="{39694A16-41B7-264E-9180-DF78D837ED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5905" y="2379488"/>
            <a:ext cx="3886452" cy="1354217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lnSpc>
                <a:spcPts val="4800"/>
              </a:lnSpc>
              <a:spcBef>
                <a:spcPts val="0"/>
              </a:spcBef>
              <a:buNone/>
              <a:defRPr sz="4600">
                <a:solidFill>
                  <a:srgbClr val="2F8FFE"/>
                </a:solidFill>
              </a:defRPr>
            </a:lvl1pPr>
            <a:lvl2pPr marL="457166" indent="0">
              <a:buNone/>
              <a:defRPr/>
            </a:lvl2pPr>
            <a:lvl3pPr marL="914332" indent="0">
              <a:buNone/>
              <a:defRPr/>
            </a:lvl3pPr>
            <a:lvl4pPr marL="1371498" indent="0">
              <a:buNone/>
              <a:defRPr/>
            </a:lvl4pPr>
            <a:lvl5pPr marL="1828664" indent="0">
              <a:buNone/>
              <a:defRPr/>
            </a:lvl5pPr>
          </a:lstStyle>
          <a:p>
            <a:pPr lvl="0"/>
            <a:r>
              <a:rPr lang="ru-RU" dirty="0"/>
              <a:t>Заголовок презентации</a:t>
            </a:r>
            <a:endParaRPr lang="x-none" dirty="0"/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0B281999-0CE5-B04D-A5CC-0B119D0D5493}"/>
              </a:ext>
            </a:extLst>
          </p:cNvPr>
          <p:cNvSpPr/>
          <p:nvPr/>
        </p:nvSpPr>
        <p:spPr>
          <a:xfrm>
            <a:off x="6046118" y="306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94CD6E53-F517-E54D-B25A-F2DBCAF2B388}"/>
              </a:ext>
            </a:extLst>
          </p:cNvPr>
          <p:cNvSpPr/>
          <p:nvPr/>
        </p:nvSpPr>
        <p:spPr>
          <a:xfrm>
            <a:off x="305926" y="5142256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4636359F-916E-2748-A8E5-DBAB65AEB1C6}"/>
              </a:ext>
            </a:extLst>
          </p:cNvPr>
          <p:cNvSpPr/>
          <p:nvPr/>
        </p:nvSpPr>
        <p:spPr>
          <a:xfrm>
            <a:off x="305926" y="3846979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1CEC9E46-51BA-E845-B992-B245E3902020}"/>
              </a:ext>
            </a:extLst>
          </p:cNvPr>
          <p:cNvSpPr/>
          <p:nvPr/>
        </p:nvSpPr>
        <p:spPr>
          <a:xfrm>
            <a:off x="6041324" y="5142256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D3CAAF74-FAE4-5945-85C7-6B5F85EB2359}"/>
              </a:ext>
            </a:extLst>
          </p:cNvPr>
          <p:cNvSpPr/>
          <p:nvPr/>
        </p:nvSpPr>
        <p:spPr>
          <a:xfrm>
            <a:off x="6041324" y="3846979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C056021D-006C-4344-AF33-E7E2A0AAA1A6}"/>
              </a:ext>
            </a:extLst>
          </p:cNvPr>
          <p:cNvSpPr/>
          <p:nvPr/>
        </p:nvSpPr>
        <p:spPr>
          <a:xfrm>
            <a:off x="9341802" y="5200836"/>
            <a:ext cx="2488825" cy="12960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AC26EE25-5513-9C4F-B993-DF52162A4E22}"/>
              </a:ext>
            </a:extLst>
          </p:cNvPr>
          <p:cNvSpPr/>
          <p:nvPr/>
        </p:nvSpPr>
        <p:spPr>
          <a:xfrm>
            <a:off x="11777975" y="5142256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8EF05AC0-280A-0449-AB81-23FDC10B1C1E}"/>
              </a:ext>
            </a:extLst>
          </p:cNvPr>
          <p:cNvSpPr/>
          <p:nvPr/>
        </p:nvSpPr>
        <p:spPr>
          <a:xfrm>
            <a:off x="9288570" y="5142256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EA7C3C09-6726-A248-87F6-E1DC1C69C0ED}"/>
              </a:ext>
            </a:extLst>
          </p:cNvPr>
          <p:cNvSpPr/>
          <p:nvPr/>
        </p:nvSpPr>
        <p:spPr>
          <a:xfrm>
            <a:off x="11776723" y="6437533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3ED1A540-19C5-2D40-ADB1-98E91865E856}"/>
              </a:ext>
            </a:extLst>
          </p:cNvPr>
          <p:cNvSpPr/>
          <p:nvPr/>
        </p:nvSpPr>
        <p:spPr>
          <a:xfrm>
            <a:off x="9288570" y="6437533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0306A80-665B-44A5-96BD-FC85EDEB63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836" y="5514097"/>
            <a:ext cx="1802755" cy="7034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301B852-815A-46AF-813C-D682406D479B}"/>
              </a:ext>
            </a:extLst>
          </p:cNvPr>
          <p:cNvSpPr txBox="1"/>
          <p:nvPr userDrawn="1"/>
        </p:nvSpPr>
        <p:spPr>
          <a:xfrm>
            <a:off x="617188" y="5527922"/>
            <a:ext cx="5307392" cy="64633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ru-RU" sz="1200" b="1" i="0" u="none" kern="1200" dirty="0">
                <a:solidFill>
                  <a:srgbClr val="2F8FF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2-я Совместная конференция «Цифровая реальность: космические и пространственные данные, технологии обработки»</a:t>
            </a:r>
          </a:p>
          <a:p>
            <a:r>
              <a:rPr lang="ru-RU" sz="1200" b="1" i="0" u="none" kern="1200" dirty="0">
                <a:solidFill>
                  <a:srgbClr val="2F8FFE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12–15 сентября 2022 года, г. Санкт-Петербург</a:t>
            </a:r>
            <a:endParaRPr lang="en-US" sz="1200" u="none" dirty="0">
              <a:solidFill>
                <a:srgbClr val="2F8F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4429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Final Slide">
    <p:bg>
      <p:bgPr>
        <a:solidFill>
          <a:srgbClr val="041E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9AFA5CA-20F4-4854-9F8F-CDA0002385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699" y="2230227"/>
            <a:ext cx="3901347" cy="15224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8F675E2-CC6B-9843-85F5-53BB779C51E1}"/>
              </a:ext>
            </a:extLst>
          </p:cNvPr>
          <p:cNvSpPr/>
          <p:nvPr/>
        </p:nvSpPr>
        <p:spPr>
          <a:xfrm>
            <a:off x="360023" y="360000"/>
            <a:ext cx="11472147" cy="61380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7CA8710-57B3-5A4F-9815-421AF9DADB19}"/>
              </a:ext>
            </a:extLst>
          </p:cNvPr>
          <p:cNvSpPr/>
          <p:nvPr/>
        </p:nvSpPr>
        <p:spPr>
          <a:xfrm>
            <a:off x="359830" y="5418000"/>
            <a:ext cx="2880187" cy="10800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E430AEB-50C6-3540-AD5D-33C8D9350E15}"/>
              </a:ext>
            </a:extLst>
          </p:cNvPr>
          <p:cNvSpPr/>
          <p:nvPr/>
        </p:nvSpPr>
        <p:spPr>
          <a:xfrm>
            <a:off x="3240017" y="5418000"/>
            <a:ext cx="8591959" cy="1080000"/>
          </a:xfrm>
          <a:prstGeom prst="rect">
            <a:avLst/>
          </a:prstGeom>
          <a:noFill/>
          <a:ln w="25400">
            <a:solidFill>
              <a:srgbClr val="2F8F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4E77785-1F59-1E4F-929F-963A5E4755BE}"/>
              </a:ext>
            </a:extLst>
          </p:cNvPr>
          <p:cNvSpPr/>
          <p:nvPr/>
        </p:nvSpPr>
        <p:spPr>
          <a:xfrm>
            <a:off x="305923" y="306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6B9072B4-A5F0-9149-89BE-607851BA4D8E}"/>
              </a:ext>
            </a:extLst>
          </p:cNvPr>
          <p:cNvCxnSpPr>
            <a:cxnSpLocks/>
            <a:stCxn id="6" idx="0"/>
          </p:cNvCxnSpPr>
          <p:nvPr/>
        </p:nvCxnSpPr>
        <p:spPr>
          <a:xfrm flipH="1">
            <a:off x="6096000" y="360000"/>
            <a:ext cx="97" cy="5058000"/>
          </a:xfrm>
          <a:prstGeom prst="line">
            <a:avLst/>
          </a:prstGeom>
          <a:ln w="25400">
            <a:solidFill>
              <a:srgbClr val="2F8F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71E14CA-9D7E-4B41-B67A-A0F00407A936}"/>
              </a:ext>
            </a:extLst>
          </p:cNvPr>
          <p:cNvSpPr/>
          <p:nvPr/>
        </p:nvSpPr>
        <p:spPr>
          <a:xfrm>
            <a:off x="6046116" y="306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0BDA2BD7-FA02-8947-A191-DDD100F604C5}"/>
              </a:ext>
            </a:extLst>
          </p:cNvPr>
          <p:cNvSpPr/>
          <p:nvPr/>
        </p:nvSpPr>
        <p:spPr>
          <a:xfrm>
            <a:off x="11777973" y="306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94CD6E53-F517-E54D-B25A-F2DBCAF2B388}"/>
              </a:ext>
            </a:extLst>
          </p:cNvPr>
          <p:cNvSpPr/>
          <p:nvPr/>
        </p:nvSpPr>
        <p:spPr>
          <a:xfrm>
            <a:off x="305923" y="5364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BD8FF613-DCF9-B34E-9BC1-385ED94897B2}"/>
              </a:ext>
            </a:extLst>
          </p:cNvPr>
          <p:cNvSpPr/>
          <p:nvPr/>
        </p:nvSpPr>
        <p:spPr>
          <a:xfrm>
            <a:off x="6051936" y="5364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AC26EE25-5513-9C4F-B993-DF52162A4E22}"/>
              </a:ext>
            </a:extLst>
          </p:cNvPr>
          <p:cNvSpPr/>
          <p:nvPr/>
        </p:nvSpPr>
        <p:spPr>
          <a:xfrm>
            <a:off x="11777973" y="5364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AC5567A0-E6DF-024A-95FF-2F9B9B18615D}"/>
              </a:ext>
            </a:extLst>
          </p:cNvPr>
          <p:cNvSpPr/>
          <p:nvPr/>
        </p:nvSpPr>
        <p:spPr>
          <a:xfrm>
            <a:off x="304676" y="6437533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6FFD4EE8-0D5D-764E-9B30-71C51F96F9C7}"/>
              </a:ext>
            </a:extLst>
          </p:cNvPr>
          <p:cNvSpPr/>
          <p:nvPr/>
        </p:nvSpPr>
        <p:spPr>
          <a:xfrm>
            <a:off x="3186014" y="5364000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2DA605D-35D4-604D-B40D-165234591981}"/>
              </a:ext>
            </a:extLst>
          </p:cNvPr>
          <p:cNvSpPr/>
          <p:nvPr/>
        </p:nvSpPr>
        <p:spPr>
          <a:xfrm>
            <a:off x="3184766" y="6437533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63AD37A-4C55-584B-87C3-284282976C17}"/>
              </a:ext>
            </a:extLst>
          </p:cNvPr>
          <p:cNvSpPr txBox="1"/>
          <p:nvPr/>
        </p:nvSpPr>
        <p:spPr>
          <a:xfrm>
            <a:off x="685844" y="5899692"/>
            <a:ext cx="2226511" cy="29238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ru-RU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Москва, 202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AEC258D-8D34-F34E-B00F-EA810D5E8366}"/>
              </a:ext>
            </a:extLst>
          </p:cNvPr>
          <p:cNvSpPr txBox="1"/>
          <p:nvPr/>
        </p:nvSpPr>
        <p:spPr>
          <a:xfrm>
            <a:off x="3608139" y="5657832"/>
            <a:ext cx="1719581" cy="53424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3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info@racurs.ru</a:t>
            </a:r>
            <a:endParaRPr lang="en-US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800"/>
              </a:lnSpc>
            </a:pPr>
            <a:r>
              <a:rPr lang="en-US" sz="1300" dirty="0" err="1">
                <a:solidFill>
                  <a:srgbClr val="2F8F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www.racurs.ru</a:t>
            </a:r>
            <a:endParaRPr lang="x-none" sz="1300" dirty="0">
              <a:solidFill>
                <a:srgbClr val="2F8F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F72BAAC-6F9A-D641-AFE6-6A897C25137A}"/>
              </a:ext>
            </a:extLst>
          </p:cNvPr>
          <p:cNvSpPr txBox="1"/>
          <p:nvPr/>
        </p:nvSpPr>
        <p:spPr>
          <a:xfrm>
            <a:off x="5738442" y="5671126"/>
            <a:ext cx="2121313" cy="55399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+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7 495 720 5127</a:t>
            </a:r>
          </a:p>
          <a:p>
            <a:pPr>
              <a:lnSpc>
                <a:spcPts val="1800"/>
              </a:lnSpc>
            </a:pPr>
            <a:r>
              <a:rPr lang="ru-RU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Ф:</a:t>
            </a:r>
            <a:r>
              <a:rPr lang="en-US" sz="13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+7 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495 120 4017</a:t>
            </a:r>
            <a:endParaRPr lang="x-none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9F07D4D-A008-4147-8871-9EBBAFAB1711}"/>
              </a:ext>
            </a:extLst>
          </p:cNvPr>
          <p:cNvSpPr txBox="1"/>
          <p:nvPr/>
        </p:nvSpPr>
        <p:spPr>
          <a:xfrm>
            <a:off x="8628430" y="5690874"/>
            <a:ext cx="2993057" cy="53424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129366, </a:t>
            </a:r>
            <a:r>
              <a:rPr lang="ru-RU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Москва, ул.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Ярославская,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 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ru-RU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А,</a:t>
            </a: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этаж, оф. 15</a:t>
            </a:r>
            <a:endParaRPr lang="x-none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50DD9107-1511-E042-A090-CA44BF31E55A}"/>
              </a:ext>
            </a:extLst>
          </p:cNvPr>
          <p:cNvSpPr txBox="1"/>
          <p:nvPr/>
        </p:nvSpPr>
        <p:spPr>
          <a:xfrm>
            <a:off x="685843" y="2347568"/>
            <a:ext cx="3637960" cy="1323439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4800"/>
              </a:lnSpc>
            </a:pPr>
            <a:r>
              <a:rPr lang="ru-RU" sz="4600" dirty="0">
                <a:solidFill>
                  <a:srgbClr val="2F8F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x-none" sz="4600" dirty="0">
              <a:solidFill>
                <a:srgbClr val="2F8F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C52EFDE-A6E9-4A41-A051-6C9C5D626D07}"/>
              </a:ext>
            </a:extLst>
          </p:cNvPr>
          <p:cNvSpPr txBox="1"/>
          <p:nvPr/>
        </p:nvSpPr>
        <p:spPr>
          <a:xfrm>
            <a:off x="685844" y="602136"/>
            <a:ext cx="2226511" cy="29238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ru-RU" sz="1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«РАКУРС»</a:t>
            </a:r>
            <a:endParaRPr lang="x-none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0B2B9384-B1CF-814E-BD5F-B9174E59A22A}"/>
              </a:ext>
            </a:extLst>
          </p:cNvPr>
          <p:cNvSpPr/>
          <p:nvPr/>
        </p:nvSpPr>
        <p:spPr>
          <a:xfrm>
            <a:off x="11776720" y="6437533"/>
            <a:ext cx="108007" cy="10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900"/>
          </a:p>
        </p:txBody>
      </p:sp>
    </p:spTree>
    <p:extLst>
      <p:ext uri="{BB962C8B-B14F-4D97-AF65-F5344CB8AC3E}">
        <p14:creationId xmlns:p14="http://schemas.microsoft.com/office/powerpoint/2010/main" val="363005415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11" y="2095493"/>
            <a:ext cx="6057904" cy="4873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49" r:id="rId3"/>
    <p:sldLayoutId id="2147483652" r:id="rId4"/>
    <p:sldLayoutId id="2147483653" r:id="rId5"/>
    <p:sldLayoutId id="2147483654" r:id="rId6"/>
  </p:sldLayoutIdLst>
  <p:transition>
    <p:zoom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3733" kern="1200">
          <a:solidFill>
            <a:srgbClr val="E8E8E8"/>
          </a:solidFill>
          <a:latin typeface="TT Firs Neue DemiBold" pitchFamily="2" charset="-52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6.wdp"/><Relationship Id="rId18" Type="http://schemas.openxmlformats.org/officeDocument/2006/relationships/image" Target="../media/image50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47.png"/><Relationship Id="rId17" Type="http://schemas.microsoft.com/office/2007/relationships/hdphoto" Target="../media/hdphoto8.wdp"/><Relationship Id="rId2" Type="http://schemas.openxmlformats.org/officeDocument/2006/relationships/image" Target="../media/image42.png"/><Relationship Id="rId16" Type="http://schemas.openxmlformats.org/officeDocument/2006/relationships/image" Target="../media/image49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46.png"/><Relationship Id="rId19" Type="http://schemas.microsoft.com/office/2007/relationships/hdphoto" Target="../media/hdphoto9.wdp"/><Relationship Id="rId4" Type="http://schemas.openxmlformats.org/officeDocument/2006/relationships/image" Target="../media/image43.png"/><Relationship Id="rId9" Type="http://schemas.microsoft.com/office/2007/relationships/hdphoto" Target="../media/hdphoto4.wdp"/><Relationship Id="rId1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wmf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w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jpeg"/><Relationship Id="rId5" Type="http://schemas.openxmlformats.org/officeDocument/2006/relationships/image" Target="../media/image18.emf"/><Relationship Id="rId4" Type="http://schemas.openxmlformats.org/officeDocument/2006/relationships/image" Target="../media/image17.png"/><Relationship Id="rId9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B2E48AF9-E499-44F4-B066-7175096B21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5905" y="4155885"/>
            <a:ext cx="5213619" cy="943848"/>
          </a:xfrm>
        </p:spPr>
        <p:txBody>
          <a:bodyPr/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Б.С.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Савченко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Программист-разработчик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ECEE823-DFB6-472F-B786-D0206F91DE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5904" y="927285"/>
            <a:ext cx="5036053" cy="224741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Комплексный подход к решению задачи обнаружения и идентификации объектов на РЛИ </a:t>
            </a:r>
            <a:r>
              <a:rPr lang="ru-RU" sz="1867" dirty="0" err="1">
                <a:latin typeface="Arial" panose="020B0604020202020204" pitchFamily="34" charset="0"/>
                <a:cs typeface="Arial" panose="020B0604020202020204" pitchFamily="34" charset="0"/>
              </a:rPr>
              <a:t>нейросетевым</a:t>
            </a:r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 методом, адаптивным к </a:t>
            </a:r>
            <a:r>
              <a:rPr lang="ru-RU" sz="1867" dirty="0" err="1">
                <a:latin typeface="Arial" panose="020B0604020202020204" pitchFamily="34" charset="0"/>
                <a:cs typeface="Arial" panose="020B0604020202020204" pitchFamily="34" charset="0"/>
              </a:rPr>
              <a:t>мультичастотным</a:t>
            </a:r>
            <a:r>
              <a:rPr lang="ru-RU" sz="1867" dirty="0">
                <a:latin typeface="Arial" panose="020B0604020202020204" pitchFamily="34" charset="0"/>
                <a:cs typeface="Arial" panose="020B0604020202020204" pitchFamily="34" charset="0"/>
              </a:rPr>
              <a:t> и поляриметрическим данным.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F35B9A5-065A-4BAE-944C-13CE046920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" t="501" r="66855" b="-501"/>
          <a:stretch/>
        </p:blipFill>
        <p:spPr>
          <a:xfrm>
            <a:off x="7199737" y="834747"/>
            <a:ext cx="4109884" cy="37848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D5B9358-EB71-688D-0E31-8CDC6364A16E}"/>
              </a:ext>
            </a:extLst>
          </p:cNvPr>
          <p:cNvSpPr txBox="1"/>
          <p:nvPr/>
        </p:nvSpPr>
        <p:spPr>
          <a:xfrm>
            <a:off x="6384034" y="5349214"/>
            <a:ext cx="26019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2F8F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*При </a:t>
            </a:r>
            <a:r>
              <a:rPr lang="ru-RU" sz="1400" dirty="0" err="1">
                <a:solidFill>
                  <a:srgbClr val="2F8F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грантовой</a:t>
            </a:r>
            <a:r>
              <a:rPr lang="ru-RU" sz="1400" dirty="0">
                <a:solidFill>
                  <a:srgbClr val="2F8F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поддержке Фонда содействия развитию малых форм предприятий в </a:t>
            </a:r>
            <a:r>
              <a:rPr lang="ru-RU" sz="1400" dirty="0" err="1">
                <a:solidFill>
                  <a:srgbClr val="2F8F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научнотехнической</a:t>
            </a:r>
            <a:r>
              <a:rPr lang="ru-RU" sz="1400" dirty="0">
                <a:solidFill>
                  <a:srgbClr val="2F8F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2F8FF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сфере</a:t>
            </a:r>
            <a:endParaRPr lang="ru-RU" sz="1400" dirty="0">
              <a:solidFill>
                <a:srgbClr val="2F8FF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57350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6" y="343568"/>
            <a:ext cx="9597891" cy="781176"/>
          </a:xfrm>
        </p:spPr>
        <p:txBody>
          <a:bodyPr/>
          <a:lstStyle/>
          <a:p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Обучающая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выборка.</a:t>
            </a:r>
            <a:b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Блок генерации синтетической обучающей выборки</a:t>
            </a:r>
            <a:endParaRPr lang="ru-RU" alt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27">
            <a:extLst>
              <a:ext uri="{FF2B5EF4-FFF2-40B4-BE49-F238E27FC236}">
                <a16:creationId xmlns="" xmlns:a16="http://schemas.microsoft.com/office/drawing/2014/main" id="{3F7C2ED5-7AEE-98D2-C704-CC6609BADF84}"/>
              </a:ext>
            </a:extLst>
          </p:cNvPr>
          <p:cNvSpPr txBox="1"/>
          <p:nvPr/>
        </p:nvSpPr>
        <p:spPr>
          <a:xfrm>
            <a:off x="423744" y="1425158"/>
            <a:ext cx="499556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>
              <a:spcBef>
                <a:spcPts val="1600"/>
              </a:spcBef>
              <a:buClr>
                <a:schemeClr val="accent1"/>
              </a:buClr>
              <a:buFontTx/>
              <a:buChar char="-"/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предназначен для формирования синтетической обучающей выборки НС, основанной как на реальных, так и на искусственно смоделированных данных.</a:t>
            </a:r>
          </a:p>
          <a:p>
            <a:pPr>
              <a:spcBef>
                <a:spcPts val="1600"/>
              </a:spcBef>
              <a:buClr>
                <a:schemeClr val="accent1"/>
              </a:buClr>
              <a:defRPr/>
            </a:pPr>
            <a:endParaRPr lang="en-US" altLang="ru-RU" sz="1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00"/>
              </a:spcBef>
              <a:buClr>
                <a:schemeClr val="accent1"/>
              </a:buClr>
              <a:defRPr/>
            </a:pP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00"/>
              </a:spcBef>
              <a:buClr>
                <a:schemeClr val="accent1"/>
              </a:buClr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Функциональные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возможности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Синтезирование выборки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РЛП, обладающих отклонениями от идеального РЛП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 целью обеспечения разнообразия представления объекта).</a:t>
            </a: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Корреляционный отбор синтезированных РЛП наиболее подобных входному реальному РЛП.</a:t>
            </a: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Генерация искусственных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РЛИ,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имитирующих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реальную картину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поверхности.</a:t>
            </a: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A11AA4E9-BD38-F3E4-1985-872E52F62908}"/>
              </a:ext>
            </a:extLst>
          </p:cNvPr>
          <p:cNvGrpSpPr/>
          <p:nvPr/>
        </p:nvGrpSpPr>
        <p:grpSpPr>
          <a:xfrm>
            <a:off x="5903979" y="1434573"/>
            <a:ext cx="5184573" cy="1610384"/>
            <a:chOff x="4788024" y="1393706"/>
            <a:chExt cx="3780421" cy="1104781"/>
          </a:xfrm>
        </p:grpSpPr>
        <p:pic>
          <p:nvPicPr>
            <p:cNvPr id="98" name="Рисунок 97">
              <a:extLst>
                <a:ext uri="{FF2B5EF4-FFF2-40B4-BE49-F238E27FC236}">
                  <a16:creationId xmlns="" xmlns:a16="http://schemas.microsoft.com/office/drawing/2014/main" id="{E9D755C5-F56F-FC0F-EC72-931FD132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88024" y="1393706"/>
              <a:ext cx="3780421" cy="1104781"/>
            </a:xfrm>
            <a:prstGeom prst="rect">
              <a:avLst/>
            </a:prstGeom>
          </p:spPr>
        </p:pic>
        <p:sp>
          <p:nvSpPr>
            <p:cNvPr id="99" name="Прямоугольник 98">
              <a:extLst>
                <a:ext uri="{FF2B5EF4-FFF2-40B4-BE49-F238E27FC236}">
                  <a16:creationId xmlns="" xmlns:a16="http://schemas.microsoft.com/office/drawing/2014/main" id="{C22B5658-EC48-C30E-3439-1CE5605FEE8E}"/>
                </a:ext>
              </a:extLst>
            </p:cNvPr>
            <p:cNvSpPr/>
            <p:nvPr/>
          </p:nvSpPr>
          <p:spPr bwMode="auto">
            <a:xfrm>
              <a:off x="5258252" y="2092778"/>
              <a:ext cx="369866" cy="389925"/>
            </a:xfrm>
            <a:prstGeom prst="rect">
              <a:avLst/>
            </a:prstGeom>
            <a:noFill/>
            <a:ln>
              <a:solidFill>
                <a:srgbClr val="CC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1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00" name="Прямая соединительная линия 99">
            <a:extLst>
              <a:ext uri="{FF2B5EF4-FFF2-40B4-BE49-F238E27FC236}">
                <a16:creationId xmlns="" xmlns:a16="http://schemas.microsoft.com/office/drawing/2014/main" id="{773406E1-5293-AF7A-AA7C-F1D607EAA1FB}"/>
              </a:ext>
            </a:extLst>
          </p:cNvPr>
          <p:cNvCxnSpPr>
            <a:cxnSpLocks/>
          </p:cNvCxnSpPr>
          <p:nvPr/>
        </p:nvCxnSpPr>
        <p:spPr>
          <a:xfrm flipV="1">
            <a:off x="5615947" y="1381687"/>
            <a:ext cx="0" cy="5201205"/>
          </a:xfrm>
          <a:prstGeom prst="line">
            <a:avLst/>
          </a:prstGeom>
          <a:ln>
            <a:solidFill>
              <a:srgbClr val="418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209" y="3104358"/>
            <a:ext cx="4492116" cy="339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27">
            <a:extLst>
              <a:ext uri="{FF2B5EF4-FFF2-40B4-BE49-F238E27FC236}">
                <a16:creationId xmlns="" xmlns:a16="http://schemas.microsoft.com/office/drawing/2014/main" id="{3F7C2ED5-7AEE-98D2-C704-CC6609BADF84}"/>
              </a:ext>
            </a:extLst>
          </p:cNvPr>
          <p:cNvSpPr txBox="1"/>
          <p:nvPr/>
        </p:nvSpPr>
        <p:spPr>
          <a:xfrm>
            <a:off x="392501" y="1700810"/>
            <a:ext cx="5607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  <a:buClr>
                <a:schemeClr val="accent1"/>
              </a:buClr>
              <a:defRPr/>
            </a:pPr>
            <a:r>
              <a:rPr lang="ru-RU" altLang="ru-RU" sz="16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Синтезирование выборки</a:t>
            </a:r>
            <a:r>
              <a:rPr lang="en-US" altLang="ru-RU" sz="16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ru-RU" altLang="ru-RU" sz="16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Корреляционный отбор</a:t>
            </a:r>
            <a:r>
              <a:rPr lang="en-US" altLang="ru-RU" sz="16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altLang="ru-RU" sz="1600" dirty="0">
              <a:solidFill>
                <a:srgbClr val="418F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0" name="Прямая соединительная линия 99">
            <a:extLst>
              <a:ext uri="{FF2B5EF4-FFF2-40B4-BE49-F238E27FC236}">
                <a16:creationId xmlns="" xmlns:a16="http://schemas.microsoft.com/office/drawing/2014/main" id="{773406E1-5293-AF7A-AA7C-F1D607EAA1FB}"/>
              </a:ext>
            </a:extLst>
          </p:cNvPr>
          <p:cNvCxnSpPr>
            <a:cxnSpLocks/>
          </p:cNvCxnSpPr>
          <p:nvPr/>
        </p:nvCxnSpPr>
        <p:spPr>
          <a:xfrm flipV="1">
            <a:off x="6288021" y="1379006"/>
            <a:ext cx="0" cy="5201205"/>
          </a:xfrm>
          <a:prstGeom prst="line">
            <a:avLst/>
          </a:prstGeom>
          <a:ln>
            <a:solidFill>
              <a:srgbClr val="418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BE8B3D9-55C9-1355-9F59-6968B477A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61" y="2696474"/>
            <a:ext cx="5277480" cy="304165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03D6DBF3-A974-7192-4198-6587EC2DEEA2}"/>
              </a:ext>
            </a:extLst>
          </p:cNvPr>
          <p:cNvSpPr txBox="1"/>
          <p:nvPr/>
        </p:nvSpPr>
        <p:spPr>
          <a:xfrm>
            <a:off x="514961" y="5885017"/>
            <a:ext cx="57154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600"/>
              </a:spcBef>
              <a:buClr>
                <a:schemeClr val="accent1"/>
              </a:buClr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схема формирования выборки синтезированных эталонов.</a:t>
            </a: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27">
            <a:extLst>
              <a:ext uri="{FF2B5EF4-FFF2-40B4-BE49-F238E27FC236}">
                <a16:creationId xmlns="" xmlns:a16="http://schemas.microsoft.com/office/drawing/2014/main" id="{53FF0BC4-E502-A63A-5D31-C2B3071F4948}"/>
              </a:ext>
            </a:extLst>
          </p:cNvPr>
          <p:cNvSpPr txBox="1"/>
          <p:nvPr/>
        </p:nvSpPr>
        <p:spPr>
          <a:xfrm>
            <a:off x="6402203" y="1700810"/>
            <a:ext cx="5607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  <a:buClr>
                <a:schemeClr val="accent1"/>
              </a:buClr>
              <a:defRPr/>
            </a:pPr>
            <a:r>
              <a:rPr lang="ru-RU" altLang="ru-RU" sz="16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обучающих РЛИ</a:t>
            </a:r>
            <a:r>
              <a:rPr lang="en-US" altLang="ru-RU" sz="16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altLang="ru-RU" sz="1600" dirty="0">
              <a:solidFill>
                <a:srgbClr val="418F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BFE69BB-4596-BDD6-0BEF-342D25106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748" y="3012729"/>
            <a:ext cx="5408397" cy="240914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9E9FDB3A-4605-A76F-ABC2-07E187E72486}"/>
              </a:ext>
            </a:extLst>
          </p:cNvPr>
          <p:cNvSpPr txBox="1"/>
          <p:nvPr/>
        </p:nvSpPr>
        <p:spPr>
          <a:xfrm>
            <a:off x="6770649" y="5885016"/>
            <a:ext cx="48705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600"/>
              </a:spcBef>
              <a:buClr>
                <a:schemeClr val="accent1"/>
              </a:buClr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схема формирования обучающей выборки.</a:t>
            </a: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38536" y="343568"/>
            <a:ext cx="9597891" cy="78117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418FDE"/>
                </a:solidFill>
                <a:latin typeface="TT Firs Neue DemiBold" pitchFamily="2" charset="-52"/>
                <a:ea typeface="+mj-ea"/>
                <a:cs typeface="+mj-cs"/>
              </a:defRPr>
            </a:lvl1pPr>
          </a:lstStyle>
          <a:p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Обучающая выборка.</a:t>
            </a:r>
            <a:b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Блок генерации синтетической обучающей выборки</a:t>
            </a:r>
            <a:endParaRPr lang="ru-RU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16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9E9FDB3A-4605-A76F-ABC2-07E187E72486}"/>
              </a:ext>
            </a:extLst>
          </p:cNvPr>
          <p:cNvSpPr txBox="1"/>
          <p:nvPr/>
        </p:nvSpPr>
        <p:spPr>
          <a:xfrm>
            <a:off x="5123851" y="5857527"/>
            <a:ext cx="48705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600"/>
              </a:spcBef>
              <a:buClr>
                <a:schemeClr val="accent1"/>
              </a:buClr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схема формирования обучающей выборки.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9199A24-33F0-AF25-C34F-21B0997FC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169" y="1746989"/>
            <a:ext cx="8394849" cy="3960128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0C8E9C85-3D4D-4004-F522-848D2BF616E4}"/>
              </a:ext>
            </a:extLst>
          </p:cNvPr>
          <p:cNvSpPr txBox="1"/>
          <p:nvPr/>
        </p:nvSpPr>
        <p:spPr>
          <a:xfrm>
            <a:off x="338538" y="1466897"/>
            <a:ext cx="2666657" cy="4626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  <a:buClr>
                <a:schemeClr val="accent1"/>
              </a:buClr>
              <a:defRPr/>
            </a:pP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Процессор генерации обучающих РЛИ позволяет :</a:t>
            </a:r>
          </a:p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создавать искусственные РЛИ, имитирующие реальную картину поверхности;</a:t>
            </a:r>
          </a:p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задавать уровень заполненности изображения объектами интереса;</a:t>
            </a:r>
          </a:p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контролировать уровень зашумленности изображения и характер 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спекл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-шума;</a:t>
            </a:r>
          </a:p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создавать изображения, которые содержат представителей только одного класса;</a:t>
            </a:r>
          </a:p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создавать изображения, которые содержат представителей нескольких классов.</a:t>
            </a:r>
          </a:p>
        </p:txBody>
      </p:sp>
      <p:cxnSp>
        <p:nvCxnSpPr>
          <p:cNvPr id="111" name="Прямая соединительная линия 110">
            <a:extLst>
              <a:ext uri="{FF2B5EF4-FFF2-40B4-BE49-F238E27FC236}">
                <a16:creationId xmlns="" xmlns:a16="http://schemas.microsoft.com/office/drawing/2014/main" id="{BD3A7E52-7432-0285-B3CA-9BF0C09004A2}"/>
              </a:ext>
            </a:extLst>
          </p:cNvPr>
          <p:cNvCxnSpPr>
            <a:cxnSpLocks/>
          </p:cNvCxnSpPr>
          <p:nvPr/>
        </p:nvCxnSpPr>
        <p:spPr>
          <a:xfrm flipV="1">
            <a:off x="3215680" y="1313227"/>
            <a:ext cx="0" cy="5201205"/>
          </a:xfrm>
          <a:prstGeom prst="line">
            <a:avLst/>
          </a:prstGeom>
          <a:ln>
            <a:solidFill>
              <a:srgbClr val="418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338536" y="343568"/>
            <a:ext cx="9597891" cy="781176"/>
          </a:xfrm>
        </p:spPr>
        <p:txBody>
          <a:bodyPr/>
          <a:lstStyle/>
          <a:p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Обучающая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выборка.</a:t>
            </a:r>
            <a:b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Блок генерации синтетической обучающей выборки</a:t>
            </a:r>
            <a:endParaRPr lang="ru-RU" alt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51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8" y="343568"/>
            <a:ext cx="6644335" cy="781176"/>
          </a:xfrm>
        </p:spPr>
        <p:txBody>
          <a:bodyPr/>
          <a:lstStyle/>
          <a:p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Блок обучения нейронной сети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27">
            <a:extLst>
              <a:ext uri="{FF2B5EF4-FFF2-40B4-BE49-F238E27FC236}">
                <a16:creationId xmlns="" xmlns:a16="http://schemas.microsoft.com/office/drawing/2014/main" id="{3F7C2ED5-7AEE-98D2-C704-CC6609BADF84}"/>
              </a:ext>
            </a:extLst>
          </p:cNvPr>
          <p:cNvSpPr txBox="1"/>
          <p:nvPr/>
        </p:nvSpPr>
        <p:spPr>
          <a:xfrm>
            <a:off x="338536" y="1381688"/>
            <a:ext cx="4995565" cy="4760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defTabSz="1219170">
              <a:spcBef>
                <a:spcPts val="1600"/>
              </a:spcBef>
              <a:buClr>
                <a:srgbClr val="4F81BD"/>
              </a:buClr>
              <a:buFontTx/>
              <a:buChar char="-"/>
              <a:defRPr/>
            </a:pPr>
            <a:r>
              <a:rPr lang="ru-RU" altLang="ru-RU" sz="1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предназначен для формирования весовых коэффициентов связей НС.</a:t>
            </a:r>
          </a:p>
          <a:p>
            <a:pPr>
              <a:spcBef>
                <a:spcPts val="1600"/>
              </a:spcBef>
              <a:buClr>
                <a:schemeClr val="accent1"/>
              </a:buClr>
              <a:defRPr/>
            </a:pP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00"/>
              </a:spcBef>
              <a:buClr>
                <a:schemeClr val="accent1"/>
              </a:buClr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Функциональные возможности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блоке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сетей оптимизированных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задачи обнаружения и классификации объектов на РЛИ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Автоматизация процесса обучения НС.</a:t>
            </a: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 между наиболее подходящими архитектурами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сети из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доступных, в зависимости от особенностей решаемой задачи.</a:t>
            </a:r>
          </a:p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удобного задания </a:t>
            </a:r>
            <a:r>
              <a:rPr lang="ru-RU" alt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гиперпараметров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сети,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влияющих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качество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скорость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обучения.</a:t>
            </a: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отслеживания процесса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обучения и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анализа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эффективности.</a:t>
            </a: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A11AA4E9-BD38-F3E4-1985-872E52F62908}"/>
              </a:ext>
            </a:extLst>
          </p:cNvPr>
          <p:cNvGrpSpPr/>
          <p:nvPr/>
        </p:nvGrpSpPr>
        <p:grpSpPr>
          <a:xfrm>
            <a:off x="5900372" y="1390084"/>
            <a:ext cx="5184573" cy="1610384"/>
            <a:chOff x="4788024" y="1393706"/>
            <a:chExt cx="3780421" cy="1104781"/>
          </a:xfrm>
        </p:grpSpPr>
        <p:pic>
          <p:nvPicPr>
            <p:cNvPr id="98" name="Рисунок 97">
              <a:extLst>
                <a:ext uri="{FF2B5EF4-FFF2-40B4-BE49-F238E27FC236}">
                  <a16:creationId xmlns="" xmlns:a16="http://schemas.microsoft.com/office/drawing/2014/main" id="{E9D755C5-F56F-FC0F-EC72-931FD132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88024" y="1393706"/>
              <a:ext cx="3780421" cy="1104781"/>
            </a:xfrm>
            <a:prstGeom prst="rect">
              <a:avLst/>
            </a:prstGeom>
          </p:spPr>
        </p:pic>
        <p:sp>
          <p:nvSpPr>
            <p:cNvPr id="99" name="Прямоугольник 98">
              <a:extLst>
                <a:ext uri="{FF2B5EF4-FFF2-40B4-BE49-F238E27FC236}">
                  <a16:creationId xmlns="" xmlns:a16="http://schemas.microsoft.com/office/drawing/2014/main" id="{C22B5658-EC48-C30E-3439-1CE5605FEE8E}"/>
                </a:ext>
              </a:extLst>
            </p:cNvPr>
            <p:cNvSpPr/>
            <p:nvPr/>
          </p:nvSpPr>
          <p:spPr bwMode="auto">
            <a:xfrm>
              <a:off x="6518393" y="2092778"/>
              <a:ext cx="369866" cy="389925"/>
            </a:xfrm>
            <a:prstGeom prst="rect">
              <a:avLst/>
            </a:prstGeom>
            <a:noFill/>
            <a:ln>
              <a:solidFill>
                <a:srgbClr val="CC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00" name="Прямая соединительная линия 99">
            <a:extLst>
              <a:ext uri="{FF2B5EF4-FFF2-40B4-BE49-F238E27FC236}">
                <a16:creationId xmlns="" xmlns:a16="http://schemas.microsoft.com/office/drawing/2014/main" id="{773406E1-5293-AF7A-AA7C-F1D607EAA1FB}"/>
              </a:ext>
            </a:extLst>
          </p:cNvPr>
          <p:cNvCxnSpPr>
            <a:cxnSpLocks/>
          </p:cNvCxnSpPr>
          <p:nvPr/>
        </p:nvCxnSpPr>
        <p:spPr>
          <a:xfrm flipV="1">
            <a:off x="5615947" y="1381687"/>
            <a:ext cx="0" cy="5201205"/>
          </a:xfrm>
          <a:prstGeom prst="line">
            <a:avLst/>
          </a:prstGeom>
          <a:ln>
            <a:solidFill>
              <a:srgbClr val="418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5BE402C-1108-A59F-772E-37644A17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375" y="3060660"/>
            <a:ext cx="5184572" cy="351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1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8" y="343568"/>
            <a:ext cx="6644335" cy="781176"/>
          </a:xfrm>
        </p:spPr>
        <p:txBody>
          <a:bodyPr/>
          <a:lstStyle/>
          <a:p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Блок обучения нейронной сети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27">
            <a:extLst>
              <a:ext uri="{FF2B5EF4-FFF2-40B4-BE49-F238E27FC236}">
                <a16:creationId xmlns="" xmlns:a16="http://schemas.microsoft.com/office/drawing/2014/main" id="{3F7C2ED5-7AEE-98D2-C704-CC6609BADF84}"/>
              </a:ext>
            </a:extLst>
          </p:cNvPr>
          <p:cNvSpPr txBox="1"/>
          <p:nvPr/>
        </p:nvSpPr>
        <p:spPr>
          <a:xfrm>
            <a:off x="1815944" y="6093471"/>
            <a:ext cx="5760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600"/>
              </a:spcBef>
              <a:buClr>
                <a:schemeClr val="accent1"/>
              </a:buClr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Архитектура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сети, используемой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умолчанию.</a:t>
            </a: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F60A79C-FE9A-8ACE-2ADC-CE01AFBC6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71" y="1215803"/>
            <a:ext cx="8529787" cy="4786608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="" xmlns:a16="http://schemas.microsoft.com/office/drawing/2014/main" id="{A6029F43-0CA0-0423-0C39-29BF2445C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3044958"/>
            <a:ext cx="1997725" cy="123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право 43">
            <a:extLst>
              <a:ext uri="{FF2B5EF4-FFF2-40B4-BE49-F238E27FC236}">
                <a16:creationId xmlns="" xmlns:a16="http://schemas.microsoft.com/office/drawing/2014/main" id="{D7442B49-B253-0291-9554-7BAE1C609921}"/>
              </a:ext>
            </a:extLst>
          </p:cNvPr>
          <p:cNvSpPr/>
          <p:nvPr/>
        </p:nvSpPr>
        <p:spPr bwMode="auto">
          <a:xfrm>
            <a:off x="9064922" y="3375591"/>
            <a:ext cx="713005" cy="571563"/>
          </a:xfrm>
          <a:prstGeom prst="rightArrow">
            <a:avLst/>
          </a:prstGeom>
          <a:noFill/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>
              <a:solidFill>
                <a:srgbClr val="418F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78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6" y="343568"/>
            <a:ext cx="9501880" cy="781176"/>
          </a:xfrm>
        </p:spPr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Блок обнаружения с помощью нейронной сети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A11AA4E9-BD38-F3E4-1985-872E52F62908}"/>
              </a:ext>
            </a:extLst>
          </p:cNvPr>
          <p:cNvGrpSpPr/>
          <p:nvPr/>
        </p:nvGrpSpPr>
        <p:grpSpPr>
          <a:xfrm>
            <a:off x="618996" y="1269785"/>
            <a:ext cx="5040561" cy="1473041"/>
            <a:chOff x="4788024" y="1393706"/>
            <a:chExt cx="3780421" cy="1104781"/>
          </a:xfrm>
        </p:grpSpPr>
        <p:pic>
          <p:nvPicPr>
            <p:cNvPr id="98" name="Рисунок 97">
              <a:extLst>
                <a:ext uri="{FF2B5EF4-FFF2-40B4-BE49-F238E27FC236}">
                  <a16:creationId xmlns="" xmlns:a16="http://schemas.microsoft.com/office/drawing/2014/main" id="{E9D755C5-F56F-FC0F-EC72-931FD132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88024" y="1393706"/>
              <a:ext cx="3780421" cy="1104781"/>
            </a:xfrm>
            <a:prstGeom prst="rect">
              <a:avLst/>
            </a:prstGeom>
          </p:spPr>
        </p:pic>
        <p:sp>
          <p:nvSpPr>
            <p:cNvPr id="99" name="Прямоугольник 98">
              <a:extLst>
                <a:ext uri="{FF2B5EF4-FFF2-40B4-BE49-F238E27FC236}">
                  <a16:creationId xmlns="" xmlns:a16="http://schemas.microsoft.com/office/drawing/2014/main" id="{C22B5658-EC48-C30E-3439-1CE5605FEE8E}"/>
                </a:ext>
              </a:extLst>
            </p:cNvPr>
            <p:cNvSpPr/>
            <p:nvPr/>
          </p:nvSpPr>
          <p:spPr bwMode="auto">
            <a:xfrm>
              <a:off x="6062212" y="2092778"/>
              <a:ext cx="467131" cy="389925"/>
            </a:xfrm>
            <a:prstGeom prst="rect">
              <a:avLst/>
            </a:prstGeom>
            <a:noFill/>
            <a:ln>
              <a:solidFill>
                <a:srgbClr val="CC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8">
            <a:extLst>
              <a:ext uri="{FF2B5EF4-FFF2-40B4-BE49-F238E27FC236}">
                <a16:creationId xmlns="" xmlns:a16="http://schemas.microsoft.com/office/drawing/2014/main" id="{D619EAA7-4597-D2BC-5BCF-F71F1A593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052" y="3469995"/>
            <a:ext cx="1427533" cy="88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трелка вправо 43">
            <a:extLst>
              <a:ext uri="{FF2B5EF4-FFF2-40B4-BE49-F238E27FC236}">
                <a16:creationId xmlns="" xmlns:a16="http://schemas.microsoft.com/office/drawing/2014/main" id="{FCB54BD3-B162-2160-982C-EE10F2DC27D7}"/>
              </a:ext>
            </a:extLst>
          </p:cNvPr>
          <p:cNvSpPr/>
          <p:nvPr/>
        </p:nvSpPr>
        <p:spPr bwMode="auto">
          <a:xfrm>
            <a:off x="5858054" y="4504832"/>
            <a:ext cx="1774119" cy="571563"/>
          </a:xfrm>
          <a:prstGeom prst="rightArrow">
            <a:avLst/>
          </a:prstGeom>
          <a:noFill/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>
              <a:solidFill>
                <a:srgbClr val="418F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7">
            <a:extLst>
              <a:ext uri="{FF2B5EF4-FFF2-40B4-BE49-F238E27FC236}">
                <a16:creationId xmlns="" xmlns:a16="http://schemas.microsoft.com/office/drawing/2014/main" id="{37E106CF-9D4B-C9FF-A572-0CDD35E339E3}"/>
              </a:ext>
            </a:extLst>
          </p:cNvPr>
          <p:cNvSpPr txBox="1"/>
          <p:nvPr/>
        </p:nvSpPr>
        <p:spPr>
          <a:xfrm>
            <a:off x="5858052" y="1538789"/>
            <a:ext cx="5760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600"/>
              </a:spcBef>
              <a:buClr>
                <a:schemeClr val="accent1"/>
              </a:buClr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ходе процесса обнаружения, сеть использует ранее сформированные в ходе обучения весовые коэффициенты для предсказания местоположения объекта и вероятности его принадлежности соответствующему классу.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321" y="2877472"/>
            <a:ext cx="3646136" cy="36238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92" y="2874571"/>
            <a:ext cx="5036908" cy="362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6" y="343568"/>
            <a:ext cx="9501880" cy="781176"/>
          </a:xfrm>
        </p:spPr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Примеры использования обученной нейронной сети для обнаружения и классификации самолётов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трелка вправо 43">
            <a:extLst>
              <a:ext uri="{FF2B5EF4-FFF2-40B4-BE49-F238E27FC236}">
                <a16:creationId xmlns="" xmlns:a16="http://schemas.microsoft.com/office/drawing/2014/main" id="{FCB54BD3-B162-2160-982C-EE10F2DC27D7}"/>
              </a:ext>
            </a:extLst>
          </p:cNvPr>
          <p:cNvSpPr/>
          <p:nvPr/>
        </p:nvSpPr>
        <p:spPr bwMode="auto">
          <a:xfrm>
            <a:off x="4175788" y="3587609"/>
            <a:ext cx="768085" cy="571563"/>
          </a:xfrm>
          <a:prstGeom prst="rightArrow">
            <a:avLst/>
          </a:prstGeom>
          <a:noFill/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>
              <a:solidFill>
                <a:srgbClr val="418F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A156E0B-EF22-B6BD-7461-BFAE099D49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r="606" b="767"/>
          <a:stretch/>
        </p:blipFill>
        <p:spPr>
          <a:xfrm>
            <a:off x="5135893" y="2276872"/>
            <a:ext cx="3216003" cy="32107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1478FCE-77EF-6F84-2924-BDC33477B2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810" y="2276872"/>
            <a:ext cx="3210781" cy="3210781"/>
          </a:xfrm>
          <a:prstGeom prst="rect">
            <a:avLst/>
          </a:prstGeom>
        </p:spPr>
      </p:pic>
      <p:sp>
        <p:nvSpPr>
          <p:cNvPr id="13" name="Стрелка: вправо 11">
            <a:extLst>
              <a:ext uri="{FF2B5EF4-FFF2-40B4-BE49-F238E27FC236}">
                <a16:creationId xmlns="" xmlns:a16="http://schemas.microsoft.com/office/drawing/2014/main" id="{369C279D-4293-4D94-6022-1AF3912DA248}"/>
              </a:ext>
            </a:extLst>
          </p:cNvPr>
          <p:cNvSpPr/>
          <p:nvPr/>
        </p:nvSpPr>
        <p:spPr bwMode="auto">
          <a:xfrm>
            <a:off x="8208235" y="3496201"/>
            <a:ext cx="781232" cy="55633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27">
            <a:extLst>
              <a:ext uri="{FF2B5EF4-FFF2-40B4-BE49-F238E27FC236}">
                <a16:creationId xmlns="" xmlns:a16="http://schemas.microsoft.com/office/drawing/2014/main" id="{37AD2091-6C2E-6D98-6C6C-4863BA82F39E}"/>
              </a:ext>
            </a:extLst>
          </p:cNvPr>
          <p:cNvSpPr txBox="1"/>
          <p:nvPr/>
        </p:nvSpPr>
        <p:spPr>
          <a:xfrm>
            <a:off x="5423925" y="5581621"/>
            <a:ext cx="6349851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США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г. Тусон, штат Аризона, авиабаза ВВС США «</a:t>
            </a:r>
            <a:r>
              <a:rPr lang="ru-RU" alt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Девис-Монтен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нимок Кондор-Э (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диапазон, 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HH-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поляризация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07" y="1927736"/>
            <a:ext cx="3933072" cy="3909053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="" xmlns:a16="http://schemas.microsoft.com/office/drawing/2014/main" id="{A6029F43-0CA0-0423-0C39-29BF2445C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96"/>
          <a:stretch/>
        </p:blipFill>
        <p:spPr bwMode="auto">
          <a:xfrm>
            <a:off x="1871531" y="3592211"/>
            <a:ext cx="1404165" cy="6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87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6" y="343568"/>
            <a:ext cx="9501880" cy="781176"/>
          </a:xfrm>
        </p:spPr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Примеры использования обученной нейронной сети для обнаружения и классификации самолётов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трелка вправо 43">
            <a:extLst>
              <a:ext uri="{FF2B5EF4-FFF2-40B4-BE49-F238E27FC236}">
                <a16:creationId xmlns="" xmlns:a16="http://schemas.microsoft.com/office/drawing/2014/main" id="{FCB54BD3-B162-2160-982C-EE10F2DC27D7}"/>
              </a:ext>
            </a:extLst>
          </p:cNvPr>
          <p:cNvSpPr/>
          <p:nvPr/>
        </p:nvSpPr>
        <p:spPr bwMode="auto">
          <a:xfrm>
            <a:off x="4175788" y="3587609"/>
            <a:ext cx="768085" cy="571563"/>
          </a:xfrm>
          <a:prstGeom prst="rightArrow">
            <a:avLst/>
          </a:prstGeom>
          <a:noFill/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>
              <a:solidFill>
                <a:srgbClr val="418F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27">
            <a:extLst>
              <a:ext uri="{FF2B5EF4-FFF2-40B4-BE49-F238E27FC236}">
                <a16:creationId xmlns="" xmlns:a16="http://schemas.microsoft.com/office/drawing/2014/main" id="{37AD2091-6C2E-6D98-6C6C-4863BA82F39E}"/>
              </a:ext>
            </a:extLst>
          </p:cNvPr>
          <p:cNvSpPr txBox="1"/>
          <p:nvPr/>
        </p:nvSpPr>
        <p:spPr>
          <a:xfrm>
            <a:off x="5423925" y="5581621"/>
            <a:ext cx="6349851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США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г. Тусон, штат Аризона, авиабаза ВВС США «</a:t>
            </a:r>
            <a:r>
              <a:rPr lang="ru-RU" alt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Девис-Монтен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нимок Кондор-Э (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диапазон, 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HH-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поляризация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07" y="1927736"/>
            <a:ext cx="3933072" cy="3909053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="" xmlns:a16="http://schemas.microsoft.com/office/drawing/2014/main" id="{A6029F43-0CA0-0423-0C39-29BF2445C3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96"/>
          <a:stretch/>
        </p:blipFill>
        <p:spPr bwMode="auto">
          <a:xfrm>
            <a:off x="1871531" y="3592211"/>
            <a:ext cx="1404165" cy="60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E3F85D9-A580-2393-061E-1BA6E641B4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736" y="2270251"/>
            <a:ext cx="3210781" cy="321078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C4288E52-33CA-937F-748F-A4918A7DC0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4" b="1014"/>
          <a:stretch/>
        </p:blipFill>
        <p:spPr>
          <a:xfrm>
            <a:off x="5135706" y="2270251"/>
            <a:ext cx="3222785" cy="3210781"/>
          </a:xfrm>
          <a:prstGeom prst="rect">
            <a:avLst/>
          </a:prstGeom>
        </p:spPr>
      </p:pic>
      <p:sp>
        <p:nvSpPr>
          <p:cNvPr id="18" name="Стрелка: вправо 11">
            <a:extLst>
              <a:ext uri="{FF2B5EF4-FFF2-40B4-BE49-F238E27FC236}">
                <a16:creationId xmlns="" xmlns:a16="http://schemas.microsoft.com/office/drawing/2014/main" id="{369C279D-4293-4D94-6022-1AF3912DA248}"/>
              </a:ext>
            </a:extLst>
          </p:cNvPr>
          <p:cNvSpPr/>
          <p:nvPr/>
        </p:nvSpPr>
        <p:spPr bwMode="auto">
          <a:xfrm>
            <a:off x="8208235" y="3496201"/>
            <a:ext cx="781232" cy="55633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58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6" y="343568"/>
            <a:ext cx="9501880" cy="781176"/>
          </a:xfrm>
        </p:spPr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Примеры использования обученной нейронной сети для обнаружения и классификации самолётов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B7500FC9-1986-FEB0-9BEE-5B6BB5213C3A}"/>
              </a:ext>
            </a:extLst>
          </p:cNvPr>
          <p:cNvGrpSpPr>
            <a:grpSpLocks noChangeAspect="1"/>
          </p:cNvGrpSpPr>
          <p:nvPr/>
        </p:nvGrpSpPr>
        <p:grpSpPr>
          <a:xfrm>
            <a:off x="160657" y="1316767"/>
            <a:ext cx="11820513" cy="4643383"/>
            <a:chOff x="172929" y="1654219"/>
            <a:chExt cx="24036528" cy="9442129"/>
          </a:xfrm>
        </p:grpSpPr>
        <p:pic>
          <p:nvPicPr>
            <p:cNvPr id="44" name="Рисунок 43">
              <a:extLst>
                <a:ext uri="{FF2B5EF4-FFF2-40B4-BE49-F238E27FC236}">
                  <a16:creationId xmlns="" xmlns:a16="http://schemas.microsoft.com/office/drawing/2014/main" id="{A6C8480E-A138-ABBE-8842-A1E1F9AAB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29" y="1654219"/>
              <a:ext cx="4620768" cy="4620768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="" xmlns:a16="http://schemas.microsoft.com/office/drawing/2014/main" id="{7637984D-A239-A1C6-FAA9-AD4081EAD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441" y="1654219"/>
              <a:ext cx="4620768" cy="4620768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="" xmlns:a16="http://schemas.microsoft.com/office/drawing/2014/main" id="{290572EF-E6E8-383C-74D9-240788750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953" y="1654219"/>
              <a:ext cx="4614672" cy="4614672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="" xmlns:a16="http://schemas.microsoft.com/office/drawing/2014/main" id="{7254ED0D-8603-F92C-6F4D-0B137936A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2369" y="1654219"/>
              <a:ext cx="4626864" cy="4626864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="" xmlns:a16="http://schemas.microsoft.com/office/drawing/2014/main" id="{0958911F-6471-38EB-51EC-D669A9ED8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94785" y="1654219"/>
              <a:ext cx="4614672" cy="4614672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="" xmlns:a16="http://schemas.microsoft.com/office/drawing/2014/main" id="{1257A309-319E-E078-B00D-87AE324F3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31447" y="6475750"/>
              <a:ext cx="4609914" cy="4609914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="" xmlns:a16="http://schemas.microsoft.com/office/drawing/2014/main" id="{0BEBB76F-9D5B-974D-D1C3-308975F48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2369" y="6475749"/>
              <a:ext cx="4609914" cy="4609914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="" xmlns:a16="http://schemas.microsoft.com/office/drawing/2014/main" id="{3C39022D-300F-EBA5-3B34-8B4546A4D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953" y="6475749"/>
              <a:ext cx="4614672" cy="4614672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="" xmlns:a16="http://schemas.microsoft.com/office/drawing/2014/main" id="{C1870034-EF69-76BE-1170-AED441B0A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441" y="6469653"/>
              <a:ext cx="4620768" cy="4620768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="" xmlns:a16="http://schemas.microsoft.com/office/drawing/2014/main" id="{C8BB205C-3FD8-01EB-4FBF-DC24019C8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30" y="6475580"/>
              <a:ext cx="4620768" cy="4620768"/>
            </a:xfrm>
            <a:prstGeom prst="rect">
              <a:avLst/>
            </a:prstGeom>
          </p:spPr>
        </p:pic>
      </p:grpSp>
      <p:sp>
        <p:nvSpPr>
          <p:cNvPr id="54" name="TextBox 27">
            <a:extLst>
              <a:ext uri="{FF2B5EF4-FFF2-40B4-BE49-F238E27FC236}">
                <a16:creationId xmlns="" xmlns:a16="http://schemas.microsoft.com/office/drawing/2014/main" id="{6AF1DC29-4695-56A8-CCFB-9CE603C10FCF}"/>
              </a:ext>
            </a:extLst>
          </p:cNvPr>
          <p:cNvSpPr txBox="1"/>
          <p:nvPr/>
        </p:nvSpPr>
        <p:spPr>
          <a:xfrm>
            <a:off x="1580212" y="6149258"/>
            <a:ext cx="9031576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США, г. Тусон, штат Аризона, авиабаза ВВС США «</a:t>
            </a:r>
            <a:r>
              <a:rPr lang="ru-RU" alt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Девис-Монтен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Снимок Кондор-Э (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диапазон, 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HH-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поляризация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91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6" y="343568"/>
            <a:ext cx="9501880" cy="781176"/>
          </a:xfrm>
        </p:spPr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Примеры использования обученной нейронной сети для обнаружения и классификации самолётов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4A5BEB09-7DD9-13FC-4DE6-E100F158F306}"/>
              </a:ext>
            </a:extLst>
          </p:cNvPr>
          <p:cNvSpPr txBox="1"/>
          <p:nvPr/>
        </p:nvSpPr>
        <p:spPr>
          <a:xfrm>
            <a:off x="4590580" y="1619510"/>
            <a:ext cx="27356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Порог обнаружения 0.7 </a:t>
            </a:r>
          </a:p>
        </p:txBody>
      </p:sp>
      <p:grpSp>
        <p:nvGrpSpPr>
          <p:cNvPr id="19" name="Donut 7">
            <a:extLst>
              <a:ext uri="{FF2B5EF4-FFF2-40B4-BE49-F238E27FC236}">
                <a16:creationId xmlns="" xmlns:a16="http://schemas.microsoft.com/office/drawing/2014/main" id="{6E74F409-4DB1-45EB-591D-FADCE672621C}"/>
              </a:ext>
            </a:extLst>
          </p:cNvPr>
          <p:cNvGrpSpPr>
            <a:grpSpLocks noChangeAspect="1"/>
          </p:cNvGrpSpPr>
          <p:nvPr/>
        </p:nvGrpSpPr>
        <p:grpSpPr>
          <a:xfrm>
            <a:off x="1025212" y="2070430"/>
            <a:ext cx="2016397" cy="2016397"/>
            <a:chOff x="0" y="0"/>
            <a:chExt cx="4282180" cy="4282180"/>
          </a:xfrm>
        </p:grpSpPr>
        <p:sp>
          <p:nvSpPr>
            <p:cNvPr id="20" name="形状">
              <a:extLst>
                <a:ext uri="{FF2B5EF4-FFF2-40B4-BE49-F238E27FC236}">
                  <a16:creationId xmlns="" xmlns:a16="http://schemas.microsoft.com/office/drawing/2014/main" id="{D4803E46-C303-CC17-0431-B6A62602DD5A}"/>
                </a:ext>
              </a:extLst>
            </p:cNvPr>
            <p:cNvSpPr/>
            <p:nvPr/>
          </p:nvSpPr>
          <p:spPr>
            <a:xfrm>
              <a:off x="-1" y="-1"/>
              <a:ext cx="4282182" cy="428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17" y="10800"/>
                  </a:moveTo>
                  <a:cubicBezTo>
                    <a:pt x="417" y="16534"/>
                    <a:pt x="5066" y="21183"/>
                    <a:pt x="10800" y="21183"/>
                  </a:cubicBezTo>
                  <a:cubicBezTo>
                    <a:pt x="16534" y="21183"/>
                    <a:pt x="21183" y="16534"/>
                    <a:pt x="21183" y="10800"/>
                  </a:cubicBezTo>
                  <a:cubicBezTo>
                    <a:pt x="21183" y="5066"/>
                    <a:pt x="16534" y="417"/>
                    <a:pt x="10800" y="417"/>
                  </a:cubicBezTo>
                  <a:cubicBezTo>
                    <a:pt x="5066" y="417"/>
                    <a:pt x="417" y="5066"/>
                    <a:pt x="417" y="10800"/>
                  </a:cubicBezTo>
                  <a:close/>
                </a:path>
              </a:pathLst>
            </a:custGeom>
            <a:solidFill>
              <a:srgbClr val="A9A9A9"/>
            </a:solidFill>
            <a:ln w="12700" cap="flat">
              <a:solidFill>
                <a:srgbClr val="418FDE"/>
              </a:solidFill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130000"/>
                </a:lnSpc>
                <a:defRPr sz="1000" b="0">
                  <a:solidFill>
                    <a:srgbClr val="000000">
                      <a:alpha val="70000"/>
                    </a:srgbClr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90%…">
              <a:extLst>
                <a:ext uri="{FF2B5EF4-FFF2-40B4-BE49-F238E27FC236}">
                  <a16:creationId xmlns="" xmlns:a16="http://schemas.microsoft.com/office/drawing/2014/main" id="{0EB1B07B-B5E8-51E6-8E5A-3B71A1EE05BB}"/>
                </a:ext>
              </a:extLst>
            </p:cNvPr>
            <p:cNvSpPr txBox="1"/>
            <p:nvPr/>
          </p:nvSpPr>
          <p:spPr>
            <a:xfrm>
              <a:off x="627111" y="820463"/>
              <a:ext cx="3027958" cy="2641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30000"/>
                </a:lnSpc>
                <a:defRPr sz="4800" b="0">
                  <a:solidFill>
                    <a:srgbClr val="A9A9A9"/>
                  </a:solidFill>
                  <a:latin typeface="Cinzel"/>
                  <a:ea typeface="Cinzel"/>
                  <a:cs typeface="Cinzel"/>
                  <a:sym typeface="Cinzel"/>
                </a:defRPr>
              </a:pPr>
              <a:r>
                <a:rPr lang="ru-RU" sz="2400" dirty="0">
                  <a:solidFill>
                    <a:srgbClr val="418F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97.9</a:t>
              </a:r>
              <a:r>
                <a:rPr sz="2400" baseline="30000" dirty="0">
                  <a:solidFill>
                    <a:srgbClr val="418F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  <a:p>
              <a:pPr algn="ctr">
                <a:lnSpc>
                  <a:spcPct val="130000"/>
                </a:lnSpc>
                <a:defRPr sz="2000" b="0">
                  <a:solidFill>
                    <a:srgbClr val="A9A9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Объектов обнаружены и правильно классифицированы   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284 из 290)</a:t>
              </a:r>
              <a:endParaRPr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Donut 7">
            <a:extLst>
              <a:ext uri="{FF2B5EF4-FFF2-40B4-BE49-F238E27FC236}">
                <a16:creationId xmlns="" xmlns:a16="http://schemas.microsoft.com/office/drawing/2014/main" id="{9F86086D-D586-492C-8C9D-BD224D7B822C}"/>
              </a:ext>
            </a:extLst>
          </p:cNvPr>
          <p:cNvGrpSpPr>
            <a:grpSpLocks noChangeAspect="1"/>
          </p:cNvGrpSpPr>
          <p:nvPr/>
        </p:nvGrpSpPr>
        <p:grpSpPr>
          <a:xfrm>
            <a:off x="4952675" y="2084678"/>
            <a:ext cx="2016397" cy="2016397"/>
            <a:chOff x="0" y="0"/>
            <a:chExt cx="4282180" cy="4282180"/>
          </a:xfrm>
        </p:grpSpPr>
        <p:sp>
          <p:nvSpPr>
            <p:cNvPr id="23" name="形状">
              <a:extLst>
                <a:ext uri="{FF2B5EF4-FFF2-40B4-BE49-F238E27FC236}">
                  <a16:creationId xmlns="" xmlns:a16="http://schemas.microsoft.com/office/drawing/2014/main" id="{7E461B02-10A2-2DA0-C2A1-57E96FED5D04}"/>
                </a:ext>
              </a:extLst>
            </p:cNvPr>
            <p:cNvSpPr/>
            <p:nvPr/>
          </p:nvSpPr>
          <p:spPr>
            <a:xfrm>
              <a:off x="-1" y="-1"/>
              <a:ext cx="4282182" cy="428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17" y="10800"/>
                  </a:moveTo>
                  <a:cubicBezTo>
                    <a:pt x="417" y="16534"/>
                    <a:pt x="5066" y="21183"/>
                    <a:pt x="10800" y="21183"/>
                  </a:cubicBezTo>
                  <a:cubicBezTo>
                    <a:pt x="16534" y="21183"/>
                    <a:pt x="21183" y="16534"/>
                    <a:pt x="21183" y="10800"/>
                  </a:cubicBezTo>
                  <a:cubicBezTo>
                    <a:pt x="21183" y="5066"/>
                    <a:pt x="16534" y="417"/>
                    <a:pt x="10800" y="417"/>
                  </a:cubicBezTo>
                  <a:cubicBezTo>
                    <a:pt x="5066" y="417"/>
                    <a:pt x="417" y="5066"/>
                    <a:pt x="417" y="10800"/>
                  </a:cubicBezTo>
                  <a:close/>
                </a:path>
              </a:pathLst>
            </a:custGeom>
            <a:solidFill>
              <a:srgbClr val="A9A9A9"/>
            </a:solidFill>
            <a:ln w="12700" cap="flat">
              <a:solidFill>
                <a:srgbClr val="418FDE"/>
              </a:solidFill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130000"/>
                </a:lnSpc>
                <a:defRPr sz="1000" b="0">
                  <a:solidFill>
                    <a:srgbClr val="000000">
                      <a:alpha val="70000"/>
                    </a:srgbClr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90%…">
              <a:extLst>
                <a:ext uri="{FF2B5EF4-FFF2-40B4-BE49-F238E27FC236}">
                  <a16:creationId xmlns="" xmlns:a16="http://schemas.microsoft.com/office/drawing/2014/main" id="{28D78574-9DD0-ADDC-98FB-094FE09FD8AA}"/>
                </a:ext>
              </a:extLst>
            </p:cNvPr>
            <p:cNvSpPr txBox="1"/>
            <p:nvPr/>
          </p:nvSpPr>
          <p:spPr>
            <a:xfrm>
              <a:off x="627111" y="820463"/>
              <a:ext cx="3027958" cy="2641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30000"/>
                </a:lnSpc>
                <a:defRPr sz="4800" b="0">
                  <a:solidFill>
                    <a:srgbClr val="A9A9A9"/>
                  </a:solidFill>
                  <a:latin typeface="Cinzel"/>
                  <a:ea typeface="Cinzel"/>
                  <a:cs typeface="Cinzel"/>
                  <a:sym typeface="Cinzel"/>
                </a:defRPr>
              </a:pPr>
              <a:r>
                <a:rPr lang="ru-RU" sz="2400" dirty="0">
                  <a:solidFill>
                    <a:srgbClr val="418F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sz="2400" baseline="300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30000"/>
                </a:lnSpc>
                <a:defRPr sz="2000" b="0">
                  <a:solidFill>
                    <a:srgbClr val="A9A9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Объектов не были обнаружены</a:t>
              </a:r>
              <a:endParaRPr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Donut 7">
            <a:extLst>
              <a:ext uri="{FF2B5EF4-FFF2-40B4-BE49-F238E27FC236}">
                <a16:creationId xmlns="" xmlns:a16="http://schemas.microsoft.com/office/drawing/2014/main" id="{F01A290A-E44D-453F-ED82-7D7980B0BF75}"/>
              </a:ext>
            </a:extLst>
          </p:cNvPr>
          <p:cNvGrpSpPr>
            <a:grpSpLocks noChangeAspect="1"/>
          </p:cNvGrpSpPr>
          <p:nvPr/>
        </p:nvGrpSpPr>
        <p:grpSpPr>
          <a:xfrm>
            <a:off x="8880136" y="2084676"/>
            <a:ext cx="2016397" cy="2016397"/>
            <a:chOff x="0" y="0"/>
            <a:chExt cx="4282180" cy="4282180"/>
          </a:xfrm>
        </p:grpSpPr>
        <p:sp>
          <p:nvSpPr>
            <p:cNvPr id="40" name="形状">
              <a:extLst>
                <a:ext uri="{FF2B5EF4-FFF2-40B4-BE49-F238E27FC236}">
                  <a16:creationId xmlns="" xmlns:a16="http://schemas.microsoft.com/office/drawing/2014/main" id="{522B2859-A580-0869-A8A0-0CC1A48B5936}"/>
                </a:ext>
              </a:extLst>
            </p:cNvPr>
            <p:cNvSpPr/>
            <p:nvPr/>
          </p:nvSpPr>
          <p:spPr>
            <a:xfrm>
              <a:off x="-1" y="-1"/>
              <a:ext cx="4282182" cy="428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17" y="10800"/>
                  </a:moveTo>
                  <a:cubicBezTo>
                    <a:pt x="417" y="16534"/>
                    <a:pt x="5066" y="21183"/>
                    <a:pt x="10800" y="21183"/>
                  </a:cubicBezTo>
                  <a:cubicBezTo>
                    <a:pt x="16534" y="21183"/>
                    <a:pt x="21183" y="16534"/>
                    <a:pt x="21183" y="10800"/>
                  </a:cubicBezTo>
                  <a:cubicBezTo>
                    <a:pt x="21183" y="5066"/>
                    <a:pt x="16534" y="417"/>
                    <a:pt x="10800" y="417"/>
                  </a:cubicBezTo>
                  <a:cubicBezTo>
                    <a:pt x="5066" y="417"/>
                    <a:pt x="417" y="5066"/>
                    <a:pt x="417" y="10800"/>
                  </a:cubicBezTo>
                  <a:close/>
                </a:path>
              </a:pathLst>
            </a:custGeom>
            <a:solidFill>
              <a:srgbClr val="A9A9A9"/>
            </a:solidFill>
            <a:ln w="12700" cap="flat">
              <a:solidFill>
                <a:srgbClr val="418FDE"/>
              </a:solidFill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130000"/>
                </a:lnSpc>
                <a:defRPr sz="1000" b="0">
                  <a:solidFill>
                    <a:srgbClr val="000000">
                      <a:alpha val="70000"/>
                    </a:srgbClr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90%…">
              <a:extLst>
                <a:ext uri="{FF2B5EF4-FFF2-40B4-BE49-F238E27FC236}">
                  <a16:creationId xmlns="" xmlns:a16="http://schemas.microsoft.com/office/drawing/2014/main" id="{6099E907-F46C-7A73-D217-93F9970D49F1}"/>
                </a:ext>
              </a:extLst>
            </p:cNvPr>
            <p:cNvSpPr txBox="1"/>
            <p:nvPr/>
          </p:nvSpPr>
          <p:spPr>
            <a:xfrm>
              <a:off x="627111" y="820463"/>
              <a:ext cx="3027958" cy="2641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30000"/>
                </a:lnSpc>
                <a:defRPr sz="4800" b="0">
                  <a:solidFill>
                    <a:srgbClr val="A9A9A9"/>
                  </a:solidFill>
                  <a:latin typeface="Cinzel"/>
                  <a:ea typeface="Cinzel"/>
                  <a:cs typeface="Cinzel"/>
                  <a:sym typeface="Cinzel"/>
                </a:defRPr>
              </a:pPr>
              <a:r>
                <a:rPr lang="ru-RU" sz="2400" dirty="0">
                  <a:solidFill>
                    <a:srgbClr val="418F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lang="ru-RU" sz="2400" dirty="0">
                <a:solidFill>
                  <a:srgbClr val="418FD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30000"/>
                </a:lnSpc>
                <a:defRPr sz="2000" b="0">
                  <a:solidFill>
                    <a:srgbClr val="A9A9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ложных срабатываний</a:t>
              </a:r>
              <a:endParaRPr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Donut 7">
            <a:extLst>
              <a:ext uri="{FF2B5EF4-FFF2-40B4-BE49-F238E27FC236}">
                <a16:creationId xmlns="" xmlns:a16="http://schemas.microsoft.com/office/drawing/2014/main" id="{3EFDE8E6-F7AB-B9C2-3BCA-7167B6AF56B6}"/>
              </a:ext>
            </a:extLst>
          </p:cNvPr>
          <p:cNvGrpSpPr>
            <a:grpSpLocks noChangeAspect="1"/>
          </p:cNvGrpSpPr>
          <p:nvPr/>
        </p:nvGrpSpPr>
        <p:grpSpPr>
          <a:xfrm>
            <a:off x="1025212" y="4662718"/>
            <a:ext cx="2016397" cy="2016397"/>
            <a:chOff x="0" y="0"/>
            <a:chExt cx="4282180" cy="4282180"/>
          </a:xfrm>
        </p:grpSpPr>
        <p:sp>
          <p:nvSpPr>
            <p:cNvPr id="44" name="形状">
              <a:extLst>
                <a:ext uri="{FF2B5EF4-FFF2-40B4-BE49-F238E27FC236}">
                  <a16:creationId xmlns="" xmlns:a16="http://schemas.microsoft.com/office/drawing/2014/main" id="{4D3D3C9D-DD8B-5871-1D4B-92F57917053F}"/>
                </a:ext>
              </a:extLst>
            </p:cNvPr>
            <p:cNvSpPr/>
            <p:nvPr/>
          </p:nvSpPr>
          <p:spPr>
            <a:xfrm>
              <a:off x="-1" y="-1"/>
              <a:ext cx="4282182" cy="428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17" y="10800"/>
                  </a:moveTo>
                  <a:cubicBezTo>
                    <a:pt x="417" y="16534"/>
                    <a:pt x="5066" y="21183"/>
                    <a:pt x="10800" y="21183"/>
                  </a:cubicBezTo>
                  <a:cubicBezTo>
                    <a:pt x="16534" y="21183"/>
                    <a:pt x="21183" y="16534"/>
                    <a:pt x="21183" y="10800"/>
                  </a:cubicBezTo>
                  <a:cubicBezTo>
                    <a:pt x="21183" y="5066"/>
                    <a:pt x="16534" y="417"/>
                    <a:pt x="10800" y="417"/>
                  </a:cubicBezTo>
                  <a:cubicBezTo>
                    <a:pt x="5066" y="417"/>
                    <a:pt x="417" y="5066"/>
                    <a:pt x="417" y="10800"/>
                  </a:cubicBezTo>
                  <a:close/>
                </a:path>
              </a:pathLst>
            </a:custGeom>
            <a:solidFill>
              <a:srgbClr val="A9A9A9"/>
            </a:solidFill>
            <a:ln w="12700" cap="flat">
              <a:solidFill>
                <a:srgbClr val="418FDE"/>
              </a:solidFill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130000"/>
                </a:lnSpc>
                <a:defRPr sz="1000" b="0">
                  <a:solidFill>
                    <a:srgbClr val="000000">
                      <a:alpha val="70000"/>
                    </a:srgbClr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90%…">
              <a:extLst>
                <a:ext uri="{FF2B5EF4-FFF2-40B4-BE49-F238E27FC236}">
                  <a16:creationId xmlns="" xmlns:a16="http://schemas.microsoft.com/office/drawing/2014/main" id="{42A557CC-AB7C-DAAC-DE65-FDDA6475B5FB}"/>
                </a:ext>
              </a:extLst>
            </p:cNvPr>
            <p:cNvSpPr txBox="1"/>
            <p:nvPr/>
          </p:nvSpPr>
          <p:spPr>
            <a:xfrm>
              <a:off x="627111" y="820463"/>
              <a:ext cx="3027958" cy="2641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30000"/>
                </a:lnSpc>
                <a:defRPr sz="4800" b="0">
                  <a:solidFill>
                    <a:srgbClr val="A9A9A9"/>
                  </a:solidFill>
                  <a:latin typeface="Cinzel"/>
                  <a:ea typeface="Cinzel"/>
                  <a:cs typeface="Cinzel"/>
                  <a:sym typeface="Cinzel"/>
                </a:defRPr>
              </a:pPr>
              <a:r>
                <a:rPr lang="ru-RU" sz="2400" dirty="0">
                  <a:solidFill>
                    <a:srgbClr val="418F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96.2</a:t>
              </a:r>
              <a:r>
                <a:rPr lang="ru-RU" sz="2400" baseline="30000" dirty="0">
                  <a:solidFill>
                    <a:srgbClr val="418F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</a:p>
            <a:p>
              <a:pPr algn="ctr">
                <a:lnSpc>
                  <a:spcPct val="130000"/>
                </a:lnSpc>
                <a:defRPr sz="2000" b="0">
                  <a:solidFill>
                    <a:srgbClr val="A9A9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Объектов обнаружены и правильно классифицированы   (279 из 290)</a:t>
              </a:r>
            </a:p>
          </p:txBody>
        </p:sp>
      </p:grpSp>
      <p:grpSp>
        <p:nvGrpSpPr>
          <p:cNvPr id="46" name="Donut 7">
            <a:extLst>
              <a:ext uri="{FF2B5EF4-FFF2-40B4-BE49-F238E27FC236}">
                <a16:creationId xmlns="" xmlns:a16="http://schemas.microsoft.com/office/drawing/2014/main" id="{D9E2FD18-F508-B1A4-FBCB-68ADDB832F1F}"/>
              </a:ext>
            </a:extLst>
          </p:cNvPr>
          <p:cNvGrpSpPr>
            <a:grpSpLocks noChangeAspect="1"/>
          </p:cNvGrpSpPr>
          <p:nvPr/>
        </p:nvGrpSpPr>
        <p:grpSpPr>
          <a:xfrm>
            <a:off x="4952675" y="4676966"/>
            <a:ext cx="2016397" cy="2016397"/>
            <a:chOff x="0" y="0"/>
            <a:chExt cx="4282180" cy="4282180"/>
          </a:xfrm>
        </p:grpSpPr>
        <p:sp>
          <p:nvSpPr>
            <p:cNvPr id="47" name="形状">
              <a:extLst>
                <a:ext uri="{FF2B5EF4-FFF2-40B4-BE49-F238E27FC236}">
                  <a16:creationId xmlns="" xmlns:a16="http://schemas.microsoft.com/office/drawing/2014/main" id="{C5CB832C-A953-41F1-CB2C-14A1C1AB0E61}"/>
                </a:ext>
              </a:extLst>
            </p:cNvPr>
            <p:cNvSpPr/>
            <p:nvPr/>
          </p:nvSpPr>
          <p:spPr>
            <a:xfrm>
              <a:off x="-1" y="-1"/>
              <a:ext cx="4282182" cy="428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17" y="10800"/>
                  </a:moveTo>
                  <a:cubicBezTo>
                    <a:pt x="417" y="16534"/>
                    <a:pt x="5066" y="21183"/>
                    <a:pt x="10800" y="21183"/>
                  </a:cubicBezTo>
                  <a:cubicBezTo>
                    <a:pt x="16534" y="21183"/>
                    <a:pt x="21183" y="16534"/>
                    <a:pt x="21183" y="10800"/>
                  </a:cubicBezTo>
                  <a:cubicBezTo>
                    <a:pt x="21183" y="5066"/>
                    <a:pt x="16534" y="417"/>
                    <a:pt x="10800" y="417"/>
                  </a:cubicBezTo>
                  <a:cubicBezTo>
                    <a:pt x="5066" y="417"/>
                    <a:pt x="417" y="5066"/>
                    <a:pt x="417" y="10800"/>
                  </a:cubicBezTo>
                  <a:close/>
                </a:path>
              </a:pathLst>
            </a:custGeom>
            <a:solidFill>
              <a:srgbClr val="A9A9A9"/>
            </a:solidFill>
            <a:ln w="12700" cap="flat">
              <a:solidFill>
                <a:srgbClr val="418FDE"/>
              </a:solidFill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130000"/>
                </a:lnSpc>
                <a:defRPr sz="1000" b="0">
                  <a:solidFill>
                    <a:srgbClr val="000000">
                      <a:alpha val="70000"/>
                    </a:srgbClr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90%…">
              <a:extLst>
                <a:ext uri="{FF2B5EF4-FFF2-40B4-BE49-F238E27FC236}">
                  <a16:creationId xmlns="" xmlns:a16="http://schemas.microsoft.com/office/drawing/2014/main" id="{50A5031B-986E-2515-8B1B-BEEF9627FAC8}"/>
                </a:ext>
              </a:extLst>
            </p:cNvPr>
            <p:cNvSpPr txBox="1"/>
            <p:nvPr/>
          </p:nvSpPr>
          <p:spPr>
            <a:xfrm>
              <a:off x="627111" y="820463"/>
              <a:ext cx="3027958" cy="2641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30000"/>
                </a:lnSpc>
                <a:defRPr sz="4800" b="0">
                  <a:solidFill>
                    <a:srgbClr val="A9A9A9"/>
                  </a:solidFill>
                  <a:latin typeface="Cinzel"/>
                  <a:ea typeface="Cinzel"/>
                  <a:cs typeface="Cinzel"/>
                  <a:sym typeface="Cinzel"/>
                </a:defRPr>
              </a:pPr>
              <a:r>
                <a:rPr lang="ru-RU" sz="2400" dirty="0">
                  <a:solidFill>
                    <a:srgbClr val="418F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  <a:endParaRPr sz="2400" baseline="300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30000"/>
                </a:lnSpc>
                <a:defRPr sz="2000" b="0">
                  <a:solidFill>
                    <a:srgbClr val="A9A9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Helvetica"/>
                </a:rPr>
                <a:t>Объектов не были обнаружены</a:t>
              </a:r>
              <a:endParaRPr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Donut 7">
            <a:extLst>
              <a:ext uri="{FF2B5EF4-FFF2-40B4-BE49-F238E27FC236}">
                <a16:creationId xmlns="" xmlns:a16="http://schemas.microsoft.com/office/drawing/2014/main" id="{98F8EED5-D1AD-D9D9-0C04-AE35534DAE8D}"/>
              </a:ext>
            </a:extLst>
          </p:cNvPr>
          <p:cNvGrpSpPr>
            <a:grpSpLocks noChangeAspect="1"/>
          </p:cNvGrpSpPr>
          <p:nvPr/>
        </p:nvGrpSpPr>
        <p:grpSpPr>
          <a:xfrm>
            <a:off x="8880136" y="4676964"/>
            <a:ext cx="2016397" cy="2016397"/>
            <a:chOff x="0" y="0"/>
            <a:chExt cx="4282180" cy="4282180"/>
          </a:xfrm>
        </p:grpSpPr>
        <p:sp>
          <p:nvSpPr>
            <p:cNvPr id="50" name="形状">
              <a:extLst>
                <a:ext uri="{FF2B5EF4-FFF2-40B4-BE49-F238E27FC236}">
                  <a16:creationId xmlns="" xmlns:a16="http://schemas.microsoft.com/office/drawing/2014/main" id="{E2322101-2E3E-CDBE-56E5-5005C2A4B1B5}"/>
                </a:ext>
              </a:extLst>
            </p:cNvPr>
            <p:cNvSpPr/>
            <p:nvPr/>
          </p:nvSpPr>
          <p:spPr>
            <a:xfrm>
              <a:off x="-1" y="-1"/>
              <a:ext cx="4282182" cy="4282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417" y="10800"/>
                  </a:moveTo>
                  <a:cubicBezTo>
                    <a:pt x="417" y="16534"/>
                    <a:pt x="5066" y="21183"/>
                    <a:pt x="10800" y="21183"/>
                  </a:cubicBezTo>
                  <a:cubicBezTo>
                    <a:pt x="16534" y="21183"/>
                    <a:pt x="21183" y="16534"/>
                    <a:pt x="21183" y="10800"/>
                  </a:cubicBezTo>
                  <a:cubicBezTo>
                    <a:pt x="21183" y="5066"/>
                    <a:pt x="16534" y="417"/>
                    <a:pt x="10800" y="417"/>
                  </a:cubicBezTo>
                  <a:cubicBezTo>
                    <a:pt x="5066" y="417"/>
                    <a:pt x="417" y="5066"/>
                    <a:pt x="417" y="10800"/>
                  </a:cubicBezTo>
                  <a:close/>
                </a:path>
              </a:pathLst>
            </a:custGeom>
            <a:solidFill>
              <a:srgbClr val="A9A9A9"/>
            </a:solidFill>
            <a:ln w="12700" cap="flat">
              <a:solidFill>
                <a:srgbClr val="418FDE"/>
              </a:solidFill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>
                <a:lnSpc>
                  <a:spcPct val="130000"/>
                </a:lnSpc>
                <a:defRPr sz="1000" b="0">
                  <a:solidFill>
                    <a:srgbClr val="000000">
                      <a:alpha val="70000"/>
                    </a:srgbClr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3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90%…">
              <a:extLst>
                <a:ext uri="{FF2B5EF4-FFF2-40B4-BE49-F238E27FC236}">
                  <a16:creationId xmlns="" xmlns:a16="http://schemas.microsoft.com/office/drawing/2014/main" id="{ABBD36DE-5474-20A3-7A53-360C773925D6}"/>
                </a:ext>
              </a:extLst>
            </p:cNvPr>
            <p:cNvSpPr txBox="1"/>
            <p:nvPr/>
          </p:nvSpPr>
          <p:spPr>
            <a:xfrm>
              <a:off x="627111" y="820463"/>
              <a:ext cx="3027958" cy="26412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lnSpc>
                  <a:spcPct val="130000"/>
                </a:lnSpc>
                <a:defRPr sz="4800" b="0">
                  <a:solidFill>
                    <a:srgbClr val="A9A9A9"/>
                  </a:solidFill>
                  <a:latin typeface="Cinzel"/>
                  <a:ea typeface="Cinzel"/>
                  <a:cs typeface="Cinzel"/>
                  <a:sym typeface="Cinzel"/>
                </a:defRPr>
              </a:pPr>
              <a:r>
                <a:rPr lang="ru-RU" sz="2400" dirty="0">
                  <a:solidFill>
                    <a:srgbClr val="418F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ru-RU" sz="2400" dirty="0">
                <a:solidFill>
                  <a:srgbClr val="418FDE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algn="ctr">
                <a:lnSpc>
                  <a:spcPct val="130000"/>
                </a:lnSpc>
                <a:defRPr sz="2000" b="0">
                  <a:solidFill>
                    <a:srgbClr val="A9A9A9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ложных срабатываний</a:t>
              </a:r>
              <a:endParaRPr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71762825-EC0A-FC72-66F3-EBCB3F56139D}"/>
              </a:ext>
            </a:extLst>
          </p:cNvPr>
          <p:cNvSpPr txBox="1"/>
          <p:nvPr/>
        </p:nvSpPr>
        <p:spPr>
          <a:xfrm>
            <a:off x="4590580" y="4300705"/>
            <a:ext cx="27356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Порог обнаружения 0.9 </a:t>
            </a:r>
          </a:p>
        </p:txBody>
      </p:sp>
    </p:spTree>
    <p:extLst>
      <p:ext uri="{BB962C8B-B14F-4D97-AF65-F5344CB8AC3E}">
        <p14:creationId xmlns:p14="http://schemas.microsoft.com/office/powerpoint/2010/main" val="10466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6" y="343568"/>
            <a:ext cx="9501880" cy="781176"/>
          </a:xfrm>
        </p:spPr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Особенности радиолокационной съемки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="" xmlns:a16="http://schemas.microsoft.com/office/drawing/2014/main" id="{8ACEF6F1-B5B4-4545-9B18-5F2F61FAA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659" y="4416160"/>
            <a:ext cx="1354733" cy="1339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6000"/>
                  </a:blip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="" xmlns:a16="http://schemas.microsoft.com/office/drawing/2014/main" id="{111A6B1E-7FCA-47AB-99B4-F903A39C4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" t="2316" r="3048" b="4632"/>
          <a:stretch>
            <a:fillRect/>
          </a:stretch>
        </p:blipFill>
        <p:spPr bwMode="auto">
          <a:xfrm>
            <a:off x="3935585" y="2480870"/>
            <a:ext cx="1870807" cy="1221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6" name="Text Box 7">
            <a:extLst>
              <a:ext uri="{FF2B5EF4-FFF2-40B4-BE49-F238E27FC236}">
                <a16:creationId xmlns="" xmlns:a16="http://schemas.microsoft.com/office/drawing/2014/main" id="{03C0BC3B-7234-4DE2-928C-9B3672898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3611" y="4296136"/>
            <a:ext cx="2276819" cy="495351"/>
          </a:xfrm>
          <a:prstGeom prst="rect">
            <a:avLst/>
          </a:prstGeom>
          <a:ln>
            <a:headEnd/>
            <a:tailEnd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20000" tIns="62400" rIns="120000" bIns="6240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667"/>
              </a:spcBef>
              <a:buClr>
                <a:srgbClr val="0000CC"/>
              </a:buClr>
              <a:buSzPct val="100000"/>
            </a:pPr>
            <a:r>
              <a:rPr lang="en-GB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HH HV VH VV</a:t>
            </a:r>
          </a:p>
        </p:txBody>
      </p:sp>
      <p:sp>
        <p:nvSpPr>
          <p:cNvPr id="17" name="Text Box 11">
            <a:extLst>
              <a:ext uri="{FF2B5EF4-FFF2-40B4-BE49-F238E27FC236}">
                <a16:creationId xmlns="" xmlns:a16="http://schemas.microsoft.com/office/drawing/2014/main" id="{51E4F111-4DA8-487F-8111-EEBA7421B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0319" y="2458327"/>
            <a:ext cx="1354733" cy="495351"/>
          </a:xfrm>
          <a:prstGeom prst="rect">
            <a:avLst/>
          </a:prstGeom>
          <a:ln>
            <a:headEnd/>
            <a:tailEnd/>
          </a:ln>
          <a:effectLst>
            <a:outerShdw blurRad="190500" rotWithShape="0">
              <a:srgbClr val="000000">
                <a:alpha val="70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20000" tIns="62400" rIns="120000" bIns="6240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667"/>
              </a:spcBef>
              <a:buClr>
                <a:srgbClr val="0000CC"/>
              </a:buClr>
              <a:buSzPct val="100000"/>
            </a:pPr>
            <a:r>
              <a:rPr lang="en-GB" altLang="ru-RU" sz="2400" dirty="0">
                <a:latin typeface="Arial" panose="020B0604020202020204" pitchFamily="34" charset="0"/>
                <a:cs typeface="Arial" panose="020B0604020202020204" pitchFamily="34" charset="0"/>
              </a:rPr>
              <a:t>A  F</a:t>
            </a:r>
          </a:p>
        </p:txBody>
      </p:sp>
      <p:pic>
        <p:nvPicPr>
          <p:cNvPr id="18" name="Рисунок 17" descr="Pict_Chekurin2019_Slant_range.jpg">
            <a:extLst>
              <a:ext uri="{FF2B5EF4-FFF2-40B4-BE49-F238E27FC236}">
                <a16:creationId xmlns="" xmlns:a16="http://schemas.microsoft.com/office/drawing/2014/main" id="{AC244445-9DEE-47BA-9F04-92F7247B393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9983" y="2471932"/>
            <a:ext cx="2577515" cy="37224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 descr="Pict_Chekurin2019_Microwave.jpg">
            <a:extLst>
              <a:ext uri="{FF2B5EF4-FFF2-40B4-BE49-F238E27FC236}">
                <a16:creationId xmlns="" xmlns:a16="http://schemas.microsoft.com/office/drawing/2014/main" id="{01C9BCE0-7B29-4FE8-8184-468D65EDD8A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31585" y="2471933"/>
            <a:ext cx="2550087" cy="3766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Text Box 13">
            <a:extLst>
              <a:ext uri="{FF2B5EF4-FFF2-40B4-BE49-F238E27FC236}">
                <a16:creationId xmlns="" xmlns:a16="http://schemas.microsoft.com/office/drawing/2014/main" id="{F6A3F9B9-F1A0-4C08-A25B-18F40C9A6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381" y="1551529"/>
            <a:ext cx="2550088" cy="61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0000" tIns="62400" rIns="120000" bIns="6240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Clr>
                <a:srgbClr val="660033"/>
              </a:buClr>
              <a:buSzPct val="100000"/>
            </a:pPr>
            <a:r>
              <a:rPr lang="ru-RU" altLang="ru-RU" sz="16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Проекция </a:t>
            </a:r>
            <a:endParaRPr lang="en-US" altLang="ru-RU" sz="1600" dirty="0">
              <a:solidFill>
                <a:srgbClr val="418F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Clr>
                <a:srgbClr val="660033"/>
              </a:buClr>
              <a:buSzPct val="100000"/>
            </a:pPr>
            <a:r>
              <a:rPr lang="ru-RU" altLang="ru-RU" sz="16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наклонной дальности</a:t>
            </a:r>
            <a:endParaRPr lang="en-GB" altLang="ru-RU" sz="1600" dirty="0">
              <a:solidFill>
                <a:srgbClr val="418F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28">
            <a:extLst>
              <a:ext uri="{FF2B5EF4-FFF2-40B4-BE49-F238E27FC236}">
                <a16:creationId xmlns="" xmlns:a16="http://schemas.microsoft.com/office/drawing/2014/main" id="{D3569180-D046-43E9-B70F-3858F5A7C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723" y="1523069"/>
            <a:ext cx="2390707" cy="61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0000" tIns="62400" rIns="120000" bIns="6240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Clr>
                <a:srgbClr val="660033"/>
              </a:buClr>
              <a:buSzPct val="100000"/>
            </a:pPr>
            <a:r>
              <a:rPr lang="ru-RU" altLang="ru-RU" sz="16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 или несколько поляризаций </a:t>
            </a:r>
            <a:endParaRPr lang="en-US" altLang="ru-RU" sz="1600" dirty="0">
              <a:solidFill>
                <a:srgbClr val="418F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30">
            <a:extLst>
              <a:ext uri="{FF2B5EF4-FFF2-40B4-BE49-F238E27FC236}">
                <a16:creationId xmlns="" xmlns:a16="http://schemas.microsoft.com/office/drawing/2014/main" id="{B2BDA09D-34EB-4720-B8C5-C52741946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551" y="1562401"/>
            <a:ext cx="2470149" cy="61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0000" tIns="62400" rIns="120000" bIns="6240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ts val="1667"/>
              </a:spcBef>
              <a:buClr>
                <a:srgbClr val="660033"/>
              </a:buClr>
              <a:buSzPct val="100000"/>
            </a:pPr>
            <a:r>
              <a:rPr lang="ru-RU" altLang="ru-RU" sz="16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или несколько частотных каналов</a:t>
            </a:r>
            <a:endParaRPr lang="en-GB" altLang="ru-RU" sz="1600" dirty="0">
              <a:solidFill>
                <a:srgbClr val="418F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17">
            <a:extLst>
              <a:ext uri="{FF2B5EF4-FFF2-40B4-BE49-F238E27FC236}">
                <a16:creationId xmlns="" xmlns:a16="http://schemas.microsoft.com/office/drawing/2014/main" id="{5E1DC97D-73CA-4940-AA5A-3BD03877C74B}"/>
              </a:ext>
            </a:extLst>
          </p:cNvPr>
          <p:cNvSpPr txBox="1">
            <a:spLocks noChangeArrowheads="1"/>
          </p:cNvSpPr>
          <p:nvPr/>
        </p:nvSpPr>
        <p:spPr bwMode="auto">
          <a:xfrm rot="4740000">
            <a:off x="189320" y="4536569"/>
            <a:ext cx="2674581" cy="70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0000" tIns="62400" rIns="120000" bIns="6240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ts val="1667"/>
              </a:spcBef>
              <a:buClr>
                <a:srgbClr val="660033"/>
              </a:buClr>
              <a:buSzPct val="100000"/>
            </a:pPr>
            <a:r>
              <a:rPr lang="ru-RU" altLang="ru-RU" sz="18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Наклонная дальность</a:t>
            </a:r>
            <a:endParaRPr lang="en-GB" altLang="ru-RU" sz="18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33">
            <a:extLst>
              <a:ext uri="{FF2B5EF4-FFF2-40B4-BE49-F238E27FC236}">
                <a16:creationId xmlns="" xmlns:a16="http://schemas.microsoft.com/office/drawing/2014/main" id="{A7ED11CB-283B-4A0B-9660-3350993B2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8344" y="1551530"/>
            <a:ext cx="2071945" cy="61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0000" tIns="62400" rIns="120000" bIns="6240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ts val="1667"/>
              </a:spcBef>
              <a:buClr>
                <a:srgbClr val="660033"/>
              </a:buClr>
              <a:buSzPct val="100000"/>
            </a:pPr>
            <a:r>
              <a:rPr lang="ru-RU" altLang="ru-RU" sz="16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Амплитуда и фаза сигнала</a:t>
            </a:r>
            <a:endParaRPr lang="en-GB" altLang="ru-RU" sz="1600" dirty="0">
              <a:solidFill>
                <a:srgbClr val="418F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37">
            <a:extLst>
              <a:ext uri="{FF2B5EF4-FFF2-40B4-BE49-F238E27FC236}">
                <a16:creationId xmlns="" xmlns:a16="http://schemas.microsoft.com/office/drawing/2014/main" id="{64E6F965-3D87-40F4-AEF9-CDB306E28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6492" y="3352423"/>
            <a:ext cx="1514416" cy="61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20000" tIns="62400" rIns="120000" bIns="6240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b="1" kern="1200">
                <a:solidFill>
                  <a:schemeClr val="tx1"/>
                </a:solidFill>
                <a:latin typeface="Tahoma" panose="020B060403050404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ts val="1667"/>
              </a:spcBef>
              <a:buClr>
                <a:srgbClr val="660033"/>
              </a:buClr>
              <a:buSzPct val="100000"/>
            </a:pPr>
            <a:r>
              <a:rPr lang="ru-RU" altLang="ru-RU" sz="16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</a:t>
            </a:r>
            <a:r>
              <a:rPr lang="ru-RU" altLang="ru-RU" sz="1600" dirty="0" err="1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спекл-шума</a:t>
            </a:r>
            <a:endParaRPr lang="en-GB" altLang="ru-RU" sz="1600" dirty="0">
              <a:solidFill>
                <a:srgbClr val="418F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93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6" y="343568"/>
            <a:ext cx="9501880" cy="781176"/>
          </a:xfrm>
        </p:spPr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Примеры использования обученной нейронной сети для мониторинга нефтедобывающих вышек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27">
            <a:extLst>
              <a:ext uri="{FF2B5EF4-FFF2-40B4-BE49-F238E27FC236}">
                <a16:creationId xmlns="" xmlns:a16="http://schemas.microsoft.com/office/drawing/2014/main" id="{6AF1DC29-4695-56A8-CCFB-9CE603C10FCF}"/>
              </a:ext>
            </a:extLst>
          </p:cNvPr>
          <p:cNvSpPr txBox="1"/>
          <p:nvPr/>
        </p:nvSpPr>
        <p:spPr>
          <a:xfrm>
            <a:off x="7548711" y="5519762"/>
            <a:ext cx="464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Кувейт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Бурганское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нефтяное месторождение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Снимок </a:t>
            </a:r>
            <a:r>
              <a:rPr lang="en-US" alt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TerraSAR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диапазон, 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HH-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поляризация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C6A28B36-1E76-BD6D-E827-38C43A45E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0" y="1306672"/>
            <a:ext cx="3241137" cy="487229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8B4322CE-837B-C82F-9D73-283993853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704" y="1220757"/>
            <a:ext cx="4217121" cy="270920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A612C1F5-B89E-A3C4-4D49-90C5F4EE7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813" y="4018744"/>
            <a:ext cx="4064896" cy="27411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1C64B274-CB44-BEFF-71A3-FB7BE0130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192" y="1220755"/>
            <a:ext cx="4042544" cy="404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6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6" y="343568"/>
            <a:ext cx="9501880" cy="781176"/>
          </a:xfrm>
        </p:spPr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Примеры использования обученной нейронной сети для мониторинга нефтедобывающих вышек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27">
            <a:extLst>
              <a:ext uri="{FF2B5EF4-FFF2-40B4-BE49-F238E27FC236}">
                <a16:creationId xmlns="" xmlns:a16="http://schemas.microsoft.com/office/drawing/2014/main" id="{6AF1DC29-4695-56A8-CCFB-9CE603C10FCF}"/>
              </a:ext>
            </a:extLst>
          </p:cNvPr>
          <p:cNvSpPr txBox="1"/>
          <p:nvPr/>
        </p:nvSpPr>
        <p:spPr>
          <a:xfrm>
            <a:off x="4175789" y="6037178"/>
            <a:ext cx="464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Кувейт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Бурганское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нефтяное месторождение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Снимок </a:t>
            </a:r>
            <a:r>
              <a:rPr lang="en-US" alt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TerraSAR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диапазон, 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HH-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поляризация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6138143-882C-99FA-5931-129C11E5A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0" y="1353263"/>
            <a:ext cx="3541849" cy="46839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FB49AF1-6274-7442-4B69-63393E139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33" y="1353265"/>
            <a:ext cx="6144683" cy="46839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CCBE602-3807-756D-D9F3-60D91C515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3273" y="1381693"/>
            <a:ext cx="2171401" cy="465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6" y="343568"/>
            <a:ext cx="9501880" cy="781176"/>
          </a:xfrm>
        </p:spPr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Примеры использования обученной нейронной сети для мониторинга нефтедобывающих вышек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27">
            <a:extLst>
              <a:ext uri="{FF2B5EF4-FFF2-40B4-BE49-F238E27FC236}">
                <a16:creationId xmlns="" xmlns:a16="http://schemas.microsoft.com/office/drawing/2014/main" id="{6AF1DC29-4695-56A8-CCFB-9CE603C10FCF}"/>
              </a:ext>
            </a:extLst>
          </p:cNvPr>
          <p:cNvSpPr txBox="1"/>
          <p:nvPr/>
        </p:nvSpPr>
        <p:spPr>
          <a:xfrm>
            <a:off x="1580211" y="6166937"/>
            <a:ext cx="9031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Кувейт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Бурганское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нефтяное месторождение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Снимок </a:t>
            </a:r>
            <a:r>
              <a:rPr lang="en-US" alt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TerraSAR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диапазон, 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HH-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поляризация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38" y="1274939"/>
            <a:ext cx="9488327" cy="489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5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6" y="343568"/>
            <a:ext cx="9501880" cy="781176"/>
          </a:xfrm>
        </p:spPr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Примеры использования обученной нейронной сети для мониторинга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акватории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порта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27">
            <a:extLst>
              <a:ext uri="{FF2B5EF4-FFF2-40B4-BE49-F238E27FC236}">
                <a16:creationId xmlns="" xmlns:a16="http://schemas.microsoft.com/office/drawing/2014/main" id="{6AF1DC29-4695-56A8-CCFB-9CE603C10FCF}"/>
              </a:ext>
            </a:extLst>
          </p:cNvPr>
          <p:cNvSpPr txBox="1"/>
          <p:nvPr/>
        </p:nvSpPr>
        <p:spPr>
          <a:xfrm>
            <a:off x="3002312" y="6166937"/>
            <a:ext cx="6187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Испания, г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Барселона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Снимок </a:t>
            </a:r>
            <a:r>
              <a:rPr lang="en-US" alt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TerraSAR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диапазон, 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HH-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поляризация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312" y="1304301"/>
            <a:ext cx="6187373" cy="48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2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6" y="343568"/>
            <a:ext cx="9501880" cy="781176"/>
          </a:xfrm>
        </p:spPr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Примеры использования обученной нейронной сети для мониторинга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акватории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порта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27">
            <a:extLst>
              <a:ext uri="{FF2B5EF4-FFF2-40B4-BE49-F238E27FC236}">
                <a16:creationId xmlns="" xmlns:a16="http://schemas.microsoft.com/office/drawing/2014/main" id="{6AF1DC29-4695-56A8-CCFB-9CE603C10FCF}"/>
              </a:ext>
            </a:extLst>
          </p:cNvPr>
          <p:cNvSpPr txBox="1"/>
          <p:nvPr/>
        </p:nvSpPr>
        <p:spPr>
          <a:xfrm>
            <a:off x="2351581" y="6166936"/>
            <a:ext cx="7488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острова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Сахалин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Охотское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море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Снимок 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GaoFen-3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(C-диапазон, VH-поляризация, режим съемки </a:t>
            </a:r>
            <a:r>
              <a:rPr lang="ru-RU" alt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ScanSAR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215491"/>
            <a:ext cx="7584843" cy="495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4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6" y="343568"/>
            <a:ext cx="9501880" cy="781176"/>
          </a:xfrm>
        </p:spPr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Примеры использования обученной нейронной сети для мониторинга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акватории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порта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27">
            <a:extLst>
              <a:ext uri="{FF2B5EF4-FFF2-40B4-BE49-F238E27FC236}">
                <a16:creationId xmlns="" xmlns:a16="http://schemas.microsoft.com/office/drawing/2014/main" id="{6AF1DC29-4695-56A8-CCFB-9CE603C10FCF}"/>
              </a:ext>
            </a:extLst>
          </p:cNvPr>
          <p:cNvSpPr txBox="1"/>
          <p:nvPr/>
        </p:nvSpPr>
        <p:spPr>
          <a:xfrm>
            <a:off x="1967539" y="6166936"/>
            <a:ext cx="8256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острова </a:t>
            </a:r>
            <a:r>
              <a:rPr lang="ru-RU" alt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Корс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Лигурийское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море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Снимок 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Sentinel-1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(C-диапазон,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-поляризация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режим съемки 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Interferometric 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Wide).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533" y="1508789"/>
            <a:ext cx="8458553" cy="45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77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49638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6" y="343568"/>
            <a:ext cx="9501880" cy="781176"/>
          </a:xfrm>
        </p:spPr>
        <p:txBody>
          <a:bodyPr/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Блок создания и редактирования 3D-моделей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27">
            <a:extLst>
              <a:ext uri="{FF2B5EF4-FFF2-40B4-BE49-F238E27FC236}">
                <a16:creationId xmlns:a16="http://schemas.microsoft.com/office/drawing/2014/main" xmlns="" id="{3F7C2ED5-7AEE-98D2-C704-CC6609BADF84}"/>
              </a:ext>
            </a:extLst>
          </p:cNvPr>
          <p:cNvSpPr txBox="1"/>
          <p:nvPr/>
        </p:nvSpPr>
        <p:spPr>
          <a:xfrm>
            <a:off x="332351" y="1381687"/>
            <a:ext cx="5763648" cy="128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может быть создана по набору фотоснимков, например, с БПЛА.</a:t>
            </a:r>
          </a:p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Проблема – организация съёмок объектов с разных ракурсов.</a:t>
            </a:r>
          </a:p>
        </p:txBody>
      </p:sp>
      <p:cxnSp>
        <p:nvCxnSpPr>
          <p:cNvPr id="100" name="Прямая соединительная линия 99">
            <a:extLst>
              <a:ext uri="{FF2B5EF4-FFF2-40B4-BE49-F238E27FC236}">
                <a16:creationId xmlns:a16="http://schemas.microsoft.com/office/drawing/2014/main" xmlns="" id="{773406E1-5293-AF7A-AA7C-F1D607EAA1FB}"/>
              </a:ext>
            </a:extLst>
          </p:cNvPr>
          <p:cNvCxnSpPr>
            <a:cxnSpLocks/>
          </p:cNvCxnSpPr>
          <p:nvPr/>
        </p:nvCxnSpPr>
        <p:spPr>
          <a:xfrm flipV="1">
            <a:off x="6096000" y="1139205"/>
            <a:ext cx="0" cy="5458148"/>
          </a:xfrm>
          <a:prstGeom prst="line">
            <a:avLst/>
          </a:prstGeom>
          <a:ln>
            <a:solidFill>
              <a:srgbClr val="418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ADFE511-260B-17C0-8935-E472A4B6FB1C}"/>
              </a:ext>
            </a:extLst>
          </p:cNvPr>
          <p:cNvSpPr txBox="1"/>
          <p:nvPr/>
        </p:nvSpPr>
        <p:spPr>
          <a:xfrm>
            <a:off x="2843138" y="3986864"/>
            <a:ext cx="17262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600"/>
              </a:spcBef>
              <a:buClr>
                <a:schemeClr val="accent1"/>
              </a:buClr>
              <a:defRPr/>
            </a:pPr>
            <a:r>
              <a:rPr lang="ru-RU" alt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ЦМП объекта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91FA7F51-7F28-560B-FBC0-596928C6B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2" t="19612" r="30858" b="22662"/>
          <a:stretch>
            <a:fillRect/>
          </a:stretch>
        </p:blipFill>
        <p:spPr bwMode="auto">
          <a:xfrm>
            <a:off x="431371" y="3236979"/>
            <a:ext cx="22098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xmlns="" id="{BE274237-85EE-7698-201E-21B30698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8" t="37479" r="8159" b="24927"/>
          <a:stretch>
            <a:fillRect/>
          </a:stretch>
        </p:blipFill>
        <p:spPr bwMode="auto">
          <a:xfrm>
            <a:off x="2162735" y="5156605"/>
            <a:ext cx="3529012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C81CF36-3805-4AC5-3149-485624E42E41}"/>
              </a:ext>
            </a:extLst>
          </p:cNvPr>
          <p:cNvSpPr txBox="1"/>
          <p:nvPr/>
        </p:nvSpPr>
        <p:spPr>
          <a:xfrm>
            <a:off x="594712" y="5689487"/>
            <a:ext cx="17262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600"/>
              </a:spcBef>
              <a:buClr>
                <a:schemeClr val="accent1"/>
              </a:buClr>
              <a:defRPr/>
            </a:pPr>
            <a:r>
              <a:rPr lang="ru-RU" alt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Облако точек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xmlns="" id="{C690FC0A-3E63-0FEB-3DFD-7C989741E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21" y="2130616"/>
            <a:ext cx="5826224" cy="3503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96F67B5-937B-2F0B-DB00-200D73E03E79}"/>
              </a:ext>
            </a:extLst>
          </p:cNvPr>
          <p:cNvSpPr txBox="1"/>
          <p:nvPr/>
        </p:nvSpPr>
        <p:spPr>
          <a:xfrm>
            <a:off x="7470743" y="5689486"/>
            <a:ext cx="34607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600"/>
              </a:spcBef>
              <a:buClr>
                <a:schemeClr val="accent1"/>
              </a:buClr>
              <a:defRPr/>
            </a:pPr>
            <a:r>
              <a:rPr lang="ru-RU" alt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объекта в векторной форме</a:t>
            </a:r>
          </a:p>
        </p:txBody>
      </p:sp>
    </p:spTree>
    <p:extLst>
      <p:ext uri="{BB962C8B-B14F-4D97-AF65-F5344CB8AC3E}">
        <p14:creationId xmlns:p14="http://schemas.microsoft.com/office/powerpoint/2010/main" val="196642807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6" y="343568"/>
            <a:ext cx="9501880" cy="781176"/>
          </a:xfrm>
        </p:spPr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Примеры использования обученной нейронной сети для мониторинга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акватории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порта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28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27">
            <a:extLst>
              <a:ext uri="{FF2B5EF4-FFF2-40B4-BE49-F238E27FC236}">
                <a16:creationId xmlns="" xmlns:a16="http://schemas.microsoft.com/office/drawing/2014/main" id="{6AF1DC29-4695-56A8-CCFB-9CE603C10FCF}"/>
              </a:ext>
            </a:extLst>
          </p:cNvPr>
          <p:cNvSpPr txBox="1"/>
          <p:nvPr/>
        </p:nvSpPr>
        <p:spPr>
          <a:xfrm>
            <a:off x="119336" y="6165304"/>
            <a:ext cx="6187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Сгенерированный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эталон стратегического бомбардировщика B-52.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27" y="1698531"/>
            <a:ext cx="4373171" cy="4365512"/>
          </a:xfrm>
          <a:prstGeom prst="rect">
            <a:avLst/>
          </a:prstGeom>
        </p:spPr>
      </p:pic>
      <p:pic>
        <p:nvPicPr>
          <p:cNvPr id="9" name="Picture 3" descr="3">
            <a:extLst>
              <a:ext uri="{FF2B5EF4-FFF2-40B4-BE49-F238E27FC236}">
                <a16:creationId xmlns:a16="http://schemas.microsoft.com/office/drawing/2014/main" xmlns="" id="{6425E0A1-AF0F-0773-82C9-0FCFFEC5D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777" y="2247307"/>
            <a:ext cx="1539727" cy="60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46EC425E-4815-5E33-3E4D-4145EE9BC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35" y="2975859"/>
            <a:ext cx="923843" cy="65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3808C33A-8FDE-AD24-273A-9BACAE512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781" y="2975859"/>
            <a:ext cx="928827" cy="65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1E36C6F8-50DB-0CF7-3D6C-26B014E58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537" y="4600340"/>
            <a:ext cx="1521044" cy="64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2">
            <a:extLst>
              <a:ext uri="{FF2B5EF4-FFF2-40B4-BE49-F238E27FC236}">
                <a16:creationId xmlns:a16="http://schemas.microsoft.com/office/drawing/2014/main" xmlns="" id="{273A4221-DEA0-58FA-4A76-3A4375A71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745" y="3980892"/>
            <a:ext cx="1924196" cy="50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8877AA7E-4449-255B-E3DD-70A1FBE49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823" y="4674562"/>
            <a:ext cx="706553" cy="64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1">
            <a:extLst>
              <a:ext uri="{FF2B5EF4-FFF2-40B4-BE49-F238E27FC236}">
                <a16:creationId xmlns:a16="http://schemas.microsoft.com/office/drawing/2014/main" xmlns="" id="{D10EFE25-ADE2-23B2-BD74-5D55564CE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3911963"/>
            <a:ext cx="676924" cy="66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54EF4FEA-B535-0E4F-6118-F412FC37C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768" y="2985447"/>
            <a:ext cx="640854" cy="64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xmlns="" id="{79CB9AB2-AD5A-3CF8-CB68-D2B2601F1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lum bright="-3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596" y="2985447"/>
            <a:ext cx="671654" cy="64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xmlns="" id="{BA0B0758-838F-2D65-EA24-84785DFC8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lum brigh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769" y="2389959"/>
            <a:ext cx="875848" cy="48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xmlns="" id="{F00D617F-EC98-7F59-DD86-AC527E4EF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lum brigh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434" y="2312733"/>
            <a:ext cx="998055" cy="59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29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6" y="343568"/>
            <a:ext cx="9501880" cy="781176"/>
          </a:xfrm>
        </p:spPr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Проблематика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7">
            <a:extLst>
              <a:ext uri="{FF2B5EF4-FFF2-40B4-BE49-F238E27FC236}">
                <a16:creationId xmlns="" xmlns:a16="http://schemas.microsoft.com/office/drawing/2014/main" id="{3F7C2ED5-7AEE-98D2-C704-CC6609BADF84}"/>
              </a:ext>
            </a:extLst>
          </p:cNvPr>
          <p:cNvSpPr txBox="1"/>
          <p:nvPr/>
        </p:nvSpPr>
        <p:spPr>
          <a:xfrm>
            <a:off x="338538" y="1796820"/>
            <a:ext cx="62375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9178" indent="-239178" algn="just" defTabSz="1100639" hangingPunct="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Объекты </a:t>
            </a:r>
            <a:r>
              <a:rPr lang="ru-RU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на радиолокационном изображении (РЛИ) представлены в виде наборов областей ярких точек</a:t>
            </a:r>
            <a:r>
              <a:rPr lang="ru-RU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.</a:t>
            </a:r>
          </a:p>
          <a:p>
            <a:pPr algn="just" defTabSz="1100639" hangingPunct="0"/>
            <a:endParaRPr lang="ru-RU" sz="16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239178" indent="-239178" algn="just" defTabSz="1100639" hangingPunct="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Незначительные изменения </a:t>
            </a:r>
            <a:r>
              <a:rPr lang="ru-RU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ракурса наблюдаемого объекта, угла наблюдения, поляризации, частоты электромагнитной волны, или с изменением других параметров съемки, объект на полученном изображении </a:t>
            </a:r>
            <a:r>
              <a:rPr lang="ru-RU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может </a:t>
            </a:r>
            <a:r>
              <a:rPr lang="ru-RU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в значительной степени изменить свой вид. </a:t>
            </a:r>
            <a:endParaRPr lang="ru-RU" sz="16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239178" indent="-239178" algn="just" defTabSz="1100639" hangingPunct="0">
              <a:buFont typeface="Arial" panose="020B0604020202020204" pitchFamily="34" charset="0"/>
              <a:buChar char="•"/>
            </a:pPr>
            <a:endParaRPr lang="ru-RU" sz="16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239178" indent="-239178" algn="just" defTabSz="1100639" hangingPunct="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Отсутствие </a:t>
            </a:r>
            <a:r>
              <a:rPr lang="ru-RU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в </a:t>
            </a:r>
            <a:r>
              <a:rPr lang="ru-RU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открытом доступе наборов </a:t>
            </a:r>
            <a:r>
              <a:rPr lang="ru-RU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РЛП </a:t>
            </a:r>
            <a:r>
              <a:rPr lang="ru-RU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различных объектов, </a:t>
            </a:r>
            <a:r>
              <a:rPr lang="ru-RU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который бы учитывал различные углы наблюдения радиолокатора, ракурс цели и конкретные параметры съемки</a:t>
            </a:r>
            <a:r>
              <a:rPr lang="ru-RU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.</a:t>
            </a:r>
          </a:p>
          <a:p>
            <a:pPr algn="just" defTabSz="1100639" hangingPunct="0"/>
            <a:endParaRPr lang="ru-RU" sz="1600" kern="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239178" indent="-239178" algn="just" defTabSz="1100639" hangingPunct="0">
              <a:buFont typeface="Arial" panose="020B0604020202020204" pitchFamily="34" charset="0"/>
              <a:buChar char="•"/>
            </a:pPr>
            <a:r>
              <a:rPr lang="ru-RU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Отсутствие в открытом доступе нейронных сетей, адаптированных к описанным особенностям </a:t>
            </a:r>
            <a:r>
              <a:rPr lang="ru-RU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РЛИ</a:t>
            </a:r>
            <a:r>
              <a:rPr lang="ru-RU" sz="16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.</a:t>
            </a:r>
            <a:endParaRPr lang="ru-RU" alt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61" descr="B1B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7" y="1137003"/>
            <a:ext cx="2962217" cy="209997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62" descr="B1B_s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6" y="3285980"/>
            <a:ext cx="2962217" cy="225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BC2C072E-C3D1-F66A-728C-4E014B958AD6}"/>
              </a:ext>
            </a:extLst>
          </p:cNvPr>
          <p:cNvCxnSpPr>
            <a:cxnSpLocks/>
          </p:cNvCxnSpPr>
          <p:nvPr/>
        </p:nvCxnSpPr>
        <p:spPr>
          <a:xfrm flipV="1">
            <a:off x="6864085" y="1139206"/>
            <a:ext cx="0" cy="5458148"/>
          </a:xfrm>
          <a:prstGeom prst="line">
            <a:avLst/>
          </a:prstGeom>
          <a:ln>
            <a:solidFill>
              <a:srgbClr val="418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7032104" y="5535291"/>
            <a:ext cx="4936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США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г. Тусон, штат 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Аризона, авиабаза 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ВВС США 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Девис-Монтен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endParaRPr lang="en-US" alt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*Сверху - оптический снимок</a:t>
            </a:r>
            <a:r>
              <a:rPr lang="en-US" alt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alt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низу – РЛИ, полученное аппаратом Кондор-Э.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6" y="304779"/>
            <a:ext cx="9400576" cy="552453"/>
          </a:xfrm>
        </p:spPr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Полная поляриметрическая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матрица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7">
            <a:extLst>
              <a:ext uri="{FF2B5EF4-FFF2-40B4-BE49-F238E27FC236}">
                <a16:creationId xmlns="" xmlns:a16="http://schemas.microsoft.com/office/drawing/2014/main" id="{5E21A43D-3008-211E-63E5-5DFF8AE73FF2}"/>
              </a:ext>
            </a:extLst>
          </p:cNvPr>
          <p:cNvSpPr txBox="1"/>
          <p:nvPr/>
        </p:nvSpPr>
        <p:spPr>
          <a:xfrm>
            <a:off x="1918024" y="6089872"/>
            <a:ext cx="7373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Слева </a:t>
            </a:r>
            <a:r>
              <a:rPr lang="ru-RU" sz="16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направо : </a:t>
            </a:r>
            <a:r>
              <a:rPr lang="en-US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HH</a:t>
            </a:r>
            <a:r>
              <a:rPr lang="ru-RU" sz="16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ru-RU" sz="1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16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ru-RU" sz="1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16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ru-RU" sz="1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VV</a:t>
            </a:r>
            <a:r>
              <a:rPr lang="en-US" altLang="ru-RU" sz="1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компоненты матрицы. </a:t>
            </a:r>
            <a:endParaRPr lang="ru-RU" alt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804F2F2-3276-45D4-D44D-543337B55B02}"/>
              </a:ext>
            </a:extLst>
          </p:cNvPr>
          <p:cNvSpPr txBox="1"/>
          <p:nvPr/>
        </p:nvSpPr>
        <p:spPr>
          <a:xfrm>
            <a:off x="9628536" y="2948948"/>
            <a:ext cx="23971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Пролив Гибралтар. Снимки </a:t>
            </a:r>
            <a:r>
              <a:rPr lang="en-US" sz="16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Radarsat-2</a:t>
            </a:r>
          </a:p>
        </p:txBody>
      </p:sp>
      <p:pic>
        <p:nvPicPr>
          <p:cNvPr id="13" name="Рисунок 11" descr="full_HH.gif">
            <a:extLst>
              <a:ext uri="{FF2B5EF4-FFF2-40B4-BE49-F238E27FC236}">
                <a16:creationId xmlns="" xmlns:a16="http://schemas.microsoft.com/office/drawing/2014/main" id="{E81B6F47-4278-18FF-03F6-9A08931CE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023471"/>
            <a:ext cx="1846437" cy="49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2" descr="full_HV.gif">
            <a:extLst>
              <a:ext uri="{FF2B5EF4-FFF2-40B4-BE49-F238E27FC236}">
                <a16:creationId xmlns="" xmlns:a16="http://schemas.microsoft.com/office/drawing/2014/main" id="{B4AA4C2B-73B8-F5F0-B109-84711E385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99" y="1023471"/>
            <a:ext cx="1775420" cy="49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3" descr="full_VH.gif">
            <a:extLst>
              <a:ext uri="{FF2B5EF4-FFF2-40B4-BE49-F238E27FC236}">
                <a16:creationId xmlns="" xmlns:a16="http://schemas.microsoft.com/office/drawing/2014/main" id="{2A14493D-8956-602A-4F24-439846581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923" y="1023471"/>
            <a:ext cx="1775420" cy="49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4" descr="full_VV.gif">
            <a:extLst>
              <a:ext uri="{FF2B5EF4-FFF2-40B4-BE49-F238E27FC236}">
                <a16:creationId xmlns="" xmlns:a16="http://schemas.microsoft.com/office/drawing/2014/main" id="{EF6562B1-3526-1067-D282-1CBA2CFFC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679" y="1023471"/>
            <a:ext cx="1775420" cy="490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89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9481" y="216577"/>
            <a:ext cx="9501880" cy="781176"/>
          </a:xfrm>
        </p:spPr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Блок приложений для обнаружения объектов на РЛИ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Object 72">
            <a:extLst>
              <a:ext uri="{FF2B5EF4-FFF2-40B4-BE49-F238E27FC236}">
                <a16:creationId xmlns="" xmlns:a16="http://schemas.microsoft.com/office/drawing/2014/main" id="{1865BF55-465B-6DB7-F639-140A285508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074378"/>
              </p:ext>
            </p:extLst>
          </p:nvPr>
        </p:nvGraphicFramePr>
        <p:xfrm>
          <a:off x="6628622" y="4293098"/>
          <a:ext cx="2254095" cy="206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Image" r:id="rId3" imgW="2539683" imgH="2323810" progId="Photoshop.Image.7">
                  <p:embed/>
                </p:oleObj>
              </mc:Choice>
              <mc:Fallback>
                <p:oleObj name="Image" r:id="rId3" imgW="2539683" imgH="2323810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8622" y="4293098"/>
                        <a:ext cx="2254095" cy="2061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5C5429D2-9BC1-D5FC-BDA2-FF2FA999D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998" y="4966456"/>
            <a:ext cx="2002993" cy="1716897"/>
          </a:xfrm>
          <a:prstGeom prst="rect">
            <a:avLst/>
          </a:prstGeom>
        </p:spPr>
      </p:pic>
      <p:pic>
        <p:nvPicPr>
          <p:cNvPr id="38" name="Picture 10" descr="tesar_c1">
            <a:extLst>
              <a:ext uri="{FF2B5EF4-FFF2-40B4-BE49-F238E27FC236}">
                <a16:creationId xmlns="" xmlns:a16="http://schemas.microsoft.com/office/drawing/2014/main" id="{5D242B8A-1DF5-7058-25FA-B3F7449BB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873" y="1131622"/>
            <a:ext cx="2707553" cy="206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="" xmlns:a16="http://schemas.microsoft.com/office/drawing/2014/main" id="{A0B46EF4-C633-1A3C-5DCB-36062169A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67"/>
          <a:stretch/>
        </p:blipFill>
        <p:spPr bwMode="auto">
          <a:xfrm>
            <a:off x="6384032" y="3239549"/>
            <a:ext cx="5276392" cy="3453815"/>
          </a:xfrm>
          <a:prstGeom prst="rect">
            <a:avLst/>
          </a:prstGeom>
          <a:noFill/>
        </p:spPr>
      </p:pic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B81DFCC8-D5EE-390A-D98E-4AD4E1EF88D9}"/>
              </a:ext>
            </a:extLst>
          </p:cNvPr>
          <p:cNvGrpSpPr/>
          <p:nvPr/>
        </p:nvGrpSpPr>
        <p:grpSpPr>
          <a:xfrm>
            <a:off x="453061" y="1263067"/>
            <a:ext cx="8208235" cy="1445853"/>
            <a:chOff x="339796" y="947300"/>
            <a:chExt cx="6156176" cy="1084390"/>
          </a:xfrm>
        </p:grpSpPr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C882C685-7E86-FC32-EE02-363137F93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9796" y="947300"/>
              <a:ext cx="6156176" cy="1084390"/>
            </a:xfrm>
            <a:prstGeom prst="rect">
              <a:avLst/>
            </a:prstGeom>
          </p:spPr>
        </p:pic>
        <p:cxnSp>
          <p:nvCxnSpPr>
            <p:cNvPr id="15" name="Прямая со стрелкой 14">
              <a:extLst>
                <a:ext uri="{FF2B5EF4-FFF2-40B4-BE49-F238E27FC236}">
                  <a16:creationId xmlns="" xmlns:a16="http://schemas.microsoft.com/office/drawing/2014/main" id="{A460823F-F634-DF49-2D0D-47228775B66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104742" y="1586833"/>
              <a:ext cx="379536" cy="38896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43" name="TextBox 27">
            <a:extLst>
              <a:ext uri="{FF2B5EF4-FFF2-40B4-BE49-F238E27FC236}">
                <a16:creationId xmlns="" xmlns:a16="http://schemas.microsoft.com/office/drawing/2014/main" id="{3F7C2ED5-7AEE-98D2-C704-CC6609BADF84}"/>
              </a:ext>
            </a:extLst>
          </p:cNvPr>
          <p:cNvSpPr txBox="1"/>
          <p:nvPr/>
        </p:nvSpPr>
        <p:spPr>
          <a:xfrm>
            <a:off x="445492" y="3144644"/>
            <a:ext cx="5650508" cy="1364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  <a:buClr>
                <a:schemeClr val="accent1"/>
              </a:buClr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приложений для обнаружения объектов на РЛИ состоит из набора модулей, сопутствующих 2 основным:</a:t>
            </a:r>
          </a:p>
          <a:p>
            <a:pPr marL="355591" indent="-355591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Блоку </a:t>
            </a:r>
            <a:r>
              <a:rPr lang="ru-RU" altLang="ru-RU" sz="1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обнаружения с помощью нейронной </a:t>
            </a:r>
            <a:r>
              <a:rPr lang="ru-RU" altLang="ru-RU" sz="1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сети</a:t>
            </a:r>
          </a:p>
          <a:p>
            <a:pPr marL="355591" indent="-355591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Коррелятору эталонов</a:t>
            </a:r>
            <a:endParaRPr lang="ru-RU" altLang="ru-RU" sz="14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/>
          <a:srcRect l="3896" r="7883"/>
          <a:stretch/>
        </p:blipFill>
        <p:spPr>
          <a:xfrm>
            <a:off x="453061" y="4966452"/>
            <a:ext cx="3257224" cy="171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0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F57156E-3254-CB6E-0A4E-046742637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709" y="304779"/>
            <a:ext cx="9458696" cy="552453"/>
          </a:xfrm>
        </p:spPr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Блок приложений для обнаружения объектов на РЛИ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E3AA78A2-89F1-FACD-1B30-35255028F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7">
            <a:extLst>
              <a:ext uri="{FF2B5EF4-FFF2-40B4-BE49-F238E27FC236}">
                <a16:creationId xmlns="" xmlns:a16="http://schemas.microsoft.com/office/drawing/2014/main" id="{75C76E5B-6E6C-5AA7-A1DD-8EF95F30C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772" y="2280544"/>
            <a:ext cx="2140867" cy="360363"/>
          </a:xfrm>
          <a:prstGeom prst="rect">
            <a:avLst/>
          </a:prstGeom>
          <a:noFill/>
          <a:ln w="25560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/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449251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lang="ru-RU" altLang="ru-RU" sz="12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разметки РЛИ</a:t>
            </a:r>
          </a:p>
        </p:txBody>
      </p:sp>
      <p:sp>
        <p:nvSpPr>
          <p:cNvPr id="7" name="Rectangle 18">
            <a:extLst>
              <a:ext uri="{FF2B5EF4-FFF2-40B4-BE49-F238E27FC236}">
                <a16:creationId xmlns="" xmlns:a16="http://schemas.microsoft.com/office/drawing/2014/main" id="{F6C98410-E350-8A41-8D80-9BFF5892A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772" y="2869079"/>
            <a:ext cx="2140867" cy="476656"/>
          </a:xfrm>
          <a:prstGeom prst="rect">
            <a:avLst/>
          </a:prstGeom>
          <a:noFill/>
          <a:ln w="25560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/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449251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lang="ru-RU" altLang="ru-RU" sz="12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генерации обучающей выборки НС</a:t>
            </a:r>
          </a:p>
        </p:txBody>
      </p:sp>
      <p:sp>
        <p:nvSpPr>
          <p:cNvPr id="8" name="Rectangle 19">
            <a:extLst>
              <a:ext uri="{FF2B5EF4-FFF2-40B4-BE49-F238E27FC236}">
                <a16:creationId xmlns="" xmlns:a16="http://schemas.microsoft.com/office/drawing/2014/main" id="{94481744-4125-6207-12D2-148CE6BC4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772" y="3575944"/>
            <a:ext cx="2140867" cy="360363"/>
          </a:xfrm>
          <a:prstGeom prst="rect">
            <a:avLst/>
          </a:prstGeom>
          <a:noFill/>
          <a:ln w="25560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/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449251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lang="ru-RU" altLang="ru-RU" sz="12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обучения НС</a:t>
            </a:r>
          </a:p>
        </p:txBody>
      </p:sp>
      <p:sp>
        <p:nvSpPr>
          <p:cNvPr id="9" name="Rectangle 20">
            <a:extLst>
              <a:ext uri="{FF2B5EF4-FFF2-40B4-BE49-F238E27FC236}">
                <a16:creationId xmlns="" xmlns:a16="http://schemas.microsoft.com/office/drawing/2014/main" id="{74D62C4F-761B-85B4-D935-00F62C646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772" y="4146541"/>
            <a:ext cx="2140867" cy="514568"/>
          </a:xfrm>
          <a:prstGeom prst="rect">
            <a:avLst/>
          </a:prstGeom>
          <a:noFill/>
          <a:ln w="25560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/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449251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lang="ru-RU" altLang="ru-RU" sz="12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обнаружения с помощью НС</a:t>
            </a:r>
            <a:endParaRPr lang="en-GB" altLang="ru-RU" sz="1200" dirty="0">
              <a:solidFill>
                <a:srgbClr val="418F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27">
            <a:extLst>
              <a:ext uri="{FF2B5EF4-FFF2-40B4-BE49-F238E27FC236}">
                <a16:creationId xmlns="" xmlns:a16="http://schemas.microsoft.com/office/drawing/2014/main" id="{E9816F5C-05BF-85FB-B273-F8A8651F7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60" y="1149807"/>
            <a:ext cx="4778867" cy="914839"/>
          </a:xfrm>
          <a:prstGeom prst="roundRect">
            <a:avLst>
              <a:gd name="adj" fmla="val 16667"/>
            </a:avLst>
          </a:prstGeom>
          <a:noFill/>
          <a:ln w="25560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anchor="ctr"/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449251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lang="ru-RU" altLang="ru-RU" sz="16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 программного комплекса обнаружения объектов входит</a:t>
            </a:r>
            <a:r>
              <a:rPr lang="en-US" altLang="ru-RU" sz="16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altLang="ru-RU" sz="1600" dirty="0">
              <a:solidFill>
                <a:srgbClr val="418F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трелка вправо 1">
            <a:extLst>
              <a:ext uri="{FF2B5EF4-FFF2-40B4-BE49-F238E27FC236}">
                <a16:creationId xmlns="" xmlns:a16="http://schemas.microsoft.com/office/drawing/2014/main" id="{2F7B56B4-607B-A3AF-23F5-127A35FE05E8}"/>
              </a:ext>
            </a:extLst>
          </p:cNvPr>
          <p:cNvSpPr/>
          <p:nvPr/>
        </p:nvSpPr>
        <p:spPr bwMode="auto">
          <a:xfrm>
            <a:off x="453289" y="2299397"/>
            <a:ext cx="395328" cy="341975"/>
          </a:xfrm>
          <a:prstGeom prst="rightArrow">
            <a:avLst/>
          </a:prstGeom>
          <a:noFill/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>
              <a:solidFill>
                <a:srgbClr val="418F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трелка вправо 38">
            <a:extLst>
              <a:ext uri="{FF2B5EF4-FFF2-40B4-BE49-F238E27FC236}">
                <a16:creationId xmlns="" xmlns:a16="http://schemas.microsoft.com/office/drawing/2014/main" id="{C8E14AED-4B36-2269-07BC-67C4582A4019}"/>
              </a:ext>
            </a:extLst>
          </p:cNvPr>
          <p:cNvSpPr/>
          <p:nvPr/>
        </p:nvSpPr>
        <p:spPr bwMode="auto">
          <a:xfrm>
            <a:off x="453288" y="2946183"/>
            <a:ext cx="395328" cy="341975"/>
          </a:xfrm>
          <a:prstGeom prst="rightArrow">
            <a:avLst/>
          </a:prstGeom>
          <a:noFill/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>
              <a:solidFill>
                <a:srgbClr val="418F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трелка вправо 39">
            <a:extLst>
              <a:ext uri="{FF2B5EF4-FFF2-40B4-BE49-F238E27FC236}">
                <a16:creationId xmlns="" xmlns:a16="http://schemas.microsoft.com/office/drawing/2014/main" id="{319CD476-BDAF-1A28-FAC2-4D885225BE4E}"/>
              </a:ext>
            </a:extLst>
          </p:cNvPr>
          <p:cNvSpPr/>
          <p:nvPr/>
        </p:nvSpPr>
        <p:spPr bwMode="auto">
          <a:xfrm>
            <a:off x="444580" y="3594677"/>
            <a:ext cx="407067" cy="341975"/>
          </a:xfrm>
          <a:prstGeom prst="rightArrow">
            <a:avLst/>
          </a:prstGeom>
          <a:noFill/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>
              <a:solidFill>
                <a:srgbClr val="418F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трелка вправо 40">
            <a:extLst>
              <a:ext uri="{FF2B5EF4-FFF2-40B4-BE49-F238E27FC236}">
                <a16:creationId xmlns="" xmlns:a16="http://schemas.microsoft.com/office/drawing/2014/main" id="{92526C6D-F134-FD9D-76CC-0660B3F43149}"/>
              </a:ext>
            </a:extLst>
          </p:cNvPr>
          <p:cNvSpPr/>
          <p:nvPr/>
        </p:nvSpPr>
        <p:spPr bwMode="auto">
          <a:xfrm>
            <a:off x="461154" y="4251943"/>
            <a:ext cx="390493" cy="341975"/>
          </a:xfrm>
          <a:prstGeom prst="rightArrow">
            <a:avLst/>
          </a:prstGeom>
          <a:noFill/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>
              <a:solidFill>
                <a:srgbClr val="418F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7">
            <a:extLst>
              <a:ext uri="{FF2B5EF4-FFF2-40B4-BE49-F238E27FC236}">
                <a16:creationId xmlns="" xmlns:a16="http://schemas.microsoft.com/office/drawing/2014/main" id="{0056770F-351D-9F6F-0113-8114BA9B0A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104" y="4846251"/>
            <a:ext cx="2140867" cy="499616"/>
          </a:xfrm>
          <a:prstGeom prst="rect">
            <a:avLst/>
          </a:prstGeom>
          <a:noFill/>
          <a:ln w="25560">
            <a:solidFill>
              <a:schemeClr val="tx2">
                <a:lumMod val="20000"/>
                <a:lumOff val="80000"/>
              </a:schemeClr>
            </a:solidFill>
            <a:prstDash val="sysDash"/>
            <a:miter lim="800000"/>
            <a:headEnd/>
            <a:tailEnd/>
          </a:ln>
          <a:effectLst/>
        </p:spPr>
        <p:txBody>
          <a:bodyPr wrap="square" lIns="90000" tIns="46800" rIns="90000" bIns="46800" anchor="ctr"/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449251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lang="ru-RU" altLang="ru-RU" sz="12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редактирования</a:t>
            </a:r>
          </a:p>
          <a:p>
            <a:pPr algn="ctr" defTabSz="449251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lang="ru-RU" altLang="ru-RU" sz="12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ru-RU" sz="12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altLang="ru-RU" sz="12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-моделей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="" xmlns:a16="http://schemas.microsoft.com/office/drawing/2014/main" id="{F1EFED12-0DDA-FBBD-BD49-80ECE7B84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772" y="5455348"/>
            <a:ext cx="2140867" cy="489237"/>
          </a:xfrm>
          <a:prstGeom prst="rect">
            <a:avLst/>
          </a:prstGeom>
          <a:noFill/>
          <a:ln w="25560">
            <a:solidFill>
              <a:schemeClr val="tx2">
                <a:lumMod val="20000"/>
                <a:lumOff val="80000"/>
              </a:schemeClr>
            </a:solidFill>
            <a:prstDash val="sysDash"/>
            <a:miter lim="800000"/>
            <a:headEnd/>
            <a:tailEnd/>
          </a:ln>
          <a:effectLst/>
        </p:spPr>
        <p:txBody>
          <a:bodyPr wrap="square" lIns="90000" tIns="46800" rIns="90000" bIns="46800" anchor="ctr"/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449251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lang="ru-RU" altLang="ru-RU" sz="12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 генерации синтетических эталонов</a:t>
            </a:r>
          </a:p>
        </p:txBody>
      </p:sp>
      <p:sp>
        <p:nvSpPr>
          <p:cNvPr id="18" name="Rectangle 19">
            <a:extLst>
              <a:ext uri="{FF2B5EF4-FFF2-40B4-BE49-F238E27FC236}">
                <a16:creationId xmlns="" xmlns:a16="http://schemas.microsoft.com/office/drawing/2014/main" id="{4A2BA5E2-F9AE-BB00-A232-08D6A0131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772" y="6100019"/>
            <a:ext cx="2140867" cy="497333"/>
          </a:xfrm>
          <a:prstGeom prst="rect">
            <a:avLst/>
          </a:prstGeom>
          <a:noFill/>
          <a:ln w="25560">
            <a:solidFill>
              <a:schemeClr val="tx2">
                <a:lumMod val="20000"/>
                <a:lumOff val="80000"/>
              </a:schemeClr>
            </a:solidFill>
            <a:prstDash val="sysDash"/>
            <a:miter lim="800000"/>
            <a:headEnd/>
            <a:tailEnd/>
          </a:ln>
          <a:effectLst/>
        </p:spPr>
        <p:txBody>
          <a:bodyPr wrap="square" lIns="90000" tIns="46800" rIns="90000" bIns="46800" anchor="ctr"/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449251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tabLst>
                <a:tab pos="0" algn="l"/>
                <a:tab pos="914377" algn="l"/>
                <a:tab pos="1828754" algn="l"/>
                <a:tab pos="2743131" algn="l"/>
                <a:tab pos="3657509" algn="l"/>
                <a:tab pos="4571886" algn="l"/>
                <a:tab pos="5486263" algn="l"/>
                <a:tab pos="6400640" algn="l"/>
                <a:tab pos="7315017" algn="l"/>
                <a:tab pos="8229394" algn="l"/>
                <a:tab pos="9143771" algn="l"/>
                <a:tab pos="10058149" algn="l"/>
              </a:tabLst>
              <a:defRPr/>
            </a:pPr>
            <a:r>
              <a:rPr lang="ru-RU" altLang="ru-RU" sz="12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коррелятор эталонов</a:t>
            </a:r>
          </a:p>
        </p:txBody>
      </p:sp>
      <p:sp>
        <p:nvSpPr>
          <p:cNvPr id="19" name="Стрелка вправо 41">
            <a:extLst>
              <a:ext uri="{FF2B5EF4-FFF2-40B4-BE49-F238E27FC236}">
                <a16:creationId xmlns="" xmlns:a16="http://schemas.microsoft.com/office/drawing/2014/main" id="{5FD65D5D-F4AF-B8F1-5BFF-FEB7108CB867}"/>
              </a:ext>
            </a:extLst>
          </p:cNvPr>
          <p:cNvSpPr/>
          <p:nvPr/>
        </p:nvSpPr>
        <p:spPr bwMode="auto">
          <a:xfrm>
            <a:off x="453291" y="4891957"/>
            <a:ext cx="373287" cy="341975"/>
          </a:xfrm>
          <a:prstGeom prst="rightArrow">
            <a:avLst/>
          </a:prstGeom>
          <a:noFill/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>
              <a:solidFill>
                <a:srgbClr val="418F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трелка вправо 43">
            <a:extLst>
              <a:ext uri="{FF2B5EF4-FFF2-40B4-BE49-F238E27FC236}">
                <a16:creationId xmlns="" xmlns:a16="http://schemas.microsoft.com/office/drawing/2014/main" id="{E1DE547C-0011-1BC0-F27C-D0E814571C8C}"/>
              </a:ext>
            </a:extLst>
          </p:cNvPr>
          <p:cNvSpPr/>
          <p:nvPr/>
        </p:nvSpPr>
        <p:spPr bwMode="auto">
          <a:xfrm>
            <a:off x="453288" y="5538743"/>
            <a:ext cx="395328" cy="341975"/>
          </a:xfrm>
          <a:prstGeom prst="rightArrow">
            <a:avLst/>
          </a:prstGeom>
          <a:noFill/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>
              <a:solidFill>
                <a:srgbClr val="418F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трелка вправо 47">
            <a:extLst>
              <a:ext uri="{FF2B5EF4-FFF2-40B4-BE49-F238E27FC236}">
                <a16:creationId xmlns="" xmlns:a16="http://schemas.microsoft.com/office/drawing/2014/main" id="{8457233F-26DD-662D-213E-1D1BCB7253B1}"/>
              </a:ext>
            </a:extLst>
          </p:cNvPr>
          <p:cNvSpPr/>
          <p:nvPr/>
        </p:nvSpPr>
        <p:spPr bwMode="auto">
          <a:xfrm>
            <a:off x="461154" y="6187237"/>
            <a:ext cx="390493" cy="341975"/>
          </a:xfrm>
          <a:prstGeom prst="rightArrow">
            <a:avLst/>
          </a:prstGeom>
          <a:noFill/>
          <a:ln w="952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>
              <a:solidFill>
                <a:srgbClr val="418F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авая фигурная скобка 21">
            <a:extLst>
              <a:ext uri="{FF2B5EF4-FFF2-40B4-BE49-F238E27FC236}">
                <a16:creationId xmlns="" xmlns:a16="http://schemas.microsoft.com/office/drawing/2014/main" id="{C1A7ABF7-CE6A-22BD-6158-98652A3FA651}"/>
              </a:ext>
            </a:extLst>
          </p:cNvPr>
          <p:cNvSpPr/>
          <p:nvPr/>
        </p:nvSpPr>
        <p:spPr bwMode="auto">
          <a:xfrm>
            <a:off x="3086919" y="2280544"/>
            <a:ext cx="350943" cy="2380565"/>
          </a:xfrm>
          <a:prstGeom prst="rightBrace">
            <a:avLst/>
          </a:prstGeom>
          <a:noFill/>
          <a:ln w="28575" cap="flat" cmpd="sng" algn="ctr">
            <a:solidFill>
              <a:schemeClr val="tx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>
              <a:solidFill>
                <a:srgbClr val="418F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18">
            <a:extLst>
              <a:ext uri="{FF2B5EF4-FFF2-40B4-BE49-F238E27FC236}">
                <a16:creationId xmlns="" xmlns:a16="http://schemas.microsoft.com/office/drawing/2014/main" id="{45AA347F-4343-336B-F9B9-2AB68AF1F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3871" y="3186054"/>
            <a:ext cx="2173827" cy="461665"/>
          </a:xfrm>
          <a:prstGeom prst="rect">
            <a:avLst/>
          </a:prstGeom>
          <a:noFill/>
          <a:ln w="22225">
            <a:solidFill>
              <a:srgbClr val="418FDE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Нейросетевое</a:t>
            </a: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обнаружение объектов</a:t>
            </a:r>
            <a:endParaRPr lang="en-US" alt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авая фигурная скобка 23">
            <a:extLst>
              <a:ext uri="{FF2B5EF4-FFF2-40B4-BE49-F238E27FC236}">
                <a16:creationId xmlns="" xmlns:a16="http://schemas.microsoft.com/office/drawing/2014/main" id="{D40E0768-8C1A-1987-79BB-40AE7D072686}"/>
              </a:ext>
            </a:extLst>
          </p:cNvPr>
          <p:cNvSpPr/>
          <p:nvPr/>
        </p:nvSpPr>
        <p:spPr bwMode="auto">
          <a:xfrm>
            <a:off x="3074317" y="4846251"/>
            <a:ext cx="365576" cy="1751101"/>
          </a:xfrm>
          <a:prstGeom prst="rightBrace">
            <a:avLst/>
          </a:prstGeom>
          <a:noFill/>
          <a:ln w="28575" cap="flat" cmpd="sng" algn="ctr">
            <a:solidFill>
              <a:schemeClr val="tx2">
                <a:lumMod val="20000"/>
                <a:lumOff val="8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>
              <a:solidFill>
                <a:srgbClr val="418FD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18">
            <a:extLst>
              <a:ext uri="{FF2B5EF4-FFF2-40B4-BE49-F238E27FC236}">
                <a16:creationId xmlns="" xmlns:a16="http://schemas.microsoft.com/office/drawing/2014/main" id="{A8128E58-D094-A6CA-9982-D85970399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3871" y="5455349"/>
            <a:ext cx="2300411" cy="461665"/>
          </a:xfrm>
          <a:prstGeom prst="rect">
            <a:avLst/>
          </a:prstGeom>
          <a:noFill/>
          <a:ln w="22225">
            <a:solidFill>
              <a:srgbClr val="418FDE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Корреляционное обнаружение объектов</a:t>
            </a:r>
            <a:endParaRPr lang="en-US" alt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Line 28">
            <a:extLst>
              <a:ext uri="{FF2B5EF4-FFF2-40B4-BE49-F238E27FC236}">
                <a16:creationId xmlns="" xmlns:a16="http://schemas.microsoft.com/office/drawing/2014/main" id="{03F2DB1C-944C-C103-275B-5FCD54917E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748" y="2056083"/>
            <a:ext cx="10833" cy="4391719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200" b="1" dirty="0">
              <a:solidFill>
                <a:srgbClr val="418F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="" xmlns:a16="http://schemas.microsoft.com/office/drawing/2014/main" id="{BC2C072E-C3D1-F66A-728C-4E014B958AD6}"/>
              </a:ext>
            </a:extLst>
          </p:cNvPr>
          <p:cNvCxnSpPr>
            <a:cxnSpLocks/>
          </p:cNvCxnSpPr>
          <p:nvPr/>
        </p:nvCxnSpPr>
        <p:spPr>
          <a:xfrm flipV="1">
            <a:off x="6096000" y="1118383"/>
            <a:ext cx="0" cy="5458148"/>
          </a:xfrm>
          <a:prstGeom prst="line">
            <a:avLst/>
          </a:prstGeom>
          <a:ln>
            <a:solidFill>
              <a:srgbClr val="418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Группа 31">
            <a:extLst>
              <a:ext uri="{FF2B5EF4-FFF2-40B4-BE49-F238E27FC236}">
                <a16:creationId xmlns="" xmlns:a16="http://schemas.microsoft.com/office/drawing/2014/main" id="{A11AA4E9-BD38-F3E4-1985-872E52F62908}"/>
              </a:ext>
            </a:extLst>
          </p:cNvPr>
          <p:cNvGrpSpPr/>
          <p:nvPr/>
        </p:nvGrpSpPr>
        <p:grpSpPr>
          <a:xfrm>
            <a:off x="6558553" y="1316768"/>
            <a:ext cx="5040561" cy="1473041"/>
            <a:chOff x="4788024" y="1393706"/>
            <a:chExt cx="3780421" cy="1104781"/>
          </a:xfrm>
        </p:grpSpPr>
        <p:pic>
          <p:nvPicPr>
            <p:cNvPr id="33" name="Рисунок 32">
              <a:extLst>
                <a:ext uri="{FF2B5EF4-FFF2-40B4-BE49-F238E27FC236}">
                  <a16:creationId xmlns="" xmlns:a16="http://schemas.microsoft.com/office/drawing/2014/main" id="{E9D755C5-F56F-FC0F-EC72-931FD132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88024" y="1393706"/>
              <a:ext cx="3780421" cy="1104781"/>
            </a:xfrm>
            <a:prstGeom prst="rect">
              <a:avLst/>
            </a:prstGeom>
          </p:spPr>
        </p:pic>
        <p:sp>
          <p:nvSpPr>
            <p:cNvPr id="34" name="Прямоугольник 33">
              <a:extLst>
                <a:ext uri="{FF2B5EF4-FFF2-40B4-BE49-F238E27FC236}">
                  <a16:creationId xmlns="" xmlns:a16="http://schemas.microsoft.com/office/drawing/2014/main" id="{C22B5658-EC48-C30E-3439-1CE5605FEE8E}"/>
                </a:ext>
              </a:extLst>
            </p:cNvPr>
            <p:cNvSpPr/>
            <p:nvPr/>
          </p:nvSpPr>
          <p:spPr bwMode="auto">
            <a:xfrm>
              <a:off x="6062212" y="2092778"/>
              <a:ext cx="467131" cy="389925"/>
            </a:xfrm>
            <a:prstGeom prst="rect">
              <a:avLst/>
            </a:prstGeom>
            <a:noFill/>
            <a:ln>
              <a:solidFill>
                <a:srgbClr val="CC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703" y="2869079"/>
            <a:ext cx="3788256" cy="376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2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1293" y="246505"/>
            <a:ext cx="7581667" cy="781176"/>
          </a:xfrm>
        </p:spPr>
        <p:txBody>
          <a:bodyPr/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Особенности функционирования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27">
            <a:extLst>
              <a:ext uri="{FF2B5EF4-FFF2-40B4-BE49-F238E27FC236}">
                <a16:creationId xmlns="" xmlns:a16="http://schemas.microsoft.com/office/drawing/2014/main" id="{3F7C2ED5-7AEE-98D2-C704-CC6609BADF84}"/>
              </a:ext>
            </a:extLst>
          </p:cNvPr>
          <p:cNvSpPr txBox="1"/>
          <p:nvPr/>
        </p:nvSpPr>
        <p:spPr>
          <a:xfrm>
            <a:off x="338536" y="1431878"/>
            <a:ext cx="5521845" cy="1805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Характерные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признаки, описывающие объект интереса, и решающие процедуры классификации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формируются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процессе обучения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системы.</a:t>
            </a:r>
          </a:p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Правильно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обученная сеть способна давать верный результат на данных, изначально отсутствующих в обучающей выборке (в том числе на зашумленных или частично искажённых данных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A11AA4E9-BD38-F3E4-1985-872E52F62908}"/>
              </a:ext>
            </a:extLst>
          </p:cNvPr>
          <p:cNvGrpSpPr/>
          <p:nvPr/>
        </p:nvGrpSpPr>
        <p:grpSpPr>
          <a:xfrm>
            <a:off x="6558553" y="1316768"/>
            <a:ext cx="5040561" cy="1473041"/>
            <a:chOff x="4788024" y="1393706"/>
            <a:chExt cx="3780421" cy="1104781"/>
          </a:xfrm>
        </p:grpSpPr>
        <p:pic>
          <p:nvPicPr>
            <p:cNvPr id="98" name="Рисунок 97">
              <a:extLst>
                <a:ext uri="{FF2B5EF4-FFF2-40B4-BE49-F238E27FC236}">
                  <a16:creationId xmlns="" xmlns:a16="http://schemas.microsoft.com/office/drawing/2014/main" id="{E9D755C5-F56F-FC0F-EC72-931FD132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88024" y="1393706"/>
              <a:ext cx="3780421" cy="1104781"/>
            </a:xfrm>
            <a:prstGeom prst="rect">
              <a:avLst/>
            </a:prstGeom>
          </p:spPr>
        </p:pic>
        <p:sp>
          <p:nvSpPr>
            <p:cNvPr id="99" name="Прямоугольник 98">
              <a:extLst>
                <a:ext uri="{FF2B5EF4-FFF2-40B4-BE49-F238E27FC236}">
                  <a16:creationId xmlns="" xmlns:a16="http://schemas.microsoft.com/office/drawing/2014/main" id="{C22B5658-EC48-C30E-3439-1CE5605FEE8E}"/>
                </a:ext>
              </a:extLst>
            </p:cNvPr>
            <p:cNvSpPr/>
            <p:nvPr/>
          </p:nvSpPr>
          <p:spPr bwMode="auto">
            <a:xfrm>
              <a:off x="6062212" y="2092778"/>
              <a:ext cx="467131" cy="389925"/>
            </a:xfrm>
            <a:prstGeom prst="rect">
              <a:avLst/>
            </a:prstGeom>
            <a:noFill/>
            <a:ln>
              <a:solidFill>
                <a:srgbClr val="CC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1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00" name="Прямая соединительная линия 99">
            <a:extLst>
              <a:ext uri="{FF2B5EF4-FFF2-40B4-BE49-F238E27FC236}">
                <a16:creationId xmlns="" xmlns:a16="http://schemas.microsoft.com/office/drawing/2014/main" id="{773406E1-5293-AF7A-AA7C-F1D607EAA1FB}"/>
              </a:ext>
            </a:extLst>
          </p:cNvPr>
          <p:cNvCxnSpPr>
            <a:cxnSpLocks/>
          </p:cNvCxnSpPr>
          <p:nvPr/>
        </p:nvCxnSpPr>
        <p:spPr>
          <a:xfrm flipV="1">
            <a:off x="6288021" y="1124746"/>
            <a:ext cx="0" cy="5458148"/>
          </a:xfrm>
          <a:prstGeom prst="line">
            <a:avLst/>
          </a:prstGeom>
          <a:ln>
            <a:solidFill>
              <a:srgbClr val="418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1F43119D-F2CB-46A7-9C41-62F91EF55F9C}"/>
              </a:ext>
            </a:extLst>
          </p:cNvPr>
          <p:cNvGrpSpPr/>
          <p:nvPr/>
        </p:nvGrpSpPr>
        <p:grpSpPr>
          <a:xfrm>
            <a:off x="623394" y="3909055"/>
            <a:ext cx="5230804" cy="2113498"/>
            <a:chOff x="441067" y="2917051"/>
            <a:chExt cx="3923103" cy="1585124"/>
          </a:xfrm>
        </p:grpSpPr>
        <p:sp>
          <p:nvSpPr>
            <p:cNvPr id="17" name="Rectangle 17">
              <a:extLst>
                <a:ext uri="{FF2B5EF4-FFF2-40B4-BE49-F238E27FC236}">
                  <a16:creationId xmlns="" xmlns:a16="http://schemas.microsoft.com/office/drawing/2014/main" id="{6194CEF2-FC55-A0EA-6B87-8A7BB51051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67" y="2917051"/>
              <a:ext cx="1883626" cy="414288"/>
            </a:xfrm>
            <a:prstGeom prst="rect">
              <a:avLst/>
            </a:prstGeom>
            <a:noFill/>
            <a:ln w="25560">
              <a:solidFill>
                <a:schemeClr val="tx2">
                  <a:lumMod val="20000"/>
                  <a:lumOff val="80000"/>
                </a:schemeClr>
              </a:solidFill>
              <a:miter lim="800000"/>
              <a:headEnd/>
              <a:tailEnd/>
            </a:ln>
            <a:effectLst/>
          </p:spPr>
          <p:txBody>
            <a:bodyPr wrap="square" lIns="90000" tIns="46800" rIns="90000" bIns="46800" anchor="ctr"/>
            <a:lstStyle>
              <a:lvl1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defTabSz="449251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tabLst>
                  <a:tab pos="0" algn="l"/>
                  <a:tab pos="914377" algn="l"/>
                  <a:tab pos="1828754" algn="l"/>
                  <a:tab pos="2743131" algn="l"/>
                  <a:tab pos="3657509" algn="l"/>
                  <a:tab pos="4571886" algn="l"/>
                  <a:tab pos="5486263" algn="l"/>
                  <a:tab pos="6400640" algn="l"/>
                  <a:tab pos="7315017" algn="l"/>
                  <a:tab pos="8229394" algn="l"/>
                  <a:tab pos="9143771" algn="l"/>
                  <a:tab pos="10058149" algn="l"/>
                </a:tabLst>
                <a:defRPr/>
              </a:pPr>
              <a:r>
                <a:rPr lang="ru-RU" altLang="ru-RU" sz="1200" dirty="0">
                  <a:solidFill>
                    <a:srgbClr val="418F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Блок разметки </a:t>
              </a:r>
              <a:r>
                <a:rPr lang="ru-RU" altLang="ru-RU" sz="1200" dirty="0">
                  <a:solidFill>
                    <a:srgbClr val="418F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реальных РЛИ</a:t>
              </a:r>
              <a:endParaRPr lang="ru-RU" altLang="ru-RU" sz="1200" dirty="0">
                <a:solidFill>
                  <a:srgbClr val="418FD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8">
              <a:extLst>
                <a:ext uri="{FF2B5EF4-FFF2-40B4-BE49-F238E27FC236}">
                  <a16:creationId xmlns="" xmlns:a16="http://schemas.microsoft.com/office/drawing/2014/main" id="{F02D9A09-6A78-5494-411F-3275D710A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499" y="3493115"/>
              <a:ext cx="1883626" cy="602088"/>
            </a:xfrm>
            <a:prstGeom prst="rect">
              <a:avLst/>
            </a:prstGeom>
            <a:noFill/>
            <a:ln w="25560">
              <a:solidFill>
                <a:schemeClr val="tx2">
                  <a:lumMod val="20000"/>
                  <a:lumOff val="80000"/>
                </a:schemeClr>
              </a:solidFill>
              <a:miter lim="800000"/>
              <a:headEnd/>
              <a:tailEnd/>
            </a:ln>
            <a:effectLst/>
          </p:spPr>
          <p:txBody>
            <a:bodyPr wrap="square" lIns="90000" tIns="46800" rIns="90000" bIns="46800" anchor="ctr"/>
            <a:lstStyle>
              <a:lvl1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defTabSz="449251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FF00"/>
                </a:buClr>
                <a:buSzPct val="100000"/>
                <a:tabLst>
                  <a:tab pos="0" algn="l"/>
                  <a:tab pos="914377" algn="l"/>
                  <a:tab pos="1828754" algn="l"/>
                  <a:tab pos="2743131" algn="l"/>
                  <a:tab pos="3657509" algn="l"/>
                  <a:tab pos="4571886" algn="l"/>
                  <a:tab pos="5486263" algn="l"/>
                  <a:tab pos="6400640" algn="l"/>
                  <a:tab pos="7315017" algn="l"/>
                  <a:tab pos="8229394" algn="l"/>
                  <a:tab pos="9143771" algn="l"/>
                  <a:tab pos="10058149" algn="l"/>
                </a:tabLst>
                <a:defRPr/>
              </a:pPr>
              <a:r>
                <a:rPr lang="ru-RU" altLang="ru-RU" sz="1200" dirty="0">
                  <a:solidFill>
                    <a:srgbClr val="418F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Блок генерации </a:t>
              </a:r>
              <a:r>
                <a:rPr lang="ru-RU" altLang="ru-RU" sz="1200" dirty="0">
                  <a:solidFill>
                    <a:srgbClr val="418F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синтетической обучающей </a:t>
              </a:r>
              <a:r>
                <a:rPr lang="ru-RU" altLang="ru-RU" sz="1200" dirty="0">
                  <a:solidFill>
                    <a:srgbClr val="418FD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выборки НС</a:t>
              </a:r>
            </a:p>
          </p:txBody>
        </p:sp>
        <p:sp>
          <p:nvSpPr>
            <p:cNvPr id="19" name="Rectangle 19">
              <a:extLst>
                <a:ext uri="{FF2B5EF4-FFF2-40B4-BE49-F238E27FC236}">
                  <a16:creationId xmlns="" xmlns:a16="http://schemas.microsoft.com/office/drawing/2014/main" id="{E3DA525C-8BDA-66E2-421D-313EFBEDD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3800" y="3331339"/>
              <a:ext cx="1630370" cy="414288"/>
            </a:xfrm>
            <a:prstGeom prst="rect">
              <a:avLst/>
            </a:prstGeom>
            <a:noFill/>
            <a:ln w="22225">
              <a:solidFill>
                <a:srgbClr val="418FDE"/>
              </a:solidFill>
              <a:miter lim="800000"/>
              <a:headEnd/>
              <a:tailEnd/>
            </a:ln>
            <a:effectLst/>
          </p:spPr>
          <p:txBody>
            <a:bodyPr wrap="square" lIns="90000" tIns="46800" rIns="90000" bIns="46800" anchor="ctr"/>
            <a:lstStyle>
              <a:lvl1pPr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defTabSz="449263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Блок обучения НС</a:t>
              </a:r>
            </a:p>
          </p:txBody>
        </p:sp>
        <p:sp>
          <p:nvSpPr>
            <p:cNvPr id="21" name="Правая фигурная скобка 20">
              <a:extLst>
                <a:ext uri="{FF2B5EF4-FFF2-40B4-BE49-F238E27FC236}">
                  <a16:creationId xmlns="" xmlns:a16="http://schemas.microsoft.com/office/drawing/2014/main" id="{8896FC06-FCEC-394E-678D-C86EDBBD5122}"/>
                </a:ext>
              </a:extLst>
            </p:cNvPr>
            <p:cNvSpPr/>
            <p:nvPr/>
          </p:nvSpPr>
          <p:spPr bwMode="auto">
            <a:xfrm>
              <a:off x="2386889" y="2920359"/>
              <a:ext cx="309073" cy="1174844"/>
            </a:xfrm>
            <a:prstGeom prst="rightBrace">
              <a:avLst/>
            </a:prstGeom>
            <a:noFill/>
            <a:ln w="28575" cap="flat" cmpd="sng" algn="ctr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467" b="1">
                <a:solidFill>
                  <a:srgbClr val="418F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18">
              <a:extLst>
                <a:ext uri="{FF2B5EF4-FFF2-40B4-BE49-F238E27FC236}">
                  <a16:creationId xmlns="" xmlns:a16="http://schemas.microsoft.com/office/drawing/2014/main" id="{8B526D7B-C75F-BFEE-CABA-7C23C568C1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9499" y="4155926"/>
              <a:ext cx="1630370" cy="346249"/>
            </a:xfrm>
            <a:prstGeom prst="rect">
              <a:avLst/>
            </a:prstGeom>
            <a:noFill/>
            <a:ln w="22225">
              <a:solidFill>
                <a:srgbClr val="418FDE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100"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defTabSz="914377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altLang="ru-RU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Блок обнаружения с помощью НС</a:t>
              </a:r>
            </a:p>
          </p:txBody>
        </p:sp>
        <p:sp>
          <p:nvSpPr>
            <p:cNvPr id="24" name="Стрелка вправо 39">
              <a:extLst>
                <a:ext uri="{FF2B5EF4-FFF2-40B4-BE49-F238E27FC236}">
                  <a16:creationId xmlns="" xmlns:a16="http://schemas.microsoft.com/office/drawing/2014/main" id="{5607AEED-80AB-CBDA-9091-2FB477DC9AE8}"/>
                </a:ext>
              </a:extLst>
            </p:cNvPr>
            <p:cNvSpPr/>
            <p:nvPr/>
          </p:nvSpPr>
          <p:spPr bwMode="auto">
            <a:xfrm rot="5400000">
              <a:off x="3398248" y="3820528"/>
              <a:ext cx="292870" cy="256481"/>
            </a:xfrm>
            <a:prstGeom prst="rightArrow">
              <a:avLst/>
            </a:prstGeom>
            <a:noFill/>
            <a:ln w="9525" cap="flat" cmpd="sng" algn="ctr">
              <a:solidFill>
                <a:schemeClr val="tx2">
                  <a:lumMod val="20000"/>
                  <a:lumOff val="8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200" b="1">
                <a:solidFill>
                  <a:srgbClr val="418FD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3D6DBF3-A974-7192-4198-6587EC2DEEA2}"/>
              </a:ext>
            </a:extLst>
          </p:cNvPr>
          <p:cNvSpPr txBox="1"/>
          <p:nvPr/>
        </p:nvSpPr>
        <p:spPr>
          <a:xfrm>
            <a:off x="745352" y="6173049"/>
            <a:ext cx="52546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600"/>
              </a:spcBef>
              <a:buClr>
                <a:schemeClr val="accent1"/>
              </a:buClr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Концепция работы блока обнаружения с помощью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НС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703" y="2869079"/>
            <a:ext cx="3788256" cy="376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7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8536" y="343568"/>
            <a:ext cx="9501880" cy="781176"/>
          </a:xfrm>
        </p:spPr>
        <p:txBody>
          <a:bodyPr/>
          <a:lstStyle/>
          <a:p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Обучающая выборка. </a:t>
            </a:r>
            <a:b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Блок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разметки </a:t>
            </a:r>
            <a:r>
              <a:rPr lang="ru-RU" alt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реальных РЛИ</a:t>
            </a:r>
            <a:endParaRPr lang="ru-RU" alt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27">
            <a:extLst>
              <a:ext uri="{FF2B5EF4-FFF2-40B4-BE49-F238E27FC236}">
                <a16:creationId xmlns="" xmlns:a16="http://schemas.microsoft.com/office/drawing/2014/main" id="{3F7C2ED5-7AEE-98D2-C704-CC6609BADF84}"/>
              </a:ext>
            </a:extLst>
          </p:cNvPr>
          <p:cNvSpPr txBox="1"/>
          <p:nvPr/>
        </p:nvSpPr>
        <p:spPr>
          <a:xfrm>
            <a:off x="332353" y="1381689"/>
            <a:ext cx="4611521" cy="427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>
              <a:spcBef>
                <a:spcPts val="1600"/>
              </a:spcBef>
              <a:buClr>
                <a:schemeClr val="accent1"/>
              </a:buClr>
              <a:buFontTx/>
              <a:buChar char="-"/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предназначен для выделения на РЛИ областей, содержащих объекты интереса, и указания их классов с целью формирования обучающей выборки НС, основанной на реальных данных.</a:t>
            </a:r>
          </a:p>
          <a:p>
            <a:pPr>
              <a:spcBef>
                <a:spcPts val="1600"/>
              </a:spcBef>
              <a:buClr>
                <a:schemeClr val="accent1"/>
              </a:buClr>
              <a:defRPr/>
            </a:pP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00"/>
              </a:spcBef>
              <a:buClr>
                <a:schemeClr val="accent1"/>
              </a:buClr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Функциональные возможности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Разметка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РЛИ независимо от того, каким РСА это изображение было получено.</a:t>
            </a:r>
          </a:p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Автоматизация процесса подготовки данных для дальнейшего обучения нейронных сетей в наиболее распространённых и общепринятых форматах.</a:t>
            </a:r>
          </a:p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обучающих выборок из реальных данных.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A11AA4E9-BD38-F3E4-1985-872E52F62908}"/>
              </a:ext>
            </a:extLst>
          </p:cNvPr>
          <p:cNvGrpSpPr/>
          <p:nvPr/>
        </p:nvGrpSpPr>
        <p:grpSpPr>
          <a:xfrm>
            <a:off x="5903979" y="1338563"/>
            <a:ext cx="5184573" cy="1610384"/>
            <a:chOff x="4788024" y="1393706"/>
            <a:chExt cx="3780421" cy="1104781"/>
          </a:xfrm>
        </p:grpSpPr>
        <p:pic>
          <p:nvPicPr>
            <p:cNvPr id="98" name="Рисунок 97">
              <a:extLst>
                <a:ext uri="{FF2B5EF4-FFF2-40B4-BE49-F238E27FC236}">
                  <a16:creationId xmlns="" xmlns:a16="http://schemas.microsoft.com/office/drawing/2014/main" id="{E9D755C5-F56F-FC0F-EC72-931FD1320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88024" y="1393706"/>
              <a:ext cx="3780421" cy="1104781"/>
            </a:xfrm>
            <a:prstGeom prst="rect">
              <a:avLst/>
            </a:prstGeom>
          </p:spPr>
        </p:pic>
        <p:sp>
          <p:nvSpPr>
            <p:cNvPr id="99" name="Прямоугольник 98">
              <a:extLst>
                <a:ext uri="{FF2B5EF4-FFF2-40B4-BE49-F238E27FC236}">
                  <a16:creationId xmlns="" xmlns:a16="http://schemas.microsoft.com/office/drawing/2014/main" id="{C22B5658-EC48-C30E-3439-1CE5605FEE8E}"/>
                </a:ext>
              </a:extLst>
            </p:cNvPr>
            <p:cNvSpPr/>
            <p:nvPr/>
          </p:nvSpPr>
          <p:spPr bwMode="auto">
            <a:xfrm>
              <a:off x="4788024" y="2108562"/>
              <a:ext cx="420047" cy="389925"/>
            </a:xfrm>
            <a:prstGeom prst="rect">
              <a:avLst/>
            </a:prstGeom>
            <a:noFill/>
            <a:ln>
              <a:solidFill>
                <a:srgbClr val="CC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21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00" name="Прямая соединительная линия 99">
            <a:extLst>
              <a:ext uri="{FF2B5EF4-FFF2-40B4-BE49-F238E27FC236}">
                <a16:creationId xmlns="" xmlns:a16="http://schemas.microsoft.com/office/drawing/2014/main" id="{773406E1-5293-AF7A-AA7C-F1D607EAA1FB}"/>
              </a:ext>
            </a:extLst>
          </p:cNvPr>
          <p:cNvCxnSpPr>
            <a:cxnSpLocks/>
          </p:cNvCxnSpPr>
          <p:nvPr/>
        </p:nvCxnSpPr>
        <p:spPr>
          <a:xfrm flipH="1" flipV="1">
            <a:off x="5112625" y="1235217"/>
            <a:ext cx="46417" cy="5458148"/>
          </a:xfrm>
          <a:prstGeom prst="line">
            <a:avLst/>
          </a:prstGeom>
          <a:ln>
            <a:solidFill>
              <a:srgbClr val="418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625" y="3077955"/>
            <a:ext cx="6315691" cy="342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EBDEB-2D3D-4550-A7C8-3F10F3D9982B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27">
            <a:extLst>
              <a:ext uri="{FF2B5EF4-FFF2-40B4-BE49-F238E27FC236}">
                <a16:creationId xmlns="" xmlns:a16="http://schemas.microsoft.com/office/drawing/2014/main" id="{3F7C2ED5-7AEE-98D2-C704-CC6609BADF84}"/>
              </a:ext>
            </a:extLst>
          </p:cNvPr>
          <p:cNvSpPr txBox="1"/>
          <p:nvPr/>
        </p:nvSpPr>
        <p:spPr>
          <a:xfrm>
            <a:off x="363270" y="1351606"/>
            <a:ext cx="3716508" cy="271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  <a:buClr>
                <a:schemeClr val="accent1"/>
              </a:buClr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Дополнительные возможности</a:t>
            </a:r>
            <a:r>
              <a:rPr lang="en-US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ширины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высоты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выходных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обучающих изображений</a:t>
            </a: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типа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данных выходных изображений</a:t>
            </a:r>
          </a:p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выходного формата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изображений</a:t>
            </a:r>
          </a:p>
          <a:p>
            <a:pPr marL="228594" indent="-228594"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формата </a:t>
            </a: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аннотаций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1E67FF8-5731-05A5-EA5F-EBCB690AF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790" y="1412776"/>
            <a:ext cx="7652804" cy="50264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91A79B2-AE27-BD11-6896-6676B3F7B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051" y="4162581"/>
            <a:ext cx="2004516" cy="2235067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E2A6F2B6-91F0-51DD-CB5F-68EF21E239C7}"/>
              </a:ext>
            </a:extLst>
          </p:cNvPr>
          <p:cNvCxnSpPr>
            <a:cxnSpLocks/>
          </p:cNvCxnSpPr>
          <p:nvPr/>
        </p:nvCxnSpPr>
        <p:spPr>
          <a:xfrm flipV="1">
            <a:off x="4175787" y="1316766"/>
            <a:ext cx="0" cy="5293677"/>
          </a:xfrm>
          <a:prstGeom prst="line">
            <a:avLst/>
          </a:prstGeom>
          <a:ln>
            <a:solidFill>
              <a:srgbClr val="418F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 txBox="1">
            <a:spLocks/>
          </p:cNvSpPr>
          <p:nvPr/>
        </p:nvSpPr>
        <p:spPr>
          <a:xfrm>
            <a:off x="338536" y="343568"/>
            <a:ext cx="9501880" cy="781176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418FDE"/>
                </a:solidFill>
                <a:latin typeface="TT Firs Neue DemiBold" pitchFamily="2" charset="-52"/>
                <a:ea typeface="+mj-ea"/>
                <a:cs typeface="+mj-cs"/>
              </a:defRPr>
            </a:lvl1pPr>
          </a:lstStyle>
          <a:p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Обучающая выборка. </a:t>
            </a:r>
            <a:b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Блок разметки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реальных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РЛИ</a:t>
            </a:r>
            <a:endParaRPr lang="ru-RU" alt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32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18F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34342</TotalTime>
  <Words>1103</Words>
  <Application>Microsoft Office PowerPoint</Application>
  <PresentationFormat>Широкоэкранный</PresentationFormat>
  <Paragraphs>177</Paragraphs>
  <Slides>28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8" baseType="lpstr">
      <vt:lpstr>TT Firs Neue</vt:lpstr>
      <vt:lpstr>Times New Roman</vt:lpstr>
      <vt:lpstr>Cinzel</vt:lpstr>
      <vt:lpstr>Arial</vt:lpstr>
      <vt:lpstr>TT Firs Neue DemiBold</vt:lpstr>
      <vt:lpstr>Helvetica Neue</vt:lpstr>
      <vt:lpstr>Helvetica</vt:lpstr>
      <vt:lpstr>Calibri</vt:lpstr>
      <vt:lpstr>Тема Office</vt:lpstr>
      <vt:lpstr>Image</vt:lpstr>
      <vt:lpstr>Презентация PowerPoint</vt:lpstr>
      <vt:lpstr>Особенности радиолокационной съемки</vt:lpstr>
      <vt:lpstr>Проблематика</vt:lpstr>
      <vt:lpstr>Полная поляриметрическая матрица</vt:lpstr>
      <vt:lpstr>Блок приложений для обнаружения объектов на РЛИ</vt:lpstr>
      <vt:lpstr>Блок приложений для обнаружения объектов на РЛИ</vt:lpstr>
      <vt:lpstr>Особенности функционирования НС</vt:lpstr>
      <vt:lpstr>Обучающая выборка.  Блок разметки реальных РЛИ</vt:lpstr>
      <vt:lpstr>Презентация PowerPoint</vt:lpstr>
      <vt:lpstr>Обучающая выборка. Блок генерации синтетической обучающей выборки</vt:lpstr>
      <vt:lpstr>Презентация PowerPoint</vt:lpstr>
      <vt:lpstr>Обучающая выборка. Блок генерации синтетической обучающей выборки</vt:lpstr>
      <vt:lpstr>Блок обучения нейронной сети</vt:lpstr>
      <vt:lpstr>Блок обучения нейронной сети</vt:lpstr>
      <vt:lpstr>Блок обнаружения с помощью нейронной сети</vt:lpstr>
      <vt:lpstr>Примеры использования обученной нейронной сети для обнаружения и классификации самолётов </vt:lpstr>
      <vt:lpstr>Примеры использования обученной нейронной сети для обнаружения и классификации самолётов </vt:lpstr>
      <vt:lpstr>Примеры использования обученной нейронной сети для обнаружения и классификации самолётов </vt:lpstr>
      <vt:lpstr>Примеры использования обученной нейронной сети для обнаружения и классификации самолётов </vt:lpstr>
      <vt:lpstr>Примеры использования обученной нейронной сети для мониторинга нефтедобывающих вышек</vt:lpstr>
      <vt:lpstr>Примеры использования обученной нейронной сети для мониторинга нефтедобывающих вышек</vt:lpstr>
      <vt:lpstr>Примеры использования обученной нейронной сети для мониторинга нефтедобывающих вышек</vt:lpstr>
      <vt:lpstr>Примеры использования обученной нейронной сети для мониторинга акватории порта</vt:lpstr>
      <vt:lpstr>Примеры использования обученной нейронной сети для мониторинга акватории порта</vt:lpstr>
      <vt:lpstr>Примеры использования обученной нейронной сети для мониторинга акватории порта</vt:lpstr>
      <vt:lpstr>Презентация PowerPoint</vt:lpstr>
      <vt:lpstr>Блок создания и редактирования 3D-моделей</vt:lpstr>
      <vt:lpstr>Примеры использования обученной нейронной сети для мониторинга акватории порта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Saprykina</dc:creator>
  <cp:lastModifiedBy>Савченко Богдан Сергеевич</cp:lastModifiedBy>
  <cp:revision>159</cp:revision>
  <dcterms:created xsi:type="dcterms:W3CDTF">2021-08-11T15:04:20Z</dcterms:created>
  <dcterms:modified xsi:type="dcterms:W3CDTF">2022-09-09T14:23:59Z</dcterms:modified>
</cp:coreProperties>
</file>