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948" r:id="rId5"/>
    <p:sldId id="965" r:id="rId6"/>
    <p:sldId id="966" r:id="rId7"/>
    <p:sldId id="976" r:id="rId8"/>
    <p:sldId id="975" r:id="rId9"/>
    <p:sldId id="974" r:id="rId10"/>
    <p:sldId id="973" r:id="rId11"/>
    <p:sldId id="972" r:id="rId12"/>
    <p:sldId id="971" r:id="rId13"/>
    <p:sldId id="970" r:id="rId14"/>
    <p:sldId id="969" r:id="rId15"/>
    <p:sldId id="968" r:id="rId16"/>
    <p:sldId id="967" r:id="rId17"/>
    <p:sldId id="33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BF821E6-7700-4A27-97E9-85C45F01AF63}">
          <p14:sldIdLst>
            <p14:sldId id="948"/>
          </p14:sldIdLst>
        </p14:section>
        <p14:section name="Раздел без заголовка" id="{C407517E-D6FC-4DA1-B1AE-4010BC5F6A4D}">
          <p14:sldIdLst>
            <p14:sldId id="965"/>
            <p14:sldId id="966"/>
            <p14:sldId id="976"/>
            <p14:sldId id="975"/>
            <p14:sldId id="974"/>
            <p14:sldId id="973"/>
            <p14:sldId id="972"/>
            <p14:sldId id="971"/>
            <p14:sldId id="970"/>
            <p14:sldId id="969"/>
            <p14:sldId id="968"/>
            <p14:sldId id="967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pos="744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ажин Александр Федорович" initials="САФ" lastIdx="0" clrIdx="0">
    <p:extLst>
      <p:ext uri="{19B8F6BF-5375-455C-9EA6-DF929625EA0E}">
        <p15:presenceInfo xmlns:p15="http://schemas.microsoft.com/office/powerpoint/2012/main" userId="S-1-5-21-2950832418-2341634981-4040681116-1384222" providerId="AD"/>
      </p:ext>
    </p:extLst>
  </p:cmAuthor>
  <p:cmAuthor id="2" name="Погоржальский Дмитрий Евгеньевич" initials="ПДЕ" lastIdx="1" clrIdx="1">
    <p:extLst>
      <p:ext uri="{19B8F6BF-5375-455C-9EA6-DF929625EA0E}">
        <p15:presenceInfo xmlns:p15="http://schemas.microsoft.com/office/powerpoint/2012/main" userId="S-1-5-21-2950832418-2341634981-4040681116-1127287" providerId="AD"/>
      </p:ext>
    </p:extLst>
  </p:cmAuthor>
  <p:cmAuthor id="3" name="Филимонова Виолета Константиновна" initials="ФВК" lastIdx="0" clrIdx="2">
    <p:extLst>
      <p:ext uri="{19B8F6BF-5375-455C-9EA6-DF929625EA0E}">
        <p15:presenceInfo xmlns:p15="http://schemas.microsoft.com/office/powerpoint/2012/main" userId="S-1-5-21-2950832418-2341634981-4040681116-11297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C28"/>
    <a:srgbClr val="FFD200"/>
    <a:srgbClr val="ED7D31"/>
    <a:srgbClr val="242021"/>
    <a:srgbClr val="9FB7E1"/>
    <a:srgbClr val="221E20"/>
    <a:srgbClr val="FED104"/>
    <a:srgbClr val="E6E6E6"/>
    <a:srgbClr val="FFF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56" autoAdjust="0"/>
    <p:restoredTop sz="95332" autoAdjust="0"/>
  </p:normalViewPr>
  <p:slideViewPr>
    <p:cSldViewPr snapToGrid="0" showGuides="1">
      <p:cViewPr varScale="1">
        <p:scale>
          <a:sx n="104" d="100"/>
          <a:sy n="104" d="100"/>
        </p:scale>
        <p:origin x="120" y="378"/>
      </p:cViewPr>
      <p:guideLst>
        <p:guide orient="horz" pos="4110"/>
        <p:guide pos="234"/>
        <p:guide orient="horz" pos="210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90992-2784-413C-85D5-8B54AF96F23C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4D5AA-B71B-403A-8E6A-B045E4B8A1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007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250F3-67F7-4FDE-842C-13F4803639A6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414A4-DD9A-4183-A3D8-9336CF8D6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3244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30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11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12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9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41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48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24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1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8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04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55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95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40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5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37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61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450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60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0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89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48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031D-EF81-4195-93DF-41B0CBE94B2F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00F5-5EE6-472A-8470-AF62E67671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52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jpeg"/><Relationship Id="rId10" Type="http://schemas.microsoft.com/office/2007/relationships/hdphoto" Target="../media/hdphoto3.wdp"/><Relationship Id="rId4" Type="http://schemas.openxmlformats.org/officeDocument/2006/relationships/image" Target="../media/image5.jpeg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5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7"/>
          <a:stretch/>
        </p:blipFill>
        <p:spPr>
          <a:xfrm>
            <a:off x="7036401" y="368300"/>
            <a:ext cx="5165432" cy="5215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7" y="816235"/>
            <a:ext cx="3746090" cy="40243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91988" y="0"/>
            <a:ext cx="4408025" cy="4399280"/>
          </a:xfrm>
          <a:prstGeom prst="rect">
            <a:avLst/>
          </a:prstGeom>
          <a:solidFill>
            <a:srgbClr val="FED10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45" y="125115"/>
            <a:ext cx="1301749" cy="862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1725" y="1044583"/>
            <a:ext cx="43964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21E2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1600" b="1" dirty="0" smtClean="0">
                <a:solidFill>
                  <a:srgbClr val="221E2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2-</a:t>
            </a:r>
            <a:r>
              <a:rPr lang="ru-RU" sz="1600" b="1" dirty="0">
                <a:solidFill>
                  <a:srgbClr val="221E2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</a:t>
            </a:r>
            <a:r>
              <a:rPr lang="ru-RU" sz="1600" b="1" dirty="0" smtClean="0">
                <a:solidFill>
                  <a:srgbClr val="221E2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СОВМЕСТНАЯ МЕЖДУНАРОДНАЯ НАУЧНО-ТЕХНИЧЕСКАЯ КОНФЕРЕНЦИЯ «ЦИФРОВАЯ РЕАЛЬНОСТЬ: КОСМИЧЕСКИЕ И ПРОСТРАНСТВЕННЫЕ ДАННЫЕ, ТЕХНОЛОГИИ ОБРАБОТКИ»</a:t>
            </a:r>
          </a:p>
          <a:p>
            <a:pPr algn="ctr"/>
            <a:r>
              <a:rPr lang="ru-RU" sz="1600" dirty="0" smtClean="0">
                <a:solidFill>
                  <a:srgbClr val="221E2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ПЕРСПЕКТИВЫ ИСПОЛЬЗОВАНИЯ ДАННЫХ ВОЗДУШНОГО ЛАЗЕРНОГО СКАНИРОВАНИЯ И ЦИФРОВОЙ АЭРОФОТОСЪЕМКИ С БВС ПРИ ТАКСАЦИИ ЛЕСОСЕК</a:t>
            </a:r>
            <a:endParaRPr lang="ru-RU" sz="1600" b="1" dirty="0">
              <a:solidFill>
                <a:srgbClr val="221E2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3765" y="4004417"/>
            <a:ext cx="1814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221E2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СЕНТЯБРЬ 20</a:t>
            </a:r>
            <a:r>
              <a:rPr lang="en-US" sz="1600" dirty="0">
                <a:solidFill>
                  <a:srgbClr val="221E2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22</a:t>
            </a:r>
            <a:r>
              <a:rPr lang="ru-RU" sz="1600" dirty="0">
                <a:solidFill>
                  <a:srgbClr val="221E2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5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69" y="63467"/>
            <a:ext cx="1012463" cy="917650"/>
          </a:xfrm>
          <a:prstGeom prst="rect">
            <a:avLst/>
          </a:prstGeom>
          <a:solidFill>
            <a:srgbClr val="EFCC28"/>
          </a:solidFill>
          <a:extLst/>
        </p:spPr>
      </p:pic>
    </p:spTree>
    <p:extLst>
      <p:ext uri="{BB962C8B-B14F-4D97-AF65-F5344CB8AC3E}">
        <p14:creationId xmlns:p14="http://schemas.microsoft.com/office/powerpoint/2010/main" val="1942881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1" y="559169"/>
            <a:ext cx="9498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РЕЗУЛЬТАТЫ АВТОМАТИЗИРОВАННОГО ДЕШИФРИРОВАНИЯ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-37724" y="6374300"/>
            <a:ext cx="71205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10/14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0502" y="988348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20D054C-67A5-4F46-8614-D3587BCD0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64" t="3431" r="3160" b="5514"/>
          <a:stretch/>
        </p:blipFill>
        <p:spPr>
          <a:xfrm>
            <a:off x="1280502" y="1747379"/>
            <a:ext cx="4589121" cy="34418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B48267C-4A40-471E-907D-DB4D62146D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23" r="7523"/>
          <a:stretch/>
        </p:blipFill>
        <p:spPr>
          <a:xfrm>
            <a:off x="6095024" y="1747378"/>
            <a:ext cx="4589121" cy="344184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D592530-DE15-40EC-9AD2-16CD4A53F88A}"/>
              </a:ext>
            </a:extLst>
          </p:cNvPr>
          <p:cNvSpPr/>
          <p:nvPr/>
        </p:nvSpPr>
        <p:spPr>
          <a:xfrm>
            <a:off x="6744121" y="5489149"/>
            <a:ext cx="4040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Фрагмент мультиспектрального </a:t>
            </a:r>
            <a:r>
              <a:rPr lang="ru-RU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ортофотоплана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883CFE5-AEA8-41F7-9822-DA28975AA03F}"/>
              </a:ext>
            </a:extLst>
          </p:cNvPr>
          <p:cNvSpPr/>
          <p:nvPr/>
        </p:nvSpPr>
        <p:spPr>
          <a:xfrm>
            <a:off x="1460841" y="5489149"/>
            <a:ext cx="4434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Результат классификации с помощью объектно-ориентированного подхода </a:t>
            </a:r>
            <a:r>
              <a:rPr 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(OBIA) 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6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29467" y="559169"/>
            <a:ext cx="25853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ТЕХНОЛОГИЧЕСКАЯ СХЕМА КЛАССИФИКАЦИИ ЦИФРОВОЙ </a:t>
            </a:r>
            <a:b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МОДЕЛИ ВЫСОТ ДРЕВЕСНОЙ РАСТИТЕЛЬНОСТИ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-37724" y="6374300"/>
            <a:ext cx="71205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11/14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42402" y="1363640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9951" y="1991734"/>
            <a:ext cx="2242261" cy="288000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61567" y="1991734"/>
            <a:ext cx="2210508" cy="288000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528" y="1991734"/>
            <a:ext cx="2220723" cy="288000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2402" y="1991734"/>
            <a:ext cx="2349905" cy="288000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6949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1" y="559169"/>
            <a:ext cx="7254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КЛАССИФИКАЦИЯ ПО ПОРОДНОМУ СОСТАВУ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-37724" y="6374300"/>
            <a:ext cx="71205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12/14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0502" y="988348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72C334-6F70-47DD-8B01-89E4A21BA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502" y="1771842"/>
            <a:ext cx="4183312" cy="4344003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2798A781-FAED-4597-928A-D7910B049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962563"/>
              </p:ext>
            </p:extLst>
          </p:nvPr>
        </p:nvGraphicFramePr>
        <p:xfrm>
          <a:off x="7612912" y="1771838"/>
          <a:ext cx="3616549" cy="4344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387">
                  <a:extLst>
                    <a:ext uri="{9D8B030D-6E8A-4147-A177-3AD203B41FA5}">
                      <a16:colId xmlns:a16="http://schemas.microsoft.com/office/drawing/2014/main" xmlns="" val="602303132"/>
                    </a:ext>
                  </a:extLst>
                </a:gridCol>
                <a:gridCol w="1275942">
                  <a:extLst>
                    <a:ext uri="{9D8B030D-6E8A-4147-A177-3AD203B41FA5}">
                      <a16:colId xmlns:a16="http://schemas.microsoft.com/office/drawing/2014/main" xmlns="" val="798920203"/>
                    </a:ext>
                  </a:extLst>
                </a:gridCol>
                <a:gridCol w="1429220">
                  <a:extLst>
                    <a:ext uri="{9D8B030D-6E8A-4147-A177-3AD203B41FA5}">
                      <a16:colId xmlns:a16="http://schemas.microsoft.com/office/drawing/2014/main" xmlns="" val="2772124790"/>
                    </a:ext>
                  </a:extLst>
                </a:gridCol>
              </a:tblGrid>
              <a:tr h="5430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Порода</a:t>
                      </a: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Кол-во, шт.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>
                          <a:effectLst/>
                        </a:rPr>
                        <a:t>Ср.высота</a:t>
                      </a:r>
                      <a:r>
                        <a:rPr lang="ru-RU" sz="1400" b="1" u="none" strike="noStrike" dirty="0">
                          <a:effectLst/>
                        </a:rPr>
                        <a:t>, 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458644"/>
                  </a:ext>
                </a:extLst>
              </a:tr>
              <a:tr h="5430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Берёза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22435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15,9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3050795"/>
                  </a:ext>
                </a:extLst>
              </a:tr>
              <a:tr h="5430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Сосна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5117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14,8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7269827"/>
                  </a:ext>
                </a:extLst>
              </a:tr>
              <a:tr h="5430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Кедр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3669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4370330"/>
                  </a:ext>
                </a:extLst>
              </a:tr>
              <a:tr h="5430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Осина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6625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16,1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8725496"/>
                  </a:ext>
                </a:extLst>
              </a:tr>
              <a:tr h="5430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Пихта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6973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0914264"/>
                  </a:ext>
                </a:extLst>
              </a:tr>
              <a:tr h="5430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Ель+Пихта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6973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66556"/>
                  </a:ext>
                </a:extLst>
              </a:tr>
              <a:tr h="5430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Итого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44819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6812988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2AC4A7D-5C3D-4942-9E48-46C4230FB4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9" t="26241" r="739" b="28513"/>
          <a:stretch/>
        </p:blipFill>
        <p:spPr>
          <a:xfrm>
            <a:off x="5447709" y="1771842"/>
            <a:ext cx="2086197" cy="435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15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1" y="559169"/>
            <a:ext cx="236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ЗАКЛЮЧЕНИЕ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-37724" y="6374300"/>
            <a:ext cx="71205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13/14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05902" y="994308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sp>
        <p:nvSpPr>
          <p:cNvPr id="8" name="TextBox 7"/>
          <p:cNvSpPr txBox="1"/>
          <p:nvPr/>
        </p:nvSpPr>
        <p:spPr>
          <a:xfrm>
            <a:off x="1305678" y="1542208"/>
            <a:ext cx="981571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EFCC28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Таксации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лесов по данным ВЛС и ЦАФС с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БВС имеет устойчивые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перспективы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применения и позволяет получать с высокой достоверностью информацию о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количестве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деревьев и их координатах, высоте деревьев, диаметрах стволов деревьев, породной классификации. Данные таксационные показатели необходимы для расчета стоимости лесосечных работ.</a:t>
            </a:r>
          </a:p>
          <a:p>
            <a:pPr marL="285750" indent="-285750" algn="just">
              <a:buClr>
                <a:srgbClr val="EFCC28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Метод относится к дешифровочному способу таксации леса, учитывает требования нормативно-правовых актов (Лесной кодекс, Лесоустроительная инструкция) и не противоречит действующему законодательству, что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является предпосылкой для согласования разрабатываемой методики в отраслевых органах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власти. </a:t>
            </a:r>
          </a:p>
          <a:p>
            <a:pPr marL="285750" indent="-285750" algn="just">
              <a:buClr>
                <a:srgbClr val="EFCC28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Использование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мультиспектральной камеры позволяет выполнять распознавание породного состава лесных массивов.</a:t>
            </a:r>
          </a:p>
          <a:p>
            <a:pPr marL="285750" indent="-285750" algn="just">
              <a:buClr>
                <a:srgbClr val="EFCC28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Координаты отдельных деревьев совместно с результатом автоматизированного дешифрирования позволяют с высокой точностью описывать характеристики древостоя.</a:t>
            </a:r>
          </a:p>
          <a:p>
            <a:pPr marL="285750" indent="-285750" algn="just">
              <a:buClr>
                <a:srgbClr val="EFCC28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Параметры идентификации деревьев по модели высот древесного полога (</a:t>
            </a:r>
            <a:r>
              <a:rPr lang="ru-RU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canopy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height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model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, CHM) целесообразно подбирать с визуальным контролем на тестовых площадках.</a:t>
            </a:r>
          </a:p>
          <a:p>
            <a:pPr marL="285750" indent="-285750" algn="just">
              <a:buClr>
                <a:srgbClr val="EFCC28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Показатели численности и средней высоты деревьев первого яруса не превышают погрешности более 10% (вероятность 0,91-0,97) в сравнении данных сплошного перечёта и данных, полученных методами воздушного лазерного сканирования.</a:t>
            </a:r>
          </a:p>
          <a:p>
            <a:pPr marL="285750" indent="-285750" algn="just">
              <a:buClr>
                <a:srgbClr val="EFCC28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Выявлены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следующие ограничения технологии: влияние </a:t>
            </a:r>
            <a:r>
              <a:rPr lang="ru-RU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ярусности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 древостоя при сомкнутости крон выше 0,7; влияние смены освещённости на мультиспектральную аппаратуру во время выполнения аэросъёмочных работ.</a:t>
            </a:r>
          </a:p>
          <a:p>
            <a:pPr marL="285750" indent="-285750" algn="just">
              <a:buClr>
                <a:srgbClr val="EFCC28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 Для получения более точных результатов и снижения ограничений предлагается комплексное применение дистанционного и полевого методов.</a:t>
            </a:r>
          </a:p>
          <a:p>
            <a:pPr marL="285750" indent="-285750" algn="just">
              <a:buClr>
                <a:srgbClr val="EFCC28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Сдерживающими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факторами в вопросе легитимации использования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данных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ВЛС и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ЦАФС при таксации,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является инертность нормативной базы в отношении применения современных средств и технологий.</a:t>
            </a:r>
          </a:p>
          <a:p>
            <a:pPr marL="285750" indent="-285750" algn="just">
              <a:buClr>
                <a:srgbClr val="EFCC28"/>
              </a:buClr>
              <a:buFont typeface="Wingdings" panose="05000000000000000000" pitchFamily="2" charset="2"/>
              <a:buChar char="§"/>
            </a:pP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5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3"/>
          <a:stretch/>
        </p:blipFill>
        <p:spPr>
          <a:xfrm>
            <a:off x="2734002" y="-231494"/>
            <a:ext cx="9442565" cy="72168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3486151"/>
            <a:ext cx="12191998" cy="3383424"/>
          </a:xfrm>
          <a:prstGeom prst="rect">
            <a:avLst/>
          </a:prstGeom>
          <a:solidFill>
            <a:srgbClr val="FED10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47" y="3484658"/>
            <a:ext cx="1580706" cy="1046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4295" y="4607246"/>
            <a:ext cx="45223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solidFill>
                  <a:srgbClr val="221E2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СПАСИБО ЗА ВНИМАНИЕ!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0090" y="5733886"/>
            <a:ext cx="4551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221E2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По всем возникающим вопросам просьба общаться 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8014" y="5953805"/>
            <a:ext cx="3375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221E2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Погороднему</a:t>
            </a:r>
            <a:r>
              <a:rPr lang="ru-RU" sz="1400" b="1" dirty="0" smtClean="0">
                <a:solidFill>
                  <a:srgbClr val="221E2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 Александру Николаевичу</a:t>
            </a:r>
            <a:endParaRPr lang="ru-RU" sz="1400" b="1" dirty="0">
              <a:solidFill>
                <a:srgbClr val="221E20"/>
              </a:solidFill>
              <a:latin typeface="Segoe UI Semilight" panose="020B04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241739" y="6274522"/>
            <a:ext cx="7411773" cy="307778"/>
            <a:chOff x="1998620" y="6158772"/>
            <a:chExt cx="7411773" cy="307778"/>
          </a:xfrm>
        </p:grpSpPr>
        <p:sp>
          <p:nvSpPr>
            <p:cNvPr id="11" name="TextBox 10"/>
            <p:cNvSpPr txBox="1"/>
            <p:nvPr/>
          </p:nvSpPr>
          <p:spPr>
            <a:xfrm>
              <a:off x="1998620" y="6158773"/>
              <a:ext cx="49770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221E20"/>
                  </a:solidFill>
                  <a:latin typeface="Segoe UI Semilight" panose="020B0402040204020203" pitchFamily="34" charset="0"/>
                  <a:ea typeface="Segoe UI Black" panose="020B0A02040204020203" pitchFamily="34" charset="0"/>
                  <a:cs typeface="Segoe UI Semilight" panose="020B0402040204020203" pitchFamily="34" charset="0"/>
                </a:rPr>
                <a:t>по адресу электронной почты: </a:t>
              </a:r>
              <a:r>
                <a:rPr lang="en-US" sz="1400" b="1" dirty="0">
                  <a:solidFill>
                    <a:srgbClr val="221E20"/>
                  </a:solidFill>
                  <a:latin typeface="Segoe UI Semilight" panose="020B0402040204020203" pitchFamily="34" charset="0"/>
                  <a:ea typeface="Segoe UI Black" panose="020B0A02040204020203" pitchFamily="34" charset="0"/>
                  <a:cs typeface="Segoe UI Semilight" panose="020B0402040204020203" pitchFamily="34" charset="0"/>
                </a:rPr>
                <a:t>anpogorodniy@ntc.rosneft.ru</a:t>
              </a:r>
              <a:endParaRPr lang="ru-RU" sz="1400" b="1" dirty="0">
                <a:solidFill>
                  <a:srgbClr val="221E2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71593" y="6158772"/>
              <a:ext cx="26388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221E20"/>
                  </a:solidFill>
                  <a:latin typeface="Segoe UI Semilight" panose="020B0402040204020203" pitchFamily="34" charset="0"/>
                  <a:ea typeface="Segoe UI Black" panose="020B0A02040204020203" pitchFamily="34" charset="0"/>
                  <a:cs typeface="Segoe UI Semilight" panose="020B0402040204020203" pitchFamily="34" charset="0"/>
                </a:rPr>
                <a:t>или телефону:  </a:t>
              </a:r>
              <a:r>
                <a:rPr lang="ru-RU" sz="1400" b="1" dirty="0" smtClean="0">
                  <a:solidFill>
                    <a:srgbClr val="221E20"/>
                  </a:solidFill>
                  <a:latin typeface="Segoe UI Semilight" panose="020B0402040204020203" pitchFamily="34" charset="0"/>
                  <a:ea typeface="Segoe UI Black" panose="020B0A02040204020203" pitchFamily="34" charset="0"/>
                  <a:cs typeface="Segoe UI Semilight" panose="020B0402040204020203" pitchFamily="34" charset="0"/>
                </a:rPr>
                <a:t>8 995 004 51 58</a:t>
              </a:r>
              <a:endParaRPr lang="ru-RU" sz="1400" b="1" dirty="0">
                <a:solidFill>
                  <a:srgbClr val="221E2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4" name="TextBox 5"/>
          <p:cNvSpPr txBox="1"/>
          <p:nvPr/>
        </p:nvSpPr>
        <p:spPr>
          <a:xfrm>
            <a:off x="91805" y="4982072"/>
            <a:ext cx="1200841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b="1" dirty="0" smtClean="0">
                <a:solidFill>
                  <a:srgbClr val="221E2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Отдел развития технологий инженерных изысканий и проектировани</a:t>
            </a:r>
            <a:r>
              <a:rPr lang="ru-RU" sz="2500" b="1" dirty="0">
                <a:solidFill>
                  <a:srgbClr val="221E2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</a:t>
            </a:r>
          </a:p>
          <a:p>
            <a:pPr algn="ctr"/>
            <a:r>
              <a:rPr lang="ru-RU" sz="2500" b="1" dirty="0">
                <a:solidFill>
                  <a:srgbClr val="221E2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ООО «НК «Роснефть» – НТЦ»</a:t>
            </a:r>
          </a:p>
        </p:txBody>
      </p:sp>
    </p:spTree>
    <p:extLst>
      <p:ext uri="{BB962C8B-B14F-4D97-AF65-F5344CB8AC3E}">
        <p14:creationId xmlns:p14="http://schemas.microsoft.com/office/powerpoint/2010/main" val="271901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1" y="559169"/>
            <a:ext cx="262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ПРЕДПОСЫЛКИ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7579" y="6374300"/>
            <a:ext cx="6014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2/14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0502" y="988348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sp>
        <p:nvSpPr>
          <p:cNvPr id="22" name="TextBox 21"/>
          <p:cNvSpPr txBox="1"/>
          <p:nvPr/>
        </p:nvSpPr>
        <p:spPr>
          <a:xfrm>
            <a:off x="1185391" y="1827557"/>
            <a:ext cx="4670583" cy="3323987"/>
          </a:xfrm>
          <a:prstGeom prst="rect">
            <a:avLst/>
          </a:prstGeom>
          <a:noFill/>
          <a:ln>
            <a:noFill/>
            <a:prstDash val="dash"/>
            <a:round/>
          </a:ln>
        </p:spPr>
        <p:txBody>
          <a:bodyPr wrap="square" rtlCol="0">
            <a:spAutoFit/>
          </a:bodyPr>
          <a:lstStyle/>
          <a:p>
            <a:pPr marL="171450" indent="-171450" algn="just">
              <a:buClr>
                <a:srgbClr val="FFD2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Полевые методы таксации леса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являются весьма трудоемкими и занимают довольно много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времени.</a:t>
            </a:r>
          </a:p>
          <a:p>
            <a:pPr marL="171450" indent="-171450" algn="just">
              <a:buClr>
                <a:srgbClr val="FFD2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Точность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существующей системы инвентаризации имеет сложность относительно оперативного обновления информации о древостоях на момент рубки и влияет на точность определения стоимости лесосечных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работ.</a:t>
            </a:r>
          </a:p>
          <a:p>
            <a:pPr marL="171450" indent="-171450" algn="just">
              <a:buClr>
                <a:srgbClr val="FFD2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Данные о высоте древостоя представлена выборочными измерениями модельных деревьев.</a:t>
            </a:r>
          </a:p>
          <a:p>
            <a:pPr marL="171450" indent="-171450" algn="just">
              <a:buClr>
                <a:srgbClr val="FFD2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Несоответствие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информации о состоянии того или иного участка леса их фактическому состоянию. Такое несоответствие вызывает множество других проблем на всех этапах: от подготовки проекта освоения лесов до непосредственно процесса рубки леса.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780" y="1821814"/>
            <a:ext cx="2020077" cy="333547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496" y="1821814"/>
            <a:ext cx="2543194" cy="1701105"/>
          </a:xfrm>
          <a:prstGeom prst="rect">
            <a:avLst/>
          </a:prstGeom>
        </p:spPr>
      </p:pic>
      <p:pic>
        <p:nvPicPr>
          <p:cNvPr id="33" name="Picture 2" descr="https://konspekta.net/lektsiiimg/baza1/4110527536391.files/image2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6" y="3863340"/>
            <a:ext cx="2770810" cy="129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91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1" y="559169"/>
            <a:ext cx="334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ПРЕДПОСЫЛКИ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7579" y="6374300"/>
            <a:ext cx="6014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3/14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0502" y="988348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sp>
        <p:nvSpPr>
          <p:cNvPr id="13" name="TextBox 12"/>
          <p:cNvSpPr txBox="1"/>
          <p:nvPr/>
        </p:nvSpPr>
        <p:spPr>
          <a:xfrm>
            <a:off x="1200895" y="1616120"/>
            <a:ext cx="42652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Кроме того, существующие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дистанционные методы таксации леса (аэрофотосъемка), призванные сократить объём проводимых работ и удешевить процесс таксации, не позволяют получать все количественные и качественные характеристики, необходимые для таксации лесов и лесосек согласно требований Лесоустроительной инструкции. Поэтому в настоящее время предпочтение отдается наземным методикам таксации.</a:t>
            </a:r>
          </a:p>
          <a:p>
            <a:pPr algn="just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Одним из решений указанных проблем может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стать совместное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использование данных воздушного лазерного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сканирования (ВЛС)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и цифровой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аэрофотосъемки (ЦАФС),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полученных с применением беспилотными воздушных судов в качестве платформы для полезной нагрузки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8323246" y="1285539"/>
            <a:ext cx="2171622" cy="4200592"/>
            <a:chOff x="8620943" y="1157382"/>
            <a:chExt cx="2171622" cy="4200592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8652199" y="1630072"/>
              <a:ext cx="2119876" cy="3727902"/>
              <a:chOff x="8652199" y="1630072"/>
              <a:chExt cx="2119876" cy="3727902"/>
            </a:xfrm>
          </p:grpSpPr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5000" contrast="6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2199" y="2821245"/>
                <a:ext cx="2109109" cy="2536729"/>
              </a:xfrm>
              <a:prstGeom prst="rect">
                <a:avLst/>
              </a:prstGeom>
              <a:noFill/>
              <a:ln w="34925">
                <a:solidFill>
                  <a:srgbClr val="FFFFFF"/>
                </a:solidFill>
              </a:ln>
              <a:effectLst>
                <a:outerShdw blurRad="127000" dir="2700000" algn="ctr">
                  <a:srgbClr val="000000"/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soft" dir="t"/>
              </a:scene3d>
              <a:sp3d extrusionH="25400" prstMaterial="clear">
                <a:bevelT w="254000" h="25400" prst="softRound"/>
                <a:bevelB w="25400" h="254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3000"/>
                        </a14:imgEffect>
                        <a14:imgEffect>
                          <a14:brightnessContrast bright="40000" contrast="4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7814" y="2410876"/>
                <a:ext cx="2079459" cy="2566470"/>
              </a:xfrm>
              <a:prstGeom prst="rect">
                <a:avLst/>
              </a:prstGeom>
              <a:noFill/>
              <a:ln w="34925">
                <a:solidFill>
                  <a:srgbClr val="FFFFFF"/>
                </a:solidFill>
              </a:ln>
              <a:effectLst>
                <a:outerShdw blurRad="127000" dir="2700000" algn="ctr">
                  <a:srgbClr val="000000"/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soft" dir="t"/>
              </a:scene3d>
              <a:sp3d extrusionH="25400" prstMaterial="clear">
                <a:bevelT w="254000" h="25400" prst="softRound"/>
                <a:bevelB w="25400" h="254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7814" y="2000464"/>
                <a:ext cx="2114261" cy="2574379"/>
              </a:xfrm>
              <a:prstGeom prst="rect">
                <a:avLst/>
              </a:prstGeom>
              <a:noFill/>
              <a:ln w="34925">
                <a:solidFill>
                  <a:srgbClr val="FFFFFF"/>
                </a:solidFill>
              </a:ln>
              <a:effectLst>
                <a:outerShdw blurRad="127000" dir="2700000" algn="ctr">
                  <a:srgbClr val="000000"/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soft" dir="t"/>
              </a:scene3d>
              <a:sp3d extrusionH="25400" prstMaterial="clear">
                <a:bevelT w="254000" h="25400" prst="softRound"/>
                <a:bevelB w="25400" h="254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100000"/>
                        </a14:imgEffect>
                        <a14:imgEffect>
                          <a14:brightnessContrast bright="14000" contrast="4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3843" y="1630072"/>
                <a:ext cx="2088232" cy="2518162"/>
              </a:xfrm>
              <a:prstGeom prst="rect">
                <a:avLst/>
              </a:prstGeom>
              <a:noFill/>
              <a:ln w="34925">
                <a:solidFill>
                  <a:srgbClr val="FFFFFF"/>
                </a:solidFill>
              </a:ln>
              <a:effectLst>
                <a:outerShdw blurRad="127000" dir="2700000" algn="ctr">
                  <a:srgbClr val="000000"/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soft" dir="t"/>
              </a:scene3d>
              <a:sp3d extrusionH="25400" prstMaterial="clear">
                <a:bevelT w="254000" h="25400" prst="softRound"/>
                <a:bevelB w="25400" h="254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82000"/>
                      </a14:imgEffect>
                      <a14:imgEffect>
                        <a14:brightnessContrast contras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943" y="1157382"/>
              <a:ext cx="2171622" cy="2536729"/>
            </a:xfrm>
            <a:prstGeom prst="rect">
              <a:avLst/>
            </a:prstGeom>
            <a:noFill/>
            <a:ln w="34925">
              <a:solidFill>
                <a:srgbClr val="FFFFFF"/>
              </a:solidFill>
            </a:ln>
            <a:effectLst>
              <a:outerShdw blurRad="127000" dir="2700000" algn="ctr">
                <a:srgbClr val="000000"/>
              </a:outerShdw>
            </a:effectLst>
            <a:scene3d>
              <a:camera prst="perspectiveFront" fov="2700000">
                <a:rot lat="19086000" lon="19067999" rev="3108000"/>
              </a:camera>
              <a:lightRig rig="soft" dir="t"/>
            </a:scene3d>
            <a:sp3d extrusionH="25400" prstMaterial="clear">
              <a:bevelT w="254000" h="25400" prst="softRound"/>
              <a:bevelB w="25400" h="254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5831787" y="1918012"/>
            <a:ext cx="1460849" cy="2198596"/>
            <a:chOff x="6217174" y="1731795"/>
            <a:chExt cx="1460849" cy="2198596"/>
          </a:xfrm>
        </p:grpSpPr>
        <p:pic>
          <p:nvPicPr>
            <p:cNvPr id="19" name="Picture 2" descr="Matrice 300 RTK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42" y="1731795"/>
              <a:ext cx="803290" cy="803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" contras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7174" y="2173356"/>
              <a:ext cx="1460849" cy="1757035"/>
            </a:xfrm>
            <a:prstGeom prst="rect">
              <a:avLst/>
            </a:prstGeom>
            <a:noFill/>
            <a:ln w="34925">
              <a:solidFill>
                <a:srgbClr val="FFFFFF"/>
              </a:solidFill>
            </a:ln>
            <a:effectLst>
              <a:outerShdw blurRad="127000" dir="2700000" algn="ctr">
                <a:srgbClr val="000000"/>
              </a:outerShdw>
            </a:effectLst>
            <a:scene3d>
              <a:camera prst="perspectiveFront" fov="2700000">
                <a:rot lat="19086000" lon="19067999" rev="3108000"/>
              </a:camera>
              <a:lightRig rig="soft" dir="t"/>
            </a:scene3d>
            <a:sp3d extrusionH="25400" prstMaterial="clear">
              <a:bevelT w="254000" h="25400" prst="softRound"/>
              <a:bevelB w="25400" h="254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Прямоугольный треугольник 22"/>
            <p:cNvSpPr/>
            <p:nvPr/>
          </p:nvSpPr>
          <p:spPr>
            <a:xfrm rot="14955067">
              <a:off x="6266880" y="2307730"/>
              <a:ext cx="596775" cy="583296"/>
            </a:xfrm>
            <a:prstGeom prst="rtTriangle">
              <a:avLst/>
            </a:prstGeom>
            <a:gradFill>
              <a:gsLst>
                <a:gs pos="58000">
                  <a:srgbClr val="FFFF00">
                    <a:alpha val="31000"/>
                  </a:srgbClr>
                </a:gs>
                <a:gs pos="0">
                  <a:srgbClr val="FF0000">
                    <a:alpha val="66000"/>
                  </a:srgbClr>
                </a:gs>
                <a:gs pos="100000">
                  <a:srgbClr val="00B050"/>
                </a:gs>
              </a:gsLst>
              <a:lin ang="10800000" scaled="0"/>
            </a:gra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5716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1" y="559169"/>
            <a:ext cx="422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РАЙОНЫ ИССЛЕДОВАНИЯ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7579" y="6374300"/>
            <a:ext cx="6014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4/14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0502" y="988348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1280502" y="1347142"/>
            <a:ext cx="8659462" cy="4788741"/>
            <a:chOff x="-6300" y="443079"/>
            <a:chExt cx="8610748" cy="476180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-6300" y="443079"/>
              <a:ext cx="8610748" cy="4700421"/>
              <a:chOff x="-6300" y="443079"/>
              <a:chExt cx="8610748" cy="4700421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xmlns="" id="{04EFD1E8-9CB8-40B8-965C-3CA73A1D2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9315" y="1045633"/>
                <a:ext cx="8475133" cy="4097867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xmlns="" id="{46AFC185-0B5D-4F5C-BCB2-7DA16AF6C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300" y="889980"/>
                <a:ext cx="1810468" cy="2160000"/>
              </a:xfrm>
              <a:prstGeom prst="rect">
                <a:avLst/>
              </a:prstGeom>
            </p:spPr>
          </p:pic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xmlns="" id="{219B3342-32CB-47B3-B14B-C2E80D566E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8212" y="2859782"/>
                <a:ext cx="903468" cy="167095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xmlns="" id="{EC500557-40AE-471A-8D4B-85C9F7973F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1520" y="2931790"/>
                <a:ext cx="400006" cy="159895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xmlns="" id="{91DDE2F3-0634-4428-9A67-DE8B57738C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30726" y="443079"/>
                <a:ext cx="1736727" cy="2160000"/>
              </a:xfrm>
              <a:prstGeom prst="rect">
                <a:avLst/>
              </a:prstGeom>
            </p:spPr>
          </p:pic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xmlns="" id="{D3940423-9C93-4EB9-A613-B17AE80697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41726" y="2589214"/>
                <a:ext cx="1855316" cy="1650384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xmlns="" id="{C09ACED2-7403-48EE-8D8F-DA41A3CADF7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5194303" y="591278"/>
                <a:ext cx="2203535" cy="2403856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C9990CD8-44CF-482D-BA65-62B4C6FD7C13}"/>
                </a:ext>
              </a:extLst>
            </p:cNvPr>
            <p:cNvSpPr/>
            <p:nvPr/>
          </p:nvSpPr>
          <p:spPr>
            <a:xfrm>
              <a:off x="5004447" y="4558550"/>
              <a:ext cx="3600001" cy="365644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/>
              <a:r>
                <a:rPr lang="ru-RU" sz="1200" dirty="0"/>
                <a:t>Ханты-Мансийский автономный округ, </a:t>
              </a:r>
              <a:r>
                <a:rPr lang="ru-RU" sz="1200" dirty="0" err="1"/>
                <a:t>Нефтеюганский</a:t>
              </a:r>
              <a:r>
                <a:rPr lang="ru-RU" sz="1200" dirty="0"/>
                <a:t> район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1871AD7F-FBC2-443F-BC2A-C8F0C06C330B}"/>
                </a:ext>
              </a:extLst>
            </p:cNvPr>
            <p:cNvSpPr/>
            <p:nvPr/>
          </p:nvSpPr>
          <p:spPr>
            <a:xfrm>
              <a:off x="30943" y="4558550"/>
              <a:ext cx="3600000" cy="64633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ru-RU" sz="1200" dirty="0" smtClean="0"/>
                <a:t>Ханты-Мансийский </a:t>
              </a:r>
              <a:r>
                <a:rPr lang="ru-RU" sz="1200" dirty="0"/>
                <a:t>автономный </a:t>
              </a:r>
              <a:r>
                <a:rPr lang="ru-RU" sz="1200" dirty="0" smtClean="0"/>
                <a:t>округ, </a:t>
              </a:r>
              <a:r>
                <a:rPr lang="ru-RU" sz="1200" dirty="0" err="1" smtClean="0"/>
                <a:t>Нефтеюганский</a:t>
              </a:r>
              <a:r>
                <a:rPr lang="ru-RU" sz="1200" dirty="0" smtClean="0"/>
                <a:t> район</a:t>
              </a:r>
              <a:endParaRPr lang="ru-RU" sz="12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E9215121-E517-431C-AB14-A80C1D142181}"/>
                </a:ext>
              </a:extLst>
            </p:cNvPr>
            <p:cNvSpPr/>
            <p:nvPr/>
          </p:nvSpPr>
          <p:spPr>
            <a:xfrm>
              <a:off x="1915393" y="4297551"/>
              <a:ext cx="1508692" cy="34457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ru-RU" sz="1200" dirty="0"/>
                <a:t>2019-2020 </a:t>
              </a:r>
              <a:r>
                <a:rPr lang="ru-RU" sz="1200" dirty="0" err="1"/>
                <a:t>г.г</a:t>
              </a:r>
              <a:r>
                <a:rPr lang="ru-RU" sz="1200" dirty="0"/>
                <a:t>.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BEADD19A-29FC-4EF2-B6D5-363ED0807EC2}"/>
                </a:ext>
              </a:extLst>
            </p:cNvPr>
            <p:cNvSpPr/>
            <p:nvPr/>
          </p:nvSpPr>
          <p:spPr>
            <a:xfrm>
              <a:off x="5007694" y="4253462"/>
              <a:ext cx="1000449" cy="21637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ru-RU" sz="1200" dirty="0"/>
                <a:t>2021 г.</a:t>
              </a: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xmlns="" id="{D3940423-9C93-4EB9-A613-B17AE80697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323" y="2121940"/>
              <a:ext cx="2016224" cy="18722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443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1" y="559169"/>
            <a:ext cx="9238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ОБЩАЯ БЛОК-СХЕМА МЕТОДИКИ ТАКСАЦИИ ЛЕСОСЕК </a:t>
            </a:r>
            <a:b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ДАННЫМ ВЛС И ЦАФС. ЭТАПЫ ВЫПОЛНЕНИЯ РАБОТ</a:t>
            </a:r>
          </a:p>
          <a:p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7579" y="6374300"/>
            <a:ext cx="6014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5/14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05902" y="1343999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C110FE-C43D-4B51-AC4D-273ADD100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07" y="1704355"/>
            <a:ext cx="5115500" cy="4113515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133976" y="1508760"/>
            <a:ext cx="4638098" cy="1620000"/>
          </a:xfrm>
          <a:prstGeom prst="roundRect">
            <a:avLst/>
          </a:prstGeom>
          <a:solidFill>
            <a:srgbClr val="EFCC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ru-RU" sz="10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ЭТАП (Получение </a:t>
            </a:r>
            <a:r>
              <a:rPr lang="ru-RU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данных дистанционного зондирования </a:t>
            </a:r>
            <a:r>
              <a:rPr lang="ru-RU" sz="10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Земли):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Определение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полигонов для проведения съемки с использованием </a:t>
            </a:r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БВС.</a:t>
            </a:r>
            <a:endParaRPr lang="ru-RU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Выполнение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съемки с использованием БВС для сбора исходных </a:t>
            </a:r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данных (ВЛС и ЦАФС).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Проведение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дешифрирования полигонов для классификации </a:t>
            </a:r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данных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ДЗЗ и разработки легенды типов лесных насаждений.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Идентификация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лесных насаждений по данным </a:t>
            </a:r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ЦАФС 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Создание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тематических картографических слоев, отражающих особенности рельефа с использованием </a:t>
            </a:r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QGIS.</a:t>
            </a:r>
            <a:endParaRPr lang="ru-RU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33975" y="3183164"/>
            <a:ext cx="4636800" cy="1620000"/>
          </a:xfrm>
          <a:prstGeom prst="roundRect">
            <a:avLst/>
          </a:prstGeom>
          <a:solidFill>
            <a:srgbClr val="EFCC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II ЭТАП (</a:t>
            </a:r>
            <a:r>
              <a:rPr lang="ru-RU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Полевые работы )</a:t>
            </a:r>
            <a:r>
              <a:rPr lang="ru-RU" sz="10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Закладка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пробных площадей постоянного радиуса (КППР) в пределах полигонов, на которых проводилась съемка БВС.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Определение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породного состава, количественный пересчет древостоя с учетом диаметра и высоты каждого дерева.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Определение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основных характеристик каждого учтенного дерева. Определение </a:t>
            </a:r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диаметра стволов и высоты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деревьев.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Оценка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возраста и бонитета древостоя.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Документирование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всех полученных данных по каждой </a:t>
            </a:r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площадке.</a:t>
            </a:r>
            <a:endParaRPr lang="ru-RU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32677" y="4842000"/>
            <a:ext cx="4638098" cy="1620000"/>
          </a:xfrm>
          <a:prstGeom prst="roundRect">
            <a:avLst/>
          </a:prstGeom>
          <a:solidFill>
            <a:srgbClr val="EFCC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II</a:t>
            </a:r>
            <a:r>
              <a:rPr lang="ru-RU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ru-RU" sz="10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ЭТАП (</a:t>
            </a:r>
            <a:r>
              <a:rPr lang="ru-RU" sz="1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Камеральная обработка полученных данных</a:t>
            </a:r>
            <a:r>
              <a:rPr lang="ru-RU" sz="10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):</a:t>
            </a:r>
          </a:p>
          <a:p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Определение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типов леса и площадей (</a:t>
            </a:r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выделов).</a:t>
            </a:r>
            <a:endParaRPr lang="ru-RU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Составление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характеристики каждого КППР, где дано описание типа леса и представлены основные характеристики и показатели лесных </a:t>
            </a:r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насаждений.</a:t>
            </a:r>
            <a:endParaRPr lang="ru-RU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Расчет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древостоя по </a:t>
            </a:r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выделам.</a:t>
            </a:r>
            <a:endParaRPr lang="ru-RU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Построение картографической модели </a:t>
            </a:r>
            <a:r>
              <a:rPr lang="ru-RU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распределения типов леса на исследуемом участке.</a:t>
            </a:r>
          </a:p>
        </p:txBody>
      </p:sp>
    </p:spTree>
    <p:extLst>
      <p:ext uri="{BB962C8B-B14F-4D97-AF65-F5344CB8AC3E}">
        <p14:creationId xmlns:p14="http://schemas.microsoft.com/office/powerpoint/2010/main" val="33708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0" y="559169"/>
            <a:ext cx="9165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ИСХОДНЫЕ ДАННЫЕ ДЛЯ СЕГМЕНТАЦИИ ДЕРЕВЬЕВ И КЛАССИФИКАЦИИ ПОРОДНОГО СОСТАВА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7579" y="6374300"/>
            <a:ext cx="6014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6/14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0501" y="1322163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1061" r="5212"/>
          <a:stretch/>
        </p:blipFill>
        <p:spPr>
          <a:xfrm>
            <a:off x="1308332" y="4117884"/>
            <a:ext cx="2454399" cy="187200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2" descr="D:\СИ ИИ\Доклад сентябрь\классификац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31" y="1825605"/>
            <a:ext cx="2461333" cy="1872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A6FC5F0-7D96-481A-AA96-D50EBF7C37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l="44631" t="21549" r="11618" b="20119"/>
          <a:stretch/>
        </p:blipFill>
        <p:spPr>
          <a:xfrm>
            <a:off x="8276075" y="1825605"/>
            <a:ext cx="2496000" cy="187200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68C04305-6F90-4F5B-B242-659D907FE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635114"/>
              </p:ext>
            </p:extLst>
          </p:nvPr>
        </p:nvGraphicFramePr>
        <p:xfrm>
          <a:off x="8276075" y="4061401"/>
          <a:ext cx="2496000" cy="1940543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tx1">
                      <a:alpha val="35000"/>
                    </a:schemeClr>
                  </a:outerShdw>
                </a:effectLst>
                <a:tableStyleId>{5C22544A-7EE6-4342-B048-85BDC9FD1C3A}</a:tableStyleId>
              </a:tblPr>
              <a:tblGrid>
                <a:gridCol w="129662">
                  <a:extLst>
                    <a:ext uri="{9D8B030D-6E8A-4147-A177-3AD203B41FA5}">
                      <a16:colId xmlns:a16="http://schemas.microsoft.com/office/drawing/2014/main" xmlns="" val="3007759481"/>
                    </a:ext>
                  </a:extLst>
                </a:gridCol>
                <a:gridCol w="1184168">
                  <a:extLst>
                    <a:ext uri="{9D8B030D-6E8A-4147-A177-3AD203B41FA5}">
                      <a16:colId xmlns:a16="http://schemas.microsoft.com/office/drawing/2014/main" xmlns="" val="2730099408"/>
                    </a:ext>
                  </a:extLst>
                </a:gridCol>
                <a:gridCol w="193495">
                  <a:extLst>
                    <a:ext uri="{9D8B030D-6E8A-4147-A177-3AD203B41FA5}">
                      <a16:colId xmlns:a16="http://schemas.microsoft.com/office/drawing/2014/main" xmlns="" val="3635934544"/>
                    </a:ext>
                  </a:extLst>
                </a:gridCol>
                <a:gridCol w="988675">
                  <a:extLst>
                    <a:ext uri="{9D8B030D-6E8A-4147-A177-3AD203B41FA5}">
                      <a16:colId xmlns:a16="http://schemas.microsoft.com/office/drawing/2014/main" xmlns="" val="825948166"/>
                    </a:ext>
                  </a:extLst>
                </a:gridCol>
              </a:tblGrid>
              <a:tr h="2779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Кедр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Ель/пихта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1121192"/>
                  </a:ext>
                </a:extLst>
              </a:tr>
              <a:tr h="36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Сосна угнетенная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Береза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6483294"/>
                  </a:ext>
                </a:extLst>
              </a:tr>
              <a:tr h="5495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Береза (желтая листва)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Осина с редкой листвой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3344656"/>
                  </a:ext>
                </a:extLst>
              </a:tr>
              <a:tr h="36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Осина (молодняк)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Сухостои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2610470"/>
                  </a:ext>
                </a:extLst>
              </a:tr>
              <a:tr h="373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Береза (молодняк)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Сосна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6635936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 b="-13294"/>
          <a:stretch/>
        </p:blipFill>
        <p:spPr>
          <a:xfrm>
            <a:off x="4756211" y="1825605"/>
            <a:ext cx="2503621" cy="218926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lum contras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5" b="-14485"/>
          <a:stretch/>
        </p:blipFill>
        <p:spPr>
          <a:xfrm>
            <a:off x="4755278" y="4104000"/>
            <a:ext cx="2504554" cy="2227527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3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75565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1" y="559169"/>
            <a:ext cx="929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СЕГМЕНТАЦИЯ </a:t>
            </a:r>
            <a:r>
              <a:rPr lang="en-US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ДЕРЕВЬЕВ  ИЗ МАССИВА ТОЧЕК ЛАЗЕРНЫХ ОТРАЖЕНИЙ (ТЛО)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7579" y="6374300"/>
            <a:ext cx="6014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7/14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05902" y="1322163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pic>
        <p:nvPicPr>
          <p:cNvPr id="8" name="Picture 2" descr="D:\СИ ИИ\Доклад сентябрь\ТЛ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91" y="1606241"/>
            <a:ext cx="3892772" cy="42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1628" y="1606241"/>
            <a:ext cx="5420447" cy="426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8347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1" y="559169"/>
            <a:ext cx="9340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СЕГМЕНТАЦИЯ ДЕРЕВЬЕВ ПО РАСТРУ ЦИФРОВОЙ МОДЕЛИ </a:t>
            </a:r>
          </a:p>
          <a:p>
            <a: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ОБЪЕКТА (CANOPY HEIGHT MODEL)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7579" y="6374300"/>
            <a:ext cx="6014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8/14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0502" y="1337115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p:pic>
        <p:nvPicPr>
          <p:cNvPr id="8" name="Picture 2" descr="D:\СИ ИИ\Доклад сентябрь\chm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02" y="2423524"/>
            <a:ext cx="2781628" cy="21827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Picture 3" descr="D:\СИ ИИ\Доклад сентябрь\chm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89" y="2423523"/>
            <a:ext cx="2781628" cy="21827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Picture 4" descr="D:\СИ ИИ\Доклад сентябрь\chm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76" y="2423523"/>
            <a:ext cx="2785199" cy="21827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06315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85391" y="559169"/>
            <a:ext cx="472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РАСЧЁТ ДИАМЕТРА ДЕРЕВЬЕВ</a:t>
            </a:r>
            <a:endParaRPr lang="ru-RU" sz="2400" b="1" dirty="0">
              <a:solidFill>
                <a:srgbClr val="FED104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6238754"/>
            <a:ext cx="636609" cy="625034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7579" y="6374300"/>
            <a:ext cx="6014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a typeface="Segoe UI Emoji" panose="020B0502040204020203" pitchFamily="34" charset="0"/>
              </a:rPr>
              <a:t>9/14</a:t>
            </a:r>
            <a:endParaRPr lang="ru-RU" sz="1700" dirty="0">
              <a:solidFill>
                <a:schemeClr val="bg1"/>
              </a:solidFill>
              <a:ea typeface="Segoe UI Emoj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0502" y="988348"/>
            <a:ext cx="1885315" cy="53051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  <p:pic>
        <p:nvPicPr>
          <p:cNvPr id="27" name="Picture 2" descr="Z:\888_презентации\Логотипы\принятый вариант (брать этот)\!Лого_СИпоИИ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3" y="368300"/>
            <a:ext cx="786533" cy="712877"/>
          </a:xfrm>
          <a:prstGeom prst="rect">
            <a:avLst/>
          </a:prstGeom>
          <a:solidFill>
            <a:srgbClr val="EFCC28"/>
          </a:solidFill>
          <a:ex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AF8ACF5B-2321-4788-9933-F2A8A2F99DE7}"/>
                  </a:ext>
                </a:extLst>
              </p:cNvPr>
              <p:cNvSpPr txBox="1"/>
              <p:nvPr/>
            </p:nvSpPr>
            <p:spPr>
              <a:xfrm>
                <a:off x="466034" y="1470578"/>
                <a:ext cx="11137867" cy="1468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𝑎𝑏h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  <m:sSup>
                                        <m:sSupPr>
                                          <m:ctrlPr>
                                            <a:rPr lang="ru-RU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den>
                                  </m:f>
                                </m:e>
                              </m:d>
                              <m:d>
                                <m:d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sSup>
                                    <m:sSup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26</m:t>
                                      </m:r>
                                      <m:sSup>
                                        <m:sSupPr>
                                          <m:ctrlPr>
                                            <a:rPr lang="ru-RU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p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</m:e>
                              </m:d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𝑎𝑏h</m:t>
                                      </m:r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ru-RU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13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𝑎𝑏</m:t>
                                          </m:r>
                                        </m:num>
                                        <m:den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  <m:sSup>
                                <m:sSup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+2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F8ACF5B-2321-4788-9933-F2A8A2F99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34" y="1470578"/>
                <a:ext cx="11137867" cy="146867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Таблица 8">
            <a:extLst>
              <a:ext uri="{FF2B5EF4-FFF2-40B4-BE49-F238E27FC236}">
                <a16:creationId xmlns="" xmlns:a16="http://schemas.microsoft.com/office/drawing/2014/main" id="{4D4E3ADD-B537-4DF5-B3D2-FD0879024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981273"/>
              </p:ext>
            </p:extLst>
          </p:nvPr>
        </p:nvGraphicFramePr>
        <p:xfrm>
          <a:off x="1297863" y="3166110"/>
          <a:ext cx="9474210" cy="2634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9035">
                  <a:extLst>
                    <a:ext uri="{9D8B030D-6E8A-4147-A177-3AD203B41FA5}">
                      <a16:colId xmlns="" xmlns:a16="http://schemas.microsoft.com/office/drawing/2014/main" val="1329226723"/>
                    </a:ext>
                  </a:extLst>
                </a:gridCol>
                <a:gridCol w="1579035">
                  <a:extLst>
                    <a:ext uri="{9D8B030D-6E8A-4147-A177-3AD203B41FA5}">
                      <a16:colId xmlns="" xmlns:a16="http://schemas.microsoft.com/office/drawing/2014/main" val="1137020837"/>
                    </a:ext>
                  </a:extLst>
                </a:gridCol>
                <a:gridCol w="1579035">
                  <a:extLst>
                    <a:ext uri="{9D8B030D-6E8A-4147-A177-3AD203B41FA5}">
                      <a16:colId xmlns="" xmlns:a16="http://schemas.microsoft.com/office/drawing/2014/main" val="883211532"/>
                    </a:ext>
                  </a:extLst>
                </a:gridCol>
                <a:gridCol w="1579035">
                  <a:extLst>
                    <a:ext uri="{9D8B030D-6E8A-4147-A177-3AD203B41FA5}">
                      <a16:colId xmlns="" xmlns:a16="http://schemas.microsoft.com/office/drawing/2014/main" val="841700575"/>
                    </a:ext>
                  </a:extLst>
                </a:gridCol>
                <a:gridCol w="1579035">
                  <a:extLst>
                    <a:ext uri="{9D8B030D-6E8A-4147-A177-3AD203B41FA5}">
                      <a16:colId xmlns="" xmlns:a16="http://schemas.microsoft.com/office/drawing/2014/main" val="2046098156"/>
                    </a:ext>
                  </a:extLst>
                </a:gridCol>
                <a:gridCol w="1579035">
                  <a:extLst>
                    <a:ext uri="{9D8B030D-6E8A-4147-A177-3AD203B41FA5}">
                      <a16:colId xmlns="" xmlns:a16="http://schemas.microsoft.com/office/drawing/2014/main" val="2425882831"/>
                    </a:ext>
                  </a:extLst>
                </a:gridCol>
              </a:tblGrid>
              <a:tr h="32929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Вид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Коэффициент уравнений связи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Теснота связи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4390888"/>
                  </a:ext>
                </a:extLst>
              </a:tr>
              <a:tr h="3292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b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r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D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23278"/>
                  </a:ext>
                </a:extLst>
              </a:tr>
              <a:tr h="329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 err="1">
                          <a:effectLst/>
                        </a:rPr>
                        <a:t>Abies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sibirica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1,87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0,82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0,86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0,74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1737472"/>
                  </a:ext>
                </a:extLst>
              </a:tr>
              <a:tr h="329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 err="1">
                          <a:effectLst/>
                        </a:rPr>
                        <a:t>Betula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pubescens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0,44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1,10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0,83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0,70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0521835"/>
                  </a:ext>
                </a:extLst>
              </a:tr>
              <a:tr h="329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Picea obovata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-0,88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1,19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0,89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0,80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8364754"/>
                  </a:ext>
                </a:extLst>
              </a:tr>
              <a:tr h="329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Pínus sibírica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-0,88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1,19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0,90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0,81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4282098"/>
                  </a:ext>
                </a:extLst>
              </a:tr>
              <a:tr h="329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Pinus sylvestris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2,09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1,26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0,94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0,88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76992"/>
                  </a:ext>
                </a:extLst>
              </a:tr>
              <a:tr h="329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Populus tremula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-19,34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2,76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0,65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0,42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58" marR="32558" marT="0" marB="0" anchor="ctr">
                    <a:solidFill>
                      <a:srgbClr val="EFCC2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2538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9567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tx1"/>
        </a:solidFill>
        <a:ln>
          <a:noFill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379C07CEAC69844A57216F915427E44" ma:contentTypeVersion="9" ma:contentTypeDescription="Создание документа." ma:contentTypeScope="" ma:versionID="43d5f382b5bf5195180ecb0314daa6c4">
  <xsd:schema xmlns:xsd="http://www.w3.org/2001/XMLSchema" xmlns:p="http://schemas.microsoft.com/office/2006/metadata/properties" xmlns:ns2="f43e4b21-9602-4967-bcb1-19f7aa791f53" xmlns:ns3="http://schemas.microsoft.com/sharepoint/v3/fields" targetNamespace="http://schemas.microsoft.com/office/2006/metadata/properties" ma:root="true" ma:fieldsID="a54ce46ef9cb68637a99806edaad0435" ns2:_="" ns3:_="">
    <xsd:import namespace="f43e4b21-9602-4967-bcb1-19f7aa791f5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docLink" minOccurs="0"/>
                <xsd:element ref="ns3:_Version" minOccurs="0"/>
                <xsd:element ref="ns2:NumDoc" minOccurs="0"/>
                <xsd:element ref="ns2:_x0428__x0438__x0444__x0440__x0020__x041a__x043e__x043c__x043f__x0430__x043d__x0438__x0438_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f43e4b21-9602-4967-bcb1-19f7aa791f53" elementFormDefault="qualified">
    <xsd:import namespace="http://schemas.microsoft.com/office/2006/documentManagement/types"/>
    <xsd:element name="docLink" ma:index="9" nillable="true" ma:displayName="Основание" ma:format="Hyperlink" ma:internalName="doc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NumDoc" ma:index="11" nillable="true" ma:displayName="Номер док-та" ma:internalName="NumDoc">
      <xsd:simpleType>
        <xsd:restriction base="dms:Text">
          <xsd:maxLength value="255"/>
        </xsd:restriction>
      </xsd:simpleType>
    </xsd:element>
    <xsd:element name="_x0428__x0438__x0444__x0440__x0020__x041a__x043e__x043c__x043f__x0430__x043d__x0438__x0438_" ma:index="12" nillable="true" ma:displayName="Шифр Компании" ma:internalName="_x0428__x0438__x0444__x0440__x0020__x041a__x043e__x043c__x043f__x0430__x043d__x0438__x0438_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Version" ma:index="10" nillable="true" ma:displayName="Версия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/>
        <xsd:element ref="dc:title" minOccurs="0" maxOccurs="1" ma:index="4" ma:displayName="Название"/>
        <xsd:element ref="dc:subject" minOccurs="0" maxOccurs="1"/>
        <xsd:element ref="dc:description" minOccurs="0" maxOccurs="1" ma:index="8" ma:displayName="Заметки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_Version xmlns="http://schemas.microsoft.com/sharepoint/v3/fields" xsi:nil="true"/>
    <NumDoc xmlns="f43e4b21-9602-4967-bcb1-19f7aa791f53" xsi:nil="true"/>
    <_x0428__x0438__x0444__x0440__x0020__x041a__x043e__x043c__x043f__x0430__x043d__x0438__x0438_ xmlns="f43e4b21-9602-4967-bcb1-19f7aa791f53" xsi:nil="true"/>
    <docLink xmlns="f43e4b21-9602-4967-bcb1-19f7aa791f53">
      <Url xsi:nil="true"/>
      <Description xsi:nil="true"/>
    </docLink>
  </documentManagement>
</p:properties>
</file>

<file path=customXml/itemProps1.xml><?xml version="1.0" encoding="utf-8"?>
<ds:datastoreItem xmlns:ds="http://schemas.openxmlformats.org/officeDocument/2006/customXml" ds:itemID="{2BCD50A5-C172-4207-91FE-3551908419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9E13D6-FA30-4BC2-BDBC-4529D6C8E1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3e4b21-9602-4967-bcb1-19f7aa791f5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B1968A6A-6F8A-4E3A-8494-387B4B95452F}">
  <ds:schemaRefs>
    <ds:schemaRef ds:uri="http://purl.org/dc/elements/1.1/"/>
    <ds:schemaRef ds:uri="http://purl.org/dc/terms/"/>
    <ds:schemaRef ds:uri="http://schemas.microsoft.com/sharepoint/v3/field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43e4b21-9602-4967-bcb1-19f7aa791f5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8302</TotalTime>
  <Words>925</Words>
  <Application>Microsoft Office PowerPoint</Application>
  <PresentationFormat>Широкоэкранный</PresentationFormat>
  <Paragraphs>173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Segoe UI</vt:lpstr>
      <vt:lpstr>Segoe UI Black</vt:lpstr>
      <vt:lpstr>Segoe UI Emoji</vt:lpstr>
      <vt:lpstr>Segoe UI Semilight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masseffect.33@mail.ru</dc:creator>
  <cp:lastModifiedBy>Погородний Александр Николаевич</cp:lastModifiedBy>
  <cp:revision>605</cp:revision>
  <dcterms:created xsi:type="dcterms:W3CDTF">2020-09-15T08:52:52Z</dcterms:created>
  <dcterms:modified xsi:type="dcterms:W3CDTF">2022-09-10T10:52:09Z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0x0101008379C07CEAC69844A57216F915427E44</vt:lpwstr>
  </property>
</Properties>
</file>