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7"/>
  </p:notesMasterIdLst>
  <p:sldIdLst>
    <p:sldId id="264" r:id="rId2"/>
    <p:sldId id="304" r:id="rId3"/>
    <p:sldId id="364" r:id="rId4"/>
    <p:sldId id="327" r:id="rId5"/>
    <p:sldId id="328" r:id="rId6"/>
    <p:sldId id="365" r:id="rId7"/>
    <p:sldId id="367" r:id="rId8"/>
    <p:sldId id="325" r:id="rId9"/>
    <p:sldId id="326" r:id="rId10"/>
    <p:sldId id="368" r:id="rId11"/>
    <p:sldId id="334" r:id="rId12"/>
    <p:sldId id="335" r:id="rId13"/>
    <p:sldId id="337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9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61" r:id="rId45"/>
    <p:sldId id="362" r:id="rId4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7C80"/>
    <a:srgbClr val="FFFF99"/>
    <a:srgbClr val="99FF99"/>
    <a:srgbClr val="FF9966"/>
    <a:srgbClr val="66FF99"/>
    <a:srgbClr val="E3FBF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2" autoAdjust="0"/>
    <p:restoredTop sz="81139" autoAdjust="0"/>
  </p:normalViewPr>
  <p:slideViewPr>
    <p:cSldViewPr snapToGrid="0">
      <p:cViewPr varScale="1">
        <p:scale>
          <a:sx n="114" d="100"/>
          <a:sy n="114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C0D28-4515-4803-BE9A-BAAABA927978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39BD4-EC53-4765-900C-B4933A504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7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9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9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8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8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8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25A63-1117-4103-8B79-69269DC3C492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5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2A45D-DDE5-4D59-9762-6089300AD02C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6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FA674-E86B-4AC7-B0B9-47397D08C458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F8918C-110B-41E0-A849-C5D788A1D783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3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3848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1924">
                <a:solidFill>
                  <a:schemeClr val="tx1">
                    <a:tint val="75000"/>
                  </a:schemeClr>
                </a:solidFill>
              </a:defRPr>
            </a:lvl1pPr>
            <a:lvl2pPr marL="439781" indent="0">
              <a:buNone/>
              <a:defRPr sz="1731">
                <a:solidFill>
                  <a:schemeClr val="tx1">
                    <a:tint val="75000"/>
                  </a:schemeClr>
                </a:solidFill>
              </a:defRPr>
            </a:lvl2pPr>
            <a:lvl3pPr marL="879561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19342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4pPr>
            <a:lvl5pPr marL="175912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5pPr>
            <a:lvl6pPr marL="219890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6pPr>
            <a:lvl7pPr marL="2638684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7pPr>
            <a:lvl8pPr marL="3078465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8pPr>
            <a:lvl9pPr marL="3518245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2CC8EE-D293-435C-BDCC-A65DC141BA37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693"/>
            </a:lvl1pPr>
            <a:lvl2pPr>
              <a:defRPr sz="2309"/>
            </a:lvl2pPr>
            <a:lvl3pPr>
              <a:defRPr sz="1924"/>
            </a:lvl3pPr>
            <a:lvl4pPr>
              <a:defRPr sz="1731"/>
            </a:lvl4pPr>
            <a:lvl5pPr>
              <a:defRPr sz="1731"/>
            </a:lvl5pPr>
            <a:lvl6pPr>
              <a:defRPr sz="1731"/>
            </a:lvl6pPr>
            <a:lvl7pPr>
              <a:defRPr sz="1731"/>
            </a:lvl7pPr>
            <a:lvl8pPr>
              <a:defRPr sz="1731"/>
            </a:lvl8pPr>
            <a:lvl9pPr>
              <a:defRPr sz="17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693"/>
            </a:lvl1pPr>
            <a:lvl2pPr>
              <a:defRPr sz="2309"/>
            </a:lvl2pPr>
            <a:lvl3pPr>
              <a:defRPr sz="1924"/>
            </a:lvl3pPr>
            <a:lvl4pPr>
              <a:defRPr sz="1731"/>
            </a:lvl4pPr>
            <a:lvl5pPr>
              <a:defRPr sz="1731"/>
            </a:lvl5pPr>
            <a:lvl6pPr>
              <a:defRPr sz="1731"/>
            </a:lvl6pPr>
            <a:lvl7pPr>
              <a:defRPr sz="1731"/>
            </a:lvl7pPr>
            <a:lvl8pPr>
              <a:defRPr sz="1731"/>
            </a:lvl8pPr>
            <a:lvl9pPr>
              <a:defRPr sz="17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9DD1F0-76AD-43DC-8F5A-087E77A96AF7}" type="datetime1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1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39781" indent="0">
              <a:buNone/>
              <a:defRPr sz="1924" b="1"/>
            </a:lvl2pPr>
            <a:lvl3pPr marL="879561" indent="0">
              <a:buNone/>
              <a:defRPr sz="1731" b="1"/>
            </a:lvl3pPr>
            <a:lvl4pPr marL="1319342" indent="0">
              <a:buNone/>
              <a:defRPr sz="1539" b="1"/>
            </a:lvl4pPr>
            <a:lvl5pPr marL="1759123" indent="0">
              <a:buNone/>
              <a:defRPr sz="1539" b="1"/>
            </a:lvl5pPr>
            <a:lvl6pPr marL="2198903" indent="0">
              <a:buNone/>
              <a:defRPr sz="1539" b="1"/>
            </a:lvl6pPr>
            <a:lvl7pPr marL="2638684" indent="0">
              <a:buNone/>
              <a:defRPr sz="1539" b="1"/>
            </a:lvl7pPr>
            <a:lvl8pPr marL="3078465" indent="0">
              <a:buNone/>
              <a:defRPr sz="1539" b="1"/>
            </a:lvl8pPr>
            <a:lvl9pPr marL="3518245" indent="0">
              <a:buNone/>
              <a:defRPr sz="15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9"/>
            </a:lvl1pPr>
            <a:lvl2pPr>
              <a:defRPr sz="1924"/>
            </a:lvl2pPr>
            <a:lvl3pPr>
              <a:defRPr sz="1731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39781" indent="0">
              <a:buNone/>
              <a:defRPr sz="1924" b="1"/>
            </a:lvl2pPr>
            <a:lvl3pPr marL="879561" indent="0">
              <a:buNone/>
              <a:defRPr sz="1731" b="1"/>
            </a:lvl3pPr>
            <a:lvl4pPr marL="1319342" indent="0">
              <a:buNone/>
              <a:defRPr sz="1539" b="1"/>
            </a:lvl4pPr>
            <a:lvl5pPr marL="1759123" indent="0">
              <a:buNone/>
              <a:defRPr sz="1539" b="1"/>
            </a:lvl5pPr>
            <a:lvl6pPr marL="2198903" indent="0">
              <a:buNone/>
              <a:defRPr sz="1539" b="1"/>
            </a:lvl6pPr>
            <a:lvl7pPr marL="2638684" indent="0">
              <a:buNone/>
              <a:defRPr sz="1539" b="1"/>
            </a:lvl7pPr>
            <a:lvl8pPr marL="3078465" indent="0">
              <a:buNone/>
              <a:defRPr sz="1539" b="1"/>
            </a:lvl8pPr>
            <a:lvl9pPr marL="3518245" indent="0">
              <a:buNone/>
              <a:defRPr sz="15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309"/>
            </a:lvl1pPr>
            <a:lvl2pPr>
              <a:defRPr sz="1924"/>
            </a:lvl2pPr>
            <a:lvl3pPr>
              <a:defRPr sz="1731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091BF-6A87-42DC-AD6A-EBECEC7F6AD0}" type="datetime1">
              <a:rPr lang="ru-RU" smtClean="0"/>
              <a:t>12.09.2022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9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E9FB68-3CDB-482E-8049-0CEFE72FC7AD}" type="datetime1">
              <a:rPr lang="ru-RU" smtClean="0"/>
              <a:t>12.09.2022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2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1E434-63AE-44C8-826D-4EA7E879B3A4}" type="datetime1">
              <a:rPr lang="ru-RU" smtClean="0"/>
              <a:t>12.09.2022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924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078"/>
            </a:lvl1pPr>
            <a:lvl2pPr>
              <a:defRPr sz="2693"/>
            </a:lvl2pPr>
            <a:lvl3pPr>
              <a:defRPr sz="2309"/>
            </a:lvl3pPr>
            <a:lvl4pPr>
              <a:defRPr sz="1924"/>
            </a:lvl4pPr>
            <a:lvl5pPr>
              <a:defRPr sz="1924"/>
            </a:lvl5pPr>
            <a:lvl6pPr>
              <a:defRPr sz="1924"/>
            </a:lvl6pPr>
            <a:lvl7pPr>
              <a:defRPr sz="1924"/>
            </a:lvl7pPr>
            <a:lvl8pPr>
              <a:defRPr sz="1924"/>
            </a:lvl8pPr>
            <a:lvl9pPr>
              <a:defRPr sz="19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347"/>
            </a:lvl1pPr>
            <a:lvl2pPr marL="439781" indent="0">
              <a:buNone/>
              <a:defRPr sz="1154"/>
            </a:lvl2pPr>
            <a:lvl3pPr marL="879561" indent="0">
              <a:buNone/>
              <a:defRPr sz="962"/>
            </a:lvl3pPr>
            <a:lvl4pPr marL="1319342" indent="0">
              <a:buNone/>
              <a:defRPr sz="866"/>
            </a:lvl4pPr>
            <a:lvl5pPr marL="1759123" indent="0">
              <a:buNone/>
              <a:defRPr sz="866"/>
            </a:lvl5pPr>
            <a:lvl6pPr marL="2198903" indent="0">
              <a:buNone/>
              <a:defRPr sz="866"/>
            </a:lvl6pPr>
            <a:lvl7pPr marL="2638684" indent="0">
              <a:buNone/>
              <a:defRPr sz="866"/>
            </a:lvl7pPr>
            <a:lvl8pPr marL="3078465" indent="0">
              <a:buNone/>
              <a:defRPr sz="866"/>
            </a:lvl8pPr>
            <a:lvl9pPr marL="3518245" indent="0">
              <a:buNone/>
              <a:defRPr sz="86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9F0D6-B397-4837-B533-4E34060DD8A2}" type="datetime1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3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24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78"/>
            </a:lvl1pPr>
            <a:lvl2pPr marL="439781" indent="0">
              <a:buNone/>
              <a:defRPr sz="2693"/>
            </a:lvl2pPr>
            <a:lvl3pPr marL="879561" indent="0">
              <a:buNone/>
              <a:defRPr sz="2309"/>
            </a:lvl3pPr>
            <a:lvl4pPr marL="1319342" indent="0">
              <a:buNone/>
              <a:defRPr sz="1924"/>
            </a:lvl4pPr>
            <a:lvl5pPr marL="1759123" indent="0">
              <a:buNone/>
              <a:defRPr sz="1924"/>
            </a:lvl5pPr>
            <a:lvl6pPr marL="2198903" indent="0">
              <a:buNone/>
              <a:defRPr sz="1924"/>
            </a:lvl6pPr>
            <a:lvl7pPr marL="2638684" indent="0">
              <a:buNone/>
              <a:defRPr sz="1924"/>
            </a:lvl7pPr>
            <a:lvl8pPr marL="3078465" indent="0">
              <a:buNone/>
              <a:defRPr sz="1924"/>
            </a:lvl8pPr>
            <a:lvl9pPr marL="3518245" indent="0">
              <a:buNone/>
              <a:defRPr sz="1924"/>
            </a:lvl9pPr>
          </a:lstStyle>
          <a:p>
            <a:pPr lv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347"/>
            </a:lvl1pPr>
            <a:lvl2pPr marL="439781" indent="0">
              <a:buNone/>
              <a:defRPr sz="1154"/>
            </a:lvl2pPr>
            <a:lvl3pPr marL="879561" indent="0">
              <a:buNone/>
              <a:defRPr sz="962"/>
            </a:lvl3pPr>
            <a:lvl4pPr marL="1319342" indent="0">
              <a:buNone/>
              <a:defRPr sz="866"/>
            </a:lvl4pPr>
            <a:lvl5pPr marL="1759123" indent="0">
              <a:buNone/>
              <a:defRPr sz="866"/>
            </a:lvl5pPr>
            <a:lvl6pPr marL="2198903" indent="0">
              <a:buNone/>
              <a:defRPr sz="866"/>
            </a:lvl6pPr>
            <a:lvl7pPr marL="2638684" indent="0">
              <a:buNone/>
              <a:defRPr sz="866"/>
            </a:lvl7pPr>
            <a:lvl8pPr marL="3078465" indent="0">
              <a:buNone/>
              <a:defRPr sz="866"/>
            </a:lvl8pPr>
            <a:lvl9pPr marL="3518245" indent="0">
              <a:buNone/>
              <a:defRPr sz="86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02EEB-1DB6-424A-9779-3BD51D0A93C8}" type="datetime1">
              <a:rPr lang="ru-RU" smtClean="0"/>
              <a:t>12.09.2022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1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870"/>
            <a:ext cx="10972800" cy="114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uk-UA" alt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353"/>
            <a:ext cx="10972800" cy="45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uk-UA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5605"/>
            <a:ext cx="2844800" cy="366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54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52CD9B2-CAFF-4075-A389-E90186018C25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5605"/>
            <a:ext cx="3860800" cy="366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154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5605"/>
            <a:ext cx="2844800" cy="366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154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D8E0D2D-C00A-4AD3-BC1C-5F711A2ED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9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5pPr>
      <a:lvl6pPr marL="439781"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6pPr>
      <a:lvl7pPr marL="879561"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7pPr>
      <a:lvl8pPr marL="1319342"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8pPr>
      <a:lvl9pPr marL="1759123" algn="ctr" rtl="0" eaLnBrk="1" fontAlgn="base" hangingPunct="1">
        <a:spcBef>
          <a:spcPct val="0"/>
        </a:spcBef>
        <a:spcAft>
          <a:spcPct val="0"/>
        </a:spcAft>
        <a:defRPr sz="423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9836" indent="-32983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78" kern="1200">
          <a:solidFill>
            <a:schemeClr val="tx1"/>
          </a:solidFill>
          <a:latin typeface="+mn-lt"/>
          <a:ea typeface="+mn-ea"/>
          <a:cs typeface="+mn-cs"/>
        </a:defRPr>
      </a:lvl1pPr>
      <a:lvl2pPr marL="714644" indent="-274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099452" indent="-2198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3pPr>
      <a:lvl4pPr marL="1539232" indent="-2198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24" kern="1200">
          <a:solidFill>
            <a:schemeClr val="tx1"/>
          </a:solidFill>
          <a:latin typeface="+mn-lt"/>
          <a:ea typeface="+mn-ea"/>
          <a:cs typeface="+mn-cs"/>
        </a:defRPr>
      </a:lvl4pPr>
      <a:lvl5pPr marL="1979013" indent="-2198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24" kern="1200">
          <a:solidFill>
            <a:schemeClr val="tx1"/>
          </a:solidFill>
          <a:latin typeface="+mn-lt"/>
          <a:ea typeface="+mn-ea"/>
          <a:cs typeface="+mn-cs"/>
        </a:defRPr>
      </a:lvl5pPr>
      <a:lvl6pPr marL="2418794" indent="-219890" algn="l" defTabSz="879561" rtl="0" eaLnBrk="1" latinLnBrk="0" hangingPunct="1">
        <a:spcBef>
          <a:spcPct val="20000"/>
        </a:spcBef>
        <a:buFont typeface="Arial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6pPr>
      <a:lvl7pPr marL="2858574" indent="-219890" algn="l" defTabSz="879561" rtl="0" eaLnBrk="1" latinLnBrk="0" hangingPunct="1">
        <a:spcBef>
          <a:spcPct val="20000"/>
        </a:spcBef>
        <a:buFont typeface="Arial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7pPr>
      <a:lvl8pPr marL="3298355" indent="-219890" algn="l" defTabSz="879561" rtl="0" eaLnBrk="1" latinLnBrk="0" hangingPunct="1">
        <a:spcBef>
          <a:spcPct val="20000"/>
        </a:spcBef>
        <a:buFont typeface="Arial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8pPr>
      <a:lvl9pPr marL="3738136" indent="-219890" algn="l" defTabSz="879561" rtl="0" eaLnBrk="1" latinLnBrk="0" hangingPunct="1">
        <a:spcBef>
          <a:spcPct val="20000"/>
        </a:spcBef>
        <a:buFont typeface="Arial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781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561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342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123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8903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684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465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245" algn="l" defTabSz="879561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doi.org/10.33764/2618-981X-2020-1-2-3-18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doi.org/10.35627/2219-5238/2021-337-4-31-4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https://rosrid.ru/ikrbs/detail/AF51M6I6TRQLVGPAVDGBYC8J" TargetMode="External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micro@nniiem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pid-atlas.nniiem.ru/" TargetMode="External"/><Relationship Id="rId5" Type="http://schemas.openxmlformats.org/officeDocument/2006/relationships/hyperlink" Target="http://www.nniiem.ru/" TargetMode="External"/><Relationship Id="rId4" Type="http://schemas.openxmlformats.org/officeDocument/2006/relationships/hyperlink" Target="mailto:lab.gis@nniiem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eoportal.rgo.ru/catalog/izdaniya-vypolnennye-po-grantam-i-proektam-rgo/mediko-geograficheskiy-atlas-rossi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04800" y="1782305"/>
            <a:ext cx="11541760" cy="2139455"/>
          </a:xfrm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ТЕХНОЛОГИИ ГИС И ДЗЗ В СИСТЕМЕ ЭПИДЕМИОЛОГИЧЕСКОГО НАДЗОРА</a:t>
            </a:r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4124960"/>
            <a:ext cx="11541760" cy="249935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Побединский Г. Г., 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Сарсков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А.,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Вьюшков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В.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Побединский Геннадий Германович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бюджетное учреждение науки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Нижегородский научно-исследовательский институт эпидемиологии и микробиологии им. академика И. Н. Блохиной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55648" y="15607"/>
            <a:ext cx="89272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Международная научно-техническая конференция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РЕАЛЬНОСТЬ: космические и пространственные данные, технологии обработки»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12-15 сентября 2022 г.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pic>
        <p:nvPicPr>
          <p:cNvPr id="1026" name="Picture 2" descr="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874" y="-1567"/>
            <a:ext cx="1509126" cy="15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15607"/>
            <a:ext cx="10413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СИТУАЦИЯ ПО ГРИППУ В РОССИИ И МИРЕ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002B1A-F815-4DC5-921D-816704826FB6}"/>
              </a:ext>
            </a:extLst>
          </p:cNvPr>
          <p:cNvSpPr/>
          <p:nvPr/>
        </p:nvSpPr>
        <p:spPr>
          <a:xfrm>
            <a:off x="22967" y="1626989"/>
            <a:ext cx="361431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Примером аналогичного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геопортала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является сайт Научно-исследовательского института гриппа имени А. А.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Смородинцева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Минздрава России. На странице сайта «Ситуация по гриппу в России и мире» еженедельно обновляемая эпидемиологическая ситуация по гриппу представлена на тематической карте и дополнена аналитической справкой. Ситуация в мире представлена только аналитическими справками по укрупненным регионам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60" y="1259840"/>
            <a:ext cx="8279219" cy="47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8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9013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ПО ПРИМЕНЕНИЮ ГИС-ТЕХНОЛОГИЙ В ПРИВОЛЖСКОМ ФЕДЕРАЛЬНОМ ОКРУГЕ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46224" y="1512670"/>
            <a:ext cx="101193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Исследование возможностей применения геоинформационных технологий для анализа эпидемиологической ситуации по инфекционной заболеваемости в Приволжском федеральном округе (ПФО) было выполнено совместно Нижегородским НИИ эпидемиологии и микробиологии (ННИИЭМ) и Верхневолжским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аэрогеодезическим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предприятием (ВАГП) в начале 2000-х гг.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Основой для такого исследования были работы ВАГП по созданию атласа «Российская Федерация. Приволжский федеральный округ» в полиграфическом и электронном виде, а затем и геоинформационной системы органов государственной власти ПФО с одной стороны, а также эпидемиологический мониторинг инфекционной заболеваемости населения 14 субъектов ПФО, традиционно проводимый в ННИИЭМ, с другой.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531150-6AFF-4C9B-B865-686641153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010" y="21819"/>
            <a:ext cx="1239411" cy="1239411"/>
          </a:xfrm>
          <a:prstGeom prst="rect">
            <a:avLst/>
          </a:prstGeom>
        </p:spPr>
      </p:pic>
      <p:pic>
        <p:nvPicPr>
          <p:cNvPr id="6146" name="Picture 2" descr="https://www.elibrary.ru/itemfiles/0/3/5/3/4/6/0/9/3/%D0%B0%D1%82%D0%BB%D0%B0%D1%8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" y="4315354"/>
            <a:ext cx="181808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elibrary.ru/itemfiles/0/3/5/3/5/0/7/4/1/%D0%B0%D1%82%D0%BB%D0%B0%D1%81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" y="1702206"/>
            <a:ext cx="181807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4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«ЭПИДЕМИОЛОГИЧЕСКИЙ АТЛАС ПФО». НАЧАЛЬНЫЙ ЭТАП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50900" y="746904"/>
            <a:ext cx="614109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Следует отметить, что на начальном этапе в работах ННИИЭМ и ВАГП по применению ГИС-технологий в эпидемиологии принимал активное участие Заслуженный деятель науки Российской Федерации, лауреат Государственной премии, доктор технических наук Мартыненко Александр Иванович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Побединский Г. Г., Мартыненко А. И.,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Базина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М. А. Проблема оптимальной визуализации электронных карт // Труды Международного Форума по проблемам науки, техники и образования. Москва, 04-08 декабря 2000 г. Под ред. В. П. Савиных, В. В. Вишневского. В 2-х томах. Том 2. – Москва. - Академия наук о Земле. – 2000. - с. 127-128.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Мартыненко А. И., Побединский Г. Г. Методология создания ГИС «Экология и здоровье населения Нижегородской области» // География населения и расселения: История и современность: Материалы межрегиональной научно-практической конференции. Нижний Новгород, 22-24 декабря 1999 г. - Нижний Новгород. - Нижегородский гуманитарный центр. – 1999. - с.  179-180.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FC9E13-1486-468B-88D6-EAA684858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" y="1481436"/>
            <a:ext cx="6054193" cy="46133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021" y="6040830"/>
            <a:ext cx="12165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Мартыненко А. И., Побединский Г. Г.,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Базина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М. А. Принципы создания интерфейса конечного пользователя ГИС // 220 лет геодезическому образованию в России: Тезисы докладов международной научно-технической конференции. Москва, 24-29 мая 1999 г. – Москва. –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МИИГАиК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– 1999. - с. 210.</a:t>
            </a:r>
          </a:p>
        </p:txBody>
      </p:sp>
    </p:spTree>
    <p:extLst>
      <p:ext uri="{BB962C8B-B14F-4D97-AF65-F5344CB8AC3E}">
        <p14:creationId xmlns:p14="http://schemas.microsoft.com/office/powerpoint/2010/main" val="570755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НАПРАВЛЕНИЕ ННИИЭМ ГИС-ТЕХНОЛОГИИ В ЭПИДЕМИОЛОГИИ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10560" y="1070532"/>
            <a:ext cx="8981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Научным руководителем направления является Заслуженный врач Российской Федерации, доктор медицинских наук, профессор Евгений Игоревич Ефимов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Можно выделить следующие этапы развития в ННИИЭМ научного направления геоинформационные технологии в эпидемиологии: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I Начальный этап 2000-2005 гг. Экспериментальные работы.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II Создание методологических основ 2006-2010 гг.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III Электронный эпидемиологический атлас ПФО 2011-2015 гг.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IV Развитие проекта 2016-2018 гг.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V Электронный эпидемиологический атлас России 2019-2025 гг.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" y="1973275"/>
            <a:ext cx="3187593" cy="39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3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«ЭПИДЕМИОЛОГИЧЕСКИЙ АТЛАС ПФО».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ИТОГИ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967" y="3148994"/>
            <a:ext cx="121690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разработки и применения ГИС ««Электронный эпидемиологический атлас ПФО» подтвердил актуальность и востребованность электронного атласа, как среди обычных пользователей сети интернет так и у значительного числа сотрудников санитарно-эпидемиологической службы округа, о чем свидетельствует статистика посещаемости сайта атласа.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эпидемиологический атлас ПФО изначально был ориентирован на решение задач в пределах Приволжского Федерального округа, поэтому, к сожалению, не имел возможности масштабирования и тиражирования на другие федеральные округа и создания интегрированной системы для России в целом.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B67A90-0287-4474-84A5-563FFC5C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17" y="817007"/>
            <a:ext cx="6337531" cy="217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7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ЛУЧШИХ ПРАКТИК ИСПОЛЬЗОВАНИЯ ПРОСТРАНСТВЕННЫХ ДАННЫХ И ГИС-ТЕХНОЛОГИЙ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12640" y="1407677"/>
            <a:ext cx="7579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Согласно анализу, выполненному в рамках научно-исследовательской работы «Исследование и прогнозирование потребностей экономики в пространственных данных, данных дистанционного зондирования Земли и геоинформационных технологиях» в 2018–2019 гг. Национальным исследовательским университетом «Высшая школа экономики» (НИУ ВШЭ) по заказу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Росреестра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Эпидемиологический атлас Приволжского федерального округа вошёл в число 15 лучших отечественных практик внедрения в деятельность пространственных данных, данных дистанционного зондирования Земли и геоинформационных технологий.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80AD35-13F7-4CEF-A115-2FB581DCF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3" y="1606669"/>
            <a:ext cx="3718140" cy="525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6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«ЭПИДЕМИОЛОГИЧЕСКИЙ АТЛАС РОССИИ»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15982" y="918607"/>
            <a:ext cx="105760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эффективного использования имеющегося опыта разработки и применения ГИС «Эпидемиологический атлас ПФО», дальнейшего ее совершенствования, расширения функций для применения в других федеральных округах была запланирована НИР «Разработка территориально распределённого геоинформационного программного комплекса «Электронный эпидемиологический атлас Российской Федерации» (ГИС «Эпидемиологический атлас России»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480" y="4922729"/>
            <a:ext cx="11907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2018-2019 гг. была разработана Концепция ГИС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«Эпидемиологический атлас России», в которой был сформулирован общий облик системы и основные этапы ее разработки. </a:t>
            </a:r>
          </a:p>
        </p:txBody>
      </p:sp>
    </p:spTree>
    <p:extLst>
      <p:ext uri="{BB962C8B-B14F-4D97-AF65-F5344CB8AC3E}">
        <p14:creationId xmlns:p14="http://schemas.microsoft.com/office/powerpoint/2010/main" val="1872773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«ЭПИДЕМИОЛОГИЧЕСКИЙ АТЛАС РОССИИ»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20806" y="711835"/>
            <a:ext cx="55711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Концепцией создания ГИС «Эпидемиологический атлас России» предусмотрено два уровня реализации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и, соответственно разработка двух подсистем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федерального округа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Российской Федерации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480" y="3697863"/>
            <a:ext cx="115620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ГИС «Эпидемиологический атлас России. Территория федерального округа» разработана в рамках НИР Рег. № НИОКР АААА-А19-119011790218-8 в соответствии с Отраслевой научно-исследовательской программой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2016-2020 гг.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подсистемы ГИС «Эпидемиологический атлас России. Территория Российской Федерации» выполняется в рамках действующей НИР Рег. № НИОКТР 121091400200-8 в соответствии с Отраслевой научно-исследовательской программой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2021-2025 гг.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0EFC4F-B350-4876-8856-04E117142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48" y="776367"/>
            <a:ext cx="4865158" cy="29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90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«ЭПИДЕМИОЛОГИЧЕСКИЙ АТЛАС РОССИИ»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55648" y="918607"/>
            <a:ext cx="10090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направления работы:</a:t>
            </a:r>
          </a:p>
          <a:p>
            <a:pPr indent="450215" algn="just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Совершенствование структуры и содержания баз данных.</a:t>
            </a:r>
          </a:p>
          <a:p>
            <a:pPr indent="450215" algn="just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II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Совершенствование аналитических методов и технологий.</a:t>
            </a:r>
          </a:p>
          <a:p>
            <a:pPr indent="450215" algn="just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III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Совершенствование методов и технологий многофакторного медико-географического прогнозирования.</a:t>
            </a:r>
          </a:p>
          <a:p>
            <a:pPr indent="450215" algn="just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IV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Совершенствование средств и методов картографической визуализации различных тематических данных.</a:t>
            </a:r>
          </a:p>
          <a:p>
            <a:pPr indent="450215" algn="just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Совершенствование интерфейса пользователя эпидемиологической ГИС.</a:t>
            </a:r>
          </a:p>
        </p:txBody>
      </p:sp>
    </p:spTree>
    <p:extLst>
      <p:ext uri="{BB962C8B-B14F-4D97-AF65-F5344CB8AC3E}">
        <p14:creationId xmlns:p14="http://schemas.microsoft.com/office/powerpoint/2010/main" val="3762526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 ЭПИДЕМИОЛОГИЧЕСКОГО АТЛАСА РОССИИ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55648" y="918607"/>
            <a:ext cx="104363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– 2020 гг. был выполнен анализ структуры баз данных ГИС «Эпидемиологический атлас ПФО» и выработаны предложения по новой структуре баз данных ГИС «Эпидемиологический атлас России». Система согласованных по единым классификаторам и форматам хранения баз данных ГИС «Эпидемиологический атлас России», содержащих административно-территориальную,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геопространственную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статистическую и эпидемиологическую информацию должна предусматривать следующие самостоятельные структуры: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БД уровня субъекта Российской Федерации;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БД уровня федерального округа;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БД уровня Российской Федерации.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098118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таблиц БД должна позволять получение БД следующего уровня с необходимым обобщением информации по территориям.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таблиц БД должна позволять осуществление контроля, корректировки и резервного копирования.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407158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15607"/>
            <a:ext cx="10413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ГЕОГРАФИЯ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002B1A-F815-4DC5-921D-816704826FB6}"/>
              </a:ext>
            </a:extLst>
          </p:cNvPr>
          <p:cNvSpPr/>
          <p:nvPr/>
        </p:nvSpPr>
        <p:spPr>
          <a:xfrm>
            <a:off x="348464" y="1868655"/>
            <a:ext cx="50160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Медицинская география как часть социально-географической науки развивается на стыке общественных, естественных и гуманитарных наук.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Вследствие глобального потепления в начале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века возникли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эпидемиологичекие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проблемы, связанные с изменениями ареалов переносчиков, интродукцией новых хозяев-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прокормителей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и переносимых ими переносчиков со своим набором микроорганизмов, что в свою очередь увеличивает количество зоонозных инфекций и образованию новых природных очагов.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61719F1-D290-4792-A492-3A9594F9462E}"/>
              </a:ext>
            </a:extLst>
          </p:cNvPr>
          <p:cNvGrpSpPr/>
          <p:nvPr/>
        </p:nvGrpSpPr>
        <p:grpSpPr>
          <a:xfrm>
            <a:off x="5811520" y="618051"/>
            <a:ext cx="6206489" cy="6074412"/>
            <a:chOff x="9525" y="42805"/>
            <a:chExt cx="6055169" cy="7156825"/>
          </a:xfrm>
        </p:grpSpPr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B865C1C8-EC35-46DB-AC49-3836CDC4E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" y="6772275"/>
              <a:ext cx="5939790" cy="4273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/>
              <a:endParaRPr lang="ru-RU" sz="1400" dirty="0">
                <a:effectLst/>
                <a:latin typeface="Times New Roman" panose="02020603050405020304" pitchFamily="18" charset="0"/>
                <a:ea typeface="Arial Unicode MS"/>
              </a:endParaRPr>
            </a:p>
          </p:txBody>
        </p:sp>
        <p:sp>
          <p:nvSpPr>
            <p:cNvPr id="14" name="AutoShape 67">
              <a:extLst>
                <a:ext uri="{FF2B5EF4-FFF2-40B4-BE49-F238E27FC236}">
                  <a16:creationId xmlns:a16="http://schemas.microsoft.com/office/drawing/2014/main" id="{70FD469C-7268-492D-90EA-6F70FC366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0" y="2061031"/>
              <a:ext cx="1629600" cy="30948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Общественно-гуманитарные науки:</a:t>
              </a:r>
              <a:endParaRPr lang="ru-RU" sz="14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endParaRP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Антропология</a:t>
              </a: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Демография</a:t>
              </a: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История</a:t>
              </a: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Культурология</a:t>
              </a: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Психология</a:t>
              </a: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Социология</a:t>
              </a: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Философия</a:t>
              </a: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Экономика</a:t>
              </a: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Этнография</a:t>
              </a:r>
            </a:p>
          </p:txBody>
        </p:sp>
        <p:sp>
          <p:nvSpPr>
            <p:cNvPr id="15" name="AutoShape 24">
              <a:extLst>
                <a:ext uri="{FF2B5EF4-FFF2-40B4-BE49-F238E27FC236}">
                  <a16:creationId xmlns:a16="http://schemas.microsoft.com/office/drawing/2014/main" id="{00574385-DFC4-43E9-96D7-0480E7193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741" y="2079696"/>
              <a:ext cx="2224639" cy="119241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53000">
                  <a:schemeClr val="bg1"/>
                </a:gs>
                <a:gs pos="100000">
                  <a:srgbClr val="BEDCAA"/>
                </a:gs>
                <a:gs pos="1000">
                  <a:srgbClr val="FF6699"/>
                </a:gs>
              </a:gsLst>
              <a:lin ang="5400000" scaled="1"/>
              <a:tileRect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/>
              <a:r>
                <a:rPr lang="ru-RU" sz="2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Медицинская география</a:t>
              </a:r>
              <a:endParaRPr lang="ru-RU" sz="10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endParaRPr>
            </a:p>
          </p:txBody>
        </p:sp>
        <p:sp>
          <p:nvSpPr>
            <p:cNvPr id="16" name="AutoShape 24">
              <a:extLst>
                <a:ext uri="{FF2B5EF4-FFF2-40B4-BE49-F238E27FC236}">
                  <a16:creationId xmlns:a16="http://schemas.microsoft.com/office/drawing/2014/main" id="{BB5B3BFE-164E-49E7-9849-9CA7AD997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466" y="3483442"/>
              <a:ext cx="1824989" cy="346701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34000">
                  <a:srgbClr val="FFFFFF"/>
                </a:gs>
                <a:gs pos="95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Эколого-географические науки:</a:t>
              </a:r>
              <a:endParaRPr lang="ru-RU" sz="14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endParaRP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Биогеография</a:t>
              </a: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Геоэкология</a:t>
              </a: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Гидрология</a:t>
              </a: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Картография</a:t>
              </a: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Климатология</a:t>
              </a: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Ландшафтоведение</a:t>
              </a: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Рекреационная география</a:t>
              </a: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Социальная география</a:t>
              </a:r>
            </a:p>
            <a:p>
              <a:pPr lvl="0"/>
              <a:r>
                <a:rPr lang="ru-RU" sz="12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Физическая география</a:t>
              </a:r>
            </a:p>
            <a:p>
              <a:pPr algn="ctr"/>
              <a:r>
                <a:rPr lang="ru-RU" sz="1000" dirty="0"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 </a:t>
              </a:r>
            </a:p>
          </p:txBody>
        </p:sp>
        <p:sp>
          <p:nvSpPr>
            <p:cNvPr id="17" name="AutoShape 24">
              <a:extLst>
                <a:ext uri="{FF2B5EF4-FFF2-40B4-BE49-F238E27FC236}">
                  <a16:creationId xmlns:a16="http://schemas.microsoft.com/office/drawing/2014/main" id="{34781AB2-E67A-4424-872D-46847CCF6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213" y="2061031"/>
              <a:ext cx="1906481" cy="303696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78000">
                  <a:srgbClr val="FFF0BF"/>
                </a:gs>
                <a:gs pos="52000">
                  <a:schemeClr val="bg1"/>
                </a:gs>
                <a:gs pos="100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Организационно-правовые:</a:t>
              </a:r>
              <a:endParaRPr lang="ru-RU" sz="14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endParaRPr>
            </a:p>
            <a:p>
              <a:pPr lvl="0"/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Градостроительство</a:t>
              </a:r>
              <a:endParaRPr lang="ru-RU" sz="12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endParaRPr>
            </a:p>
            <a:p>
              <a:pPr lvl="0"/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Маркетинг</a:t>
              </a:r>
              <a:endParaRPr lang="ru-RU" sz="12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endParaRPr>
            </a:p>
            <a:p>
              <a:pPr lvl="0"/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Менеджмент</a:t>
              </a:r>
              <a:endParaRPr lang="ru-RU" sz="12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endParaRPr>
            </a:p>
            <a:p>
              <a:pPr lvl="0"/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Правоведение</a:t>
              </a:r>
              <a:endParaRPr lang="ru-RU" sz="12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endParaRPr>
            </a:p>
            <a:p>
              <a:pPr lvl="0"/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Организация Здравоохранения</a:t>
              </a:r>
              <a:endParaRPr lang="ru-RU" sz="12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endParaRPr>
            </a:p>
            <a:p>
              <a:pPr lvl="0"/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Региональная политика</a:t>
              </a:r>
              <a:endParaRPr lang="ru-RU" sz="12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endParaRPr>
            </a:p>
            <a:p>
              <a:pPr lvl="0"/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Территориальное Планирование</a:t>
              </a:r>
              <a:endParaRPr lang="ru-RU" sz="12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endParaRPr>
            </a:p>
            <a:p>
              <a:pPr lvl="0"/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Этология</a:t>
              </a:r>
              <a:endParaRPr lang="ru-RU" sz="12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endParaRPr>
            </a:p>
          </p:txBody>
        </p:sp>
        <p:sp>
          <p:nvSpPr>
            <p:cNvPr id="18" name="AutoShape 67">
              <a:extLst>
                <a:ext uri="{FF2B5EF4-FFF2-40B4-BE49-F238E27FC236}">
                  <a16:creationId xmlns:a16="http://schemas.microsoft.com/office/drawing/2014/main" id="{BC9C1959-DEAA-4B20-99D0-56086FF72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398" y="42805"/>
              <a:ext cx="4065127" cy="18190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85000">
                  <a:srgbClr val="FFB3CC"/>
                </a:gs>
                <a:gs pos="55000">
                  <a:schemeClr val="bg1"/>
                </a:gs>
                <a:gs pos="98000">
                  <a:srgbClr val="FF6699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Медико-биологические науки:</a:t>
              </a:r>
              <a:endParaRPr lang="ru-RU" sz="14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endParaRPr>
            </a:p>
            <a:p>
              <a:pPr lvl="0"/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Бактериология		Биология</a:t>
              </a:r>
              <a:endParaRPr lang="ru-RU" sz="14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endParaRPr>
            </a:p>
            <a:p>
              <a:pPr lvl="0"/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Генетика			Общественное здоровье</a:t>
              </a:r>
              <a:endParaRPr lang="ru-RU" sz="14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endParaRPr>
            </a:p>
            <a:p>
              <a:pPr lvl="0"/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Паразитология		Физиология</a:t>
              </a:r>
              <a:endParaRPr lang="ru-RU" sz="14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endParaRPr>
            </a:p>
            <a:p>
              <a:pPr lvl="0"/>
              <a:r>
                <a:rPr lang="ru-RU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 Unicode MS"/>
                  <a:cs typeface="Arial Unicode MS"/>
                </a:rPr>
                <a:t>Экология человека	Эпидемиология</a:t>
              </a:r>
              <a:endParaRPr lang="ru-RU" sz="140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541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ТАБЛИЦ БД ЭПИДЕМИОЛОГИЧЕСКОГО АТЛАСА РОССИИ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55648" y="877967"/>
            <a:ext cx="10436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база данных атласа состоит из трех групп таблиц.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группу составляют однократно формируемые таблицы наименований и кодов округов, субъектов Российской Федерации, муниципальных образований, таблиц формы федерального статистического наблюдения № 2, таблиц наименований и кодов заболеваний, групп заболеваний, нормативных документов, управлений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центров мониторинга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вторую группу вошли ежегодно дополняемые новыми данными таблицы населения муниципальных образований, населения субъектов Российской Федерации, таблицы средних многолетних уровней заболеваемости.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306458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группа ежемесячно дополняемые новыми данными таблицы заболеваемости в разрезе муниципальных образований, в разрезе субъектов Российской Федерации, регистрации введенных данных, регистрации входа пользователей в 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167759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ТАБЛИЦЫ ФЕДЕРАЛЬНЫХ ОКРУГОВ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83F4243-BE85-4DB2-B61F-A97E62B8D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106894"/>
              </p:ext>
            </p:extLst>
          </p:nvPr>
        </p:nvGraphicFramePr>
        <p:xfrm>
          <a:off x="2519679" y="640912"/>
          <a:ext cx="9501198" cy="60148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733">
                  <a:extLst>
                    <a:ext uri="{9D8B030D-6E8A-4147-A177-3AD203B41FA5}">
                      <a16:colId xmlns:a16="http://schemas.microsoft.com/office/drawing/2014/main" val="1163648851"/>
                    </a:ext>
                  </a:extLst>
                </a:gridCol>
                <a:gridCol w="1683613">
                  <a:extLst>
                    <a:ext uri="{9D8B030D-6E8A-4147-A177-3AD203B41FA5}">
                      <a16:colId xmlns:a16="http://schemas.microsoft.com/office/drawing/2014/main" val="1911869432"/>
                    </a:ext>
                  </a:extLst>
                </a:gridCol>
                <a:gridCol w="982424">
                  <a:extLst>
                    <a:ext uri="{9D8B030D-6E8A-4147-A177-3AD203B41FA5}">
                      <a16:colId xmlns:a16="http://schemas.microsoft.com/office/drawing/2014/main" val="944019667"/>
                    </a:ext>
                  </a:extLst>
                </a:gridCol>
                <a:gridCol w="782899">
                  <a:extLst>
                    <a:ext uri="{9D8B030D-6E8A-4147-A177-3AD203B41FA5}">
                      <a16:colId xmlns:a16="http://schemas.microsoft.com/office/drawing/2014/main" val="3437892244"/>
                    </a:ext>
                  </a:extLst>
                </a:gridCol>
                <a:gridCol w="784799">
                  <a:extLst>
                    <a:ext uri="{9D8B030D-6E8A-4147-A177-3AD203B41FA5}">
                      <a16:colId xmlns:a16="http://schemas.microsoft.com/office/drawing/2014/main" val="75292181"/>
                    </a:ext>
                  </a:extLst>
                </a:gridCol>
                <a:gridCol w="4214730">
                  <a:extLst>
                    <a:ext uri="{9D8B030D-6E8A-4147-A177-3AD203B41FA5}">
                      <a16:colId xmlns:a16="http://schemas.microsoft.com/office/drawing/2014/main" val="1849428175"/>
                    </a:ext>
                  </a:extLst>
                </a:gridCol>
              </a:tblGrid>
              <a:tr h="263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Null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Default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227940"/>
                  </a:ext>
                </a:extLst>
              </a:tr>
              <a:tr h="784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sokrid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 (11) AUTO_INCREMENT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код федерального округа РФ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9400971"/>
                  </a:ext>
                </a:extLst>
              </a:tr>
              <a:tr h="2630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namedl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 (100)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“”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4753679"/>
                  </a:ext>
                </a:extLst>
              </a:tr>
              <a:tr h="2630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namekr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 (25)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“”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Короткое название федерального округа РФ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9866845"/>
                  </a:ext>
                </a:extLst>
              </a:tr>
              <a:tr h="2630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plohad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DECIMAL (11,2)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километрах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798682"/>
                  </a:ext>
                </a:extLst>
              </a:tr>
              <a:tr h="2630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stolic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 (100)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“”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Административный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8079925"/>
                  </a:ext>
                </a:extLst>
              </a:tr>
              <a:tr h="5185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hirota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 (19,11)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“”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Координаты административного центра по широте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3762684"/>
                  </a:ext>
                </a:extLst>
              </a:tr>
              <a:tr h="5185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dolgot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 (19,11)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“”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Координаты административного центра по долготе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908820"/>
                  </a:ext>
                </a:extLst>
              </a:tr>
              <a:tr h="2630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sgeogm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GEOMETRY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 для хранения геометрии объекта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0896087"/>
                  </a:ext>
                </a:extLst>
              </a:tr>
              <a:tr h="2630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kodrpn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 (50)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“”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в АС "Статистика-Роспотребнадзор"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6817455"/>
                  </a:ext>
                </a:extLst>
              </a:tr>
              <a:tr h="5185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kodokt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SMALLINT (2)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округа, установленный по номеру тома ОКТМО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1197422"/>
                  </a:ext>
                </a:extLst>
              </a:tr>
              <a:tr h="2630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sosedi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 (50)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“”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Коды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соседних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округов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sokrid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2421542"/>
                  </a:ext>
                </a:extLst>
              </a:tr>
              <a:tr h="2630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kolsub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SMALLINT (3)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5861672"/>
                  </a:ext>
                </a:extLst>
              </a:tr>
              <a:tr h="2630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scmvid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 (11)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код центра мониторинга РПН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9970245"/>
                  </a:ext>
                </a:extLst>
              </a:tr>
              <a:tr h="2630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sodoci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 (150)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“”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файл ОКТМО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3168959"/>
                  </a:ext>
                </a:extLst>
              </a:tr>
              <a:tr h="5185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namang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 (50)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“”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Англоязычное название федерального округа РФ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4056022"/>
                  </a:ext>
                </a:extLst>
              </a:tr>
              <a:tr h="2630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pollog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TINYINT (1)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Логическое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(Да-1/Нет-0)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6975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554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ТАБЛИЦЫ НАСЕЛЕНИЯ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928A87B-9CA6-4A6E-A716-10D6C30A9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755166"/>
              </p:ext>
            </p:extLst>
          </p:nvPr>
        </p:nvGraphicFramePr>
        <p:xfrm>
          <a:off x="2316481" y="640910"/>
          <a:ext cx="9602794" cy="5981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9625">
                  <a:extLst>
                    <a:ext uri="{9D8B030D-6E8A-4147-A177-3AD203B41FA5}">
                      <a16:colId xmlns:a16="http://schemas.microsoft.com/office/drawing/2014/main" val="2970891304"/>
                    </a:ext>
                  </a:extLst>
                </a:gridCol>
                <a:gridCol w="2312353">
                  <a:extLst>
                    <a:ext uri="{9D8B030D-6E8A-4147-A177-3AD203B41FA5}">
                      <a16:colId xmlns:a16="http://schemas.microsoft.com/office/drawing/2014/main" val="888149816"/>
                    </a:ext>
                  </a:extLst>
                </a:gridCol>
                <a:gridCol w="1035180">
                  <a:extLst>
                    <a:ext uri="{9D8B030D-6E8A-4147-A177-3AD203B41FA5}">
                      <a16:colId xmlns:a16="http://schemas.microsoft.com/office/drawing/2014/main" val="3463429711"/>
                    </a:ext>
                  </a:extLst>
                </a:gridCol>
                <a:gridCol w="845046">
                  <a:extLst>
                    <a:ext uri="{9D8B030D-6E8A-4147-A177-3AD203B41FA5}">
                      <a16:colId xmlns:a16="http://schemas.microsoft.com/office/drawing/2014/main" val="920836359"/>
                    </a:ext>
                  </a:extLst>
                </a:gridCol>
                <a:gridCol w="996770">
                  <a:extLst>
                    <a:ext uri="{9D8B030D-6E8A-4147-A177-3AD203B41FA5}">
                      <a16:colId xmlns:a16="http://schemas.microsoft.com/office/drawing/2014/main" val="772289906"/>
                    </a:ext>
                  </a:extLst>
                </a:gridCol>
                <a:gridCol w="2953820">
                  <a:extLst>
                    <a:ext uri="{9D8B030D-6E8A-4147-A177-3AD203B41FA5}">
                      <a16:colId xmlns:a16="http://schemas.microsoft.com/office/drawing/2014/main" val="987816293"/>
                    </a:ext>
                  </a:extLst>
                </a:gridCol>
              </a:tblGrid>
              <a:tr h="1100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Null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Default/Old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7986457"/>
                  </a:ext>
                </a:extLst>
              </a:tr>
              <a:tr h="536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dmpgod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SMALLINT (4)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формате GGGG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3587953"/>
                  </a:ext>
                </a:extLst>
              </a:tr>
              <a:tr h="536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sregid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 (11)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код субъекта РФ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691196"/>
                  </a:ext>
                </a:extLst>
              </a:tr>
              <a:tr h="1100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sareid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 (11)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код муниципального района субъекта РФ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7861406"/>
                  </a:ext>
                </a:extLst>
              </a:tr>
              <a:tr h="1100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sgrfid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 (11)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код графы(поля) таблицы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0446460"/>
                  </a:ext>
                </a:extLst>
              </a:tr>
              <a:tr h="536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nasabs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 (11)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2153735"/>
                  </a:ext>
                </a:extLst>
              </a:tr>
              <a:tr h="536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nasotn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DECIMAL (15,4)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населения/100 000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642045"/>
                  </a:ext>
                </a:extLst>
              </a:tr>
              <a:tr h="536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pollog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TINYINT (1)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Логическое поле (Да-1/Нет-0)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289030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928A87B-9CA6-4A6E-A716-10D6C30A9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516308"/>
              </p:ext>
            </p:extLst>
          </p:nvPr>
        </p:nvGraphicFramePr>
        <p:xfrm>
          <a:off x="2468881" y="793310"/>
          <a:ext cx="9602794" cy="5981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9625">
                  <a:extLst>
                    <a:ext uri="{9D8B030D-6E8A-4147-A177-3AD203B41FA5}">
                      <a16:colId xmlns:a16="http://schemas.microsoft.com/office/drawing/2014/main" val="2970891304"/>
                    </a:ext>
                  </a:extLst>
                </a:gridCol>
                <a:gridCol w="2312353">
                  <a:extLst>
                    <a:ext uri="{9D8B030D-6E8A-4147-A177-3AD203B41FA5}">
                      <a16:colId xmlns:a16="http://schemas.microsoft.com/office/drawing/2014/main" val="888149816"/>
                    </a:ext>
                  </a:extLst>
                </a:gridCol>
                <a:gridCol w="1035180">
                  <a:extLst>
                    <a:ext uri="{9D8B030D-6E8A-4147-A177-3AD203B41FA5}">
                      <a16:colId xmlns:a16="http://schemas.microsoft.com/office/drawing/2014/main" val="3463429711"/>
                    </a:ext>
                  </a:extLst>
                </a:gridCol>
                <a:gridCol w="845046">
                  <a:extLst>
                    <a:ext uri="{9D8B030D-6E8A-4147-A177-3AD203B41FA5}">
                      <a16:colId xmlns:a16="http://schemas.microsoft.com/office/drawing/2014/main" val="920836359"/>
                    </a:ext>
                  </a:extLst>
                </a:gridCol>
                <a:gridCol w="996770">
                  <a:extLst>
                    <a:ext uri="{9D8B030D-6E8A-4147-A177-3AD203B41FA5}">
                      <a16:colId xmlns:a16="http://schemas.microsoft.com/office/drawing/2014/main" val="772289906"/>
                    </a:ext>
                  </a:extLst>
                </a:gridCol>
                <a:gridCol w="2953820">
                  <a:extLst>
                    <a:ext uri="{9D8B030D-6E8A-4147-A177-3AD203B41FA5}">
                      <a16:colId xmlns:a16="http://schemas.microsoft.com/office/drawing/2014/main" val="987816293"/>
                    </a:ext>
                  </a:extLst>
                </a:gridCol>
              </a:tblGrid>
              <a:tr h="1100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Null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Default/Old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7986457"/>
                  </a:ext>
                </a:extLst>
              </a:tr>
              <a:tr h="536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dmpgod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SMALLINT (4)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формате GGGG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3587953"/>
                  </a:ext>
                </a:extLst>
              </a:tr>
              <a:tr h="536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sregid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 (11)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код субъекта РФ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691196"/>
                  </a:ext>
                </a:extLst>
              </a:tr>
              <a:tr h="1100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sareid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 (11)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код муниципального района субъекта РФ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7861406"/>
                  </a:ext>
                </a:extLst>
              </a:tr>
              <a:tr h="1100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sgrfid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 (11)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код графы(поля) таблицы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0446460"/>
                  </a:ext>
                </a:extLst>
              </a:tr>
              <a:tr h="536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nasabs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 (11)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2153735"/>
                  </a:ext>
                </a:extLst>
              </a:tr>
              <a:tr h="536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nasotn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DECIMAL (15,4)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населения/100 000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642045"/>
                  </a:ext>
                </a:extLst>
              </a:tr>
              <a:tr h="536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pollog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TINYINT (1)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Логическое поле (Да-1/Нет-0)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289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346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ТАБЛИЦЫ ЗАБОЛЕВАЕМОСТИ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5798033-2920-4416-B50A-0446B79E9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492639"/>
              </p:ext>
            </p:extLst>
          </p:nvPr>
        </p:nvGraphicFramePr>
        <p:xfrm>
          <a:off x="2336800" y="595193"/>
          <a:ext cx="9629043" cy="6014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615">
                  <a:extLst>
                    <a:ext uri="{9D8B030D-6E8A-4147-A177-3AD203B41FA5}">
                      <a16:colId xmlns:a16="http://schemas.microsoft.com/office/drawing/2014/main" val="1648332409"/>
                    </a:ext>
                  </a:extLst>
                </a:gridCol>
                <a:gridCol w="1894474">
                  <a:extLst>
                    <a:ext uri="{9D8B030D-6E8A-4147-A177-3AD203B41FA5}">
                      <a16:colId xmlns:a16="http://schemas.microsoft.com/office/drawing/2014/main" val="2024032516"/>
                    </a:ext>
                  </a:extLst>
                </a:gridCol>
                <a:gridCol w="1176349">
                  <a:extLst>
                    <a:ext uri="{9D8B030D-6E8A-4147-A177-3AD203B41FA5}">
                      <a16:colId xmlns:a16="http://schemas.microsoft.com/office/drawing/2014/main" val="2774337399"/>
                    </a:ext>
                  </a:extLst>
                </a:gridCol>
                <a:gridCol w="952283">
                  <a:extLst>
                    <a:ext uri="{9D8B030D-6E8A-4147-A177-3AD203B41FA5}">
                      <a16:colId xmlns:a16="http://schemas.microsoft.com/office/drawing/2014/main" val="1185727672"/>
                    </a:ext>
                  </a:extLst>
                </a:gridCol>
                <a:gridCol w="938278">
                  <a:extLst>
                    <a:ext uri="{9D8B030D-6E8A-4147-A177-3AD203B41FA5}">
                      <a16:colId xmlns:a16="http://schemas.microsoft.com/office/drawing/2014/main" val="687516474"/>
                    </a:ext>
                  </a:extLst>
                </a:gridCol>
                <a:gridCol w="3204044">
                  <a:extLst>
                    <a:ext uri="{9D8B030D-6E8A-4147-A177-3AD203B41FA5}">
                      <a16:colId xmlns:a16="http://schemas.microsoft.com/office/drawing/2014/main" val="3320836926"/>
                    </a:ext>
                  </a:extLst>
                </a:gridCol>
              </a:tblGrid>
              <a:tr h="930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Null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Default/Old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391186"/>
                  </a:ext>
                </a:extLst>
              </a:tr>
              <a:tr h="4536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dmpgod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SMALLINT (4)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формате GGGG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0469251"/>
                  </a:ext>
                </a:extLst>
              </a:tr>
              <a:tr h="4536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dmpmes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TINYINT (2)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 в формате 1-12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14393"/>
                  </a:ext>
                </a:extLst>
              </a:tr>
              <a:tr h="4536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sregid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 (11)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Код субъекта РФ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4843195"/>
                  </a:ext>
                </a:extLst>
              </a:tr>
              <a:tr h="930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sareid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 (11)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Код муниципального района субъекта РФ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051952"/>
                  </a:ext>
                </a:extLst>
              </a:tr>
              <a:tr h="930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sstrid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 (11)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Код строки таблицы формы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7553499"/>
                  </a:ext>
                </a:extLst>
              </a:tr>
              <a:tr h="930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sgrfid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 (11)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 Код графы(поля) таблицы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6993938"/>
                  </a:ext>
                </a:extLst>
              </a:tr>
              <a:tr h="930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zababs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 (11)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заболеваний абсолютное число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133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886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НОВОЙ СТРУКТУРЫ БД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55648" y="877967"/>
            <a:ext cx="10436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баз данных универсальна для всех округов, не зависит от количества субъектов в округе, позволяет изменять состав или структуру округов или субъектов Российской Федерации.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таблиц БД не требует пересмотра при изменении отчетных форм. Появление новых таблиц, строк или граф задается через интерфейс программы.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с данными отсутствуют нулевые и пустые значения.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967" y="3802778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Созданная, новая структура БД ГИС «Эпидемиологический атласа России» позволит провести практически без изменений тиражирование и установку системы во всех округах РФ, создать интегрированную базу данных в целом по России.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ГИС «Эпидемиологический атлас России» позволит органам государственного и муниципального управления принимать обоснованные решения по планированию профилактических и противоэпидемических мероприятий, их финансированию и концентрации усилий в противоэпидемической защите.</a:t>
            </a:r>
          </a:p>
        </p:txBody>
      </p:sp>
    </p:spTree>
    <p:extLst>
      <p:ext uri="{BB962C8B-B14F-4D97-AF65-F5344CB8AC3E}">
        <p14:creationId xmlns:p14="http://schemas.microsoft.com/office/powerpoint/2010/main" val="2787813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ЭКСПЕРИМЕНТАЛЬНАЯ БАЗА ДАННЫХ «СПРАВОЧНИК БОЛЕЗНЕЙ»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55648" y="877967"/>
            <a:ext cx="10436352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БД содержит: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Таблицу атрибутивных данных по названиям, таблицу данных по названиям и кодам групп заболеваний, таблицу 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ормативных документов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213498"/>
            <a:ext cx="121920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БД позволяет: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совместно с 4 самостоятельными внешними  базами данных для  легкого и удобного поиска необходимой  информации по конкретной нозологии, групп нозологий  и соответствующего нормативно правового акта для любого пользователя атласа, после ее передачи в эксплуатацию.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выборки  по группам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842640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ПРИМЕР РАБОТЫ СПРАВОЧНИКА БОЛЕЗНЕЙ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F21AD3-1C8D-48EE-A746-D809912F31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98" y="595192"/>
            <a:ext cx="9491002" cy="6262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344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ИНТЕРФЕЙС ПОЛЬЗОВАТЕЛЯ ГИС «ЭПИДЕМИОЛОГИЧЕСКИЙ АТЛАС РОССИИ»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967" y="1652911"/>
            <a:ext cx="38175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Интерфейс каждой страницы атласа имеет четыре основные рабочие зоны:</a:t>
            </a: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 – заголовок, </a:t>
            </a: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2 – основное меню, </a:t>
            </a: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 – информационная зона, </a:t>
            </a: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4 – история диалога, </a:t>
            </a: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5 - поиск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CEBF63-C29D-4903-9FC8-B45F53C4CC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68" y="1385967"/>
            <a:ext cx="820891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07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ИНТЕРФЕЙС ПОЛЬЗОВАТЕЛЯ ГИС «ЭПИДЕМИОЛОГИЧЕСКИЙ АТЛАС РОССИИ»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D6BD59-2430-4186-965E-4FCFBDD83E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858342"/>
            <a:ext cx="9468027" cy="58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59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ЭКСПЕРИМЕНТАЛЬНЫЕ РАБОТЫ ПО КАРТОГРАФИЧЕСКОМУ УЧЕТУ ИНФИЦИРОВАННЫХ COVID-19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55648" y="877967"/>
            <a:ext cx="10436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Экспериментальные работы по организации и проведению картографического учета в геоинформационной системе инфицированных COVID-19 проводились в соответствии с обращением заместителя руководителя Управления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Роспотребнадзора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по Нижегородской области от 13.05.2020 и поручением Руководителя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Роспотребнадзора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А. Ю. Поповой от 5.06.2020 о проведении мониторинга и анализа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эпидситуации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по заболеваемости СOVID-19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967" y="3721498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был проанализирован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ряд работ по визуальному (картографическому) отображению ситуации, связанной с COVID-19: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Ситуация с COVID-19 в Европейском регионе ВОЗ;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Coronavirus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Disease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2019 (COVID-19);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Карта распространения </a:t>
            </a:r>
            <a:r>
              <a:rPr lang="ru-RU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коронавируса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в России и мире;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Коронавирус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-монитор — интерактивная карта распространения и статистика Covid-19;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Онлайн-карта распространения </a:t>
            </a:r>
            <a:r>
              <a:rPr lang="ru-RU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коронавируса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по городам и районам Нижегородской области;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Карта заразившихся </a:t>
            </a:r>
            <a:r>
              <a:rPr lang="ru-RU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коронавирусом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в Нижегородской области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5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15607"/>
            <a:ext cx="8681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ПУБЛИКАЦИИ ЛАБОРАТОРИИ ГИС-ТЕХНОЛОГИЙ И БИОИНФОРМАТИКИ ПО ТЕМЕ ДОКЛАДА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002B1A-F815-4DC5-921D-816704826FB6}"/>
              </a:ext>
            </a:extLst>
          </p:cNvPr>
          <p:cNvSpPr/>
          <p:nvPr/>
        </p:nvSpPr>
        <p:spPr>
          <a:xfrm>
            <a:off x="1632940" y="887244"/>
            <a:ext cx="89917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Геоинформационные технологии в эпидемиологии – актуальное научное направление деятельности ННИИЭМ им. академика И. Н. Блохиной / М. В.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Вьюшков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Н. Н. Зайцева, Е. И. Ефимов, Л. С. Китаева, Г. Г. Побединский, С. А.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Сарсков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// Здоровье населения и среда обитания. 2021. № 4 (337). - с. 31 – 42. DOI: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2"/>
              </a:rPr>
              <a:t>10.35627/2219-5238/2021-337-4-31-42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Ефимов Е. И., Побединский Г. Г. Опыт разработки ГИС «Электронный эпидемиологический атлас» //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Интерэкспо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ГЕО-Сибирь. - 2020.  - Т. 1. 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№ 2.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3 – 18.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DOI: 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3"/>
              </a:rPr>
              <a:t>10.33764/2618-981X-2020-1-2-3-18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Совершенствование эпидемиологического надзора за природно-очаговыми инфекциями в ПФО с использованием ГИС-технологий: отчет о НИР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заключ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.): / ФБУН ННИИЭМ им. академика И. Н. Блохиной; рук. Е. И. Ефимов. – Нижний Новгород, 2018. – 42 с. 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исполн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Г. Г. Побединский, Л. А. Солнцев, В. И. Ершов. - № ГР АААА-Б18-218122090154-9.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https://rosrid.ru/ikrbs/detail/AF51M6I6TRQLVGPAVDGBYC8J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18" y="337612"/>
            <a:ext cx="1512942" cy="216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701" y="4696003"/>
            <a:ext cx="1563839" cy="2160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1002B1A-F815-4DC5-921D-816704826FB6}"/>
              </a:ext>
            </a:extLst>
          </p:cNvPr>
          <p:cNvSpPr/>
          <p:nvPr/>
        </p:nvSpPr>
        <p:spPr>
          <a:xfrm>
            <a:off x="2149570" y="3075999"/>
            <a:ext cx="7955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6" y="1913202"/>
            <a:ext cx="154128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278" y="2521090"/>
            <a:ext cx="1528867" cy="216000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1002B1A-F815-4DC5-921D-816704826FB6}"/>
              </a:ext>
            </a:extLst>
          </p:cNvPr>
          <p:cNvSpPr/>
          <p:nvPr/>
        </p:nvSpPr>
        <p:spPr>
          <a:xfrm>
            <a:off x="-23141" y="4819164"/>
            <a:ext cx="10647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Ефимов Е. И., Побединский Г. Г. О новой концепции Эпидемиологического атласа // 20-й Международный научно-промышленный форум «Великие реки’2018». Труды научного конгресса. В 3 т. Т. 1. - Нижний Новгород: ННГАСУ, 2018. - с. 304 - 309.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Солнцев Л. А.,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Дубянский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В. М. Опыт использования метода максимальной энтропии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Maxent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для зонирования территорий по риску заражения ГЛПС на примере Нижегородской области // Журнал микробиологии, эпидемиологии и иммунобиологии. 2017. - № 5. - С.39-45.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13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ПРИМЕР РАБОТЫ РАЗДЕЛА «МОНИТОРИНГ ЗАБОЛЕВАЕМОСТИ COVID-19» ПО НИЖЕГОРОДСКОЙ ОБЛАСТИ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3520" y="2018169"/>
            <a:ext cx="5608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Пример картографического отображения заболеваемости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-19 в ноябре 2020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г. по Нижегородской области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F72C4F-3F36-4CD5-BC1A-549BC40EB7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40" y="858342"/>
            <a:ext cx="5780001" cy="581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03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ПРИМЕР РАБОТЫ РАЗДЕЛА «МОНИТОРИНГ ЗАБОЛЕВАЕМОСТИ COVID-19» ПО НИЖЕГОРОДСКОЙ ОБЛАСТИ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3520" y="2018169"/>
            <a:ext cx="5608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Пример картографического отображения заболеваемости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-19 в октябре 2020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г. по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Балахнинскому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району Нижегородской области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FEED6C-0155-40E2-AC7B-583F02F39C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21" y="858342"/>
            <a:ext cx="5632026" cy="58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15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ТЕХНОЛОГИИ ДЗЗ В СИСТЕМЕ ЭПИДЕМИОЛОГИЧЕСКОГО НАДЗОРА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78615" y="858342"/>
            <a:ext cx="10436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Одним из первых упоминаний использования данных дистанционного зондирования Земли (ДЗЗ) для целей эпидемиологического надзора приведено в работе «Опыт составления крупномасштабных карт поселений больших песчанок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Rhombomys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opimus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на основе фотопланов в очагах кожного лейшманиоза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Каршинской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степи»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1343" y="3235405"/>
            <a:ext cx="80640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Опыт использования данных ДЗЗ для мониторинга эпидемической обстановки отмечен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Atlas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Epidemic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(Всемирный атлас эпидемических заболеваний). В атласе приведены примеры использования данных ДЗЗ для прогнозирования среды обитания мухи цеце и прогноза заболеваемости малярией.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560" y="2865120"/>
            <a:ext cx="2540000" cy="383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790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ПРИМЕР ИСПОЛЬЗОВАНИЯ ДАННЫХ ДЗЗ ДЛЯ ПРОГНОЗА СРЕДЫ ОБИТАНИЯ МУХИ ЦЕЦЕ В WORLD ATLAS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37920" y="5229545"/>
            <a:ext cx="4937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Районы, предсказанные на основе климатических данных и данных дистанционного зондирования.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75680" y="5239705"/>
            <a:ext cx="6106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Обследованные районы, в которых не обнаружено мух и трипаносомоза (желтый)  и районы с наличием мух или трипаносомоз (зеленый)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60" y="922851"/>
            <a:ext cx="3961051" cy="4317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91" y="906330"/>
            <a:ext cx="3961051" cy="4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77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ПРИМЕР ИСПОЛЬЗОВАНИЯ ДАННЫХ ДЗЗ ДЛЯ ПРОГНОЗА ЗАБОЛЕВАЕМОСТИ МАЛЯРИЕЙ В WORLD ATLAS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968" y="1519425"/>
            <a:ext cx="32354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а) расположение площадок для калибровки изображений ДЗЗ по наземной растительности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b, c) количество месяцев, в течение которых возможна передача малярии, оцененное с помощью ДЗЗ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d) карта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Батлера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(1959) периодов передачи малярии в Кении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e, f) количество месяцев, в течение которых возможна передача малярии.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07" y="1101487"/>
            <a:ext cx="8896997" cy="57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28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РАБОТЫ В. М. ДУБЯНСКОГО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1343" y="595192"/>
            <a:ext cx="216976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58295" y="553542"/>
            <a:ext cx="104337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ряде исследований, осуществленных в рамках нескольких научно-исследовательских проектов с участием известного специалиста в области обработки биологической информации, статистического моделирования, эпизоотологии, экологии Владимира Марковича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Дубянского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показано, что с помощью дистанционного зондирования Земли возможно прямое и косвенное наблюдение за жизнедеятельностью нескольких видов животных — носителей особо опасных инфекций.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377963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работе «Концепция использования ГИС-технологий и дистанционного зондирования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эпиднадзоре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 чумой» рассмотрено применение данных ДЗЗ при наблюдении за важнейшим носителем чумы, которым является большая песчанка в 2007–2011 годах. Использовались снимки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QuickBird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 разрешением 0,6 м.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работе «Использование беспилотного летательного аппарата для повышения эффективности мониторинга природного очага чумы» представлены результаты по использованию данных ДЗЗ, полученных с беспилотного летательного аппарата (БПЛА)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ГеоСкан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–101». Высота аэросъемки 116 м, разрешение снимков 2,5 см на пиксель.</a:t>
            </a:r>
          </a:p>
        </p:txBody>
      </p:sp>
    </p:spTree>
    <p:extLst>
      <p:ext uri="{BB962C8B-B14F-4D97-AF65-F5344CB8AC3E}">
        <p14:creationId xmlns:p14="http://schemas.microsoft.com/office/powerpoint/2010/main" val="4226029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ПЕРСПЕКТИВЫ ИСПОЛЬЗОВАНИЯ ДИСТАНЦИОННОГО ЗОНДИРОВАНИЯ В ЭПИДНАДЗОРЕ ЗА ЧУМОЙ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3520" y="2018169"/>
            <a:ext cx="3738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Колонии больших песчанок на территории экспериментального участка в Южном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Прибалхашье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61" y="1000582"/>
            <a:ext cx="7924800" cy="580661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4856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БЕСПИЛОТНОГО ЛЕТАТЕЛЬНОГО АППАРАТА ДЛЯ ПОВЫШЕНИЯ ЭФФЕКТИВНОСТИ МОНИТОРИНГА ПРИРОДНОГО ОЧАГА ЧУМЫ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3520" y="1714759"/>
            <a:ext cx="35153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Обитаемая нора общественной полевки (1) и обыкновенной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слепушонки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(2). Выбросы грунта из норы полевки разрознены, а из норы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слепушонки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образуют единый конгломерат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81" y="1247994"/>
            <a:ext cx="8412480" cy="55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69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ЭКСПЕРИМЕНТАЛЬНЫЕ РАБОТЫ ЛАБОРАТОРИИ ГИС-ТЕХНОЛОГИЙ И БИОИНФОРМАТИКИ В 2016-2018 ГГ.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78615" y="858342"/>
            <a:ext cx="10436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Лабораторией ГИС-технологий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биоинформатики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ФБУН ННИИЭМ им. академика И. Н. Блохиной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2016-2018 гг. были проведены экспериментальные работы по выявлению с помощью данных ДЗЗ и параметров внешней среды зон возможного заражения геморрагической лихорадкой с почечным синдромом (ГЛПС), клещевым энцефалитом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боррелиозом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территории Нижегородской области.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967" y="3377645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ГЛПС является одной из актуальных природно-очаговых инфекций для территории Нижегородской области. Санитарно-эпидемиологические правила СП 3.1.7.2614-10 определяют мышевидных грызунов как единственный источник заражения ГЛПС и указывают связь между локализацией случаев заражения и ареалом переносчика. Используя данные по факторам окружающей среды и ретроспективные данные локализации случаев заражения человека, был проведен эксперимент по выделению участков, наиболее благоприятных по сочетанию внешних условий для заражения ГЛПС, а по сути, наиболее благоприятные для обитания грызунов-носителей. </a:t>
            </a:r>
          </a:p>
        </p:txBody>
      </p:sp>
    </p:spTree>
    <p:extLst>
      <p:ext uri="{BB962C8B-B14F-4D97-AF65-F5344CB8AC3E}">
        <p14:creationId xmlns:p14="http://schemas.microsoft.com/office/powerpoint/2010/main" val="2382206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ЭКСПЕРИМЕНТ ПО ВЫДЕЛЕНИЮ УЧАСТКОВ, НАИБОЛЕЕ БЛАГОПРИЯТНЫХ ПО СОЧЕТАНИЮ ВНЕШНИХ УСЛОВИЙ ДЛЯ ЗАРАЖЕНИЯ ГЛПС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78615" y="1183462"/>
            <a:ext cx="10436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эксперименте были использованы данные Центра гигиены и эпидемиологии по Нижегородской области по каждому случаю заражения ГЛПС, указанному с точностью до населенного пункта на территории области, за 2010 – 2016 гг. Данные по условиям окружающей среды были получены из банка данных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Biolclim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Для учета состояния растительности были использованы спутниковые данные MODIS, представляющие собой многолетние помесячно усредненные данные по значению вегетационного индекса NDVI.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967" y="3430231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Полученная в результате моделирования карта зон риска заражения ГЛПС на территории Нижегородской области не противоречит данным, получаемым при районировании территории Нижегородской области по числу случаев ГЛПС (суммарно по районам). Выделенные в результате моделирования участки высокого и очень высокого риска располагаются в районах, где зафиксировано самое большое число случаев заражения. Наиболее важными факторами, значения которых определяют итоговую вероятность, являются вегетационная активность в апреле, июле—августе и сентябре—октябре, размах среднесуточной температуры, средняя температура самого засушливого квартала.</a:t>
            </a:r>
          </a:p>
        </p:txBody>
      </p:sp>
    </p:spTree>
    <p:extLst>
      <p:ext uri="{BB962C8B-B14F-4D97-AF65-F5344CB8AC3E}">
        <p14:creationId xmlns:p14="http://schemas.microsoft.com/office/powerpoint/2010/main" val="284140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15607"/>
            <a:ext cx="10413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WORLD ATLAS OF EPIDEMIC DISEASES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002B1A-F815-4DC5-921D-816704826FB6}"/>
              </a:ext>
            </a:extLst>
          </p:cNvPr>
          <p:cNvSpPr/>
          <p:nvPr/>
        </p:nvSpPr>
        <p:spPr>
          <a:xfrm>
            <a:off x="22967" y="1646525"/>
            <a:ext cx="75157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Классическим примером медико-географического атласа является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Atlas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Epidemic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(Всемирный атлас эпидемических заболеваний).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Атлас представляет собой своевременный научный обзор более пятидесяти наиболее важных эпидемических заболеваний в начале XXI века.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240" y="538232"/>
            <a:ext cx="4429760" cy="631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297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ТЕМАТИЧЕСКИЙ РАЗДЕЛ «КЛЕЩЕВЫЕ ИНФЕКЦИИ В НИЖЕГОРОДСКОЙ ОБЛАСТИ»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58295" y="838022"/>
            <a:ext cx="10436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создания тематического раздела «Клещевые инфекции в Нижегородской области» были использованы данные, полученные от Управления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 Нижегородской области. Для раздела Эпидемиологического атласа «Клещевые инфекции в Нижегородской области» была разработана тематическая база данных.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967" y="2719031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Такое технологическое решение позволило получить в основной части атласа информацию об инфекциях, передающихся клещами: Крымская геморрагическая лихорадка, клещевой вирусный энцефалит, клещевой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боррелиоз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(болезнь Лайма) и др., а также данные об укусах клещами, а в тематическом разделе эпидемиологического атласа дополнительные данные: характеристика мест укусов клещами и заболеваний, результаты мониторинга объектов внешней среды на предмет обнаружения возбудителей клещевых инфекций; данные по видам биотопов и типов землепользования, данные объемов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акарицидных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обработок (дезинсекция территорий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инсектоакарицидными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препаратами - комплекс истребительных мероприятий по уничтожению иксодовых клещей на природных ландшафтах)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значимых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1576010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ПРИМЕР РАБОТЫ ТЕМАТИЧЕСКОГО РАЗДЕЛА «КЛЕЩЕВЫЕ ИНФЕКЦИИ В НИЖЕГОРОДСКОЙ ОБЛАСТИ»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968" y="2454145"/>
            <a:ext cx="5707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Число случаев укусов в биотопе «Леса» в Нижегородской области в 2017 г. из тематического раздела Эпидемиологического атласа «Клещевые инфекции в Нижегородской области»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40" y="813434"/>
            <a:ext cx="6009005" cy="601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2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ПРИМЕР РАБОТЫ ТЕМАТИЧЕСКОГО РАЗДЕЛА «КЛЕЩЕВЫЕ ИНФЕКЦИИ В НИЖЕГОРОДСКОЙ ОБЛАСТИ»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968" y="2454145"/>
            <a:ext cx="5707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Число случаев укусов клещей по всем биотопам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района Нижегородской области в 2017 г. из тематического раздела Эпидемиологического атласа «Клещевые инфекции в Нижегородской области»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1" y="867963"/>
            <a:ext cx="5953760" cy="594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76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ТЕМАТИЧЕСКИЙ МОДУЛЬ ГИС «ЭПИДЕМИОЛОГИЧЕСКИЙ АТЛАС РОССИИ»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78615" y="858342"/>
            <a:ext cx="10436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Разработка ГИС «Эпидемиологический атлас России» выполняется пятью этапами. Результаты работ на 1-3 этапах (2021-2023) позволят выполнять аналитическую обработку и картографическое представление информации федерального статистического наблюдения «Сведения об инфекционных и паразитарных заболеваниях» с пространственным разрешением от муниципального района до субъектов Российской Федерации, федеральных округов и Российской Федерации в целом.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967" y="3093483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Результаты работ на 3-4 этапах (2024-2025) разработки ГИС «Эпидемиологический атлас России», позволят выполнять углубленную работу со специальной эпидемиологической информацией по отдельным нозологиям, включая COVID-19 и другие неожиданные эпидемические события. В этот период планируется отработка системы получения оперативной информации об инфекционных и паразитарных заболеваниях для оперативного эпидемиологического анализа и наполнение новой структуры баз данных. Одним из направлений работы на этих этапах будет  совершенствование аналитического аппарата атласа в части многофакторного эпидемиологического анализа, включая данные мониторинга внешней среды методами ДЗЗ.</a:t>
            </a:r>
          </a:p>
        </p:txBody>
      </p:sp>
    </p:spTree>
    <p:extLst>
      <p:ext uri="{BB962C8B-B14F-4D97-AF65-F5344CB8AC3E}">
        <p14:creationId xmlns:p14="http://schemas.microsoft.com/office/powerpoint/2010/main" val="2030567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27345"/>
            <a:ext cx="10436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1343" y="595192"/>
            <a:ext cx="216976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78615" y="533857"/>
            <a:ext cx="10436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настоящее время при использовании геоинформационных технологий в эпидемиологии характерна разработка комплексных оценок факторов риска совместно с ретроспективным анализом. Использование технологий дистанционного зондирования Земли с искусственных спутников Земли, пилотируемых и беспилотных воздушных судов недостаточны для прямого наблюдения за жизнедеятельностью носителей особо опасных инфекций, но позволяют сформировать косвенные признаки территорий, наиболее благоприятных для обитания носителей особо опасных инфекций, а следовательно, и наиболее вероятных для заражения этими инфекциями.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67" y="3113485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Актуальность применения данных ДЗЗ для целей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эпиднадзора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последнее время повысилась. В Методические рекомендации МР 3.1. 0211-20 Отлов, учет и прогноз численности мелких млекопитающих и птиц в природных очагах инфекционных болезней, утвержденные в 2020 г., включен раздел «Применение дистанционного зондирования Земли для мониторинга территорий природных очагов инфекционных болезней», регламентирующий  использование данных ДЗЗ, получаемых при помощи искусственных спутников Земли, пилотируемых и беспилотных воздушных судов.</a:t>
            </a:r>
          </a:p>
        </p:txBody>
      </p:sp>
    </p:spTree>
    <p:extLst>
      <p:ext uri="{BB962C8B-B14F-4D97-AF65-F5344CB8AC3E}">
        <p14:creationId xmlns:p14="http://schemas.microsoft.com/office/powerpoint/2010/main" val="3528874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1343" y="595192"/>
            <a:ext cx="216976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78615" y="533857"/>
            <a:ext cx="10436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99765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Федеральное бюджетное учреждение науки Нижегородский научно-исследовательский институт эпидемиологии и микробиологии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имени академика И.Н. Блохиной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Лаборатория ГИС-технологий 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биоинформатики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Россия, 603950, г. Нижний Новгород, ул. Малая Ямская, д. 71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AU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hlinkClick r:id="rId3"/>
              </a:rPr>
              <a:t>micro@nniiem.ru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lab.gis@nniiem.ru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Сайты: </a:t>
            </a:r>
            <a:r>
              <a:rPr lang="en-AU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  <a:hlinkClick r:id="rId5"/>
              </a:rPr>
              <a:t>http://www.nniiem.ru </a:t>
            </a:r>
            <a:r>
              <a:rPr lang="en-A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http://epid-atlas.nniiem.ru/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Телефоны: +7(831) 469-79-01, +7(831) 469-79-59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Факс: +7(831) 469-79-20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2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15607"/>
            <a:ext cx="10413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КАРТА НЕОЖИДАННЫЕ ЭПИДЕМИЧЕСКИЕ СОБЫТИЯ ВWORLD ATLAS OF EPIDEMIC DISEASES  1998-2003 ГГ.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887244"/>
            <a:ext cx="8415973" cy="59707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966" y="1632437"/>
            <a:ext cx="37362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Примеры 27 случаев инфекционных заболеваний за пятилетний период, о которых сообщалось Всемирной организацией здравоохранения (ВОЗ). Тяжелый острый респираторный синдром (SARS) является лишь последним в череде неожиданных эпидемических событий.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9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15607"/>
            <a:ext cx="10413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WHO CORONAVIRUS (COVID-19) DASHBOARD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002B1A-F815-4DC5-921D-816704826FB6}"/>
              </a:ext>
            </a:extLst>
          </p:cNvPr>
          <p:cNvSpPr/>
          <p:nvPr/>
        </p:nvSpPr>
        <p:spPr>
          <a:xfrm>
            <a:off x="22967" y="5224398"/>
            <a:ext cx="121690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Примером аналогичного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геопортала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является сайт Всемирной организации здравоохранения (ВОЗ) 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Organization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(WHO), на котором реализована страница «WHO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Coronavirus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(COVID-19)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Dashboard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(Панель мониторинга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ВОЗ (COVID-19)» и представлена обзорная тематическая карта мира отображения заболеваемости COVID-19, а также эпидемические кривые по регионам мира.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68" y="535375"/>
            <a:ext cx="10009632" cy="428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4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15607"/>
            <a:ext cx="10413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COVID-19 SITUATION IN THE WHO EUROPEAN REGION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002B1A-F815-4DC5-921D-816704826FB6}"/>
              </a:ext>
            </a:extLst>
          </p:cNvPr>
          <p:cNvSpPr/>
          <p:nvPr/>
        </p:nvSpPr>
        <p:spPr>
          <a:xfrm>
            <a:off x="22967" y="5493921"/>
            <a:ext cx="12169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Примером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геопорталов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крупных географических районов могут служить страница сайта Всемирной организации здравоохранения (ВОЗ) «COVID-19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situation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WHO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(Ситуация с COVID-19 в Европейском регионе ВОЗ), которая позволяет представить в табличном и картографическом виде ситуацию по заболеваемости по всему региону или по отдельным странам.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80" y="554552"/>
            <a:ext cx="10058400" cy="47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9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15607"/>
            <a:ext cx="10413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МЕДИКО-ГЕОГРАФИЧЕСКИЙ АТЛАС РОССИИ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1343" y="595192"/>
            <a:ext cx="216976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002B1A-F815-4DC5-921D-816704826FB6}"/>
              </a:ext>
            </a:extLst>
          </p:cNvPr>
          <p:cNvSpPr/>
          <p:nvPr/>
        </p:nvSpPr>
        <p:spPr>
          <a:xfrm>
            <a:off x="22967" y="2188997"/>
            <a:ext cx="6067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издании представлено более 100 авторских карт, фотографий и иллюстраций, отображающих заболеваемость населения по субъектам Российской Федерации и многолетнюю динамику болезней (клещевой энцефалит, клещевой сыпной тиф Северной Азии, туляремия, лихорадка Западного Нила, псевдотуберкулез, крымская геморрагическая лихорадка, орнитоз, бешенство, сибирская язва, столбняк, чума и др.).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Глубина проработки пространственно-временных рядов информации для большинства карт составляет 19 лет (1997-2015 гг.).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760B27-64E5-4301-B209-70C17CCE70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83" y="1636591"/>
            <a:ext cx="6078528" cy="43781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FF6477B2-48C7-45D3-9457-66F30058CDB8}"/>
              </a:ext>
            </a:extLst>
          </p:cNvPr>
          <p:cNvSpPr txBox="1">
            <a:spLocks/>
          </p:cNvSpPr>
          <p:nvPr/>
        </p:nvSpPr>
        <p:spPr>
          <a:xfrm>
            <a:off x="11855" y="6091445"/>
            <a:ext cx="12157056" cy="76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Атлас размещен на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геопортале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Русского географического общества </a:t>
            </a:r>
            <a:r>
              <a:rPr lang="ru-RU" sz="2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https://geoportal.rgo.ru/catalog/izdaniya-vypolnennye-po-grantam-i-proektam-rgo/mediko-geograficheskiy-atlas-rossii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altLang="ru-RU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002B1A-F815-4DC5-921D-816704826FB6}"/>
              </a:ext>
            </a:extLst>
          </p:cNvPr>
          <p:cNvSpPr/>
          <p:nvPr/>
        </p:nvSpPr>
        <p:spPr>
          <a:xfrm>
            <a:off x="1755648" y="557834"/>
            <a:ext cx="104132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Примером медико-географических атласов, охватывающих всю территорию Российской Федерации, является  разработанный в 2015 г. и обновленный в 2017 г. Медико-географический атлас России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Природноочаговые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болезни». 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1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15607"/>
            <a:ext cx="10413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МЕЖДУНАРОДНЫЕ ПОЕЗДКИ КАК ФАКТОР РАСПРОСТРАНЕНИЯ ПРИРОДНООЧАГОВЫХ БОЛЕЗНЕЙ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3CE49-F142-4265-A95F-46096AAC4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" y="27345"/>
            <a:ext cx="1593015" cy="1579325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FF6477B2-48C7-45D3-9457-66F30058CDB8}"/>
              </a:ext>
            </a:extLst>
          </p:cNvPr>
          <p:cNvSpPr txBox="1">
            <a:spLocks/>
          </p:cNvSpPr>
          <p:nvPr/>
        </p:nvSpPr>
        <p:spPr>
          <a:xfrm>
            <a:off x="1" y="1946164"/>
            <a:ext cx="2743199" cy="3641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 число тематических карт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Медико-географического атласа России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входит представляющая значительный интерес карта «Международные поездки как фактор распространения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природноочаговых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болезней»</a:t>
            </a:r>
            <a:endParaRPr lang="ru-RU" altLang="ru-RU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63942"/>
            <a:ext cx="9402445" cy="53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92877"/>
      </p:ext>
    </p:extLst>
  </p:cSld>
  <p:clrMapOvr>
    <a:masterClrMapping/>
  </p:clrMapOvr>
</p:sld>
</file>

<file path=ppt/theme/theme1.xml><?xml version="1.0" encoding="utf-8"?>
<a:theme xmlns:a="http://schemas.openxmlformats.org/drawingml/2006/main" name="ФГБ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ГБУ" id="{6AF4E8AB-B2AA-4832-B22E-2CA8D650E051}" vid="{82AA06DF-B392-4761-A354-AC0055E6D27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ФГБУ</Template>
  <TotalTime>5134</TotalTime>
  <Words>4274</Words>
  <Application>Microsoft Office PowerPoint</Application>
  <PresentationFormat>Широкоэкранный</PresentationFormat>
  <Paragraphs>432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ФГБУ</vt:lpstr>
      <vt:lpstr>ТЕХНОЛОГИИ ГИС И ДЗЗ В СИСТЕМЕ ЭПИДЕМИОЛОГИЧЕСКОГО НАДЗОРА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Перевод материалов картографо-геодезических фондов из аналогового в цифровой  вид обеспечивает:</dc:title>
  <dc:creator>User</dc:creator>
  <cp:lastModifiedBy>Vitaly Timofeev</cp:lastModifiedBy>
  <cp:revision>227</cp:revision>
  <cp:lastPrinted>2016-10-11T09:04:12Z</cp:lastPrinted>
  <dcterms:created xsi:type="dcterms:W3CDTF">2016-10-06T10:58:43Z</dcterms:created>
  <dcterms:modified xsi:type="dcterms:W3CDTF">2022-09-13T08:26:51Z</dcterms:modified>
</cp:coreProperties>
</file>