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76" r:id="rId8"/>
    <p:sldId id="277" r:id="rId9"/>
    <p:sldId id="278" r:id="rId10"/>
    <p:sldId id="299" r:id="rId11"/>
    <p:sldId id="279" r:id="rId12"/>
    <p:sldId id="275" r:id="rId13"/>
    <p:sldId id="300" r:id="rId14"/>
    <p:sldId id="273" r:id="rId15"/>
    <p:sldId id="274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7" r:id="rId33"/>
  </p:sldIdLst>
  <p:sldSz cx="9144000" cy="5143500" type="screen16x9"/>
  <p:notesSz cx="6858000" cy="9144000"/>
  <p:defaultTextStyle>
    <a:defPPr>
      <a:defRPr lang="ru-RU"/>
    </a:defPPr>
    <a:lvl1pPr marL="0" algn="l" defTabSz="8333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16658" algn="l" defTabSz="8333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33315" algn="l" defTabSz="8333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49973" algn="l" defTabSz="8333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666631" algn="l" defTabSz="8333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083289" algn="l" defTabSz="8333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499947" algn="l" defTabSz="8333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2916605" algn="l" defTabSz="8333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333263" algn="l" defTabSz="8333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 autoAdjust="0"/>
    <p:restoredTop sz="94660"/>
  </p:normalViewPr>
  <p:slideViewPr>
    <p:cSldViewPr>
      <p:cViewPr>
        <p:scale>
          <a:sx n="125" d="100"/>
          <a:sy n="125" d="100"/>
        </p:scale>
        <p:origin x="-912" y="-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CAB91-20F4-4042-83B3-3F69287EE400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53DF1-6CC8-407F-9A65-314D5C901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33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6658" algn="l" defTabSz="8333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33315" algn="l" defTabSz="8333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49973" algn="l" defTabSz="8333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66631" algn="l" defTabSz="8333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83289" algn="l" defTabSz="8333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99947" algn="l" defTabSz="8333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16605" algn="l" defTabSz="8333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33263" algn="l" defTabSz="8333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40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3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9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3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33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2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4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81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75"/>
            <a:ext cx="7772400" cy="110251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3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3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4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87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2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778A-F6A0-40A6-B9AA-7EEA97FD05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90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602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233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8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10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2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33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445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55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466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877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2891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979CA-C577-4169-90B8-5CF9CE4AFF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46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20015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3686-AE34-48B2-9512-E4015AC3BA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L:\лого_РКСnew2014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86" y="107139"/>
            <a:ext cx="1570404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8381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50" y="1151337"/>
            <a:ext cx="4040188" cy="47982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94" indent="0">
              <a:buNone/>
              <a:defRPr sz="1500" b="1"/>
            </a:lvl2pPr>
            <a:lvl3pPr marL="682226" indent="0">
              <a:buNone/>
              <a:defRPr sz="1400" b="1"/>
            </a:lvl3pPr>
            <a:lvl4pPr marL="1023342" indent="0">
              <a:buNone/>
              <a:defRPr sz="1200" b="1"/>
            </a:lvl4pPr>
            <a:lvl5pPr marL="1364455" indent="0">
              <a:buNone/>
              <a:defRPr sz="1200" b="1"/>
            </a:lvl5pPr>
            <a:lvl6pPr marL="1705568" indent="0">
              <a:buNone/>
              <a:defRPr sz="1200" b="1"/>
            </a:lvl6pPr>
            <a:lvl7pPr marL="2046684" indent="0">
              <a:buNone/>
              <a:defRPr sz="1200" b="1"/>
            </a:lvl7pPr>
            <a:lvl8pPr marL="2387796" indent="0">
              <a:buNone/>
              <a:defRPr sz="1200" b="1"/>
            </a:lvl8pPr>
            <a:lvl9pPr marL="272891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50" y="1631157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6" cy="47982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94" indent="0">
              <a:buNone/>
              <a:defRPr sz="1500" b="1"/>
            </a:lvl2pPr>
            <a:lvl3pPr marL="682226" indent="0">
              <a:buNone/>
              <a:defRPr sz="1400" b="1"/>
            </a:lvl3pPr>
            <a:lvl4pPr marL="1023342" indent="0">
              <a:buNone/>
              <a:defRPr sz="1200" b="1"/>
            </a:lvl4pPr>
            <a:lvl5pPr marL="1364455" indent="0">
              <a:buNone/>
              <a:defRPr sz="1200" b="1"/>
            </a:lvl5pPr>
            <a:lvl6pPr marL="1705568" indent="0">
              <a:buNone/>
              <a:defRPr sz="1200" b="1"/>
            </a:lvl6pPr>
            <a:lvl7pPr marL="2046684" indent="0">
              <a:buNone/>
              <a:defRPr sz="1200" b="1"/>
            </a:lvl7pPr>
            <a:lvl8pPr marL="2387796" indent="0">
              <a:buNone/>
              <a:defRPr sz="1200" b="1"/>
            </a:lvl8pPr>
            <a:lvl9pPr marL="272891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7"/>
            <a:ext cx="404177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27B3-0127-4EDD-A484-7A3236B066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0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9667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7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0DE1-9AF6-450D-9896-245B60A9BB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8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231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3"/>
            <a:ext cx="5486400" cy="42505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094" indent="0">
              <a:buNone/>
              <a:defRPr sz="2100"/>
            </a:lvl2pPr>
            <a:lvl3pPr marL="682226" indent="0">
              <a:buNone/>
              <a:defRPr sz="1800"/>
            </a:lvl3pPr>
            <a:lvl4pPr marL="1023342" indent="0">
              <a:buNone/>
              <a:defRPr sz="1500"/>
            </a:lvl4pPr>
            <a:lvl5pPr marL="1364455" indent="0">
              <a:buNone/>
              <a:defRPr sz="1500"/>
            </a:lvl5pPr>
            <a:lvl6pPr marL="1705568" indent="0">
              <a:buNone/>
              <a:defRPr sz="1500"/>
            </a:lvl6pPr>
            <a:lvl7pPr marL="2046684" indent="0">
              <a:buNone/>
              <a:defRPr sz="1500"/>
            </a:lvl7pPr>
            <a:lvl8pPr marL="2387796" indent="0">
              <a:buNone/>
              <a:defRPr sz="1500"/>
            </a:lvl8pPr>
            <a:lvl9pPr marL="2728913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100"/>
            </a:lvl1pPr>
            <a:lvl2pPr marL="341094" indent="0">
              <a:buNone/>
              <a:defRPr sz="900"/>
            </a:lvl2pPr>
            <a:lvl3pPr marL="682226" indent="0">
              <a:buNone/>
              <a:defRPr sz="800"/>
            </a:lvl3pPr>
            <a:lvl4pPr marL="1023342" indent="0">
              <a:buNone/>
              <a:defRPr sz="700"/>
            </a:lvl4pPr>
            <a:lvl5pPr marL="1364455" indent="0">
              <a:buNone/>
              <a:defRPr sz="700"/>
            </a:lvl5pPr>
            <a:lvl6pPr marL="1705568" indent="0">
              <a:buNone/>
              <a:defRPr sz="700"/>
            </a:lvl6pPr>
            <a:lvl7pPr marL="2046684" indent="0">
              <a:buNone/>
              <a:defRPr sz="700"/>
            </a:lvl7pPr>
            <a:lvl8pPr marL="2387796" indent="0">
              <a:buNone/>
              <a:defRPr sz="700"/>
            </a:lvl8pPr>
            <a:lvl9pPr marL="2728913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0725-AF02-43A2-99C8-854170E35C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2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068BB-B24B-4728-85FD-15C41CD246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1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9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0599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EED45-17CB-447E-8E75-E18DA65C3A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58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17D4-6976-4768-9601-94F9529837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6A48-9141-4D0F-A3D8-D14E8A6A9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97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61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0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7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665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33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499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66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32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99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16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332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7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4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200154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05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6658" indent="0">
              <a:buNone/>
              <a:defRPr sz="1800" b="1"/>
            </a:lvl2pPr>
            <a:lvl3pPr marL="833315" indent="0">
              <a:buNone/>
              <a:defRPr sz="1700" b="1"/>
            </a:lvl3pPr>
            <a:lvl4pPr marL="1249973" indent="0">
              <a:buNone/>
              <a:defRPr sz="1400" b="1"/>
            </a:lvl4pPr>
            <a:lvl5pPr marL="1666631" indent="0">
              <a:buNone/>
              <a:defRPr sz="1400" b="1"/>
            </a:lvl5pPr>
            <a:lvl6pPr marL="2083289" indent="0">
              <a:buNone/>
              <a:defRPr sz="1400" b="1"/>
            </a:lvl6pPr>
            <a:lvl7pPr marL="2499947" indent="0">
              <a:buNone/>
              <a:defRPr sz="1400" b="1"/>
            </a:lvl7pPr>
            <a:lvl8pPr marL="2916605" indent="0">
              <a:buNone/>
              <a:defRPr sz="1400" b="1"/>
            </a:lvl8pPr>
            <a:lvl9pPr marL="333326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8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6658" indent="0">
              <a:buNone/>
              <a:defRPr sz="1800" b="1"/>
            </a:lvl2pPr>
            <a:lvl3pPr marL="833315" indent="0">
              <a:buNone/>
              <a:defRPr sz="1700" b="1"/>
            </a:lvl3pPr>
            <a:lvl4pPr marL="1249973" indent="0">
              <a:buNone/>
              <a:defRPr sz="1400" b="1"/>
            </a:lvl4pPr>
            <a:lvl5pPr marL="1666631" indent="0">
              <a:buNone/>
              <a:defRPr sz="1400" b="1"/>
            </a:lvl5pPr>
            <a:lvl6pPr marL="2083289" indent="0">
              <a:buNone/>
              <a:defRPr sz="1400" b="1"/>
            </a:lvl6pPr>
            <a:lvl7pPr marL="2499947" indent="0">
              <a:buNone/>
              <a:defRPr sz="1400" b="1"/>
            </a:lvl7pPr>
            <a:lvl8pPr marL="2916605" indent="0">
              <a:buNone/>
              <a:defRPr sz="1400" b="1"/>
            </a:lvl8pPr>
            <a:lvl9pPr marL="333326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1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265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51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16658" indent="0">
              <a:buNone/>
              <a:defRPr sz="1100"/>
            </a:lvl2pPr>
            <a:lvl3pPr marL="833315" indent="0">
              <a:buNone/>
              <a:defRPr sz="900"/>
            </a:lvl3pPr>
            <a:lvl4pPr marL="1249973" indent="0">
              <a:buNone/>
              <a:defRPr sz="800"/>
            </a:lvl4pPr>
            <a:lvl5pPr marL="1666631" indent="0">
              <a:buNone/>
              <a:defRPr sz="800"/>
            </a:lvl5pPr>
            <a:lvl6pPr marL="2083289" indent="0">
              <a:buNone/>
              <a:defRPr sz="800"/>
            </a:lvl6pPr>
            <a:lvl7pPr marL="2499947" indent="0">
              <a:buNone/>
              <a:defRPr sz="800"/>
            </a:lvl7pPr>
            <a:lvl8pPr marL="2916605" indent="0">
              <a:buNone/>
              <a:defRPr sz="800"/>
            </a:lvl8pPr>
            <a:lvl9pPr marL="333326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2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16658" indent="0">
              <a:buNone/>
              <a:defRPr sz="2600"/>
            </a:lvl2pPr>
            <a:lvl3pPr marL="833315" indent="0">
              <a:buNone/>
              <a:defRPr sz="2200"/>
            </a:lvl3pPr>
            <a:lvl4pPr marL="1249973" indent="0">
              <a:buNone/>
              <a:defRPr sz="1800"/>
            </a:lvl4pPr>
            <a:lvl5pPr marL="1666631" indent="0">
              <a:buNone/>
              <a:defRPr sz="1800"/>
            </a:lvl5pPr>
            <a:lvl6pPr marL="2083289" indent="0">
              <a:buNone/>
              <a:defRPr sz="1800"/>
            </a:lvl6pPr>
            <a:lvl7pPr marL="2499947" indent="0">
              <a:buNone/>
              <a:defRPr sz="1800"/>
            </a:lvl7pPr>
            <a:lvl8pPr marL="2916605" indent="0">
              <a:buNone/>
              <a:defRPr sz="1800"/>
            </a:lvl8pPr>
            <a:lvl9pPr marL="3333263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8"/>
          </a:xfrm>
        </p:spPr>
        <p:txBody>
          <a:bodyPr/>
          <a:lstStyle>
            <a:lvl1pPr marL="0" indent="0">
              <a:buNone/>
              <a:defRPr sz="1300"/>
            </a:lvl1pPr>
            <a:lvl2pPr marL="416658" indent="0">
              <a:buNone/>
              <a:defRPr sz="1100"/>
            </a:lvl2pPr>
            <a:lvl3pPr marL="833315" indent="0">
              <a:buNone/>
              <a:defRPr sz="900"/>
            </a:lvl3pPr>
            <a:lvl4pPr marL="1249973" indent="0">
              <a:buNone/>
              <a:defRPr sz="800"/>
            </a:lvl4pPr>
            <a:lvl5pPr marL="1666631" indent="0">
              <a:buNone/>
              <a:defRPr sz="800"/>
            </a:lvl5pPr>
            <a:lvl6pPr marL="2083289" indent="0">
              <a:buNone/>
              <a:defRPr sz="800"/>
            </a:lvl6pPr>
            <a:lvl7pPr marL="2499947" indent="0">
              <a:buNone/>
              <a:defRPr sz="800"/>
            </a:lvl7pPr>
            <a:lvl8pPr marL="2916605" indent="0">
              <a:buNone/>
              <a:defRPr sz="800"/>
            </a:lvl8pPr>
            <a:lvl9pPr marL="333326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9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3321" tIns="41660" rIns="83321" bIns="4166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83321" tIns="41660" rIns="83321" bIns="4166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83321" tIns="41660" rIns="83321" bIns="4166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4A52-945C-4906-8C7D-99E29827E84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83321" tIns="41660" rIns="83321" bIns="4166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3321" tIns="41660" rIns="83321" bIns="4166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6C78C-5B15-476F-94D9-0D88C2FF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33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33315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2494" indent="-312494" algn="l" defTabSz="833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7069" indent="-260411" algn="l" defTabSz="83331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41644" indent="-208329" algn="l" defTabSz="833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302" indent="-208329" algn="l" defTabSz="83331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74960" indent="-208329" algn="l" defTabSz="833315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1618" indent="-208329" algn="l" defTabSz="833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276" indent="-208329" algn="l" defTabSz="833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4934" indent="-208329" algn="l" defTabSz="833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41592" indent="-208329" algn="l" defTabSz="833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33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6658" algn="l" defTabSz="833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3315" algn="l" defTabSz="833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49973" algn="l" defTabSz="833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66631" algn="l" defTabSz="833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83289" algn="l" defTabSz="833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99947" algn="l" defTabSz="833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6605" algn="l" defTabSz="833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33263" algn="l" defTabSz="833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2129" y="107139"/>
            <a:ext cx="6726163" cy="428628"/>
          </a:xfrm>
          <a:prstGeom prst="rect">
            <a:avLst/>
          </a:prstGeom>
        </p:spPr>
        <p:txBody>
          <a:bodyPr vert="horz" lIns="68209" tIns="34107" rIns="68209" bIns="34107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318"/>
            <a:ext cx="2133600" cy="273844"/>
          </a:xfrm>
          <a:prstGeom prst="rect">
            <a:avLst/>
          </a:prstGeom>
        </p:spPr>
        <p:txBody>
          <a:bodyPr vert="horz" lIns="68209" tIns="34107" rIns="68209" bIns="3410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226"/>
            <a:fld id="{DE095DC0-55D3-46FD-8A96-5E462435E0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2226"/>
              <a:t>09.09.2022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7"/>
            <a:ext cx="8229600" cy="3394472"/>
          </a:xfrm>
          <a:prstGeom prst="rect">
            <a:avLst/>
          </a:prstGeom>
        </p:spPr>
        <p:txBody>
          <a:bodyPr vert="horz" lIns="68209" tIns="34107" rIns="68209" bIns="34107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4767318"/>
            <a:ext cx="2895600" cy="273844"/>
          </a:xfrm>
          <a:prstGeom prst="rect">
            <a:avLst/>
          </a:prstGeom>
        </p:spPr>
        <p:txBody>
          <a:bodyPr vert="horz" lIns="68209" tIns="34107" rIns="68209" bIns="3410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2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318"/>
            <a:ext cx="2133600" cy="273844"/>
          </a:xfrm>
          <a:prstGeom prst="rect">
            <a:avLst/>
          </a:prstGeom>
        </p:spPr>
        <p:txBody>
          <a:bodyPr vert="horz" lIns="68209" tIns="34107" rIns="68209" bIns="3410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226"/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22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араллелограмм 2"/>
          <p:cNvSpPr/>
          <p:nvPr userDrawn="1"/>
        </p:nvSpPr>
        <p:spPr>
          <a:xfrm>
            <a:off x="2132129" y="136329"/>
            <a:ext cx="6726163" cy="437201"/>
          </a:xfrm>
          <a:custGeom>
            <a:avLst/>
            <a:gdLst>
              <a:gd name="connsiteX0" fmla="*/ 0 w 6687624"/>
              <a:gd name="connsiteY0" fmla="*/ 571504 h 571504"/>
              <a:gd name="connsiteX1" fmla="*/ 497208 w 6687624"/>
              <a:gd name="connsiteY1" fmla="*/ 0 h 571504"/>
              <a:gd name="connsiteX2" fmla="*/ 6687624 w 6687624"/>
              <a:gd name="connsiteY2" fmla="*/ 0 h 571504"/>
              <a:gd name="connsiteX3" fmla="*/ 6190416 w 6687624"/>
              <a:gd name="connsiteY3" fmla="*/ 571504 h 571504"/>
              <a:gd name="connsiteX4" fmla="*/ 0 w 6687624"/>
              <a:gd name="connsiteY4" fmla="*/ 571504 h 571504"/>
              <a:gd name="connsiteX0" fmla="*/ 0 w 6196134"/>
              <a:gd name="connsiteY0" fmla="*/ 571504 h 571504"/>
              <a:gd name="connsiteX1" fmla="*/ 497208 w 6196134"/>
              <a:gd name="connsiteY1" fmla="*/ 0 h 571504"/>
              <a:gd name="connsiteX2" fmla="*/ 6196134 w 6196134"/>
              <a:gd name="connsiteY2" fmla="*/ 0 h 571504"/>
              <a:gd name="connsiteX3" fmla="*/ 6190416 w 6196134"/>
              <a:gd name="connsiteY3" fmla="*/ 571504 h 571504"/>
              <a:gd name="connsiteX4" fmla="*/ 0 w 6196134"/>
              <a:gd name="connsiteY4" fmla="*/ 571504 h 571504"/>
              <a:gd name="connsiteX0" fmla="*/ 371472 w 6567606"/>
              <a:gd name="connsiteY0" fmla="*/ 582934 h 582934"/>
              <a:gd name="connsiteX1" fmla="*/ 0 w 6567606"/>
              <a:gd name="connsiteY1" fmla="*/ 0 h 582934"/>
              <a:gd name="connsiteX2" fmla="*/ 6567606 w 6567606"/>
              <a:gd name="connsiteY2" fmla="*/ 11430 h 582934"/>
              <a:gd name="connsiteX3" fmla="*/ 6561888 w 6567606"/>
              <a:gd name="connsiteY3" fmla="*/ 582934 h 582934"/>
              <a:gd name="connsiteX4" fmla="*/ 371472 w 6567606"/>
              <a:gd name="connsiteY4" fmla="*/ 582934 h 5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606" h="582934">
                <a:moveTo>
                  <a:pt x="371472" y="582934"/>
                </a:moveTo>
                <a:lnTo>
                  <a:pt x="0" y="0"/>
                </a:lnTo>
                <a:lnTo>
                  <a:pt x="6567606" y="11430"/>
                </a:lnTo>
                <a:lnTo>
                  <a:pt x="6561888" y="582934"/>
                </a:lnTo>
                <a:lnTo>
                  <a:pt x="371472" y="582934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09" tIns="34107" rIns="68209" bIns="34107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619"/>
            <a:endParaRPr lang="ru-RU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8667790" y="4864915"/>
            <a:ext cx="652096" cy="27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200" tIns="34101" rIns="68200" bIns="34101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2000" b="1">
                <a:solidFill>
                  <a:srgbClr val="000099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682226" fontAlgn="base">
              <a:spcAft>
                <a:spcPct val="0"/>
              </a:spcAft>
              <a:defRPr/>
            </a:pPr>
            <a:fld id="{62516E97-D324-47F1-9A1A-8EF8BAE52308}" type="slidenum">
              <a:rPr lang="ru-RU" sz="8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pPr defTabSz="682226" fontAlgn="base">
                <a:spcAft>
                  <a:spcPct val="0"/>
                </a:spcAft>
                <a:defRPr/>
              </a:pPr>
              <a:t>‹#›</a:t>
            </a:fld>
            <a:endParaRPr lang="ru-RU" sz="800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Оксана\Desktop\Лого РКС новый\перзентации\Безымянный-1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52" y="2663"/>
            <a:ext cx="8973305" cy="514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8686809" y="4901821"/>
            <a:ext cx="652096" cy="27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200" tIns="34101" rIns="68200" bIns="34101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2000" b="1">
                <a:solidFill>
                  <a:srgbClr val="000099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682226" fontAlgn="base">
              <a:spcAft>
                <a:spcPct val="0"/>
              </a:spcAft>
              <a:defRPr/>
            </a:pPr>
            <a:fld id="{62516E97-D324-47F1-9A1A-8EF8BAE52308}" type="slidenum">
              <a:rPr lang="ru-RU" sz="9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pPr defTabSz="682226" fontAlgn="base">
                <a:spcAft>
                  <a:spcPct val="0"/>
                </a:spcAft>
                <a:defRPr/>
              </a:pPr>
              <a:t>‹#›</a:t>
            </a:fld>
            <a:endParaRPr lang="ru-RU" sz="800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L:\лого_РКСnew2014.jpg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86" y="107139"/>
            <a:ext cx="121305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726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ctr" defTabSz="68222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5824" indent="-255824" algn="l" defTabSz="6822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4315" indent="-213197" algn="l" defTabSz="68222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2784" indent="-170543" algn="l" defTabSz="68222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3898" indent="-170543" algn="l" defTabSz="68222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015" indent="-170543" algn="l" defTabSz="68222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6127" indent="-170543" algn="l" defTabSz="68222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242" indent="-170543" algn="l" defTabSz="68222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354" indent="-170543" algn="l" defTabSz="68222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468" indent="-170543" algn="l" defTabSz="68222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2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94" algn="l" defTabSz="682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226" algn="l" defTabSz="682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342" algn="l" defTabSz="682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455" algn="l" defTabSz="682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568" algn="l" defTabSz="682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684" algn="l" defTabSz="682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796" algn="l" defTabSz="682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913" algn="l" defTabSz="682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tiff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7838"/>
            <a:ext cx="9162510" cy="5181817"/>
            <a:chOff x="0" y="-10450"/>
            <a:chExt cx="12216680" cy="688538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476"/>
            <a:stretch/>
          </p:blipFill>
          <p:spPr>
            <a:xfrm>
              <a:off x="0" y="-10450"/>
              <a:ext cx="12216680" cy="6885384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69221" y="0"/>
              <a:ext cx="1247459" cy="89531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21948" y="1093208"/>
            <a:ext cx="8946486" cy="715320"/>
          </a:xfrm>
          <a:prstGeom prst="rect">
            <a:avLst/>
          </a:prstGeom>
          <a:noFill/>
        </p:spPr>
        <p:txBody>
          <a:bodyPr wrap="square" lIns="68320" tIns="34161" rIns="68320" bIns="34161" rtlCol="0">
            <a:spAutoFit/>
          </a:bodyPr>
          <a:lstStyle/>
          <a:p>
            <a:pPr defTabSz="682226"/>
            <a:r>
              <a:rPr lang="ru-RU" sz="2100" b="1" dirty="0" smtClean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ПЕРСПЕКТИВНЫЕ РОССИЙСКИЕ КОСМИЧЕСКИЕ СИСТЕМЫ РАДИОЛОКАЦИОННОГО НАБЛЮДЕНИЯ</a:t>
            </a:r>
            <a:endParaRPr lang="ru-RU" sz="2100" b="1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948" y="2926416"/>
            <a:ext cx="4635347" cy="715320"/>
          </a:xfrm>
          <a:prstGeom prst="rect">
            <a:avLst/>
          </a:prstGeom>
          <a:noFill/>
        </p:spPr>
        <p:txBody>
          <a:bodyPr wrap="square" lIns="68320" tIns="34161" rIns="68320" bIns="34161" rtlCol="0">
            <a:spAutoFit/>
          </a:bodyPr>
          <a:lstStyle/>
          <a:p>
            <a:pPr defTabSz="682226">
              <a:spcBef>
                <a:spcPts val="750"/>
              </a:spcBef>
            </a:pPr>
            <a:r>
              <a:rPr lang="ru-RU" sz="1400" b="1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Пешкун Алексей Александрович</a:t>
            </a:r>
            <a:endParaRPr lang="ru-RU" sz="14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682226"/>
            <a:r>
              <a:rPr lang="ru-RU" sz="14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Начальник отдела целевого применения </a:t>
            </a:r>
          </a:p>
          <a:p>
            <a:pPr defTabSz="682226"/>
            <a:r>
              <a:rPr lang="ru-RU" sz="14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космических систем  радиолокационного </a:t>
            </a:r>
            <a:r>
              <a:rPr lang="ru-RU" sz="1400" dirty="0" smtClean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наблюдения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948" y="4659982"/>
            <a:ext cx="3717245" cy="207489"/>
          </a:xfrm>
          <a:prstGeom prst="rect">
            <a:avLst/>
          </a:prstGeom>
          <a:noFill/>
        </p:spPr>
        <p:txBody>
          <a:bodyPr wrap="square" lIns="68320" tIns="34161" rIns="68320" bIns="34161" rtlCol="0">
            <a:spAutoFit/>
          </a:bodyPr>
          <a:lstStyle/>
          <a:p>
            <a:pPr defTabSz="682226">
              <a:spcBef>
                <a:spcPts val="375"/>
              </a:spcBef>
            </a:pPr>
            <a:r>
              <a:rPr lang="ru-RU" sz="900" dirty="0" smtClean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12-14 сентября 2022, </a:t>
            </a:r>
            <a:r>
              <a:rPr lang="ru-RU" sz="9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г. </a:t>
            </a:r>
            <a:r>
              <a:rPr lang="ru-RU" sz="900" dirty="0" smtClean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Санкт-Петербург </a:t>
            </a:r>
            <a:endParaRPr lang="ru-RU" sz="9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3" descr="C:\Users\Оксана\Desktop\Лого РКС новый\перзентации\лого1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58" y="100516"/>
            <a:ext cx="1234585" cy="41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26917" y="33469"/>
            <a:ext cx="917084" cy="6380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 defTabSz="682226"/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79546" y="2485095"/>
            <a:ext cx="207011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ДПР - не менее 10х10 км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1-2 м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308440" y="3241142"/>
            <a:ext cx="130388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ДНР 10х500 км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1-3 м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703007" y="3997188"/>
            <a:ext cx="163249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ОР (20-100)х500 км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6-12 м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651665" y="2508907"/>
            <a:ext cx="29559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ГГ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74211" y="3344726"/>
            <a:ext cx="879087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ГГ или ВВ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46815" y="4100773"/>
            <a:ext cx="334066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ВВ</a:t>
            </a:r>
          </a:p>
        </p:txBody>
      </p:sp>
      <p:pic>
        <p:nvPicPr>
          <p:cNvPr id="11" name="Picture 2" descr="H:\NTSOMZ\69конференцияРКС2016\обзор-р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60346"/>
            <a:ext cx="7124980" cy="445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84902" y="2985232"/>
            <a:ext cx="2062103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ШМ (400, 600 или 750)х4000 км</a:t>
            </a:r>
            <a:endParaRPr lang="en-US" altLang="ru-RU" sz="11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200, 300 или 500 м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12101" y="1911547"/>
            <a:ext cx="1053815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УМ 30х4000 км</a:t>
            </a:r>
            <a:endParaRPr lang="en-US" altLang="ru-RU" sz="11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2 - 5 м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85508" y="1582321"/>
            <a:ext cx="1629293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 (130 или 230)х4000 км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 или 40 м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03248" y="1351382"/>
            <a:ext cx="880690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ДК 50х50 км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 м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107079" y="1942560"/>
            <a:ext cx="973664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ВДК  10х20 км</a:t>
            </a:r>
            <a:endParaRPr lang="en-US" altLang="ru-RU" sz="11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 </a:t>
            </a:r>
            <a:r>
              <a: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1115616" y="560346"/>
            <a:ext cx="2304256" cy="1177245"/>
          </a:xfrm>
          <a:prstGeom prst="rect">
            <a:avLst/>
          </a:prstGeom>
          <a:solidFill>
            <a:schemeClr val="tx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Высота орбиты - </a:t>
            </a:r>
            <a:r>
              <a:rPr lang="ru-RU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650 </a:t>
            </a: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км </a:t>
            </a:r>
            <a:endParaRPr lang="en-US" altLang="ru-RU" sz="9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ru-RU" sz="9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Частотный </a:t>
            </a: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диапазон РСА - </a:t>
            </a:r>
            <a:r>
              <a:rPr lang="en-US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X (</a:t>
            </a:r>
            <a:r>
              <a:rPr lang="en-US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 </a:t>
            </a: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см</a:t>
            </a:r>
            <a:r>
              <a:rPr lang="ru-RU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US" altLang="ru-RU" sz="900" b="1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ru-RU" sz="9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Ширина </a:t>
            </a: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полосы обзора</a:t>
            </a:r>
            <a:r>
              <a:rPr lang="en-US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–2</a:t>
            </a:r>
            <a:r>
              <a:rPr lang="en-US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х (до 750) км</a:t>
            </a:r>
            <a:endParaRPr lang="en-US" altLang="ru-RU" sz="9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Срок </a:t>
            </a: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запуска –  </a:t>
            </a:r>
            <a:r>
              <a:rPr lang="ru-RU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</a:t>
            </a:r>
            <a:r>
              <a:rPr lang="en-US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lang="ru-RU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</a:t>
            </a:r>
            <a:r>
              <a:rPr lang="ru-RU" altLang="ru-RU" sz="9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altLang="ru-RU" sz="900" b="1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9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240275" y="167359"/>
            <a:ext cx="5411390" cy="27853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ХАРАКТЕРИСТИКИ КС «ОБЗОР-Р»</a:t>
            </a:r>
            <a:endParaRPr lang="ru-RU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1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09595" y="195486"/>
            <a:ext cx="5411390" cy="27853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ХАРАКТЕРИСТИКИ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КА «ОБЗОР-Р»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706550"/>
              </p:ext>
            </p:extLst>
          </p:nvPr>
        </p:nvGraphicFramePr>
        <p:xfrm>
          <a:off x="395536" y="588209"/>
          <a:ext cx="8352925" cy="4527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7321"/>
                <a:gridCol w="1608965"/>
                <a:gridCol w="1713356"/>
                <a:gridCol w="126550"/>
                <a:gridCol w="1713356"/>
                <a:gridCol w="1393377"/>
              </a:tblGrid>
              <a:tr h="544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Режим съемки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Пространственное разрешение, м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Ширина полосы захвата, км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Радиометрическое разрешение, дБ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 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Поляризация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</a:tr>
              <a:tr h="544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ВДК (</a:t>
                      </a:r>
                      <a:r>
                        <a:rPr lang="ru-RU" sz="1200" dirty="0" err="1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высокодетальный</a:t>
                      </a: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кадровый режим)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Г/Г, В/В, Г/В, В/Г, В/(В+Г), Г(Г+В)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</a:tr>
              <a:tr h="544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(детальный кадровый режим)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32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УМ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(узкополосный маршрутный режим)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2-3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6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10-22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2-3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32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(маршрутный режим)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90-200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4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40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220-370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1.5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58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ШМ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(широкополосный маршрутный режим)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400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1.5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5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300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600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1.3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500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750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586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Интерферометрический режим съемки  обеспечивается – многопроходный</a:t>
                      </a:r>
                      <a:endParaRPr lang="ru-RU" sz="1200" b="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17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Высота орбиты - 650 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км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Период замыкания – 4 суток</a:t>
                      </a:r>
                      <a:endParaRPr lang="ru-RU" sz="1200" b="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Срок активного существования – 5 лет</a:t>
                      </a:r>
                      <a:endParaRPr lang="ru-RU" sz="1200" b="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Частотный диапазон РСА - 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X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(3 см)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Диапазон углов визирования – 15° – 55°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56416" marR="56416" marT="0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6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2789802" y="125216"/>
            <a:ext cx="367240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/>
        </p:spPr>
        <p:txBody>
          <a:bodyPr lIns="68466" tIns="34234" rIns="68466" bIns="34234" anchor="ctr"/>
          <a:lstStyle>
            <a:defPPr>
              <a:defRPr lang="ru-RU"/>
            </a:defPPr>
            <a:lvl1pPr eaLnBrk="0" hangingPunct="0">
              <a:buClr>
                <a:srgbClr val="E46C0A"/>
              </a:buClr>
              <a:buSzPct val="128000"/>
              <a:defRPr b="1">
                <a:solidFill>
                  <a:srgbClr val="1F497D">
                    <a:lumMod val="7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 algn="ctr" defTabSz="685635"/>
            <a:r>
              <a:rPr lang="ru-RU" altLang="ru-RU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НАЗЕМНАЯ ИНФРАСТРУКТУРА ДЗЗ</a:t>
            </a:r>
            <a:endParaRPr lang="ru-RU" altLang="ru-RU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6" name="Picture 3" descr="C:\Users\Emelyanov_ks\Downloads\вар3.png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138564" y="627534"/>
            <a:ext cx="8827963" cy="4364703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8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1904999" y="473492"/>
            <a:ext cx="1574800" cy="422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Исходные данные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210049" y="481430"/>
            <a:ext cx="1814513" cy="406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Первичная обработка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4833938" y="2931790"/>
            <a:ext cx="2252662" cy="4978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Высокоуровневая обработка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936749" y="2931790"/>
            <a:ext cx="2159000" cy="4978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Тематическая обработка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6911974" y="500480"/>
            <a:ext cx="1512888" cy="3952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Стандартная обработка</a:t>
            </a:r>
          </a:p>
        </p:txBody>
      </p:sp>
      <p:pic>
        <p:nvPicPr>
          <p:cNvPr id="10" name="Picture 18" descr="https://encrypted-tbn0.gstatic.com/images?q=tbn:ANd9GcT_-6FTN0O81VrDhvIa60YIRg_feUOSsfrPpiVmq1JZhP31iOKI7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094317"/>
            <a:ext cx="1411287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H:\NTSOMZ\21_документы_Обзор_Кондор\Кондор\16 информационные продукты_Костюк\картинки\Stavr_palsar_21062009_06082009_coher_HH_geo_utm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75" y="3429669"/>
            <a:ext cx="1614654" cy="159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H:\NTSOMZ\21_документы_Обзор_Кондор\Кондор\16 информационные продукты_Костюк\картинки\stavr_palsar_21062009_slc-intens_H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8"/>
          <a:stretch>
            <a:fillRect/>
          </a:stretch>
        </p:blipFill>
        <p:spPr bwMode="auto">
          <a:xfrm>
            <a:off x="3640650" y="1061974"/>
            <a:ext cx="13954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 descr="H:\NTSOMZ\21_документы_Обзор_Кондор\Кондор\16 информационные продукты_Костюк\картинки\stavr_palsar_21062009_slc-Phase_HH.png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2"/>
          <a:stretch>
            <a:fillRect/>
          </a:stretch>
        </p:blipFill>
        <p:spPr bwMode="auto">
          <a:xfrm>
            <a:off x="5065713" y="1061975"/>
            <a:ext cx="13938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/>
          <p:cNvCxnSpPr>
            <a:stCxn id="4" idx="3"/>
            <a:endCxn id="6" idx="1"/>
          </p:cNvCxnSpPr>
          <p:nvPr/>
        </p:nvCxnSpPr>
        <p:spPr>
          <a:xfrm>
            <a:off x="3479799" y="684630"/>
            <a:ext cx="730250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3"/>
            <a:endCxn id="9" idx="1"/>
          </p:cNvCxnSpPr>
          <p:nvPr/>
        </p:nvCxnSpPr>
        <p:spPr>
          <a:xfrm>
            <a:off x="6024562" y="684630"/>
            <a:ext cx="887412" cy="1349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4" descr="H:\NTSOMZ\21_документы_Обзор_Кондор\Кондор\16 информационные продукты_Костюк\картинки\stavr_palsar_21062009_SGD_H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3706">
            <a:off x="6886575" y="1019704"/>
            <a:ext cx="17081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 стрелкой 16"/>
          <p:cNvCxnSpPr>
            <a:endCxn id="7" idx="3"/>
          </p:cNvCxnSpPr>
          <p:nvPr/>
        </p:nvCxnSpPr>
        <p:spPr>
          <a:xfrm flipH="1">
            <a:off x="7086600" y="2510367"/>
            <a:ext cx="639762" cy="670363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7" idx="1"/>
          </p:cNvCxnSpPr>
          <p:nvPr/>
        </p:nvCxnSpPr>
        <p:spPr>
          <a:xfrm flipH="1">
            <a:off x="4125912" y="3180730"/>
            <a:ext cx="708026" cy="202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 bwMode="auto">
          <a:xfrm>
            <a:off x="34925" y="1539875"/>
            <a:ext cx="476250" cy="2682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23813" y="2006600"/>
            <a:ext cx="468312" cy="2873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6" name="Прямоугольник 8"/>
          <p:cNvSpPr>
            <a:spLocks noChangeArrowheads="1"/>
          </p:cNvSpPr>
          <p:nvPr/>
        </p:nvSpPr>
        <p:spPr bwMode="auto">
          <a:xfrm>
            <a:off x="493713" y="1549400"/>
            <a:ext cx="19446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Задачи оператора</a:t>
            </a:r>
            <a:endParaRPr lang="en-US" altLang="ru-RU" sz="120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7" name="Прямоугольник 8"/>
          <p:cNvSpPr>
            <a:spLocks noChangeArrowheads="1"/>
          </p:cNvSpPr>
          <p:nvPr/>
        </p:nvSpPr>
        <p:spPr bwMode="auto">
          <a:xfrm>
            <a:off x="493713" y="1970088"/>
            <a:ext cx="147478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Совместная задача потребителя и оператора</a:t>
            </a:r>
            <a:endParaRPr lang="en-US" altLang="ru-RU" sz="120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57725" y="2784189"/>
            <a:ext cx="2650579" cy="22358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4" name="Рисунок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4" b="29645"/>
          <a:stretch>
            <a:fillRect/>
          </a:stretch>
        </p:blipFill>
        <p:spPr bwMode="auto">
          <a:xfrm>
            <a:off x="815973" y="3489325"/>
            <a:ext cx="3444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1403648" y="8930"/>
            <a:ext cx="7740352" cy="382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ОБЩАЯ ТЕХНОЛОГИЯ ОБРАБОТКИ РАДИОЛОКАЦИОННОЙ ИНФОРМАЦИИ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23478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232714"/>
              </p:ext>
            </p:extLst>
          </p:nvPr>
        </p:nvGraphicFramePr>
        <p:xfrm>
          <a:off x="467544" y="555520"/>
          <a:ext cx="7848871" cy="459610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89583"/>
                <a:gridCol w="1403062"/>
                <a:gridCol w="1056226"/>
              </a:tblGrid>
              <a:tr h="14402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ИНФОРМАЦИОННЫЙ ПРОДУКТ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КОСМИЧЕСКИЙ АППАРАТ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«Кондор-ФКА»</a:t>
                      </a:r>
                      <a:endParaRPr lang="ru-RU" sz="1000" b="1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«Обзор-Р»</a:t>
                      </a:r>
                      <a:endParaRPr lang="ru-RU" sz="1000" b="1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72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ПЕРВИЧНАЯ И СТАНДАРТНАЯ ОБРАБОТКА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 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 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Комплексное РЛИ ( 1А)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Геореференцированное РЛИ (1Б)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Геокодированное РЛИ  (2А)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Ортотрансформированное РЛИ (2Б)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46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ВЫСОКОУРОВНЕВАЯ АМПЛИТУДНАЯ ОБРАБОТКА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Геокодированное с опорной информацией РЛИ  (2А1)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Ортотрансформированное с опорной информацией РЛИ  (2Б1)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Радиометрически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улучшенное РЛИ (цифровая фильтрация, некогерентное накопление)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ИП совмещения амплитудных РЛИ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ИП амплитудного детектирования изменений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88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Цифровая карта рельефа (стерео, радарграмметрическая) ЦКР-Р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ИП комплексирования РЛИ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40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ВЫСОКОУРОВНЕВАЯ ФАЗОВАЯ ОБРАБОТКА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Цифровая карта рельефа  (интерферометрическая) ЦКР-И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Карта когерентности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Интерферограмма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98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Цифровая карта смещений (ЦКС) (Методы DInSAR, PSI, SBAS)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ИП когерентно совмещённых РЛИ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ИП амплитудно-когерентного детектирования изменений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23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ВЫСОКОУРОВНЕВАЯ ПОЛЯРИМЕТРИЧЕСКАЯ ОБРАБОТКА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ИП поляриметрической декомпозиции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ИП неконтролируемой поляриметрической классификации</a:t>
                      </a: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  <a:tr h="1392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ИП когерентного детектирования, построенный по данным поляриметрической интерферометрии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+</a:t>
                      </a:r>
                      <a:endParaRPr lang="ru-RU" sz="10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25669" marR="25669" marT="454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6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60475" y="326876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Радиоголограмма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Содержимое 6"/>
          <p:cNvSpPr>
            <a:spLocks noGrp="1"/>
          </p:cNvSpPr>
          <p:nvPr>
            <p:ph sz="half" idx="4294967295"/>
          </p:nvPr>
        </p:nvSpPr>
        <p:spPr>
          <a:xfrm>
            <a:off x="4788024" y="1206657"/>
            <a:ext cx="4038600" cy="35253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Матрица комплексных величин, соответствующих значениям принятого траекторного сигнала в узлах прямоугольной равномерной сетки в проекции наклонной дальности, сопровождаемая кадровой и строковой служебной информацией.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Продукт для получения радиолокационного изображения.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7610" r="6194" b="6298"/>
          <a:stretch/>
        </p:blipFill>
        <p:spPr>
          <a:xfrm>
            <a:off x="189927" y="1059582"/>
            <a:ext cx="1369096" cy="205200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7413" r="8474" b="4528"/>
          <a:stretch/>
        </p:blipFill>
        <p:spPr>
          <a:xfrm>
            <a:off x="1187624" y="1923678"/>
            <a:ext cx="3399986" cy="288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544644AA-19EE-0240-AA6D-BB45820D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57051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Комплексное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РЛИ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Объект 3">
            <a:extLst>
              <a:ext uri="{FF2B5EF4-FFF2-40B4-BE49-F238E27FC236}">
                <a16:creationId xmlns="" xmlns:a16="http://schemas.microsoft.com/office/drawing/2014/main" id="{4EF9ABA2-A332-2447-B43D-072BF4E5548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964387" y="843558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Описание: РЛИ в антенной системе координат (наклонная дальность – азимут). Изображение, сформированное путём когерентного (с учётом фазы) суммирования отсчётов входной </a:t>
            </a:r>
            <a:r>
              <a:rPr lang="ru-RU" sz="1400" dirty="0" err="1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радиоголограммы</a:t>
            </a: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в пределах синтезирования апертуры. </a:t>
            </a:r>
            <a:r>
              <a:rPr lang="ru-RU" sz="1400" dirty="0" err="1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Межпиксельное</a:t>
            </a: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расстояние по дальности определяется частотой АЦП приемника РСА, по азимуту – реальной или приведенной частотой повторения зондирующих импульсов. Проведена радиометрическая коррекция. </a:t>
            </a:r>
          </a:p>
          <a:p>
            <a:pPr marL="0" indent="0">
              <a:buNone/>
            </a:pP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Назначение: Основной радиолокационный продукт. Используется при создании всех остальных типов продуктов (2 уровня и специализированных продуктов, в том числе на основе интерферометрических пар).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0A654D2-7332-4E42-96C0-98B3E9C6F5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014" t="63493" r="33453"/>
          <a:stretch/>
        </p:blipFill>
        <p:spPr>
          <a:xfrm rot="5400000">
            <a:off x="1858210" y="2018515"/>
            <a:ext cx="1414444" cy="33850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7E742B2-B25A-F649-8F0A-18D24479F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449" t="35175" r="4668" b="41148"/>
          <a:stretch/>
        </p:blipFill>
        <p:spPr>
          <a:xfrm>
            <a:off x="1547664" y="1242886"/>
            <a:ext cx="3383962" cy="14721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C3DF893-37F5-2145-935B-A0C6DF5002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35" y="1109563"/>
            <a:ext cx="1296144" cy="17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8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2FC7B8B-FD1C-9049-A2A2-12A0C7720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1586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Геореференцированное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РЛИ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640756F-9B64-3444-91ED-0380334CEA7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932040" y="987574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Описание: Амплитудное РЛИ в путевой системе координат (наземная дальность – азимут), представленное в виде отсчетов амплитуды в вещественной форме. </a:t>
            </a:r>
            <a:r>
              <a:rPr lang="ru-RU" sz="1600" dirty="0" err="1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Межпиксельное</a:t>
            </a: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расстояние по обеим координатам одинаковое и зависит от режима съемки и обработки. </a:t>
            </a:r>
          </a:p>
          <a:p>
            <a:pPr marL="0" indent="0">
              <a:buNone/>
            </a:pPr>
            <a:endParaRPr lang="ru-RU" sz="1600" dirty="0">
              <a:solidFill>
                <a:schemeClr val="tx2"/>
              </a:solidFill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Назначение: Необходим для быстрой визуальной оценки качества радиолокационного изображения, анализа зондируемой поверхности в экстренных случаях, проведения </a:t>
            </a:r>
            <a:r>
              <a:rPr lang="ru-RU" sz="1600" dirty="0" err="1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радарграмметрической</a:t>
            </a: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(стерео) обработки.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42611FA-68C2-414D-8369-A32D286A02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136" r="4599"/>
          <a:stretch/>
        </p:blipFill>
        <p:spPr>
          <a:xfrm>
            <a:off x="1752757" y="1491630"/>
            <a:ext cx="2797323" cy="2672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C62E51C-4B17-DD41-89D6-430620874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31" t="24" r="403" b="18913"/>
          <a:stretch/>
        </p:blipFill>
        <p:spPr>
          <a:xfrm>
            <a:off x="246579" y="1356042"/>
            <a:ext cx="127571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7B248C7-45D5-3D48-9191-D37BDEF09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157051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</a:rPr>
              <a:t>Геокодированное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</a:rPr>
              <a:t>РЛИ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32B79E9-CB04-0B4E-931B-BD51F24F77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348" y="699542"/>
            <a:ext cx="2736304" cy="4372278"/>
          </a:xfrm>
          <a:prstGeom prst="rect">
            <a:avLst/>
          </a:prstGeom>
        </p:spPr>
      </p:pic>
      <p:sp>
        <p:nvSpPr>
          <p:cNvPr id="5" name="Объект 8">
            <a:extLst>
              <a:ext uri="{FF2B5EF4-FFF2-40B4-BE49-F238E27FC236}">
                <a16:creationId xmlns="" xmlns:a16="http://schemas.microsoft.com/office/drawing/2014/main" id="{6333329D-1E22-C342-BF61-2282DF36236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860032" y="987574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Амплитудное РЛИ, трансформированное в картографическую проекцию с использованием орбитальной (навигационной) информации. 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Применяется при необходимости быстрого получения ориентированного по сторонам север-юг изображения без сложного рельефа и при отсутствии опорных точек на местности (например, для водной поверхности или лесных массивов).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0404353-8DA1-134B-8960-784BDF3D6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77" t="2597" r="4016" b="4227"/>
          <a:stretch/>
        </p:blipFill>
        <p:spPr>
          <a:xfrm>
            <a:off x="3117056" y="2493169"/>
            <a:ext cx="172640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3E49C7F-8938-A149-9B9B-562B1CB8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</a:rPr>
              <a:t>Ортотрансформированное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</a:rPr>
              <a:t>РЛИ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B329232-E19F-9A42-A072-867A346C9D9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16016" y="987574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Амплитудное РЛИ, трансформированное в картографическую проекцию с использованием орбитальной информации и цифровой модели рельефа (ЦМР). 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Применяется при необходимости быстрого получения ориентированного по сторонам север-юг изображения при наличии сложного рельефа и при отсутствии опорных точек на местности (например для горных массивов).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C6B1CF-B99D-984C-846F-A855172A6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7" t="6471" r="65900" b="3653"/>
          <a:stretch/>
        </p:blipFill>
        <p:spPr>
          <a:xfrm>
            <a:off x="107505" y="1105562"/>
            <a:ext cx="2376263" cy="38071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AEF1B72-AE8E-9E46-9ED4-122DDA14F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81" t="4567" r="1362" b="5924"/>
          <a:stretch/>
        </p:blipFill>
        <p:spPr>
          <a:xfrm>
            <a:off x="2491234" y="2460625"/>
            <a:ext cx="2314576" cy="6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араллелограмм 2"/>
          <p:cNvSpPr/>
          <p:nvPr/>
        </p:nvSpPr>
        <p:spPr>
          <a:xfrm>
            <a:off x="1788667" y="0"/>
            <a:ext cx="5611917" cy="627533"/>
          </a:xfrm>
          <a:custGeom>
            <a:avLst/>
            <a:gdLst>
              <a:gd name="connsiteX0" fmla="*/ 0 w 6687624"/>
              <a:gd name="connsiteY0" fmla="*/ 571504 h 571504"/>
              <a:gd name="connsiteX1" fmla="*/ 497208 w 6687624"/>
              <a:gd name="connsiteY1" fmla="*/ 0 h 571504"/>
              <a:gd name="connsiteX2" fmla="*/ 6687624 w 6687624"/>
              <a:gd name="connsiteY2" fmla="*/ 0 h 571504"/>
              <a:gd name="connsiteX3" fmla="*/ 6190416 w 6687624"/>
              <a:gd name="connsiteY3" fmla="*/ 571504 h 571504"/>
              <a:gd name="connsiteX4" fmla="*/ 0 w 6687624"/>
              <a:gd name="connsiteY4" fmla="*/ 571504 h 571504"/>
              <a:gd name="connsiteX0" fmla="*/ 0 w 6196134"/>
              <a:gd name="connsiteY0" fmla="*/ 571504 h 571504"/>
              <a:gd name="connsiteX1" fmla="*/ 497208 w 6196134"/>
              <a:gd name="connsiteY1" fmla="*/ 0 h 571504"/>
              <a:gd name="connsiteX2" fmla="*/ 6196134 w 6196134"/>
              <a:gd name="connsiteY2" fmla="*/ 0 h 571504"/>
              <a:gd name="connsiteX3" fmla="*/ 6190416 w 6196134"/>
              <a:gd name="connsiteY3" fmla="*/ 571504 h 571504"/>
              <a:gd name="connsiteX4" fmla="*/ 0 w 6196134"/>
              <a:gd name="connsiteY4" fmla="*/ 571504 h 571504"/>
              <a:gd name="connsiteX0" fmla="*/ 371472 w 6567606"/>
              <a:gd name="connsiteY0" fmla="*/ 582934 h 582934"/>
              <a:gd name="connsiteX1" fmla="*/ 0 w 6567606"/>
              <a:gd name="connsiteY1" fmla="*/ 0 h 582934"/>
              <a:gd name="connsiteX2" fmla="*/ 6567606 w 6567606"/>
              <a:gd name="connsiteY2" fmla="*/ 11430 h 582934"/>
              <a:gd name="connsiteX3" fmla="*/ 6561888 w 6567606"/>
              <a:gd name="connsiteY3" fmla="*/ 582934 h 582934"/>
              <a:gd name="connsiteX4" fmla="*/ 371472 w 6567606"/>
              <a:gd name="connsiteY4" fmla="*/ 582934 h 5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606" h="582934">
                <a:moveTo>
                  <a:pt x="371472" y="582934"/>
                </a:moveTo>
                <a:lnTo>
                  <a:pt x="0" y="0"/>
                </a:lnTo>
                <a:lnTo>
                  <a:pt x="6567606" y="11430"/>
                </a:lnTo>
                <a:lnTo>
                  <a:pt x="6561888" y="582934"/>
                </a:lnTo>
                <a:lnTo>
                  <a:pt x="371472" y="582934"/>
                </a:lnTo>
                <a:close/>
              </a:path>
            </a:pathLst>
          </a:custGeom>
          <a:noFill/>
          <a:ln w="28575">
            <a:noFill/>
            <a:miter lim="800000"/>
            <a:headEnd/>
            <a:tailEnd/>
          </a:ln>
          <a:effectLst/>
        </p:spPr>
        <p:txBody>
          <a:bodyPr lIns="0" tIns="34282" rIns="0" bIns="34282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buClr>
                <a:srgbClr val="F79646">
                  <a:lumMod val="75000"/>
                </a:srgbClr>
              </a:buClr>
              <a:buSzPct val="128000"/>
              <a:defRPr/>
            </a:pPr>
            <a:r>
              <a:rPr lang="ru-RU" sz="1500" b="1" dirty="0" smtClean="0">
                <a:solidFill>
                  <a:srgbClr val="1F497D"/>
                </a:solidFill>
                <a:latin typeface="Segoe UI Light" panose="020B0502040204020203" pitchFamily="34" charset="0"/>
                <a:ea typeface="Calibri" pitchFamily="34" charset="0"/>
                <a:cs typeface="Segoe UI Light" panose="020B0502040204020203" pitchFamily="34" charset="0"/>
              </a:rPr>
              <a:t>НАПРАВЛЕНИЯ ДЕЯТЕЛЬНОСТИ</a:t>
            </a:r>
            <a:br>
              <a:rPr lang="ru-RU" sz="1500" b="1" dirty="0" smtClean="0">
                <a:solidFill>
                  <a:srgbClr val="1F497D"/>
                </a:solidFill>
                <a:latin typeface="Segoe UI Light" panose="020B0502040204020203" pitchFamily="34" charset="0"/>
                <a:ea typeface="Calibri" pitchFamily="34" charset="0"/>
                <a:cs typeface="Segoe UI Light" panose="020B0502040204020203" pitchFamily="34" charset="0"/>
              </a:rPr>
            </a:br>
            <a:r>
              <a:rPr lang="ru-RU" sz="1500" b="1" dirty="0" smtClean="0">
                <a:solidFill>
                  <a:srgbClr val="1F497D"/>
                </a:solidFill>
                <a:latin typeface="Segoe UI Light" panose="020B0502040204020203" pitchFamily="34" charset="0"/>
                <a:ea typeface="Calibri" pitchFamily="34" charset="0"/>
                <a:cs typeface="Segoe UI Light" panose="020B0502040204020203" pitchFamily="34" charset="0"/>
              </a:rPr>
              <a:t>АО «РОССИЙСКИЕ КОСМИЧЕСКИЕ СИСТЕМЫ» В ОБЛАСТИ ДЗЗ</a:t>
            </a:r>
            <a:endParaRPr lang="ru-RU" sz="1500" b="1" dirty="0">
              <a:solidFill>
                <a:srgbClr val="1F497D"/>
              </a:solidFill>
              <a:latin typeface="Segoe UI Light" panose="020B0502040204020203" pitchFamily="34" charset="0"/>
              <a:ea typeface="Calibri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71156" y="863749"/>
            <a:ext cx="2842318" cy="1423537"/>
          </a:xfrm>
          <a:custGeom>
            <a:avLst/>
            <a:gdLst>
              <a:gd name="connsiteX0" fmla="*/ 0 w 2174917"/>
              <a:gd name="connsiteY0" fmla="*/ 140885 h 1408853"/>
              <a:gd name="connsiteX1" fmla="*/ 140885 w 2174917"/>
              <a:gd name="connsiteY1" fmla="*/ 0 h 1408853"/>
              <a:gd name="connsiteX2" fmla="*/ 2034032 w 2174917"/>
              <a:gd name="connsiteY2" fmla="*/ 0 h 1408853"/>
              <a:gd name="connsiteX3" fmla="*/ 2174917 w 2174917"/>
              <a:gd name="connsiteY3" fmla="*/ 140885 h 1408853"/>
              <a:gd name="connsiteX4" fmla="*/ 2174917 w 2174917"/>
              <a:gd name="connsiteY4" fmla="*/ 1267968 h 1408853"/>
              <a:gd name="connsiteX5" fmla="*/ 2034032 w 2174917"/>
              <a:gd name="connsiteY5" fmla="*/ 1408853 h 1408853"/>
              <a:gd name="connsiteX6" fmla="*/ 140885 w 2174917"/>
              <a:gd name="connsiteY6" fmla="*/ 1408853 h 1408853"/>
              <a:gd name="connsiteX7" fmla="*/ 0 w 2174917"/>
              <a:gd name="connsiteY7" fmla="*/ 1267968 h 1408853"/>
              <a:gd name="connsiteX8" fmla="*/ 0 w 2174917"/>
              <a:gd name="connsiteY8" fmla="*/ 140885 h 140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917" h="1408853">
                <a:moveTo>
                  <a:pt x="0" y="140885"/>
                </a:moveTo>
                <a:cubicBezTo>
                  <a:pt x="0" y="63076"/>
                  <a:pt x="63076" y="0"/>
                  <a:pt x="140885" y="0"/>
                </a:cubicBezTo>
                <a:lnTo>
                  <a:pt x="2034032" y="0"/>
                </a:lnTo>
                <a:cubicBezTo>
                  <a:pt x="2111841" y="0"/>
                  <a:pt x="2174917" y="63076"/>
                  <a:pt x="2174917" y="140885"/>
                </a:cubicBezTo>
                <a:lnTo>
                  <a:pt x="2174917" y="1267968"/>
                </a:lnTo>
                <a:cubicBezTo>
                  <a:pt x="2174917" y="1345777"/>
                  <a:pt x="2111841" y="1408853"/>
                  <a:pt x="2034032" y="1408853"/>
                </a:cubicBezTo>
                <a:lnTo>
                  <a:pt x="140885" y="1408853"/>
                </a:lnTo>
                <a:cubicBezTo>
                  <a:pt x="63076" y="1408853"/>
                  <a:pt x="0" y="1345777"/>
                  <a:pt x="0" y="1267968"/>
                </a:cubicBezTo>
                <a:lnTo>
                  <a:pt x="0" y="140885"/>
                </a:lnTo>
                <a:close/>
              </a:path>
            </a:pathLst>
          </a:custGeom>
          <a:solidFill>
            <a:srgbClr val="E7F6FF"/>
          </a:solidFill>
          <a:ln w="12700" cmpd="sng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4282" rIns="26996" bIns="34282" anchor="ctr"/>
          <a:lstStyle/>
          <a:p>
            <a:pPr marL="360000" lvl="1" indent="-1714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системные и 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прикладные исследования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60000" lvl="1" indent="-1714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разработка информационно-аналитических материалов</a:t>
            </a:r>
          </a:p>
          <a:p>
            <a:pPr marL="360000" lvl="1" indent="-1714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центр Хартии «Космос и крупные катастрофы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</a:t>
            </a:r>
            <a:endParaRPr lang="ru-RU" sz="1400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6094784" y="1000385"/>
            <a:ext cx="2869704" cy="1190315"/>
          </a:xfrm>
          <a:custGeom>
            <a:avLst/>
            <a:gdLst>
              <a:gd name="connsiteX0" fmla="*/ 0 w 2174917"/>
              <a:gd name="connsiteY0" fmla="*/ 140885 h 1408853"/>
              <a:gd name="connsiteX1" fmla="*/ 140885 w 2174917"/>
              <a:gd name="connsiteY1" fmla="*/ 0 h 1408853"/>
              <a:gd name="connsiteX2" fmla="*/ 2034032 w 2174917"/>
              <a:gd name="connsiteY2" fmla="*/ 0 h 1408853"/>
              <a:gd name="connsiteX3" fmla="*/ 2174917 w 2174917"/>
              <a:gd name="connsiteY3" fmla="*/ 140885 h 1408853"/>
              <a:gd name="connsiteX4" fmla="*/ 2174917 w 2174917"/>
              <a:gd name="connsiteY4" fmla="*/ 1267968 h 1408853"/>
              <a:gd name="connsiteX5" fmla="*/ 2034032 w 2174917"/>
              <a:gd name="connsiteY5" fmla="*/ 1408853 h 1408853"/>
              <a:gd name="connsiteX6" fmla="*/ 140885 w 2174917"/>
              <a:gd name="connsiteY6" fmla="*/ 1408853 h 1408853"/>
              <a:gd name="connsiteX7" fmla="*/ 0 w 2174917"/>
              <a:gd name="connsiteY7" fmla="*/ 1267968 h 1408853"/>
              <a:gd name="connsiteX8" fmla="*/ 0 w 2174917"/>
              <a:gd name="connsiteY8" fmla="*/ 140885 h 140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917" h="1408853">
                <a:moveTo>
                  <a:pt x="0" y="140885"/>
                </a:moveTo>
                <a:cubicBezTo>
                  <a:pt x="0" y="63076"/>
                  <a:pt x="63076" y="0"/>
                  <a:pt x="140885" y="0"/>
                </a:cubicBezTo>
                <a:lnTo>
                  <a:pt x="2034032" y="0"/>
                </a:lnTo>
                <a:cubicBezTo>
                  <a:pt x="2111841" y="0"/>
                  <a:pt x="2174917" y="63076"/>
                  <a:pt x="2174917" y="140885"/>
                </a:cubicBezTo>
                <a:lnTo>
                  <a:pt x="2174917" y="1267968"/>
                </a:lnTo>
                <a:cubicBezTo>
                  <a:pt x="2174917" y="1345777"/>
                  <a:pt x="2111841" y="1408853"/>
                  <a:pt x="2034032" y="1408853"/>
                </a:cubicBezTo>
                <a:lnTo>
                  <a:pt x="140885" y="1408853"/>
                </a:lnTo>
                <a:cubicBezTo>
                  <a:pt x="63076" y="1408853"/>
                  <a:pt x="0" y="1345777"/>
                  <a:pt x="0" y="1267968"/>
                </a:cubicBezTo>
                <a:lnTo>
                  <a:pt x="0" y="140885"/>
                </a:lnTo>
                <a:close/>
              </a:path>
            </a:pathLst>
          </a:custGeom>
          <a:solidFill>
            <a:srgbClr val="E7F6FF"/>
          </a:solidFill>
          <a:ln w="12700" cmpd="sng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4282" rIns="26996" bIns="34282" anchor="ctr"/>
          <a:lstStyle/>
          <a:p>
            <a:pPr marL="360000" lvl="1" indent="-171450" defTabSz="766763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сбор заявок потребителей</a:t>
            </a:r>
          </a:p>
          <a:p>
            <a:pPr marL="360000" lvl="1" indent="-171450" defTabSz="76676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распространение данных</a:t>
            </a:r>
          </a:p>
          <a:p>
            <a:pPr marL="360000" lvl="1" indent="-171450" defTabSz="766763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маркетинговые исследования</a:t>
            </a:r>
          </a:p>
          <a:p>
            <a:pPr marL="360000" lvl="1" indent="-171450" defTabSz="766763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адаптация к требованиям 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рынка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6272212" y="3291831"/>
            <a:ext cx="2692276" cy="1584176"/>
          </a:xfrm>
          <a:custGeom>
            <a:avLst/>
            <a:gdLst>
              <a:gd name="connsiteX0" fmla="*/ 0 w 2174917"/>
              <a:gd name="connsiteY0" fmla="*/ 140885 h 1408853"/>
              <a:gd name="connsiteX1" fmla="*/ 140885 w 2174917"/>
              <a:gd name="connsiteY1" fmla="*/ 0 h 1408853"/>
              <a:gd name="connsiteX2" fmla="*/ 2034032 w 2174917"/>
              <a:gd name="connsiteY2" fmla="*/ 0 h 1408853"/>
              <a:gd name="connsiteX3" fmla="*/ 2174917 w 2174917"/>
              <a:gd name="connsiteY3" fmla="*/ 140885 h 1408853"/>
              <a:gd name="connsiteX4" fmla="*/ 2174917 w 2174917"/>
              <a:gd name="connsiteY4" fmla="*/ 1267968 h 1408853"/>
              <a:gd name="connsiteX5" fmla="*/ 2034032 w 2174917"/>
              <a:gd name="connsiteY5" fmla="*/ 1408853 h 1408853"/>
              <a:gd name="connsiteX6" fmla="*/ 140885 w 2174917"/>
              <a:gd name="connsiteY6" fmla="*/ 1408853 h 1408853"/>
              <a:gd name="connsiteX7" fmla="*/ 0 w 2174917"/>
              <a:gd name="connsiteY7" fmla="*/ 1267968 h 1408853"/>
              <a:gd name="connsiteX8" fmla="*/ 0 w 2174917"/>
              <a:gd name="connsiteY8" fmla="*/ 140885 h 140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917" h="1408853">
                <a:moveTo>
                  <a:pt x="0" y="140885"/>
                </a:moveTo>
                <a:cubicBezTo>
                  <a:pt x="0" y="63076"/>
                  <a:pt x="63076" y="0"/>
                  <a:pt x="140885" y="0"/>
                </a:cubicBezTo>
                <a:lnTo>
                  <a:pt x="2034032" y="0"/>
                </a:lnTo>
                <a:cubicBezTo>
                  <a:pt x="2111841" y="0"/>
                  <a:pt x="2174917" y="63076"/>
                  <a:pt x="2174917" y="140885"/>
                </a:cubicBezTo>
                <a:lnTo>
                  <a:pt x="2174917" y="1267968"/>
                </a:lnTo>
                <a:cubicBezTo>
                  <a:pt x="2174917" y="1345777"/>
                  <a:pt x="2111841" y="1408853"/>
                  <a:pt x="2034032" y="1408853"/>
                </a:cubicBezTo>
                <a:lnTo>
                  <a:pt x="140885" y="1408853"/>
                </a:lnTo>
                <a:cubicBezTo>
                  <a:pt x="63076" y="1408853"/>
                  <a:pt x="0" y="1345777"/>
                  <a:pt x="0" y="1267968"/>
                </a:cubicBezTo>
                <a:lnTo>
                  <a:pt x="0" y="140885"/>
                </a:lnTo>
                <a:close/>
              </a:path>
            </a:pathLst>
          </a:custGeom>
          <a:solidFill>
            <a:srgbClr val="E7F6FF"/>
          </a:solidFill>
          <a:ln w="12700" cmpd="sng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4282" rIns="26996" bIns="34282" anchor="ctr"/>
          <a:lstStyle/>
          <a:p>
            <a:pPr marL="360000" lvl="1" indent="-171450" defTabSz="76676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выполнение комплексных тематических проектов</a:t>
            </a:r>
          </a:p>
          <a:p>
            <a:pPr marL="360000" lvl="1" indent="-171450" defTabSz="766763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разработка и эксплуатация геоинформационных сервисов</a:t>
            </a:r>
          </a:p>
          <a:p>
            <a:pPr marL="360000" lvl="1" indent="-171450" defTabSz="766763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оказание консалтинговых 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услуг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171155" y="3044966"/>
            <a:ext cx="2833961" cy="1975057"/>
          </a:xfrm>
          <a:custGeom>
            <a:avLst/>
            <a:gdLst>
              <a:gd name="connsiteX0" fmla="*/ 0 w 2174917"/>
              <a:gd name="connsiteY0" fmla="*/ 140885 h 1408853"/>
              <a:gd name="connsiteX1" fmla="*/ 140885 w 2174917"/>
              <a:gd name="connsiteY1" fmla="*/ 0 h 1408853"/>
              <a:gd name="connsiteX2" fmla="*/ 2034032 w 2174917"/>
              <a:gd name="connsiteY2" fmla="*/ 0 h 1408853"/>
              <a:gd name="connsiteX3" fmla="*/ 2174917 w 2174917"/>
              <a:gd name="connsiteY3" fmla="*/ 140885 h 1408853"/>
              <a:gd name="connsiteX4" fmla="*/ 2174917 w 2174917"/>
              <a:gd name="connsiteY4" fmla="*/ 1267968 h 1408853"/>
              <a:gd name="connsiteX5" fmla="*/ 2034032 w 2174917"/>
              <a:gd name="connsiteY5" fmla="*/ 1408853 h 1408853"/>
              <a:gd name="connsiteX6" fmla="*/ 140885 w 2174917"/>
              <a:gd name="connsiteY6" fmla="*/ 1408853 h 1408853"/>
              <a:gd name="connsiteX7" fmla="*/ 0 w 2174917"/>
              <a:gd name="connsiteY7" fmla="*/ 1267968 h 1408853"/>
              <a:gd name="connsiteX8" fmla="*/ 0 w 2174917"/>
              <a:gd name="connsiteY8" fmla="*/ 140885 h 140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917" h="1408853">
                <a:moveTo>
                  <a:pt x="0" y="140885"/>
                </a:moveTo>
                <a:cubicBezTo>
                  <a:pt x="0" y="63076"/>
                  <a:pt x="63076" y="0"/>
                  <a:pt x="140885" y="0"/>
                </a:cubicBezTo>
                <a:lnTo>
                  <a:pt x="2034032" y="0"/>
                </a:lnTo>
                <a:cubicBezTo>
                  <a:pt x="2111841" y="0"/>
                  <a:pt x="2174917" y="63076"/>
                  <a:pt x="2174917" y="140885"/>
                </a:cubicBezTo>
                <a:lnTo>
                  <a:pt x="2174917" y="1267968"/>
                </a:lnTo>
                <a:cubicBezTo>
                  <a:pt x="2174917" y="1345777"/>
                  <a:pt x="2111841" y="1408853"/>
                  <a:pt x="2034032" y="1408853"/>
                </a:cubicBezTo>
                <a:lnTo>
                  <a:pt x="140885" y="1408853"/>
                </a:lnTo>
                <a:cubicBezTo>
                  <a:pt x="63076" y="1408853"/>
                  <a:pt x="0" y="1345777"/>
                  <a:pt x="0" y="1267968"/>
                </a:cubicBezTo>
                <a:lnTo>
                  <a:pt x="0" y="140885"/>
                </a:lnTo>
                <a:close/>
              </a:path>
            </a:pathLst>
          </a:custGeom>
          <a:solidFill>
            <a:srgbClr val="E7F6FF"/>
          </a:solidFill>
          <a:ln w="12700" cmpd="sng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4282" rIns="0" bIns="34282" anchor="ctr"/>
          <a:lstStyle/>
          <a:p>
            <a:pPr marL="360000" lvl="1" indent="-1714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разработка целевой аппаратуры</a:t>
            </a:r>
          </a:p>
          <a:p>
            <a:pPr marL="360000" lvl="1" indent="-1714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разработка наземных комплексов приема, обработки, хранения и  распространения данных Оператора космических средств ДЗЗ</a:t>
            </a:r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региональных центров 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ДЗЗ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2770589" y="1000385"/>
            <a:ext cx="1824037" cy="1824037"/>
          </a:xfrm>
          <a:custGeom>
            <a:avLst/>
            <a:gdLst>
              <a:gd name="connsiteX0" fmla="*/ 0 w 1906354"/>
              <a:gd name="connsiteY0" fmla="*/ 1906354 h 1906354"/>
              <a:gd name="connsiteX1" fmla="*/ 1906354 w 1906354"/>
              <a:gd name="connsiteY1" fmla="*/ 0 h 1906354"/>
              <a:gd name="connsiteX2" fmla="*/ 1906354 w 1906354"/>
              <a:gd name="connsiteY2" fmla="*/ 1906354 h 1906354"/>
              <a:gd name="connsiteX3" fmla="*/ 0 w 1906354"/>
              <a:gd name="connsiteY3" fmla="*/ 1906354 h 190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354" h="1906354">
                <a:moveTo>
                  <a:pt x="0" y="1906354"/>
                </a:moveTo>
                <a:cubicBezTo>
                  <a:pt x="0" y="853504"/>
                  <a:pt x="853504" y="0"/>
                  <a:pt x="1906354" y="0"/>
                </a:cubicBezTo>
                <a:lnTo>
                  <a:pt x="1906354" y="1906354"/>
                </a:lnTo>
                <a:lnTo>
                  <a:pt x="0" y="190635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41378" tIns="541378" rIns="122666" bIns="122666" spcCol="952" anchor="ctr"/>
          <a:lstStyle/>
          <a:p>
            <a:pPr algn="ctr" defTabSz="766763">
              <a:lnSpc>
                <a:spcPct val="90000"/>
              </a:lnSpc>
              <a:spcAft>
                <a:spcPct val="35000"/>
              </a:spcAft>
              <a:defRPr/>
            </a:pPr>
            <a:endParaRPr lang="ru-RU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679161" y="1000385"/>
            <a:ext cx="1824037" cy="1824037"/>
          </a:xfrm>
          <a:custGeom>
            <a:avLst/>
            <a:gdLst>
              <a:gd name="connsiteX0" fmla="*/ 0 w 1906354"/>
              <a:gd name="connsiteY0" fmla="*/ 1906354 h 1906354"/>
              <a:gd name="connsiteX1" fmla="*/ 1906354 w 1906354"/>
              <a:gd name="connsiteY1" fmla="*/ 0 h 1906354"/>
              <a:gd name="connsiteX2" fmla="*/ 1906354 w 1906354"/>
              <a:gd name="connsiteY2" fmla="*/ 1906354 h 1906354"/>
              <a:gd name="connsiteX3" fmla="*/ 0 w 1906354"/>
              <a:gd name="connsiteY3" fmla="*/ 1906354 h 190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354" h="1906354">
                <a:moveTo>
                  <a:pt x="0" y="0"/>
                </a:moveTo>
                <a:cubicBezTo>
                  <a:pt x="1052850" y="0"/>
                  <a:pt x="1906354" y="853504"/>
                  <a:pt x="1906354" y="1906354"/>
                </a:cubicBezTo>
                <a:lnTo>
                  <a:pt x="0" y="190635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41378" tIns="541378" rIns="122666" bIns="122666" spcCol="952" anchor="ctr"/>
          <a:lstStyle/>
          <a:p>
            <a:pPr algn="ctr" defTabSz="766763">
              <a:lnSpc>
                <a:spcPct val="90000"/>
              </a:lnSpc>
              <a:spcAft>
                <a:spcPct val="35000"/>
              </a:spcAft>
              <a:defRPr/>
            </a:pPr>
            <a:endParaRPr lang="ru-RU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679161" y="2908955"/>
            <a:ext cx="1824037" cy="1824037"/>
          </a:xfrm>
          <a:custGeom>
            <a:avLst/>
            <a:gdLst>
              <a:gd name="connsiteX0" fmla="*/ 0 w 1906354"/>
              <a:gd name="connsiteY0" fmla="*/ 1906354 h 1906354"/>
              <a:gd name="connsiteX1" fmla="*/ 1906354 w 1906354"/>
              <a:gd name="connsiteY1" fmla="*/ 0 h 1906354"/>
              <a:gd name="connsiteX2" fmla="*/ 1906354 w 1906354"/>
              <a:gd name="connsiteY2" fmla="*/ 1906354 h 1906354"/>
              <a:gd name="connsiteX3" fmla="*/ 0 w 1906354"/>
              <a:gd name="connsiteY3" fmla="*/ 1906354 h 190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354" h="1906354">
                <a:moveTo>
                  <a:pt x="1906354" y="0"/>
                </a:moveTo>
                <a:cubicBezTo>
                  <a:pt x="1906354" y="1052850"/>
                  <a:pt x="1052850" y="1906354"/>
                  <a:pt x="0" y="1906354"/>
                </a:cubicBezTo>
                <a:lnTo>
                  <a:pt x="0" y="0"/>
                </a:lnTo>
                <a:lnTo>
                  <a:pt x="190635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41378" tIns="541378" rIns="122666" bIns="122666" spcCol="952" anchor="ctr"/>
          <a:lstStyle/>
          <a:p>
            <a:pPr algn="ctr" defTabSz="766763">
              <a:lnSpc>
                <a:spcPct val="90000"/>
              </a:lnSpc>
              <a:spcAft>
                <a:spcPct val="35000"/>
              </a:spcAft>
              <a:defRPr/>
            </a:pPr>
            <a:endParaRPr lang="ru-RU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2770589" y="2908955"/>
            <a:ext cx="1824037" cy="1824037"/>
          </a:xfrm>
          <a:custGeom>
            <a:avLst/>
            <a:gdLst>
              <a:gd name="connsiteX0" fmla="*/ 0 w 1906354"/>
              <a:gd name="connsiteY0" fmla="*/ 1906354 h 1906354"/>
              <a:gd name="connsiteX1" fmla="*/ 1906354 w 1906354"/>
              <a:gd name="connsiteY1" fmla="*/ 0 h 1906354"/>
              <a:gd name="connsiteX2" fmla="*/ 1906354 w 1906354"/>
              <a:gd name="connsiteY2" fmla="*/ 1906354 h 1906354"/>
              <a:gd name="connsiteX3" fmla="*/ 0 w 1906354"/>
              <a:gd name="connsiteY3" fmla="*/ 1906354 h 190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354" h="1906354">
                <a:moveTo>
                  <a:pt x="1906354" y="1906354"/>
                </a:moveTo>
                <a:cubicBezTo>
                  <a:pt x="853504" y="1906354"/>
                  <a:pt x="0" y="1052850"/>
                  <a:pt x="0" y="0"/>
                </a:cubicBezTo>
                <a:lnTo>
                  <a:pt x="1906354" y="0"/>
                </a:lnTo>
                <a:lnTo>
                  <a:pt x="1906354" y="190635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41378" tIns="541378" rIns="122666" bIns="122666" spcCol="952" anchor="ctr"/>
          <a:lstStyle/>
          <a:p>
            <a:pPr algn="ctr" defTabSz="766763">
              <a:lnSpc>
                <a:spcPct val="90000"/>
              </a:lnSpc>
              <a:spcAft>
                <a:spcPct val="35000"/>
              </a:spcAft>
              <a:defRPr/>
            </a:pPr>
            <a:endParaRPr lang="ru-RU" sz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Группа 33"/>
          <p:cNvGrpSpPr>
            <a:grpSpLocks/>
          </p:cNvGrpSpPr>
          <p:nvPr/>
        </p:nvGrpSpPr>
        <p:grpSpPr bwMode="auto">
          <a:xfrm>
            <a:off x="3363518" y="1593317"/>
            <a:ext cx="2546747" cy="2546747"/>
            <a:chOff x="-727608" y="2284896"/>
            <a:chExt cx="3520368" cy="3520368"/>
          </a:xfrm>
        </p:grpSpPr>
        <p:sp>
          <p:nvSpPr>
            <p:cNvPr id="23" name="Овал 22"/>
            <p:cNvSpPr/>
            <p:nvPr/>
          </p:nvSpPr>
          <p:spPr>
            <a:xfrm>
              <a:off x="-727608" y="2284896"/>
              <a:ext cx="3520368" cy="3520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2226">
                <a:defRPr/>
              </a:pPr>
              <a:endParaRPr lang="ru-RU" sz="1400">
                <a:solidFill>
                  <a:prstClr val="white"/>
                </a:solidFill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-587715" y="2424790"/>
              <a:ext cx="3240583" cy="32405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2226">
                <a:defRPr/>
              </a:pPr>
              <a:endParaRPr lang="ru-RU" sz="1400">
                <a:solidFill>
                  <a:prstClr val="white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 rot="2783922">
            <a:off x="4325649" y="1627999"/>
            <a:ext cx="2012095" cy="102297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none" lIns="68571" tIns="34285" rIns="68571" bIns="34285">
            <a:prstTxWarp prst="textArchUp">
              <a:avLst>
                <a:gd name="adj" fmla="val 12338608"/>
              </a:avLst>
            </a:prstTxWarp>
            <a:spAutoFit/>
          </a:bodyPr>
          <a:lstStyle/>
          <a:p>
            <a:pPr defTabSz="682226">
              <a:defRPr/>
            </a:pPr>
            <a:r>
              <a:rPr lang="ru-RU" sz="1500" b="1" dirty="0" smtClean="0">
                <a:ln w="10541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Д И С Т Р И Б Ь Ю Т О Р</a:t>
            </a:r>
            <a:endParaRPr lang="ru-RU" sz="1500" b="1" dirty="0">
              <a:ln w="10541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8862645">
            <a:off x="2981579" y="1651864"/>
            <a:ext cx="2157611" cy="127084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none" lIns="68571" tIns="34285" rIns="68571" bIns="34285">
            <a:prstTxWarp prst="textArchUp">
              <a:avLst>
                <a:gd name="adj" fmla="val 12209192"/>
              </a:avLst>
            </a:prstTxWarp>
            <a:spAutoFit/>
          </a:bodyPr>
          <a:lstStyle/>
          <a:p>
            <a:pPr algn="ctr" defTabSz="682226">
              <a:defRPr/>
            </a:pPr>
            <a:r>
              <a:rPr lang="ru-RU" sz="1100" b="1" dirty="0">
                <a:ln w="10541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ИНФОРМАЦИОННЫЙ ЦЕНТР</a:t>
            </a:r>
          </a:p>
          <a:p>
            <a:pPr algn="ctr" defTabSz="682226">
              <a:defRPr/>
            </a:pPr>
            <a:r>
              <a:rPr lang="ru-RU" sz="1100" b="1" dirty="0">
                <a:ln w="10541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 РОСКОСМОСА</a:t>
            </a:r>
          </a:p>
        </p:txBody>
      </p:sp>
      <p:sp>
        <p:nvSpPr>
          <p:cNvPr id="30" name="TextBox 29"/>
          <p:cNvSpPr txBox="1"/>
          <p:nvPr/>
        </p:nvSpPr>
        <p:spPr>
          <a:xfrm rot="18307587">
            <a:off x="4447402" y="2922374"/>
            <a:ext cx="2150642" cy="1102452"/>
          </a:xfrm>
          <a:prstGeom prst="rect">
            <a:avLst/>
          </a:prstGeom>
          <a:noFill/>
        </p:spPr>
        <p:txBody>
          <a:bodyPr spcFirstLastPara="1" wrap="none" lIns="68571" tIns="34285" rIns="68571" bIns="34285">
            <a:prstTxWarp prst="textArchDown">
              <a:avLst>
                <a:gd name="adj" fmla="val 1332959"/>
              </a:avLst>
            </a:prstTxWarp>
            <a:spAutoFit/>
          </a:bodyPr>
          <a:lstStyle/>
          <a:p>
            <a:pPr defTabSz="682226">
              <a:defRPr/>
            </a:pPr>
            <a:r>
              <a:rPr lang="ru-RU" sz="1500" b="1" dirty="0" smtClean="0">
                <a:ln w="10541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И Н Т Е Г Р А Т О Р</a:t>
            </a:r>
            <a:endParaRPr lang="ru-RU" sz="2100" b="1" dirty="0">
              <a:ln w="10541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2404004">
            <a:off x="2891297" y="3116081"/>
            <a:ext cx="2150642" cy="1102452"/>
          </a:xfrm>
          <a:prstGeom prst="rect">
            <a:avLst/>
          </a:prstGeom>
          <a:noFill/>
        </p:spPr>
        <p:txBody>
          <a:bodyPr spcFirstLastPara="1" wrap="none" lIns="68571" tIns="34285" rIns="68571" bIns="34285">
            <a:prstTxWarp prst="textArchDown">
              <a:avLst>
                <a:gd name="adj" fmla="val 1744492"/>
              </a:avLst>
            </a:prstTxWarp>
            <a:spAutoFit/>
          </a:bodyPr>
          <a:lstStyle/>
          <a:p>
            <a:pPr defTabSz="682226">
              <a:defRPr/>
            </a:pPr>
            <a:r>
              <a:rPr lang="ru-RU" sz="1500" b="1" dirty="0" smtClean="0">
                <a:ln w="10541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Р А З Р А Б О Т Ч И К</a:t>
            </a:r>
            <a:endParaRPr lang="ru-RU" sz="2100" b="1" dirty="0">
              <a:ln w="10541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Picture 6" descr="D:\ТАМАРА\ТВОРЧЕСКАЯ РАБОТА\анимация по Ресурсу-П\фото для Роскосмоса\антенные комплексы 1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1776" y="1642128"/>
            <a:ext cx="2506504" cy="24529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622005" y="2560228"/>
            <a:ext cx="2023421" cy="484738"/>
          </a:xfrm>
          <a:prstGeom prst="rect">
            <a:avLst/>
          </a:prstGeom>
          <a:noFill/>
        </p:spPr>
        <p:txBody>
          <a:bodyPr wrap="none" lIns="68571" tIns="34285" rIns="68571" bIns="34285">
            <a:spAutoFit/>
          </a:bodyPr>
          <a:lstStyle/>
          <a:p>
            <a:pPr defTabSz="682226">
              <a:defRPr/>
            </a:pPr>
            <a:r>
              <a:rPr lang="ru-RU" sz="2700" b="1" dirty="0">
                <a:ln w="12700">
                  <a:noFill/>
                  <a:prstDash val="solid"/>
                </a:ln>
                <a:solidFill>
                  <a:srgbClr val="16628C"/>
                </a:solidFill>
                <a:effectLst>
                  <a:glow rad="114300">
                    <a:prstClr val="white">
                      <a:alpha val="86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ОПЕРАТОР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91777" y="1858156"/>
            <a:ext cx="2452497" cy="2035932"/>
          </a:xfrm>
          <a:prstGeom prst="rect">
            <a:avLst/>
          </a:prstGeom>
          <a:noFill/>
          <a:effectLst>
            <a:softEdge rad="190500"/>
          </a:effectLst>
        </p:spPr>
        <p:txBody>
          <a:bodyPr wrap="square" lIns="68571" tIns="34285" rIns="68571" bIns="34285" anchor="ctr">
            <a:spAutoFit/>
          </a:bodyPr>
          <a:lstStyle/>
          <a:p>
            <a:pPr marL="135731" lvl="1" indent="-135731" algn="ctr" defTabSz="766763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планирование</a:t>
            </a:r>
            <a:b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работы ОГ КА и НКИ ДЗЗ</a:t>
            </a:r>
          </a:p>
          <a:p>
            <a:pPr marL="135731" lvl="1" indent="-135731" algn="ctr" defTabSz="766763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прием и регистрация</a:t>
            </a:r>
            <a:b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данных ДЗЗ</a:t>
            </a:r>
          </a:p>
          <a:p>
            <a:pPr marL="135731" lvl="1" indent="-135731" algn="ctr" defTabSz="766763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endParaRPr lang="ru-RU" sz="1200" b="1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35731" lvl="1" indent="-135731" algn="ctr" defTabSz="766763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endParaRPr lang="ru-RU" sz="1200" b="1" dirty="0" smtClean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35731" lvl="1" indent="-135731" algn="ctr" defTabSz="766763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ru-RU" sz="1200" b="1" dirty="0" smtClean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ведение </a:t>
            </a:r>
            <a: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банков стандартных и </a:t>
            </a:r>
            <a:b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базовых продуктов ДЗЗ</a:t>
            </a:r>
            <a:endParaRPr lang="en-US" sz="1200" b="1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35731" lvl="1" indent="-135731" algn="ctr" defTabSz="766763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предоставление </a:t>
            </a:r>
            <a:b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данных ДЗЗ</a:t>
            </a:r>
            <a:b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2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потребителям</a:t>
            </a:r>
          </a:p>
        </p:txBody>
      </p:sp>
    </p:spTree>
    <p:extLst>
      <p:ext uri="{BB962C8B-B14F-4D97-AF65-F5344CB8AC3E}">
        <p14:creationId xmlns:p14="http://schemas.microsoft.com/office/powerpoint/2010/main" val="325881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99B0AD-6260-DD40-9730-B013CB76D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757" t="20567" r="26372" b="13413"/>
          <a:stretch/>
        </p:blipFill>
        <p:spPr>
          <a:xfrm>
            <a:off x="1225343" y="1286694"/>
            <a:ext cx="2339506" cy="216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1EAE01C-D391-B249-AF7E-30B301E7C8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797" t="24926" r="11348" b="9864"/>
          <a:stretch/>
        </p:blipFill>
        <p:spPr>
          <a:xfrm>
            <a:off x="5579149" y="1298699"/>
            <a:ext cx="2606687" cy="21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0413CE-495F-9D42-AA7D-32358C3D59D1}"/>
              </a:ext>
            </a:extLst>
          </p:cNvPr>
          <p:cNvSpPr txBox="1"/>
          <p:nvPr/>
        </p:nvSpPr>
        <p:spPr>
          <a:xfrm>
            <a:off x="3798797" y="2058917"/>
            <a:ext cx="13791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+ 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ОТМ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31CA0412-C8BE-C34C-BF54-80051271435A}"/>
              </a:ext>
            </a:extLst>
          </p:cNvPr>
          <p:cNvSpPr txBox="1">
            <a:spLocks/>
          </p:cNvSpPr>
          <p:nvPr/>
        </p:nvSpPr>
        <p:spPr>
          <a:xfrm>
            <a:off x="609600" y="3102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Геокодированное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РЛИ</a:t>
            </a: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Ортотрансформированное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РЛИ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4EB7CB-8EB4-9F4D-8D1A-016992663A83}"/>
              </a:ext>
            </a:extLst>
          </p:cNvPr>
          <p:cNvSpPr txBox="1"/>
          <p:nvPr/>
        </p:nvSpPr>
        <p:spPr>
          <a:xfrm>
            <a:off x="3203848" y="3639448"/>
            <a:ext cx="341947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Опорные точки местности</a:t>
            </a:r>
          </a:p>
          <a:p>
            <a:pPr marL="342900" indent="-342900">
              <a:buFontTx/>
              <a:buAutoNum type="arabicParenR"/>
              <a:defRPr/>
            </a:pP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Оптическая информация</a:t>
            </a:r>
          </a:p>
          <a:p>
            <a:pPr marL="342900" indent="-342900">
              <a:buFontTx/>
              <a:buAutoNum type="arabicParenR"/>
              <a:defRPr/>
            </a:pP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Картографическая информация</a:t>
            </a:r>
          </a:p>
          <a:p>
            <a:pPr marL="342900" indent="-342900">
              <a:buFontTx/>
              <a:buAutoNum type="arabicParenR"/>
              <a:defRPr/>
            </a:pP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ЦМР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0404353-8DA1-134B-8960-784BDF3D6F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77" t="2597" r="4016" b="4227"/>
          <a:stretch/>
        </p:blipFill>
        <p:spPr>
          <a:xfrm>
            <a:off x="1225343" y="3639448"/>
            <a:ext cx="1726407" cy="7715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AEF1B72-AE8E-9E46-9ED4-122DDA14FA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81" t="4567" r="1362" b="5924"/>
          <a:stretch/>
        </p:blipFill>
        <p:spPr>
          <a:xfrm>
            <a:off x="6300192" y="3653867"/>
            <a:ext cx="2314576" cy="6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B802DC1-BC7F-D940-A68D-4A4342B3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16" y="497305"/>
            <a:ext cx="8229600" cy="430064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Радиометрически</a:t>
            </a: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улучшенное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РЛИ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906C746-5B5D-544E-B615-4922126B26C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355976" y="1635646"/>
            <a:ext cx="4038600" cy="24085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РЛИ, подвергнутые процедурам цифровой фильтрации. Представляются в той же проекции, что и входные продукты. 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Улучшение визуального качества амплитудного РЛИ. </a:t>
            </a:r>
          </a:p>
        </p:txBody>
      </p:sp>
      <p:pic>
        <p:nvPicPr>
          <p:cNvPr id="5" name="Picture 29">
            <a:extLst>
              <a:ext uri="{FF2B5EF4-FFF2-40B4-BE49-F238E27FC236}">
                <a16:creationId xmlns="" xmlns:a16="http://schemas.microsoft.com/office/drawing/2014/main" id="{B0007B87-35A5-5F43-8F7D-D47E4ACE3E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9" t="8427" r="12665" b="4999"/>
          <a:stretch/>
        </p:blipFill>
        <p:spPr bwMode="auto">
          <a:xfrm rot="5400000">
            <a:off x="1291765" y="523394"/>
            <a:ext cx="1900540" cy="282890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30">
            <a:extLst>
              <a:ext uri="{FF2B5EF4-FFF2-40B4-BE49-F238E27FC236}">
                <a16:creationId xmlns="" xmlns:a16="http://schemas.microsoft.com/office/drawing/2014/main" id="{7C11AD01-C66B-7248-ADBA-A4D6E8813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3" t="8181" r="13498" b="4341"/>
          <a:stretch/>
        </p:blipFill>
        <p:spPr bwMode="auto">
          <a:xfrm rot="5400000">
            <a:off x="1296140" y="2501401"/>
            <a:ext cx="1891786" cy="282890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87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E0C300C-A705-164D-A85A-705EFC6A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051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карта рельефа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местности (</a:t>
            </a:r>
            <a:r>
              <a:rPr lang="ru-RU" sz="2000" dirty="0" err="1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радарграмметрия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123340F-699F-4046-830E-C2DE5047B10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16016" y="1059582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Цифровая матрица абсолютных высот рельефа, полученная в результате </a:t>
            </a:r>
            <a:r>
              <a:rPr lang="ru-RU" sz="1800" dirty="0" err="1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радарграмметрической</a:t>
            </a: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обработки стереопары амплитудных РЛИ.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Представляется в одной из согласованных картографических проекций. 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Получение значений высоты рельефа, построение изолиний высот и профиля.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3108999-1F15-1E4C-9433-561010306D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75606"/>
            <a:ext cx="39624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6131F848-41F2-2441-8647-CC5FAC148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95" y="326876"/>
            <a:ext cx="8229600" cy="61449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Изображение </a:t>
            </a:r>
            <a:r>
              <a:rPr lang="ru-RU" sz="2000" dirty="0" err="1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интерферограммы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E6CEEA3-56BE-4F48-9AEA-0B5B25BA921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4008" y="1131591"/>
            <a:ext cx="4038600" cy="3600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Промежуточный результат интерферометрической обработки РЛИ.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матрица, содержащая значения разности фаз интерферометрической пары комплексных РЛИ.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Представляется в проекции азимут-наклонная дальность или в одной из согласованных картографических проекций.</a:t>
            </a:r>
          </a:p>
          <a:p>
            <a:pPr marL="0" indent="0">
              <a:buNone/>
            </a:pPr>
            <a:endParaRPr lang="ru-RU" sz="16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Продукт для быстрой оценки рельефа местности и зон неоднозначности. </a:t>
            </a:r>
          </a:p>
          <a:p>
            <a:endParaRPr lang="ru-RU" sz="16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AEB5FB6-801A-4042-BE50-9C5E792079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837399"/>
            <a:ext cx="3394720" cy="2109219"/>
          </a:xfrm>
          <a:prstGeom prst="rect">
            <a:avLst/>
          </a:prstGeom>
        </p:spPr>
      </p:pic>
      <p:pic>
        <p:nvPicPr>
          <p:cNvPr id="6" name="Picture 2" descr="Космический поезд&quot; заснял с орбиты извержение исландского вулкана - BBC  News Русская служба">
            <a:extLst>
              <a:ext uri="{FF2B5EF4-FFF2-40B4-BE49-F238E27FC236}">
                <a16:creationId xmlns="" xmlns:a16="http://schemas.microsoft.com/office/drawing/2014/main" id="{30E0EA45-3064-884C-A1EE-7EDF28A38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 b="24800"/>
          <a:stretch/>
        </p:blipFill>
        <p:spPr bwMode="auto">
          <a:xfrm>
            <a:off x="683568" y="3006457"/>
            <a:ext cx="3394720" cy="196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4D13D55-042B-544A-8328-FC1A5BCC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806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Изображение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когерентности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500A0C9-F386-824B-A341-4DDC6DF6BE2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4008" y="987574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Промежуточный результат интерферометрической обработки РЛИ.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матрица, содержащая значения параметра когерентности интерферометрической пары комплексных РЛИ.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Представляется в проекции азимут-наклонная дальность или в одной из согласованных картографических проекций. </a:t>
            </a:r>
          </a:p>
          <a:p>
            <a:endParaRPr lang="ru-RU" sz="16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Оценка изменений на поверхности за время между съёмками. Используется в качестве дополнительного слоя при классификации изображений.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6526CA5-B4F1-D644-8A9F-8AED9D1B43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0808"/>
            <a:ext cx="3960000" cy="2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0AB9B6F1-59ED-8640-AA6A-E4CF342F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2749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карта рельефа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местности (интерферометрия)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75B70D7-6119-B447-A15F-3C17754824A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4008" y="987574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Цифровая матрица относительных или абсолютных высот рельефа, полученная в результате обработки интерферометрической пары РЛИ.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Представляется в одной из согласованных картографических проекций.</a:t>
            </a:r>
          </a:p>
          <a:p>
            <a:pPr marL="0" indent="0">
              <a:buNone/>
            </a:pPr>
            <a:endParaRPr lang="ru-RU" sz="16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Использование цифровых моделей рельефа в геоинформационных системах в качестве основного слоя, дающего информацию по высоте. На основе рельефа возможно построение 3</a:t>
            </a:r>
            <a:r>
              <a:rPr lang="en-US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</a:t>
            </a: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модели местности, изолиний на карте и профиля высоты. </a:t>
            </a:r>
          </a:p>
        </p:txBody>
      </p:sp>
      <p:pic>
        <p:nvPicPr>
          <p:cNvPr id="5" name="Picture 103" descr="9_1">
            <a:extLst>
              <a:ext uri="{FF2B5EF4-FFF2-40B4-BE49-F238E27FC236}">
                <a16:creationId xmlns="" xmlns:a16="http://schemas.microsoft.com/office/drawing/2014/main" id="{2CAE6183-F3B2-D04D-BCE3-2D854E84BF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11224" r="1196" b="5797"/>
          <a:stretch/>
        </p:blipFill>
        <p:spPr bwMode="auto">
          <a:xfrm>
            <a:off x="457200" y="1700808"/>
            <a:ext cx="3960000" cy="2448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7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5AA884D-C1AC-C147-94E9-F3854E70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051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карта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смещений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04565EA-4543-3542-8A0F-654877468D8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4008" y="987575"/>
            <a:ext cx="4038600" cy="38164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Цифровая матрица относительных смещений элементов земной поверхности, полученная в результате обработки двух или более интерферометрических РЛИ.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Представляется в одной из согласованных картографических проекций. </a:t>
            </a:r>
          </a:p>
          <a:p>
            <a:endParaRPr lang="ru-RU" sz="16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Оценка последствий землетрясений, мониторинг территорий вблизи карьерных разработок, жилых и промышленных кварталов, в районах строительства метро с целью выявления и развития просадок.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7E58279-5806-8E4E-A55B-44331AB3DC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2454" b="17730"/>
          <a:stretch/>
        </p:blipFill>
        <p:spPr bwMode="auto">
          <a:xfrm>
            <a:off x="467544" y="1419622"/>
            <a:ext cx="3960000" cy="2828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17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32C9E96-A6A6-6240-909D-38EA3141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051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карта когерентного детектирования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изменений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9D16F41-2565-C840-94BE-63F0FEB7AFA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4008" y="843558"/>
            <a:ext cx="4392042" cy="48965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Промежуточный результат когерентного совмещения двух или нескольких РЛИ. Многоканальное разновременное изображение (RGB), созданное на основе </a:t>
            </a:r>
            <a:r>
              <a:rPr lang="ru-RU" sz="15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интерферометрического </a:t>
            </a:r>
            <a:r>
              <a:rPr lang="ru-RU" sz="15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набора РЛИ, содержащее амплитуду первого и второго РЛИ и параметр взаимной когерентности. Отображает изменения амплитудных характеристик изображений за период наблюдения различными цветами.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Представляется в одной из согласованных картографических проекций. </a:t>
            </a:r>
          </a:p>
          <a:p>
            <a:pPr marL="0" indent="0">
              <a:buNone/>
            </a:pPr>
            <a:endParaRPr lang="ru-RU" sz="15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5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Мониторинг объектов городского хозяйства, промышленности и транспорта; сельхоз угодий и состояния лесов. Выявление изменений на поверхности за период наблюдения. </a:t>
            </a:r>
          </a:p>
        </p:txBody>
      </p:sp>
      <p:graphicFrame>
        <p:nvGraphicFramePr>
          <p:cNvPr id="5" name="Содержимое 10">
            <a:extLst>
              <a:ext uri="{FF2B5EF4-FFF2-40B4-BE49-F238E27FC236}">
                <a16:creationId xmlns="" xmlns:a16="http://schemas.microsoft.com/office/drawing/2014/main" id="{EA8DD88F-40D9-1542-BC2A-949570405B74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63064631"/>
              </p:ext>
            </p:extLst>
          </p:nvPr>
        </p:nvGraphicFramePr>
        <p:xfrm>
          <a:off x="457200" y="1635387"/>
          <a:ext cx="3960000" cy="2522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r:id="rId3" imgW="3753374" imgH="2390476" progId="PBrush">
                  <p:embed/>
                </p:oleObj>
              </mc:Choice>
              <mc:Fallback>
                <p:oleObj r:id="rId3" imgW="3753374" imgH="2390476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35387"/>
                        <a:ext cx="3960000" cy="25227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17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2DC2548-484E-D342-AF6F-0F790387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051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карта амплитудного детектирования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изменений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A0D3A2C-C31B-F545-9CA4-0FFBC5872D2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4008" y="1131590"/>
            <a:ext cx="4038600" cy="452596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Результат пространственного совмещения амплитудных РЛИ. Многоканальное разновременное изображение (RGB), созданное на основе набора предварительно совмещенных амплитудных РЛИ, содержащее амплитуду первого и второго РЛИ и разность амплитуд. Отображает изменения амплитудных характеристик изображений за период наблюдения различными цветами.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Представляется в одной из согласованных картографических проекций. </a:t>
            </a:r>
          </a:p>
          <a:p>
            <a:endParaRPr lang="ru-RU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Мониторинг объектов промышленности и транспорта; сельхоз угодий и состояния лесов. Выявление изменений на поверхности за период наблюдения для получения быстрого результата.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32025D9-A8DB-254E-AC5A-70D3A5D3A6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19622"/>
            <a:ext cx="35179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AF6F808-91EB-5D42-9CBD-B75514A3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749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карта типов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поверхности 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5A7930D-7F1C-8C40-B5AF-CE68CDF9F8B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4008" y="1059582"/>
            <a:ext cx="4038600" cy="452596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Результат классификации, проведенной по набору из двух или более РЛИ одной и той же территории, полученных в разные моменты времени, геометрически совмещенных друг с другом по картографической информации, фазовой информации, по опорным точкам с точностью до элемента разрешения или выше. Все РЛИ набора должны быть трансформированы на единую координатную сетку, иметь одинаковые размеры и тип данных.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Представляется в одной из согласованных картографических проекций. </a:t>
            </a:r>
          </a:p>
          <a:p>
            <a:endParaRPr lang="ru-RU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Классификация типов поверхности для задач лесного и сельского хозяйства, мониторинга ледовой поверхности на реках и морях. 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="" xmlns:a16="http://schemas.microsoft.com/office/drawing/2014/main" id="{5121AF55-2F89-8245-81AA-4D1EB94B82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8" t="15831" r="10622" b="15613"/>
          <a:stretch/>
        </p:blipFill>
        <p:spPr bwMode="auto">
          <a:xfrm>
            <a:off x="323528" y="1600200"/>
            <a:ext cx="3960000" cy="2663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17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559692" y="5269"/>
            <a:ext cx="6252673" cy="5335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8457" tIns="34229" rIns="68457" bIns="34229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2226">
              <a:buClr>
                <a:srgbClr val="E46C0A"/>
              </a:buClr>
              <a:buSzPct val="128000"/>
            </a:pPr>
            <a:r>
              <a:rPr lang="ru-RU" sz="1600" b="1" dirty="0" smtClean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ОПЕРАТОР РОССИЙСКИХ КОСМИЧЕСКИХ СРЕДСТВ ДЗЗ</a:t>
            </a:r>
            <a:endParaRPr lang="ru-RU" sz="1600" b="1" dirty="0">
              <a:solidFill>
                <a:srgbClr val="1F497D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363906" y="2404313"/>
            <a:ext cx="2024518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484" tIns="34243" rIns="68484" bIns="34243" numCol="1">
            <a:spAutoFit/>
          </a:bodyPr>
          <a:lstStyle/>
          <a:p>
            <a:pPr defTabSz="682226"/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Площадь </a:t>
            </a:r>
            <a:b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помещений – 3 900 м</a:t>
            </a:r>
            <a:r>
              <a:rPr lang="ru-RU" sz="1400" b="1" baseline="300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56407" y="772075"/>
            <a:ext cx="927405" cy="619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Picture 2" descr="http://www.clipartfinders.com/clipart/119/the-fdu-system-has-been-designed-by-tfp-cco-justin-scroggie-known-as-11924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52" y="2604442"/>
            <a:ext cx="1387463" cy="134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5808" y="2070525"/>
            <a:ext cx="2292961" cy="500042"/>
          </a:xfrm>
          <a:prstGeom prst="rect">
            <a:avLst/>
          </a:prstGeom>
          <a:noFill/>
        </p:spPr>
        <p:txBody>
          <a:bodyPr wrap="square" lIns="68484" tIns="34243" rIns="68484" bIns="34243" rtlCol="0">
            <a:spAutoFit/>
          </a:bodyPr>
          <a:lstStyle/>
          <a:p>
            <a:pPr marL="64214" defTabSz="682226"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Планирование</a:t>
            </a:r>
          </a:p>
          <a:p>
            <a:pPr marL="200025" indent="-136922" defTabSz="682226"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 10 рабочих программ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2089349"/>
            <a:ext cx="1553296" cy="500042"/>
          </a:xfrm>
          <a:prstGeom prst="rect">
            <a:avLst/>
          </a:prstGeom>
          <a:noFill/>
        </p:spPr>
        <p:txBody>
          <a:bodyPr wrap="square" lIns="68484" tIns="34243" rIns="68484" bIns="34243" rtlCol="0">
            <a:spAutoFit/>
          </a:bodyPr>
          <a:lstStyle/>
          <a:p>
            <a:pPr marL="64214" defTabSz="682226"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Прием</a:t>
            </a:r>
          </a:p>
          <a:p>
            <a:pPr marL="200025" indent="-136922" defTabSz="682226"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 </a:t>
            </a: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80сеансов </a:t>
            </a:r>
            <a:endParaRPr lang="ru-RU" sz="1400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126" y="3891839"/>
            <a:ext cx="1775196" cy="500042"/>
          </a:xfrm>
          <a:prstGeom prst="rect">
            <a:avLst/>
          </a:prstGeom>
          <a:noFill/>
        </p:spPr>
        <p:txBody>
          <a:bodyPr wrap="square" lIns="68484" tIns="34243" rIns="68484" bIns="34243" rtlCol="0">
            <a:spAutoFit/>
          </a:bodyPr>
          <a:lstStyle/>
          <a:p>
            <a:pPr marL="64214" defTabSz="682226"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Обработка</a:t>
            </a:r>
          </a:p>
          <a:p>
            <a:pPr marL="200025" indent="-136922" defTabSz="682226"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 200 маршрутов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03036" y="3837833"/>
            <a:ext cx="2721092" cy="1361816"/>
          </a:xfrm>
          <a:prstGeom prst="rect">
            <a:avLst/>
          </a:prstGeom>
          <a:noFill/>
        </p:spPr>
        <p:txBody>
          <a:bodyPr wrap="square" lIns="68484" tIns="34243" rIns="68484" bIns="34243" rtlCol="0">
            <a:spAutoFit/>
          </a:bodyPr>
          <a:lstStyle/>
          <a:p>
            <a:pPr marL="64214" defTabSz="682226">
              <a:defRPr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Хранение</a:t>
            </a:r>
          </a:p>
          <a:p>
            <a:pPr marL="200025" indent="-136922" defTabSz="682226"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архивация до 2 Тб </a:t>
            </a: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первичных 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данных и продуктов обработки</a:t>
            </a:r>
            <a:br>
              <a:rPr lang="ru-RU" sz="14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(общий объём архива </a:t>
            </a:r>
            <a:br>
              <a:rPr lang="ru-RU" sz="14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1992 года – 17 Пб)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55117" y="1487126"/>
            <a:ext cx="2691744" cy="300072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/>
          <a:p>
            <a:pPr defTabSz="682226"/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Суточная производительность</a:t>
            </a:r>
            <a:endParaRPr lang="ru-RU" sz="1500" dirty="0">
              <a:solidFill>
                <a:srgbClr val="1F497D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091" y="3224146"/>
            <a:ext cx="2727444" cy="17777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518" y="772075"/>
            <a:ext cx="2256588" cy="138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14500" y="157051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ВЫХОДНЫЕ ИНФОРМАЦИОННЫЕ ПРОДУКТЫ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16C86CD-217C-234E-A39D-BEAE1875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638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Мозаика информационных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продуктов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D003958-D139-DF49-A383-CC65B4B03F8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4008" y="843558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Описание: Бесшовное изображение, созданное в результате пространственного совмещения двух и более смежных или перекрывающихся </a:t>
            </a:r>
            <a:r>
              <a:rPr lang="ru-RU" sz="1800" dirty="0" err="1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ортотрансформированных</a:t>
            </a:r>
            <a:r>
              <a:rPr lang="ru-RU" sz="18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РЛИ или производных </a:t>
            </a:r>
            <a:r>
              <a:rPr lang="ru-RU" sz="1800" dirty="0" err="1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ортотрансформированных</a:t>
            </a: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продуктов.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Представляется в одной из согласованных картографических проекций.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Назначение: Создание картографических материалов размером, превышающих один кадр.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79E3E19-AD11-0241-B98F-2A6B25278E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553" t="9916" r="6946" b="5737"/>
          <a:stretch/>
        </p:blipFill>
        <p:spPr>
          <a:xfrm>
            <a:off x="467544" y="1059582"/>
            <a:ext cx="4038600" cy="38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899592" y="2427734"/>
            <a:ext cx="7321550" cy="339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ru-RU" sz="16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СПАСИБО ЗА ВНИМАНИЕ!</a:t>
            </a:r>
            <a:endParaRPr lang="ru-RU" sz="16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0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" t="5861" r="-639" b="13999"/>
          <a:stretch/>
        </p:blipFill>
        <p:spPr>
          <a:xfrm>
            <a:off x="-48491" y="0"/>
            <a:ext cx="9287741" cy="5202382"/>
          </a:xfrm>
          <a:prstGeom prst="rect">
            <a:avLst/>
          </a:prstGeom>
        </p:spPr>
      </p:pic>
      <p:pic>
        <p:nvPicPr>
          <p:cNvPr id="4" name="Picture 6" descr="D:\Шаблоны\Логотипы\лого_РКС_белое_прозрачный_фон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63" y="107428"/>
            <a:ext cx="1167421" cy="43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t="44384" r="92296" b="53679"/>
          <a:stretch/>
        </p:blipFill>
        <p:spPr>
          <a:xfrm>
            <a:off x="593617" y="2353346"/>
            <a:ext cx="109537" cy="1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/>
          <p:cNvSpPr txBox="1"/>
          <p:nvPr/>
        </p:nvSpPr>
        <p:spPr>
          <a:xfrm rot="16200000">
            <a:off x="3430904" y="-941710"/>
            <a:ext cx="2321728" cy="8987922"/>
          </a:xfrm>
          <a:prstGeom prst="rect">
            <a:avLst/>
          </a:prstGeom>
          <a:solidFill>
            <a:srgbClr val="F2F6EA"/>
          </a:solidFill>
          <a:ln>
            <a:noFill/>
          </a:ln>
          <a:effectLst>
            <a:softEdge rad="63500"/>
          </a:effectLst>
        </p:spPr>
        <p:txBody>
          <a:bodyPr wrap="square" lIns="81140" tIns="40576" rIns="81140" bIns="40576">
            <a:noAutofit/>
          </a:bodyPr>
          <a:lstStyle/>
          <a:p>
            <a:pPr algn="ctr" defTabSz="682226">
              <a:defRPr/>
            </a:pPr>
            <a:endParaRPr lang="ru-RU" sz="1200" cap="all" dirty="0">
              <a:solidFill>
                <a:srgbClr val="9BBB59">
                  <a:lumMod val="50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 rot="16200000">
            <a:off x="3640942" y="-3006377"/>
            <a:ext cx="1899747" cy="9035457"/>
          </a:xfrm>
          <a:prstGeom prst="rect">
            <a:avLst/>
          </a:prstGeom>
          <a:solidFill>
            <a:srgbClr val="F0F7FA"/>
          </a:solidFill>
          <a:ln>
            <a:noFill/>
          </a:ln>
          <a:effectLst>
            <a:softEdge rad="63500"/>
          </a:effectLst>
        </p:spPr>
        <p:txBody>
          <a:bodyPr wrap="square" lIns="81140" tIns="40576" rIns="81140" bIns="40576">
            <a:noAutofit/>
          </a:bodyPr>
          <a:lstStyle/>
          <a:p>
            <a:pPr algn="ctr" defTabSz="682226">
              <a:defRPr/>
            </a:pPr>
            <a:endParaRPr lang="ru-RU" sz="900" cap="all" dirty="0">
              <a:solidFill>
                <a:srgbClr val="1F497D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7176" name="Группа 141"/>
          <p:cNvGrpSpPr/>
          <p:nvPr/>
        </p:nvGrpSpPr>
        <p:grpSpPr>
          <a:xfrm>
            <a:off x="3406707" y="648015"/>
            <a:ext cx="4241352" cy="3998529"/>
            <a:chOff x="4360090" y="990666"/>
            <a:chExt cx="3993932" cy="5442563"/>
          </a:xfrm>
          <a:effectLst/>
        </p:grpSpPr>
        <p:cxnSp>
          <p:nvCxnSpPr>
            <p:cNvPr id="3" name="Прямая соединительная линия 2"/>
            <p:cNvCxnSpPr/>
            <p:nvPr/>
          </p:nvCxnSpPr>
          <p:spPr>
            <a:xfrm rot="5400000">
              <a:off x="1645524" y="3718663"/>
              <a:ext cx="5429132" cy="0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3876163" y="3705235"/>
              <a:ext cx="5429137" cy="0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5639454" y="3717958"/>
              <a:ext cx="5429136" cy="0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1472712" y="1492987"/>
            <a:ext cx="799256" cy="543178"/>
            <a:chOff x="5434451" y="1281225"/>
            <a:chExt cx="867020" cy="723421"/>
          </a:xfrm>
        </p:grpSpPr>
        <p:pic>
          <p:nvPicPr>
            <p:cNvPr id="13" name="Picture 8" descr="Электро2"/>
            <p:cNvPicPr>
              <a:picLocks noChangeAspect="1" noChangeArrowheads="1"/>
            </p:cNvPicPr>
            <p:nvPr/>
          </p:nvPicPr>
          <p:blipFill>
            <a:blip r:embed="rId3" cstate="screen">
              <a:grayscl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79111" y="1281225"/>
              <a:ext cx="547481" cy="4072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5434451" y="1717389"/>
              <a:ext cx="867020" cy="287257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Электро-Л3</a:t>
              </a:r>
            </a:p>
          </p:txBody>
        </p:sp>
      </p:grpSp>
      <p:grpSp>
        <p:nvGrpSpPr>
          <p:cNvPr id="5" name="Группа 23"/>
          <p:cNvGrpSpPr>
            <a:grpSpLocks/>
          </p:cNvGrpSpPr>
          <p:nvPr/>
        </p:nvGrpSpPr>
        <p:grpSpPr bwMode="auto">
          <a:xfrm>
            <a:off x="1043766" y="756713"/>
            <a:ext cx="800691" cy="509776"/>
            <a:chOff x="1202384" y="2154997"/>
            <a:chExt cx="868231" cy="679670"/>
          </a:xfrm>
        </p:grpSpPr>
        <p:pic>
          <p:nvPicPr>
            <p:cNvPr id="25" name="Picture 8" descr="Метеор-М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1342966" y="2154997"/>
              <a:ext cx="569059" cy="3682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 bwMode="auto">
            <a:xfrm>
              <a:off x="1202384" y="2547099"/>
              <a:ext cx="868231" cy="287568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>
                <a:defRPr/>
              </a:pPr>
              <a:r>
                <a:rPr lang="ru-RU" b="0" dirty="0"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Метеор-М2</a:t>
              </a:r>
            </a:p>
          </p:txBody>
        </p:sp>
      </p:grpSp>
      <p:grpSp>
        <p:nvGrpSpPr>
          <p:cNvPr id="20" name="Группа 65"/>
          <p:cNvGrpSpPr>
            <a:grpSpLocks/>
          </p:cNvGrpSpPr>
          <p:nvPr/>
        </p:nvGrpSpPr>
        <p:grpSpPr bwMode="auto">
          <a:xfrm>
            <a:off x="2549533" y="1504311"/>
            <a:ext cx="676907" cy="497521"/>
            <a:chOff x="5510272" y="5725757"/>
            <a:chExt cx="733129" cy="663135"/>
          </a:xfrm>
        </p:grpSpPr>
        <p:sp>
          <p:nvSpPr>
            <p:cNvPr id="67" name="TextBox 66"/>
            <p:cNvSpPr txBox="1"/>
            <p:nvPr/>
          </p:nvSpPr>
          <p:spPr bwMode="auto">
            <a:xfrm>
              <a:off x="5510272" y="6142432"/>
              <a:ext cx="733129" cy="24646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Арктика-М1</a:t>
              </a:r>
            </a:p>
          </p:txBody>
        </p:sp>
        <p:pic>
          <p:nvPicPr>
            <p:cNvPr id="7306" name="Picture 4" descr="G:\презентация ТЭК\спутники для Кати\арктика.pn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762750">
              <a:off x="5531159" y="5725757"/>
              <a:ext cx="624384" cy="34737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Группа 68"/>
          <p:cNvGrpSpPr>
            <a:grpSpLocks/>
          </p:cNvGrpSpPr>
          <p:nvPr/>
        </p:nvGrpSpPr>
        <p:grpSpPr bwMode="auto">
          <a:xfrm>
            <a:off x="1864685" y="760728"/>
            <a:ext cx="870131" cy="501754"/>
            <a:chOff x="1182523" y="2165681"/>
            <a:chExt cx="943530" cy="668970"/>
          </a:xfrm>
        </p:grpSpPr>
        <p:pic>
          <p:nvPicPr>
            <p:cNvPr id="70" name="Picture 8" descr="Метеор-М"/>
            <p:cNvPicPr>
              <a:picLocks noChangeAspect="1" noChangeArrowheads="1"/>
            </p:cNvPicPr>
            <p:nvPr/>
          </p:nvPicPr>
          <p:blipFill>
            <a:blip r:embed="rId4" cstate="screen">
              <a:grayscl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46467" y="2165681"/>
              <a:ext cx="556329" cy="3600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Box 70"/>
            <p:cNvSpPr txBox="1"/>
            <p:nvPr/>
          </p:nvSpPr>
          <p:spPr bwMode="auto">
            <a:xfrm>
              <a:off x="1182523" y="2547085"/>
              <a:ext cx="943530" cy="287566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Метеор-М2-2</a:t>
              </a:r>
            </a:p>
          </p:txBody>
        </p:sp>
      </p:grpSp>
      <p:grpSp>
        <p:nvGrpSpPr>
          <p:cNvPr id="24" name="Группа 83"/>
          <p:cNvGrpSpPr>
            <a:grpSpLocks/>
          </p:cNvGrpSpPr>
          <p:nvPr/>
        </p:nvGrpSpPr>
        <p:grpSpPr bwMode="auto">
          <a:xfrm>
            <a:off x="1355703" y="3260987"/>
            <a:ext cx="800686" cy="495085"/>
            <a:chOff x="5426743" y="4009945"/>
            <a:chExt cx="867165" cy="661210"/>
          </a:xfrm>
        </p:grpSpPr>
        <p:sp>
          <p:nvSpPr>
            <p:cNvPr id="85" name="TextBox 84"/>
            <p:cNvSpPr txBox="1"/>
            <p:nvPr/>
          </p:nvSpPr>
          <p:spPr bwMode="auto">
            <a:xfrm>
              <a:off x="5426743" y="4383096"/>
              <a:ext cx="867165" cy="288059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Канопус-В5</a:t>
              </a:r>
            </a:p>
          </p:txBody>
        </p:sp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5522492" y="4009945"/>
              <a:ext cx="603076" cy="3760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1" name="Группа 162"/>
          <p:cNvGrpSpPr>
            <a:grpSpLocks/>
          </p:cNvGrpSpPr>
          <p:nvPr/>
        </p:nvGrpSpPr>
        <p:grpSpPr bwMode="auto">
          <a:xfrm>
            <a:off x="3796277" y="636774"/>
            <a:ext cx="878496" cy="503480"/>
            <a:chOff x="5297750" y="1990151"/>
            <a:chExt cx="1210287" cy="853602"/>
          </a:xfrm>
        </p:grpSpPr>
        <p:pic>
          <p:nvPicPr>
            <p:cNvPr id="109" name="Picture 8" descr="Метеор-М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534500" y="1990151"/>
              <a:ext cx="714092" cy="4628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TextBox 109"/>
            <p:cNvSpPr txBox="1"/>
            <p:nvPr/>
          </p:nvSpPr>
          <p:spPr>
            <a:xfrm>
              <a:off x="5297750" y="2478078"/>
              <a:ext cx="1210287" cy="36567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>
                <a:defRPr/>
              </a:pPr>
              <a:r>
                <a:rPr lang="ru-RU" b="0" dirty="0">
                  <a:solidFill>
                    <a:srgbClr val="1F497D"/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Метеор-М2-3</a:t>
              </a:r>
            </a:p>
          </p:txBody>
        </p:sp>
      </p:grpSp>
      <p:grpSp>
        <p:nvGrpSpPr>
          <p:cNvPr id="7172" name="Группа 116"/>
          <p:cNvGrpSpPr>
            <a:grpSpLocks/>
          </p:cNvGrpSpPr>
          <p:nvPr/>
        </p:nvGrpSpPr>
        <p:grpSpPr bwMode="auto">
          <a:xfrm>
            <a:off x="6695734" y="2872957"/>
            <a:ext cx="694151" cy="513752"/>
            <a:chOff x="5488291" y="4877807"/>
            <a:chExt cx="752468" cy="684917"/>
          </a:xfrm>
        </p:grpSpPr>
        <p:pic>
          <p:nvPicPr>
            <p:cNvPr id="118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855" y="4877807"/>
              <a:ext cx="510676" cy="39262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9" name="TextBox 118"/>
            <p:cNvSpPr txBox="1"/>
            <p:nvPr/>
          </p:nvSpPr>
          <p:spPr bwMode="auto">
            <a:xfrm>
              <a:off x="5488291" y="5275179"/>
              <a:ext cx="752468" cy="28754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Ресурс-П4</a:t>
              </a:r>
            </a:p>
          </p:txBody>
        </p:sp>
      </p:grpSp>
      <p:grpSp>
        <p:nvGrpSpPr>
          <p:cNvPr id="7173" name="Группа 135"/>
          <p:cNvGrpSpPr/>
          <p:nvPr/>
        </p:nvGrpSpPr>
        <p:grpSpPr>
          <a:xfrm>
            <a:off x="1285110" y="3875856"/>
            <a:ext cx="865672" cy="527693"/>
            <a:chOff x="7325464" y="3560666"/>
            <a:chExt cx="937814" cy="703588"/>
          </a:xfrm>
        </p:grpSpPr>
        <p:sp>
          <p:nvSpPr>
            <p:cNvPr id="121" name="TextBox 120"/>
            <p:cNvSpPr txBox="1"/>
            <p:nvPr/>
          </p:nvSpPr>
          <p:spPr bwMode="auto">
            <a:xfrm>
              <a:off x="7325464" y="3976674"/>
              <a:ext cx="937814" cy="28758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accent3">
                      <a:lumMod val="50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9BBB59">
                      <a:lumMod val="50000"/>
                    </a:srgb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Кондор-ФКА1</a:t>
              </a:r>
            </a:p>
          </p:txBody>
        </p:sp>
        <p:pic>
          <p:nvPicPr>
            <p:cNvPr id="7227" name="Picture 3" descr="D:\Stremov\08_Презентация_хар_спут\Кондор.png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69" y="3560666"/>
              <a:ext cx="736425" cy="3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4" name="Группа 124"/>
          <p:cNvGrpSpPr>
            <a:grpSpLocks/>
          </p:cNvGrpSpPr>
          <p:nvPr/>
        </p:nvGrpSpPr>
        <p:grpSpPr bwMode="auto">
          <a:xfrm>
            <a:off x="7984169" y="2760227"/>
            <a:ext cx="692548" cy="525781"/>
            <a:chOff x="5489841" y="4861765"/>
            <a:chExt cx="749258" cy="700955"/>
          </a:xfrm>
        </p:grpSpPr>
        <p:pic>
          <p:nvPicPr>
            <p:cNvPr id="126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217" y="4861765"/>
              <a:ext cx="534029" cy="4103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7" name="TextBox 126"/>
            <p:cNvSpPr txBox="1"/>
            <p:nvPr/>
          </p:nvSpPr>
          <p:spPr bwMode="auto">
            <a:xfrm>
              <a:off x="5489841" y="5275174"/>
              <a:ext cx="749258" cy="287546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Ресурс-П5</a:t>
              </a:r>
            </a:p>
          </p:txBody>
        </p:sp>
      </p:grpSp>
      <p:grpSp>
        <p:nvGrpSpPr>
          <p:cNvPr id="7175" name="Группа 65"/>
          <p:cNvGrpSpPr>
            <a:grpSpLocks/>
          </p:cNvGrpSpPr>
          <p:nvPr/>
        </p:nvGrpSpPr>
        <p:grpSpPr bwMode="auto">
          <a:xfrm>
            <a:off x="4873425" y="1761121"/>
            <a:ext cx="780712" cy="531853"/>
            <a:chOff x="5454058" y="5721021"/>
            <a:chExt cx="845557" cy="708895"/>
          </a:xfrm>
        </p:grpSpPr>
        <p:sp>
          <p:nvSpPr>
            <p:cNvPr id="116" name="TextBox 115"/>
            <p:cNvSpPr txBox="1"/>
            <p:nvPr/>
          </p:nvSpPr>
          <p:spPr bwMode="auto">
            <a:xfrm>
              <a:off x="5454058" y="6142433"/>
              <a:ext cx="845557" cy="287483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Арктика-М</a:t>
              </a:r>
              <a:r>
                <a:rPr lang="en-US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  <a:endParaRPr lang="ru-RU" sz="1000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17" name="Picture 4" descr="G:\презентация ТЭК\спутники для Кати\арктика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762750">
              <a:off x="5530688" y="5721021"/>
              <a:ext cx="631184" cy="3511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Box 35"/>
          <p:cNvSpPr txBox="1"/>
          <p:nvPr/>
        </p:nvSpPr>
        <p:spPr>
          <a:xfrm>
            <a:off x="2379922" y="4644523"/>
            <a:ext cx="3909040" cy="48930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wrap="square" lIns="40285" tIns="18803" rIns="40285" bIns="26857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tx2"/>
                </a:solidFill>
                <a:effectLst/>
                <a:latin typeface="Arial Narrow" pitchFamily="34" charset="0"/>
                <a:cs typeface="Arial" pitchFamily="34" charset="0"/>
              </a:defRPr>
            </a:lvl1pPr>
          </a:lstStyle>
          <a:p>
            <a:pPr algn="l" defTabSz="682226">
              <a:lnSpc>
                <a:spcPct val="80000"/>
              </a:lnSpc>
            </a:pPr>
            <a:r>
              <a:rPr lang="ru-RU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Перспективные КА: </a:t>
            </a:r>
            <a:br>
              <a:rPr lang="ru-RU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мультиспектральная</a:t>
            </a:r>
            <a:r>
              <a:rPr lang="en-US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съемка </a:t>
            </a:r>
            <a:r>
              <a:rPr lang="en-US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ru-RU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видимый и ИК диапазоны</a:t>
            </a:r>
            <a:r>
              <a:rPr lang="en-US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r>
              <a:rPr lang="ru-RU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b="0" dirty="0" smtClean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наблюдение  </a:t>
            </a:r>
            <a:r>
              <a:rPr lang="ru-RU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ионосферы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483190" y="4646543"/>
            <a:ext cx="2329819" cy="34157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wrap="square" lIns="40285" tIns="18803" rIns="40285" bIns="26857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tx2"/>
                </a:solidFill>
                <a:effectLst/>
                <a:latin typeface="Arial Narrow" pitchFamily="34" charset="0"/>
                <a:cs typeface="Arial" pitchFamily="34" charset="0"/>
              </a:defRPr>
            </a:lvl1pPr>
          </a:lstStyle>
          <a:p>
            <a:pPr algn="l" defTabSz="682226">
              <a:lnSpc>
                <a:spcPct val="80000"/>
              </a:lnSpc>
            </a:pPr>
            <a:r>
              <a:rPr lang="ru-RU" dirty="0">
                <a:solidFill>
                  <a:srgbClr val="9BBB59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Перспективные КА: </a:t>
            </a:r>
            <a:br>
              <a:rPr lang="ru-RU" dirty="0">
                <a:solidFill>
                  <a:srgbClr val="9BBB59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b="0" dirty="0">
                <a:solidFill>
                  <a:srgbClr val="9BBB59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радиолокационная съемка</a:t>
            </a:r>
          </a:p>
        </p:txBody>
      </p:sp>
      <p:grpSp>
        <p:nvGrpSpPr>
          <p:cNvPr id="7178" name="Группа 92"/>
          <p:cNvGrpSpPr>
            <a:grpSpLocks/>
          </p:cNvGrpSpPr>
          <p:nvPr/>
        </p:nvGrpSpPr>
        <p:grpSpPr bwMode="auto">
          <a:xfrm>
            <a:off x="3913247" y="1193509"/>
            <a:ext cx="766286" cy="540698"/>
            <a:chOff x="5437932" y="1284532"/>
            <a:chExt cx="829765" cy="720115"/>
          </a:xfrm>
        </p:grpSpPr>
        <p:pic>
          <p:nvPicPr>
            <p:cNvPr id="135" name="Picture 8" descr="Электро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54961" y="1284532"/>
              <a:ext cx="566771" cy="4279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" name="TextBox 135"/>
            <p:cNvSpPr txBox="1"/>
            <p:nvPr/>
          </p:nvSpPr>
          <p:spPr bwMode="auto">
            <a:xfrm>
              <a:off x="5437932" y="1717391"/>
              <a:ext cx="829765" cy="287256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Электро-Л4</a:t>
              </a: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1334588" y="43997"/>
            <a:ext cx="7809412" cy="51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09" tIns="34107" rIns="68209" bIns="34107" rtlCol="0" anchor="ctr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2226"/>
            <a:r>
              <a:rPr lang="ru-RU" sz="1500" dirty="0" smtClean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РОССИЙСКАЯ ОРБИТАЛЬНАЯ ГРУППИРОВКА КОСМИЧЕСКИХ АППАРАТОВ ДЗЗ</a:t>
            </a:r>
          </a:p>
          <a:p>
            <a:pPr defTabSz="682226"/>
            <a:r>
              <a:rPr lang="ru-RU" sz="1400" b="0" dirty="0" smtClean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ru-RU" sz="1400" b="0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Федеральная космическая программа России на 2016 – 2025 годы) </a:t>
            </a:r>
          </a:p>
        </p:txBody>
      </p:sp>
      <p:grpSp>
        <p:nvGrpSpPr>
          <p:cNvPr id="7181" name="Группа 92"/>
          <p:cNvGrpSpPr>
            <a:grpSpLocks/>
          </p:cNvGrpSpPr>
          <p:nvPr/>
        </p:nvGrpSpPr>
        <p:grpSpPr bwMode="auto">
          <a:xfrm>
            <a:off x="4852982" y="1159793"/>
            <a:ext cx="764682" cy="540698"/>
            <a:chOff x="5438800" y="1284532"/>
            <a:chExt cx="828028" cy="720115"/>
          </a:xfrm>
        </p:grpSpPr>
        <p:pic>
          <p:nvPicPr>
            <p:cNvPr id="163" name="Picture 8" descr="Электро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554961" y="1284532"/>
              <a:ext cx="566771" cy="4279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" name="TextBox 163"/>
            <p:cNvSpPr txBox="1"/>
            <p:nvPr/>
          </p:nvSpPr>
          <p:spPr bwMode="auto">
            <a:xfrm>
              <a:off x="5438800" y="1717391"/>
              <a:ext cx="828028" cy="287256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Электро-Л5</a:t>
              </a:r>
            </a:p>
          </p:txBody>
        </p:sp>
      </p:grpSp>
      <p:grpSp>
        <p:nvGrpSpPr>
          <p:cNvPr id="7185" name="Группа 162"/>
          <p:cNvGrpSpPr>
            <a:grpSpLocks/>
          </p:cNvGrpSpPr>
          <p:nvPr/>
        </p:nvGrpSpPr>
        <p:grpSpPr bwMode="auto">
          <a:xfrm>
            <a:off x="4798892" y="642655"/>
            <a:ext cx="880099" cy="503480"/>
            <a:chOff x="5296645" y="1990151"/>
            <a:chExt cx="1212496" cy="853602"/>
          </a:xfrm>
        </p:grpSpPr>
        <p:pic>
          <p:nvPicPr>
            <p:cNvPr id="175" name="Picture 8" descr="Метеор-М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534500" y="1990151"/>
              <a:ext cx="714092" cy="4628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" name="TextBox 175"/>
            <p:cNvSpPr txBox="1"/>
            <p:nvPr/>
          </p:nvSpPr>
          <p:spPr>
            <a:xfrm>
              <a:off x="5296645" y="2478078"/>
              <a:ext cx="1212496" cy="36567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Метеор-М2-4</a:t>
              </a:r>
            </a:p>
          </p:txBody>
        </p:sp>
      </p:grpSp>
      <p:grpSp>
        <p:nvGrpSpPr>
          <p:cNvPr id="207" name="Группа 11"/>
          <p:cNvGrpSpPr>
            <a:grpSpLocks/>
          </p:cNvGrpSpPr>
          <p:nvPr/>
        </p:nvGrpSpPr>
        <p:grpSpPr bwMode="auto">
          <a:xfrm>
            <a:off x="473689" y="1504311"/>
            <a:ext cx="800690" cy="543178"/>
            <a:chOff x="5448696" y="1281225"/>
            <a:chExt cx="868576" cy="723423"/>
          </a:xfrm>
        </p:grpSpPr>
        <p:pic>
          <p:nvPicPr>
            <p:cNvPr id="210" name="Picture 8" descr="Электро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5579111" y="1281225"/>
              <a:ext cx="547481" cy="4072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" name="TextBox 213"/>
            <p:cNvSpPr txBox="1"/>
            <p:nvPr/>
          </p:nvSpPr>
          <p:spPr bwMode="auto">
            <a:xfrm>
              <a:off x="5448696" y="1717390"/>
              <a:ext cx="868576" cy="287258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Электро-Л2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696690" y="3529205"/>
            <a:ext cx="649266" cy="517792"/>
            <a:chOff x="5739555" y="4797816"/>
            <a:chExt cx="703370" cy="690389"/>
          </a:xfrm>
        </p:grpSpPr>
        <p:sp>
          <p:nvSpPr>
            <p:cNvPr id="196" name="TextBox 195"/>
            <p:cNvSpPr txBox="1"/>
            <p:nvPr/>
          </p:nvSpPr>
          <p:spPr bwMode="auto">
            <a:xfrm>
              <a:off x="5739555" y="5200624"/>
              <a:ext cx="703370" cy="287581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accent3">
                      <a:lumMod val="50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9BBB59">
                      <a:lumMod val="50000"/>
                    </a:srgb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Обзор-Р1</a:t>
              </a:r>
            </a:p>
          </p:txBody>
        </p:sp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11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7551" y="4797816"/>
              <a:ext cx="539324" cy="4019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" name="Группа 83"/>
          <p:cNvGrpSpPr>
            <a:grpSpLocks/>
          </p:cNvGrpSpPr>
          <p:nvPr/>
        </p:nvGrpSpPr>
        <p:grpSpPr bwMode="auto">
          <a:xfrm>
            <a:off x="1385653" y="2743722"/>
            <a:ext cx="800688" cy="495082"/>
            <a:chOff x="5418923" y="4009948"/>
            <a:chExt cx="867169" cy="661206"/>
          </a:xfrm>
        </p:grpSpPr>
        <p:sp>
          <p:nvSpPr>
            <p:cNvPr id="165" name="TextBox 164"/>
            <p:cNvSpPr txBox="1"/>
            <p:nvPr/>
          </p:nvSpPr>
          <p:spPr bwMode="auto">
            <a:xfrm>
              <a:off x="5418923" y="4383095"/>
              <a:ext cx="867169" cy="288059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Канопус-В3</a:t>
              </a:r>
            </a:p>
          </p:txBody>
        </p:sp>
        <p:pic>
          <p:nvPicPr>
            <p:cNvPr id="166" name="Picture 3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5522492" y="4009948"/>
              <a:ext cx="603076" cy="3760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7" name="Группа 83"/>
          <p:cNvGrpSpPr>
            <a:grpSpLocks/>
          </p:cNvGrpSpPr>
          <p:nvPr/>
        </p:nvGrpSpPr>
        <p:grpSpPr bwMode="auto">
          <a:xfrm>
            <a:off x="2292925" y="2754611"/>
            <a:ext cx="773844" cy="495084"/>
            <a:chOff x="5408111" y="4009945"/>
            <a:chExt cx="838094" cy="661208"/>
          </a:xfrm>
        </p:grpSpPr>
        <p:sp>
          <p:nvSpPr>
            <p:cNvPr id="168" name="TextBox 167"/>
            <p:cNvSpPr txBox="1"/>
            <p:nvPr/>
          </p:nvSpPr>
          <p:spPr bwMode="auto">
            <a:xfrm>
              <a:off x="5408111" y="4383094"/>
              <a:ext cx="838094" cy="288059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Канопус-В4</a:t>
              </a:r>
            </a:p>
          </p:txBody>
        </p:sp>
        <p:pic>
          <p:nvPicPr>
            <p:cNvPr id="172" name="Picture 3"/>
            <p:cNvPicPr>
              <a:picLocks noChangeAspect="1" noChangeArrowheads="1"/>
            </p:cNvPicPr>
            <p:nvPr/>
          </p:nvPicPr>
          <p:blipFill>
            <a:blip r:embed="rId6" cstate="screen">
              <a:grayscl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22492" y="4009945"/>
              <a:ext cx="603076" cy="3760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5979064" y="3317317"/>
            <a:ext cx="780713" cy="545764"/>
            <a:chOff x="5736558" y="2688706"/>
            <a:chExt cx="780713" cy="545763"/>
          </a:xfrm>
        </p:grpSpPr>
        <p:sp>
          <p:nvSpPr>
            <p:cNvPr id="104" name="TextBox 103"/>
            <p:cNvSpPr txBox="1"/>
            <p:nvPr/>
          </p:nvSpPr>
          <p:spPr bwMode="auto">
            <a:xfrm>
              <a:off x="5736558" y="3018783"/>
              <a:ext cx="780713" cy="215686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Ресурс-ПМ1</a:t>
              </a:r>
            </a:p>
          </p:txBody>
        </p:sp>
        <p:pic>
          <p:nvPicPr>
            <p:cNvPr id="200" name="Picture 2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552538">
              <a:off x="5981058" y="2688706"/>
              <a:ext cx="306451" cy="3428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7971621" y="3414804"/>
            <a:ext cx="799948" cy="537529"/>
            <a:chOff x="6524450" y="2704083"/>
            <a:chExt cx="799948" cy="537528"/>
          </a:xfrm>
        </p:grpSpPr>
        <p:sp>
          <p:nvSpPr>
            <p:cNvPr id="185" name="TextBox 184"/>
            <p:cNvSpPr txBox="1"/>
            <p:nvPr/>
          </p:nvSpPr>
          <p:spPr bwMode="auto">
            <a:xfrm>
              <a:off x="6524450" y="3025925"/>
              <a:ext cx="799948" cy="215686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Ресурс-ПМ2</a:t>
              </a:r>
            </a:p>
          </p:txBody>
        </p:sp>
        <p:pic>
          <p:nvPicPr>
            <p:cNvPr id="201" name="Picture 2"/>
            <p:cNvPicPr>
              <a:picLocks noChangeAspect="1" noChangeArrowheads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552538">
              <a:off x="6765014" y="2704083"/>
              <a:ext cx="306451" cy="3428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" name="TextBox 203"/>
          <p:cNvSpPr txBox="1"/>
          <p:nvPr/>
        </p:nvSpPr>
        <p:spPr>
          <a:xfrm>
            <a:off x="35499" y="4646543"/>
            <a:ext cx="2989213" cy="48930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wrap="square" lIns="40285" tIns="18803" rIns="40285" bIns="26857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cs typeface="Arial" pitchFamily="34" charset="0"/>
              </a:defRPr>
            </a:lvl1pPr>
          </a:lstStyle>
          <a:p>
            <a:pPr algn="l" defTabSz="682226">
              <a:lnSpc>
                <a:spcPct val="80000"/>
              </a:lnSpc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Действующие КА:  </a:t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b="0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мультиспектральная</a:t>
            </a:r>
            <a:r>
              <a:rPr lang="en-US" b="0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b="0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съемка </a:t>
            </a:r>
            <a:endParaRPr lang="ru-RU" b="0" dirty="0" smtClean="0">
              <a:solidFill>
                <a:prstClr val="black">
                  <a:lumMod val="65000"/>
                  <a:lumOff val="35000"/>
                </a:prst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l" defTabSz="682226">
              <a:lnSpc>
                <a:spcPct val="80000"/>
              </a:lnSpc>
            </a:pPr>
            <a:r>
              <a:rPr lang="en-US" b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ru-RU" b="0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видимый и ИК диапазоны</a:t>
            </a:r>
            <a:r>
              <a:rPr lang="en-US" b="0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ru-RU" b="0" dirty="0">
              <a:solidFill>
                <a:prstClr val="black">
                  <a:lumMod val="65000"/>
                  <a:lumOff val="35000"/>
                </a:prst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5" name="Группа 52"/>
          <p:cNvGrpSpPr>
            <a:grpSpLocks/>
          </p:cNvGrpSpPr>
          <p:nvPr/>
        </p:nvGrpSpPr>
        <p:grpSpPr bwMode="auto">
          <a:xfrm>
            <a:off x="446053" y="2722133"/>
            <a:ext cx="889159" cy="491752"/>
            <a:chOff x="5070146" y="3982066"/>
            <a:chExt cx="1374302" cy="743197"/>
          </a:xfrm>
        </p:grpSpPr>
        <p:sp>
          <p:nvSpPr>
            <p:cNvPr id="54" name="TextBox 53"/>
            <p:cNvSpPr txBox="1"/>
            <p:nvPr/>
          </p:nvSpPr>
          <p:spPr bwMode="auto">
            <a:xfrm>
              <a:off x="5070146" y="4445807"/>
              <a:ext cx="1374302" cy="279456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800" b="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Канопус</a:t>
              </a:r>
              <a:r>
                <a:rPr lang="ru-RU" sz="800" b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-В-ИК</a:t>
              </a: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6" cstate="screen">
              <a:grayscl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61059" y="3982066"/>
              <a:ext cx="821889" cy="43135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" name="Группа 116"/>
          <p:cNvGrpSpPr>
            <a:grpSpLocks/>
          </p:cNvGrpSpPr>
          <p:nvPr/>
        </p:nvGrpSpPr>
        <p:grpSpPr bwMode="auto">
          <a:xfrm>
            <a:off x="4268430" y="2884506"/>
            <a:ext cx="594764" cy="513752"/>
            <a:chOff x="5542167" y="4877807"/>
            <a:chExt cx="644729" cy="684917"/>
          </a:xfrm>
        </p:grpSpPr>
        <p:pic>
          <p:nvPicPr>
            <p:cNvPr id="187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855" y="4877807"/>
              <a:ext cx="510676" cy="39262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0" name="TextBox 189"/>
            <p:cNvSpPr txBox="1"/>
            <p:nvPr/>
          </p:nvSpPr>
          <p:spPr bwMode="auto">
            <a:xfrm>
              <a:off x="5542167" y="5275179"/>
              <a:ext cx="644729" cy="28754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Аист-2Т1</a:t>
              </a:r>
            </a:p>
          </p:txBody>
        </p:sp>
      </p:grpSp>
      <p:grpSp>
        <p:nvGrpSpPr>
          <p:cNvPr id="197" name="Группа 116"/>
          <p:cNvGrpSpPr>
            <a:grpSpLocks/>
          </p:cNvGrpSpPr>
          <p:nvPr/>
        </p:nvGrpSpPr>
        <p:grpSpPr bwMode="auto">
          <a:xfrm>
            <a:off x="6763512" y="3586241"/>
            <a:ext cx="614001" cy="513752"/>
            <a:chOff x="5531741" y="4877807"/>
            <a:chExt cx="665582" cy="684917"/>
          </a:xfrm>
        </p:grpSpPr>
        <p:pic>
          <p:nvPicPr>
            <p:cNvPr id="198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855" y="4877807"/>
              <a:ext cx="510676" cy="39262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5" name="TextBox 204"/>
            <p:cNvSpPr txBox="1"/>
            <p:nvPr/>
          </p:nvSpPr>
          <p:spPr bwMode="auto">
            <a:xfrm>
              <a:off x="5531741" y="5275179"/>
              <a:ext cx="665582" cy="28754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2"/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Аист-2Т2</a:t>
              </a:r>
            </a:p>
          </p:txBody>
        </p:sp>
      </p:grpSp>
      <p:sp>
        <p:nvSpPr>
          <p:cNvPr id="18" name="Штриховая стрелка вправо 17"/>
          <p:cNvSpPr/>
          <p:nvPr/>
        </p:nvSpPr>
        <p:spPr>
          <a:xfrm>
            <a:off x="35506" y="2272064"/>
            <a:ext cx="9181026" cy="378327"/>
          </a:xfrm>
          <a:prstGeom prst="stripedRightArrow">
            <a:avLst>
              <a:gd name="adj1" fmla="val 77740"/>
              <a:gd name="adj2" fmla="val 63209"/>
            </a:avLst>
          </a:prstGeom>
          <a:gradFill flip="none" rotWithShape="1">
            <a:gsLst>
              <a:gs pos="14000">
                <a:schemeClr val="accent5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0"/>
            <a:tileRect/>
          </a:gradFill>
          <a:ln w="1905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40" tIns="40576" rIns="81140" bIns="40576" anchor="ctr"/>
          <a:lstStyle/>
          <a:p>
            <a:pPr algn="ctr" defTabSz="682226">
              <a:defRPr/>
            </a:pP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197" name="TextBox 46"/>
          <p:cNvSpPr txBox="1">
            <a:spLocks noChangeArrowheads="1"/>
          </p:cNvSpPr>
          <p:nvPr/>
        </p:nvSpPr>
        <p:spPr bwMode="auto">
          <a:xfrm>
            <a:off x="1544891" y="2318322"/>
            <a:ext cx="612706" cy="2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140" tIns="40576" rIns="81140" bIns="40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defTabSz="682226" eaLnBrk="1" hangingPunct="1"/>
            <a:r>
              <a:rPr lang="ru-RU" altLang="ru-RU" sz="1400" b="1" spc="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2022</a:t>
            </a:r>
          </a:p>
        </p:txBody>
      </p:sp>
      <p:sp>
        <p:nvSpPr>
          <p:cNvPr id="7199" name="TextBox 46"/>
          <p:cNvSpPr txBox="1">
            <a:spLocks noChangeArrowheads="1"/>
          </p:cNvSpPr>
          <p:nvPr/>
        </p:nvSpPr>
        <p:spPr bwMode="auto">
          <a:xfrm>
            <a:off x="4062067" y="2315633"/>
            <a:ext cx="612706" cy="2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140" tIns="40576" rIns="81140" bIns="40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defTabSz="682226" eaLnBrk="1" hangingPunct="1"/>
            <a:r>
              <a:rPr lang="ru-RU" altLang="ru-RU" sz="1400" b="1" spc="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2023</a:t>
            </a:r>
          </a:p>
        </p:txBody>
      </p:sp>
      <p:sp>
        <p:nvSpPr>
          <p:cNvPr id="7201" name="TextBox 46"/>
          <p:cNvSpPr txBox="1">
            <a:spLocks noChangeArrowheads="1"/>
          </p:cNvSpPr>
          <p:nvPr/>
        </p:nvSpPr>
        <p:spPr bwMode="auto">
          <a:xfrm>
            <a:off x="6425062" y="2312532"/>
            <a:ext cx="638354" cy="2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140" tIns="40576" rIns="81140" bIns="40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defTabSz="682226" eaLnBrk="1" hangingPunct="1"/>
            <a:r>
              <a:rPr lang="ru-RU" altLang="ru-RU" sz="1400" b="1" spc="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2024</a:t>
            </a:r>
          </a:p>
        </p:txBody>
      </p:sp>
      <p:sp>
        <p:nvSpPr>
          <p:cNvPr id="7203" name="TextBox 46"/>
          <p:cNvSpPr txBox="1">
            <a:spLocks noChangeArrowheads="1"/>
          </p:cNvSpPr>
          <p:nvPr/>
        </p:nvSpPr>
        <p:spPr bwMode="auto">
          <a:xfrm>
            <a:off x="8003246" y="2301806"/>
            <a:ext cx="612706" cy="2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140" tIns="40576" rIns="81140" bIns="40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defTabSz="682226" eaLnBrk="1" hangingPunct="1"/>
            <a:r>
              <a:rPr lang="ru-RU" altLang="ru-RU" sz="1400" b="1" spc="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2025</a:t>
            </a:r>
          </a:p>
        </p:txBody>
      </p:sp>
      <p:sp>
        <p:nvSpPr>
          <p:cNvPr id="138" name="TextBox 137"/>
          <p:cNvSpPr txBox="1"/>
          <p:nvPr/>
        </p:nvSpPr>
        <p:spPr>
          <a:xfrm rot="16200000">
            <a:off x="-818462" y="3464870"/>
            <a:ext cx="2139345" cy="357164"/>
          </a:xfrm>
          <a:prstGeom prst="rect">
            <a:avLst/>
          </a:prstGeom>
          <a:solidFill>
            <a:srgbClr val="728E3A"/>
          </a:solidFill>
          <a:ln>
            <a:noFill/>
          </a:ln>
          <a:effectLst>
            <a:softEdge rad="63500"/>
          </a:effectLst>
        </p:spPr>
        <p:txBody>
          <a:bodyPr wrap="square" lIns="81140" tIns="40576" rIns="81140" bIns="40576" anchor="ctr">
            <a:noAutofit/>
          </a:bodyPr>
          <a:lstStyle/>
          <a:p>
            <a:pPr algn="ctr" defTabSz="682226">
              <a:defRPr/>
            </a:pPr>
            <a:r>
              <a:rPr lang="ru-RU" sz="900" cap="all" spc="7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Природные ресурсы</a:t>
            </a:r>
          </a:p>
        </p:txBody>
      </p:sp>
      <p:sp>
        <p:nvSpPr>
          <p:cNvPr id="137" name="TextBox 136"/>
          <p:cNvSpPr txBox="1"/>
          <p:nvPr/>
        </p:nvSpPr>
        <p:spPr>
          <a:xfrm rot="16200000">
            <a:off x="-631604" y="1276536"/>
            <a:ext cx="1779105" cy="3643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40576" rIns="0" bIns="40576" anchor="ctr">
            <a:noAutofit/>
          </a:bodyPr>
          <a:lstStyle/>
          <a:p>
            <a:pPr algn="ctr" defTabSz="682226">
              <a:defRPr/>
            </a:pPr>
            <a:r>
              <a:rPr lang="ru-RU" sz="900" cap="all" spc="7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Гидрометеорология</a:t>
            </a:r>
          </a:p>
        </p:txBody>
      </p:sp>
      <p:grpSp>
        <p:nvGrpSpPr>
          <p:cNvPr id="145" name="Группа 144"/>
          <p:cNvGrpSpPr/>
          <p:nvPr/>
        </p:nvGrpSpPr>
        <p:grpSpPr>
          <a:xfrm>
            <a:off x="3590377" y="1703245"/>
            <a:ext cx="1229554" cy="591000"/>
            <a:chOff x="6201183" y="1444275"/>
            <a:chExt cx="1886221" cy="788000"/>
          </a:xfrm>
        </p:grpSpPr>
        <p:pic>
          <p:nvPicPr>
            <p:cNvPr id="147" name="Рисунок 146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2765" y="1444275"/>
              <a:ext cx="1070326" cy="5615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8" name="TextBox 191"/>
            <p:cNvSpPr txBox="1"/>
            <p:nvPr/>
          </p:nvSpPr>
          <p:spPr bwMode="auto">
            <a:xfrm>
              <a:off x="6201183" y="1944693"/>
              <a:ext cx="1886221" cy="287582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marL="0" algn="l" defTabSz="9140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05" algn="l" defTabSz="9140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12" algn="l" defTabSz="9140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017" algn="l" defTabSz="9140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025" algn="l" defTabSz="9140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028" algn="l" defTabSz="9140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033" algn="l" defTabSz="9140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041" algn="l" defTabSz="9140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047" algn="l" defTabSz="9140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2226"/>
              <a:r>
                <a:rPr lang="ru-RU" sz="1000" dirty="0">
                  <a:solidFill>
                    <a:srgbClr val="1F497D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Ионосфера 1, 2, 3, 4</a:t>
              </a:r>
            </a:p>
          </p:txBody>
        </p:sp>
      </p:grpSp>
      <p:grpSp>
        <p:nvGrpSpPr>
          <p:cNvPr id="133" name="Группа 83"/>
          <p:cNvGrpSpPr>
            <a:grpSpLocks/>
          </p:cNvGrpSpPr>
          <p:nvPr/>
        </p:nvGrpSpPr>
        <p:grpSpPr bwMode="auto">
          <a:xfrm>
            <a:off x="2278960" y="3263225"/>
            <a:ext cx="800686" cy="495085"/>
            <a:chOff x="5426743" y="4009945"/>
            <a:chExt cx="867165" cy="661210"/>
          </a:xfrm>
        </p:grpSpPr>
        <p:sp>
          <p:nvSpPr>
            <p:cNvPr id="139" name="TextBox 138"/>
            <p:cNvSpPr txBox="1"/>
            <p:nvPr/>
          </p:nvSpPr>
          <p:spPr bwMode="auto">
            <a:xfrm>
              <a:off x="5426743" y="4383096"/>
              <a:ext cx="867165" cy="288059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Канопус-В6</a:t>
              </a:r>
            </a:p>
          </p:txBody>
        </p:sp>
        <p:pic>
          <p:nvPicPr>
            <p:cNvPr id="141" name="Picture 3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5522492" y="4009945"/>
              <a:ext cx="603076" cy="3760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9" name="Группа 135"/>
          <p:cNvGrpSpPr/>
          <p:nvPr/>
        </p:nvGrpSpPr>
        <p:grpSpPr>
          <a:xfrm>
            <a:off x="4604962" y="3938202"/>
            <a:ext cx="884908" cy="527693"/>
            <a:chOff x="7315045" y="3560666"/>
            <a:chExt cx="958653" cy="703588"/>
          </a:xfrm>
        </p:grpSpPr>
        <p:sp>
          <p:nvSpPr>
            <p:cNvPr id="142" name="TextBox 141"/>
            <p:cNvSpPr txBox="1"/>
            <p:nvPr/>
          </p:nvSpPr>
          <p:spPr bwMode="auto">
            <a:xfrm>
              <a:off x="7315045" y="3976674"/>
              <a:ext cx="958653" cy="28758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accent3">
                      <a:lumMod val="50000"/>
                    </a:schemeClr>
                  </a:solidFill>
                  <a:effectLst/>
                  <a:latin typeface="Arial Narrow" pitchFamily="34" charset="0"/>
                  <a:cs typeface="Arial" pitchFamily="34" charset="0"/>
                </a:defRPr>
              </a:lvl1pPr>
            </a:lstStyle>
            <a:p>
              <a:pPr defTabSz="682226"/>
              <a:r>
                <a:rPr lang="ru-RU" sz="1000" b="0" dirty="0" smtClean="0">
                  <a:solidFill>
                    <a:srgbClr val="9BBB59">
                      <a:lumMod val="50000"/>
                    </a:srgb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Кондор-ФКА2</a:t>
              </a:r>
              <a:endParaRPr lang="ru-RU" sz="1000" b="0" dirty="0">
                <a:solidFill>
                  <a:srgbClr val="9BBB59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43" name="Picture 3" descr="D:\Stremov\08_Презентация_хар_спут\Кондор.png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69" y="3560666"/>
              <a:ext cx="736425" cy="3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3537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64" y="1603867"/>
            <a:ext cx="3736834" cy="2802626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31940" y="1329613"/>
            <a:ext cx="8154906" cy="513053"/>
          </a:xfrm>
          <a:prstGeom prst="roundRect">
            <a:avLst>
              <a:gd name="adj" fmla="val 7354"/>
            </a:avLst>
          </a:prstGeom>
          <a:noFill/>
          <a:ln w="12700">
            <a:noFill/>
            <a:headEnd/>
            <a:tailEnd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43" tIns="34272" rIns="68543" bIns="34272">
            <a:spAutoFit/>
          </a:bodyPr>
          <a:lstStyle/>
          <a:p>
            <a:pPr marL="0" lvl="1" defTabSz="685635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200" b="1" cap="all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год – запуск ка «кондор-</a:t>
            </a:r>
            <a:r>
              <a:rPr lang="ru-RU" sz="1200" b="1" cap="all" dirty="0" err="1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фка</a:t>
            </a:r>
            <a:r>
              <a:rPr lang="ru-RU" sz="1200" b="1" cap="all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 №</a:t>
            </a:r>
            <a:r>
              <a:rPr lang="ru-RU" sz="1200" b="1" cap="all" dirty="0" smtClean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endParaRPr lang="ru-RU" sz="1200" b="1" cap="all" dirty="0">
              <a:solidFill>
                <a:srgbClr val="1F497D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1" defTabSz="685635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200" b="1" cap="all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год – запуск ка «кондор-</a:t>
            </a:r>
            <a:r>
              <a:rPr lang="ru-RU" sz="1200" b="1" cap="all" dirty="0" err="1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фка</a:t>
            </a:r>
            <a:r>
              <a:rPr lang="ru-RU" sz="1200" b="1" cap="all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 №</a:t>
            </a:r>
            <a:r>
              <a:rPr lang="ru-RU" sz="1200" b="1" cap="all" dirty="0" smtClean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 </a:t>
            </a:r>
            <a:r>
              <a:rPr lang="ru-RU" sz="1200" b="1" cap="all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КА «ОБЗОР-Р»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7" t="10238" r="6949" b="22445"/>
          <a:stretch/>
        </p:blipFill>
        <p:spPr>
          <a:xfrm>
            <a:off x="0" y="905504"/>
            <a:ext cx="3707904" cy="198461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564068" y="589050"/>
            <a:ext cx="8154906" cy="244520"/>
          </a:xfrm>
          <a:prstGeom prst="roundRect">
            <a:avLst>
              <a:gd name="adj" fmla="val 7354"/>
            </a:avLst>
          </a:prstGeom>
          <a:noFill/>
          <a:ln w="12700">
            <a:noFill/>
            <a:headEnd/>
            <a:tailEnd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43" tIns="34272" rIns="68543" bIns="34272">
            <a:spAutoFit/>
          </a:bodyPr>
          <a:lstStyle/>
          <a:p>
            <a:pPr marL="0" lvl="1" algn="ctr" defTabSz="685635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200" b="1" cap="all" dirty="0">
                <a:solidFill>
                  <a:srgbClr val="1F497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2022-2023 годы – запуск космических аппаратов радиолокационного наблюдения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5526" y="2956375"/>
            <a:ext cx="8671991" cy="2077368"/>
          </a:xfrm>
          <a:prstGeom prst="roundRect">
            <a:avLst>
              <a:gd name="adj" fmla="val 7354"/>
            </a:avLst>
          </a:prstGeom>
          <a:noFill/>
          <a:ln w="12700">
            <a:noFill/>
            <a:headEnd/>
            <a:tailEnd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43" tIns="34272" rIns="68543" bIns="34272">
            <a:spAutoFit/>
          </a:bodyPr>
          <a:lstStyle/>
          <a:p>
            <a:pPr marL="0" lvl="1" defTabSz="685635">
              <a:lnSpc>
                <a:spcPct val="90000"/>
              </a:lnSpc>
              <a:spcBef>
                <a:spcPts val="450"/>
              </a:spcBef>
              <a:defRPr/>
            </a:pPr>
            <a:r>
              <a:rPr lang="ru-RU" sz="1200" b="1" cap="all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Космические комплексы РЛН </a:t>
            </a:r>
            <a:endParaRPr lang="ru-RU" sz="1200" b="1" cap="all" dirty="0" smtClean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1" defTabSz="685635">
              <a:lnSpc>
                <a:spcPct val="90000"/>
              </a:lnSpc>
              <a:spcBef>
                <a:spcPts val="450"/>
              </a:spcBef>
              <a:defRPr/>
            </a:pPr>
            <a:r>
              <a:rPr lang="ru-RU" sz="1200" b="1" cap="all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интересах нефтегазовой отрасли позволят </a:t>
            </a:r>
            <a:r>
              <a:rPr lang="ru-RU" sz="1200" b="1" cap="all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решать следующие задачи:</a:t>
            </a:r>
          </a:p>
          <a:p>
            <a:pPr indent="133350" defTabSz="685635">
              <a:lnSpc>
                <a:spcPct val="90000"/>
              </a:lnSpc>
              <a:spcBef>
                <a:spcPts val="450"/>
              </a:spcBef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геодинамических процессов</a:t>
            </a:r>
          </a:p>
          <a:p>
            <a:pPr indent="133350" defTabSz="685635">
              <a:lnSpc>
                <a:spcPct val="90000"/>
              </a:lnSpc>
              <a:spcBef>
                <a:spcPts val="450"/>
              </a:spcBef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деформаций зданий, сооружений и других объектов инфраструктуры</a:t>
            </a:r>
            <a:endParaRPr lang="en-US" sz="1200" dirty="0" smtClean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indent="133350" defTabSz="685635">
              <a:lnSpc>
                <a:spcPct val="90000"/>
              </a:lnSpc>
              <a:spcBef>
                <a:spcPts val="450"/>
              </a:spcBef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территорий (суши и водных поверхностей) с целью выявления изменений </a:t>
            </a:r>
            <a:br>
              <a:rPr lang="ru-RU" sz="12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2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объектах инфраструктуры и прилегающих районах</a:t>
            </a:r>
          </a:p>
          <a:p>
            <a:pPr indent="133350" defTabSz="685635">
              <a:lnSpc>
                <a:spcPct val="90000"/>
              </a:lnSpc>
              <a:spcBef>
                <a:spcPts val="450"/>
              </a:spcBef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Выявление разливов нефтепродуктов</a:t>
            </a:r>
          </a:p>
          <a:p>
            <a:pPr indent="133350" defTabSz="685635">
              <a:lnSpc>
                <a:spcPct val="90000"/>
              </a:lnSpc>
              <a:spcBef>
                <a:spcPts val="450"/>
              </a:spcBef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экологической обстановки</a:t>
            </a:r>
          </a:p>
          <a:p>
            <a:pPr indent="133350" defTabSz="685635">
              <a:lnSpc>
                <a:spcPct val="90000"/>
              </a:lnSpc>
              <a:spcBef>
                <a:spcPts val="450"/>
              </a:spcBef>
              <a:buFont typeface="Wingdings" pitchFamily="2" charset="2"/>
              <a:buChar char="§"/>
              <a:defRPr/>
            </a:pPr>
            <a:endParaRPr lang="ru-RU" sz="11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2789802" y="125216"/>
            <a:ext cx="367240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/>
        </p:spPr>
        <p:txBody>
          <a:bodyPr lIns="68466" tIns="34234" rIns="68466" bIns="34234" anchor="ctr"/>
          <a:lstStyle>
            <a:defPPr>
              <a:defRPr lang="ru-RU"/>
            </a:defPPr>
            <a:lvl1pPr eaLnBrk="0" hangingPunct="0">
              <a:buClr>
                <a:srgbClr val="E46C0A"/>
              </a:buClr>
              <a:buSzPct val="128000"/>
              <a:defRPr b="1">
                <a:solidFill>
                  <a:srgbClr val="1F497D">
                    <a:lumMod val="7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 algn="ctr" defTabSz="685635"/>
            <a:r>
              <a:rPr lang="ru-RU" altLang="ru-RU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БЛИЖАЙШИЕ ПЕРСПЕКТИВЫ</a:t>
            </a:r>
            <a:endParaRPr lang="ru-RU" altLang="ru-RU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34981" y="137314"/>
            <a:ext cx="5411390" cy="27853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ХАРАКТЕРИСТИКИ К</a:t>
            </a:r>
            <a:r>
              <a:rPr lang="ru-RU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</a:t>
            </a:r>
            <a:r>
              <a:rPr lang="ru-RU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«КОНДОР-ФКА»</a:t>
            </a:r>
            <a:endParaRPr lang="ru-RU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88645" y="2695697"/>
            <a:ext cx="29559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4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ГГ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38828" y="560011"/>
            <a:ext cx="7141350" cy="4534916"/>
            <a:chOff x="1758776" y="1252143"/>
            <a:chExt cx="8483203" cy="5387023"/>
          </a:xfrm>
        </p:grpSpPr>
        <p:pic>
          <p:nvPicPr>
            <p:cNvPr id="5" name="Picture 2" descr="I:\NTSOMZ\34план-проспект_Ко-ФКА\конф_РКС_июнь2015\фон_К-ФКА+tdk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776" y="1252143"/>
              <a:ext cx="8483203" cy="538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>
              <a:spLocks noChangeArrowheads="1"/>
            </p:cNvSpPr>
            <p:nvPr/>
          </p:nvSpPr>
          <p:spPr bwMode="auto">
            <a:xfrm>
              <a:off x="1758776" y="1252143"/>
              <a:ext cx="3024187" cy="1956001"/>
            </a:xfrm>
            <a:prstGeom prst="rect">
              <a:avLst/>
            </a:prstGeom>
            <a:solidFill>
              <a:schemeClr val="tx1">
                <a:alpha val="6196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Высота орбиты - </a:t>
              </a:r>
              <a:r>
                <a:rPr lang="ru-RU" altLang="ru-RU" sz="900" b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520 </a:t>
              </a: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км </a:t>
              </a:r>
              <a:endParaRPr lang="en-US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Частотный диапазон РСА - </a:t>
              </a:r>
              <a:r>
                <a:rPr lang="en-US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 (10 </a:t>
              </a: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см)</a:t>
              </a:r>
              <a:endParaRPr lang="en-US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endPara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Ширина полосы обзора</a:t>
              </a:r>
              <a:r>
                <a:rPr lang="en-US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–</a:t>
              </a:r>
              <a:r>
                <a:rPr lang="en-US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  <a:r>
                <a:rPr lang="en-US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х 500 км</a:t>
              </a:r>
              <a:endParaRPr lang="en-US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                   </a:t>
              </a:r>
              <a:endParaRPr lang="ru-RU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Интерферометрический режим съемки</a:t>
              </a:r>
              <a:r>
                <a:rPr lang="en-US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-</a:t>
              </a:r>
              <a:r>
                <a:rPr lang="en-US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многопроходный, тандемный (КС из 2 КА)</a:t>
              </a:r>
              <a:endParaRPr lang="en-US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9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Срок </a:t>
              </a:r>
              <a:r>
                <a:rPr lang="ru-RU" altLang="ru-RU" sz="9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запуска – 2022 г.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b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                     </a:t>
              </a:r>
              <a:endParaRPr lang="ru-RU" altLang="ru-RU" sz="11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7473398" y="3577035"/>
              <a:ext cx="1994086" cy="51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ДПР - не менее 10х10 км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1-2 м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7028498" y="4567010"/>
              <a:ext cx="1278103" cy="51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ДНР 10х500 км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1-3 м</a:t>
              </a: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224958" y="5489265"/>
              <a:ext cx="1599915" cy="51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altLang="ru-RU" sz="11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ОР (20-100)х500 км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altLang="ru-RU" sz="11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6-12 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71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33719" y="266707"/>
            <a:ext cx="5411390" cy="27853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ХАРАКТЕРИСТИКИ КА «КОНДОР-ФКА»</a:t>
            </a:r>
            <a:endParaRPr lang="ru-RU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507084"/>
              </p:ext>
            </p:extLst>
          </p:nvPr>
        </p:nvGraphicFramePr>
        <p:xfrm>
          <a:off x="611560" y="771550"/>
          <a:ext cx="7920881" cy="3769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368152"/>
                <a:gridCol w="1210159"/>
                <a:gridCol w="150561"/>
                <a:gridCol w="2244559"/>
                <a:gridCol w="1579298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Режим съемки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Пространственное разрешение, м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Ширина полосы захвата, км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Радиометрическое разрешение, дБ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Поляризация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</a:tr>
              <a:tr h="371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ДПР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(детальный прожекторный режим)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1 - 2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3.0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Г/Г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</a:tr>
              <a:tr h="464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ДНР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(детальный непрерывный режим)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2 - 3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 – 15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3.0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Г/Г или В/В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</a:tr>
              <a:tr h="556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ОР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(Обзорный режим)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6 - 12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 – </a:t>
                      </a: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2.0-3.0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В/В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</a:tr>
              <a:tr h="93632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Интерферометрический режим съемки  обеспечивается – многопроходный,  тандемный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89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Высота орбиты – 520 км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Срок активного существования – 5 лет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Частотный диапазон РСА  -  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(10 см)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Ширина полосы обзора – 2 х 500 км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Диапазон углов визирования – 20° – 55°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</a:endParaRPr>
                    </a:p>
                  </a:txBody>
                  <a:tcPr marL="30894" marR="308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53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0" y="-142346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0" y="29103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2267744" y="185557"/>
            <a:ext cx="532859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/>
        </p:spPr>
        <p:txBody>
          <a:bodyPr lIns="68466" tIns="34234" rIns="68466" bIns="34234" anchor="ctr"/>
          <a:lstStyle>
            <a:defPPr>
              <a:defRPr lang="ru-RU"/>
            </a:defPPr>
            <a:lvl1pPr eaLnBrk="0" hangingPunct="0">
              <a:buClr>
                <a:srgbClr val="E46C0A"/>
              </a:buClr>
              <a:buSzPct val="128000"/>
              <a:defRPr b="1">
                <a:solidFill>
                  <a:srgbClr val="1F497D">
                    <a:lumMod val="7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 algn="ctr" defTabSz="685635"/>
            <a:r>
              <a:rPr lang="ru-RU" altLang="ru-RU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БАЛЛИСТИЧЕСКОЕ ПОСТРОЕНИЕ</a:t>
            </a:r>
          </a:p>
          <a:p>
            <a:pPr algn="ctr" defTabSz="685635"/>
            <a:r>
              <a:rPr lang="ru-RU" altLang="ru-RU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КОСМИЧЕСКОЙ СИСТЕМЫ ИЗ ДВУХ КА</a:t>
            </a:r>
            <a:endParaRPr lang="ru-RU" altLang="ru-RU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98100" y="1151248"/>
            <a:ext cx="2628786" cy="3222907"/>
            <a:chOff x="2246168" y="512676"/>
            <a:chExt cx="4767970" cy="5845558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168" y="1047750"/>
              <a:ext cx="4762500" cy="4762500"/>
            </a:xfrm>
            <a:prstGeom prst="rect">
              <a:avLst/>
            </a:prstGeom>
          </p:spPr>
        </p:pic>
        <p:sp>
          <p:nvSpPr>
            <p:cNvPr id="19" name="Овал 18"/>
            <p:cNvSpPr/>
            <p:nvPr/>
          </p:nvSpPr>
          <p:spPr>
            <a:xfrm rot="21226893">
              <a:off x="3475290" y="512676"/>
              <a:ext cx="2304256" cy="5832648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 rot="21226893">
              <a:off x="2969278" y="525586"/>
              <a:ext cx="3316279" cy="5832648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85"/>
            <a:stretch/>
          </p:blipFill>
          <p:spPr>
            <a:xfrm>
              <a:off x="4627417" y="1047750"/>
              <a:ext cx="2386721" cy="4762500"/>
            </a:xfrm>
            <a:prstGeom prst="rect">
              <a:avLst/>
            </a:prstGeom>
          </p:spPr>
        </p:pic>
      </p:grpSp>
      <p:sp>
        <p:nvSpPr>
          <p:cNvPr id="2" name="Овал 1"/>
          <p:cNvSpPr/>
          <p:nvPr/>
        </p:nvSpPr>
        <p:spPr>
          <a:xfrm>
            <a:off x="1127388" y="2164090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B0F0"/>
                </a:solidFill>
              </a:rPr>
              <a:t>1</a:t>
            </a:r>
            <a:endParaRPr lang="ru-RU" sz="900" dirty="0">
              <a:solidFill>
                <a:srgbClr val="00B0F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401708" y="2727970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B0F0"/>
                </a:solidFill>
              </a:rPr>
              <a:t>2</a:t>
            </a:r>
            <a:endParaRPr lang="ru-RU" sz="900" dirty="0">
              <a:solidFill>
                <a:srgbClr val="00B0F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60538"/>
              </p:ext>
            </p:extLst>
          </p:nvPr>
        </p:nvGraphicFramePr>
        <p:xfrm>
          <a:off x="3851920" y="1647849"/>
          <a:ext cx="4536504" cy="2160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989"/>
                <a:gridCol w="2631515"/>
              </a:tblGrid>
              <a:tr h="5366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ТИП ОРБИТЫ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ОКОЛОКРУГОВАЯ СОЛНЕЧНО-СИНХРОННАЯ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ПЕРИОД ЗАМЫКАНИЯ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 СУТОК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НАКЛОНЕНИЕ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97.5°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</a:tr>
              <a:tr h="7981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ОТНОСИТЕЛЬНОЕ СМЕЩЕНИЕ ПЛОСКОСТЕЙ ОРБИТ КА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8.9°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ИНТЕРВАЛ НАБЛЮДЕНИЯ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36 МИНУТ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71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1896</Words>
  <Application>Microsoft Office PowerPoint</Application>
  <PresentationFormat>Экран (16:9)</PresentationFormat>
  <Paragraphs>400</Paragraphs>
  <Slides>31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Радиоголограмма</vt:lpstr>
      <vt:lpstr>Комплексное РЛИ</vt:lpstr>
      <vt:lpstr>Геореференцированное РЛИ</vt:lpstr>
      <vt:lpstr>Геокодированное РЛИ</vt:lpstr>
      <vt:lpstr>Ортотрансформированное РЛИ</vt:lpstr>
      <vt:lpstr>Презентация PowerPoint</vt:lpstr>
      <vt:lpstr>Радиометрически улучшенное РЛИ</vt:lpstr>
      <vt:lpstr>Цифровая карта рельефа местности (радарграмметрия)</vt:lpstr>
      <vt:lpstr>Изображение интерферограммы</vt:lpstr>
      <vt:lpstr>Изображение когерентности</vt:lpstr>
      <vt:lpstr>Цифровая карта рельефа местности (интерферометрия)</vt:lpstr>
      <vt:lpstr>Цифровая карта смещений</vt:lpstr>
      <vt:lpstr>Цифровая карта когерентного детектирования изменений</vt:lpstr>
      <vt:lpstr>Цифровая карта амплитудного детектирования изменений</vt:lpstr>
      <vt:lpstr>Цифровая карта типов поверхности </vt:lpstr>
      <vt:lpstr>Мозаика информационных продуктов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Тетюшкин Дмитрий Сергеевич</dc:creator>
  <cp:lastModifiedBy>Пешкун Алексей</cp:lastModifiedBy>
  <cp:revision>93</cp:revision>
  <dcterms:created xsi:type="dcterms:W3CDTF">2022-07-19T07:25:02Z</dcterms:created>
  <dcterms:modified xsi:type="dcterms:W3CDTF">2022-09-09T13:14:28Z</dcterms:modified>
</cp:coreProperties>
</file>