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37" r:id="rId2"/>
    <p:sldMasterId id="2147483711" r:id="rId3"/>
    <p:sldMasterId id="2147483725" r:id="rId4"/>
  </p:sldMasterIdLst>
  <p:notesMasterIdLst>
    <p:notesMasterId r:id="rId16"/>
  </p:notesMasterIdLst>
  <p:handoutMasterIdLst>
    <p:handoutMasterId r:id="rId17"/>
  </p:handoutMasterIdLst>
  <p:sldIdLst>
    <p:sldId id="297" r:id="rId5"/>
    <p:sldId id="388" r:id="rId6"/>
    <p:sldId id="411" r:id="rId7"/>
    <p:sldId id="402" r:id="rId8"/>
    <p:sldId id="404" r:id="rId9"/>
    <p:sldId id="412" r:id="rId10"/>
    <p:sldId id="406" r:id="rId11"/>
    <p:sldId id="418" r:id="rId12"/>
    <p:sldId id="417" r:id="rId13"/>
    <p:sldId id="407" r:id="rId14"/>
    <p:sldId id="416" r:id="rId15"/>
  </p:sldIdLst>
  <p:sldSz cx="9144000" cy="6858000" type="screen4x3"/>
  <p:notesSz cx="6797675" cy="9928225"/>
  <p:custDataLst>
    <p:tags r:id="rId18"/>
  </p:custDataLst>
  <p:defaultTextStyle>
    <a:defPPr>
      <a:defRPr lang="ru-RU"/>
    </a:defPPr>
    <a:lvl1pPr marL="0" algn="l" defTabSz="779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07" algn="l" defTabSz="779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14" algn="l" defTabSz="779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21" algn="l" defTabSz="779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427" algn="l" defTabSz="779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034" algn="l" defTabSz="779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641" algn="l" defTabSz="779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248" algn="l" defTabSz="779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855" algn="l" defTabSz="77921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EAF1FA"/>
    <a:srgbClr val="E4EDF8"/>
    <a:srgbClr val="D4E2F4"/>
    <a:srgbClr val="BDF4FB"/>
    <a:srgbClr val="004996"/>
    <a:srgbClr val="000103"/>
    <a:srgbClr val="7ABAE6"/>
    <a:srgbClr val="CC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96249" autoAdjust="0"/>
  </p:normalViewPr>
  <p:slideViewPr>
    <p:cSldViewPr>
      <p:cViewPr>
        <p:scale>
          <a:sx n="100" d="100"/>
          <a:sy n="100" d="100"/>
        </p:scale>
        <p:origin x="-1860" y="-534"/>
      </p:cViewPr>
      <p:guideLst>
        <p:guide orient="horz" pos="2160"/>
        <p:guide pos="31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40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on_av\Documents\ReceivedFiles\&#1040;&#1088;&#1093;&#1080;&#1074;&#1085;&#1099;&#1077;%20&#1076;&#1072;&#1085;&#1085;&#1099;&#1077;%20&#1044;&#1047;&#1047;%20&#1087;&#1086;%20&#1075;&#1086;&#1076;&#1072;&#1084;%202020+&#1084;&#1072;&#1088;&#1090;%202021%20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cat>
            <c:strRef>
              <c:f>Лист1!$A$30:$A$49</c:f>
              <c:strCache>
                <c:ptCount val="20"/>
                <c:pt idx="0">
                  <c:v>Ресурс-ДК</c:v>
                </c:pt>
                <c:pt idx="1">
                  <c:v>Ресурс-П1</c:v>
                </c:pt>
                <c:pt idx="2">
                  <c:v>Ресурс-П2</c:v>
                </c:pt>
                <c:pt idx="3">
                  <c:v>Ресурс-П3</c:v>
                </c:pt>
                <c:pt idx="4">
                  <c:v>Метеор М1</c:v>
                </c:pt>
                <c:pt idx="5">
                  <c:v>Метеор М2</c:v>
                </c:pt>
                <c:pt idx="6">
                  <c:v>МКА-ФКИ</c:v>
                </c:pt>
                <c:pt idx="7">
                  <c:v>Канопус-В</c:v>
                </c:pt>
                <c:pt idx="8">
                  <c:v>БКА</c:v>
                </c:pt>
                <c:pt idx="9">
                  <c:v>Электро-Л</c:v>
                </c:pt>
                <c:pt idx="10">
                  <c:v>Монитор-Э</c:v>
                </c:pt>
                <c:pt idx="11">
                  <c:v>Канопус-В-ИК</c:v>
                </c:pt>
                <c:pt idx="12">
                  <c:v>Канопус-В 3</c:v>
                </c:pt>
                <c:pt idx="13">
                  <c:v>Канопус-В 4</c:v>
                </c:pt>
                <c:pt idx="14">
                  <c:v>Канопус-В 5</c:v>
                </c:pt>
                <c:pt idx="15">
                  <c:v>Канопус-В 6</c:v>
                </c:pt>
                <c:pt idx="16">
                  <c:v>Метеор – М 22</c:v>
                </c:pt>
                <c:pt idx="17">
                  <c:v>Арктика-М</c:v>
                </c:pt>
                <c:pt idx="18">
                  <c:v>КА «SPOT-7»</c:v>
                </c:pt>
                <c:pt idx="19">
                  <c:v>КА Pleiades и PlanetScope**</c:v>
                </c:pt>
              </c:strCache>
            </c:strRef>
          </c:cat>
          <c:val>
            <c:numRef>
              <c:f>Лист1!$B$30:$B$49</c:f>
              <c:numCache>
                <c:formatCode>#,##0.00</c:formatCode>
                <c:ptCount val="20"/>
                <c:pt idx="0">
                  <c:v>357513.80700000003</c:v>
                </c:pt>
                <c:pt idx="1">
                  <c:v>1815410</c:v>
                </c:pt>
                <c:pt idx="2">
                  <c:v>681611.34200000006</c:v>
                </c:pt>
                <c:pt idx="3">
                  <c:v>270072.81</c:v>
                </c:pt>
                <c:pt idx="4">
                  <c:v>142028.29999999999</c:v>
                </c:pt>
                <c:pt idx="5">
                  <c:v>308958.59999999998</c:v>
                </c:pt>
                <c:pt idx="6">
                  <c:v>615.5</c:v>
                </c:pt>
                <c:pt idx="7">
                  <c:v>87015.42</c:v>
                </c:pt>
                <c:pt idx="8">
                  <c:v>18927.685000000001</c:v>
                </c:pt>
                <c:pt idx="9">
                  <c:v>208837.8</c:v>
                </c:pt>
                <c:pt idx="10">
                  <c:v>2764.8</c:v>
                </c:pt>
                <c:pt idx="11">
                  <c:v>128534.54999999999</c:v>
                </c:pt>
                <c:pt idx="12">
                  <c:v>130310.16</c:v>
                </c:pt>
                <c:pt idx="13">
                  <c:v>125906</c:v>
                </c:pt>
                <c:pt idx="14">
                  <c:v>105134.20000000001</c:v>
                </c:pt>
                <c:pt idx="15">
                  <c:v>105383.87</c:v>
                </c:pt>
                <c:pt idx="16">
                  <c:v>103848.08</c:v>
                </c:pt>
                <c:pt idx="17">
                  <c:v>28316</c:v>
                </c:pt>
                <c:pt idx="18">
                  <c:v>0.12</c:v>
                </c:pt>
                <c:pt idx="19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75176983978095"/>
          <c:y val="3.6586126918682564E-2"/>
          <c:w val="0.20552008337871383"/>
          <c:h val="0.95077913153682514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00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00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8B46D0B-7432-4CFC-9E1E-7964C31EA46D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946400" cy="49800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9"/>
            <a:ext cx="2946400" cy="49800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D57309C-CF80-48FF-8515-9441EC4D2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10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CB3A884-36E2-4D0C-BC99-109639E479D4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F271B663-C695-421F-8EAF-1B97D310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07" algn="l" defTabSz="7792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14" algn="l" defTabSz="7792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21" algn="l" defTabSz="7792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427" algn="l" defTabSz="7792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034" algn="l" defTabSz="7792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641" algn="l" defTabSz="7792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248" algn="l" defTabSz="7792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855" algn="l" defTabSz="7792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B663-C695-421F-8EAF-1B97D31089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6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B663-C695-421F-8EAF-1B97D31089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0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B663-C695-421F-8EAF-1B97D31089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5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B663-C695-421F-8EAF-1B97D31089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B663-C695-421F-8EAF-1B97D31089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5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79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B663-C695-421F-8EAF-1B97D31089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2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79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B663-C695-421F-8EAF-1B97D31089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2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2580127"/>
              </p:ext>
            </p:extLst>
          </p:nvPr>
        </p:nvGraphicFramePr>
        <p:xfrm>
          <a:off x="1468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778A-F6A0-40A6-B9AA-7EEA97FD051C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07" indent="0">
              <a:buNone/>
              <a:defRPr sz="2400"/>
            </a:lvl2pPr>
            <a:lvl3pPr marL="779214" indent="0">
              <a:buNone/>
              <a:defRPr sz="2000"/>
            </a:lvl3pPr>
            <a:lvl4pPr marL="1168821" indent="0">
              <a:buNone/>
              <a:defRPr sz="1700"/>
            </a:lvl4pPr>
            <a:lvl5pPr marL="1558427" indent="0">
              <a:buNone/>
              <a:defRPr sz="1700"/>
            </a:lvl5pPr>
            <a:lvl6pPr marL="1948034" indent="0">
              <a:buNone/>
              <a:defRPr sz="1700"/>
            </a:lvl6pPr>
            <a:lvl7pPr marL="2337641" indent="0">
              <a:buNone/>
              <a:defRPr sz="1700"/>
            </a:lvl7pPr>
            <a:lvl8pPr marL="2727248" indent="0">
              <a:buNone/>
              <a:defRPr sz="1700"/>
            </a:lvl8pPr>
            <a:lvl9pPr marL="3116855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07" indent="0">
              <a:buNone/>
              <a:defRPr sz="1000"/>
            </a:lvl2pPr>
            <a:lvl3pPr marL="779214" indent="0">
              <a:buNone/>
              <a:defRPr sz="800"/>
            </a:lvl3pPr>
            <a:lvl4pPr marL="1168821" indent="0">
              <a:buNone/>
              <a:defRPr sz="800"/>
            </a:lvl4pPr>
            <a:lvl5pPr marL="1558427" indent="0">
              <a:buNone/>
              <a:defRPr sz="800"/>
            </a:lvl5pPr>
            <a:lvl6pPr marL="1948034" indent="0">
              <a:buNone/>
              <a:defRPr sz="800"/>
            </a:lvl6pPr>
            <a:lvl7pPr marL="2337641" indent="0">
              <a:buNone/>
              <a:defRPr sz="800"/>
            </a:lvl7pPr>
            <a:lvl8pPr marL="2727248" indent="0">
              <a:buNone/>
              <a:defRPr sz="800"/>
            </a:lvl8pPr>
            <a:lvl9pPr marL="311685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0725-AF02-43A2-99C8-854170E35C67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68BB-B24B-4728-85FD-15C41CD2463B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ED45-17CB-447E-8E75-E18DA65C3A35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17D4-6976-4768-9601-94F95298371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A48-9141-4D0F-A3D8-D14E8A6A9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3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7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68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4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0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6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2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1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44461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40" y="1600201"/>
            <a:ext cx="4044461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12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07" indent="0">
              <a:buNone/>
              <a:defRPr sz="1700" b="1"/>
            </a:lvl2pPr>
            <a:lvl3pPr marL="779214" indent="0">
              <a:buNone/>
              <a:defRPr sz="1500" b="1"/>
            </a:lvl3pPr>
            <a:lvl4pPr marL="1168821" indent="0">
              <a:buNone/>
              <a:defRPr sz="1300" b="1"/>
            </a:lvl4pPr>
            <a:lvl5pPr marL="1558427" indent="0">
              <a:buNone/>
              <a:defRPr sz="1300" b="1"/>
            </a:lvl5pPr>
            <a:lvl6pPr marL="1948034" indent="0">
              <a:buNone/>
              <a:defRPr sz="1300" b="1"/>
            </a:lvl6pPr>
            <a:lvl7pPr marL="2337641" indent="0">
              <a:buNone/>
              <a:defRPr sz="1300" b="1"/>
            </a:lvl7pPr>
            <a:lvl8pPr marL="2727248" indent="0">
              <a:buNone/>
              <a:defRPr sz="1300" b="1"/>
            </a:lvl8pPr>
            <a:lvl9pPr marL="311685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07" indent="0">
              <a:buNone/>
              <a:defRPr sz="1700" b="1"/>
            </a:lvl2pPr>
            <a:lvl3pPr marL="779214" indent="0">
              <a:buNone/>
              <a:defRPr sz="1500" b="1"/>
            </a:lvl3pPr>
            <a:lvl4pPr marL="1168821" indent="0">
              <a:buNone/>
              <a:defRPr sz="1300" b="1"/>
            </a:lvl4pPr>
            <a:lvl5pPr marL="1558427" indent="0">
              <a:buNone/>
              <a:defRPr sz="1300" b="1"/>
            </a:lvl5pPr>
            <a:lvl6pPr marL="1948034" indent="0">
              <a:buNone/>
              <a:defRPr sz="1300" b="1"/>
            </a:lvl6pPr>
            <a:lvl7pPr marL="2337641" indent="0">
              <a:buNone/>
              <a:defRPr sz="1300" b="1"/>
            </a:lvl7pPr>
            <a:lvl8pPr marL="2727248" indent="0">
              <a:buNone/>
              <a:defRPr sz="1300" b="1"/>
            </a:lvl8pPr>
            <a:lvl9pPr marL="311685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6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3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9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435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40" y="273052"/>
            <a:ext cx="5111261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35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07" indent="0">
              <a:buNone/>
              <a:defRPr sz="1000"/>
            </a:lvl2pPr>
            <a:lvl3pPr marL="779214" indent="0">
              <a:buNone/>
              <a:defRPr sz="800"/>
            </a:lvl3pPr>
            <a:lvl4pPr marL="1168821" indent="0">
              <a:buNone/>
              <a:defRPr sz="800"/>
            </a:lvl4pPr>
            <a:lvl5pPr marL="1558427" indent="0">
              <a:buNone/>
              <a:defRPr sz="800"/>
            </a:lvl5pPr>
            <a:lvl6pPr marL="1948034" indent="0">
              <a:buNone/>
              <a:defRPr sz="800"/>
            </a:lvl6pPr>
            <a:lvl7pPr marL="2337641" indent="0">
              <a:buNone/>
              <a:defRPr sz="800"/>
            </a:lvl7pPr>
            <a:lvl8pPr marL="2727248" indent="0">
              <a:buNone/>
              <a:defRPr sz="800"/>
            </a:lvl8pPr>
            <a:lvl9pPr marL="311685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7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1"/>
            <a:ext cx="5486400" cy="5667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07" indent="0">
              <a:buNone/>
              <a:defRPr sz="2400"/>
            </a:lvl2pPr>
            <a:lvl3pPr marL="779214" indent="0">
              <a:buNone/>
              <a:defRPr sz="2000"/>
            </a:lvl3pPr>
            <a:lvl4pPr marL="1168821" indent="0">
              <a:buNone/>
              <a:defRPr sz="1700"/>
            </a:lvl4pPr>
            <a:lvl5pPr marL="1558427" indent="0">
              <a:buNone/>
              <a:defRPr sz="1700"/>
            </a:lvl5pPr>
            <a:lvl6pPr marL="1948034" indent="0">
              <a:buNone/>
              <a:defRPr sz="1700"/>
            </a:lvl6pPr>
            <a:lvl7pPr marL="2337641" indent="0">
              <a:buNone/>
              <a:defRPr sz="1700"/>
            </a:lvl7pPr>
            <a:lvl8pPr marL="2727248" indent="0">
              <a:buNone/>
              <a:defRPr sz="1700"/>
            </a:lvl8pPr>
            <a:lvl9pPr marL="3116855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07" indent="0">
              <a:buNone/>
              <a:defRPr sz="1000"/>
            </a:lvl2pPr>
            <a:lvl3pPr marL="779214" indent="0">
              <a:buNone/>
              <a:defRPr sz="800"/>
            </a:lvl3pPr>
            <a:lvl4pPr marL="1168821" indent="0">
              <a:buNone/>
              <a:defRPr sz="800"/>
            </a:lvl4pPr>
            <a:lvl5pPr marL="1558427" indent="0">
              <a:buNone/>
              <a:defRPr sz="800"/>
            </a:lvl5pPr>
            <a:lvl6pPr marL="1948034" indent="0">
              <a:buNone/>
              <a:defRPr sz="800"/>
            </a:lvl6pPr>
            <a:lvl7pPr marL="2337641" indent="0">
              <a:buNone/>
              <a:defRPr sz="800"/>
            </a:lvl7pPr>
            <a:lvl8pPr marL="2727248" indent="0">
              <a:buNone/>
              <a:defRPr sz="800"/>
            </a:lvl8pPr>
            <a:lvl9pPr marL="311685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70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77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152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3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68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4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0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6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2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44461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40" y="1600201"/>
            <a:ext cx="4044461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07" indent="0">
              <a:buNone/>
              <a:defRPr sz="1700" b="1"/>
            </a:lvl2pPr>
            <a:lvl3pPr marL="779214" indent="0">
              <a:buNone/>
              <a:defRPr sz="1500" b="1"/>
            </a:lvl3pPr>
            <a:lvl4pPr marL="1168821" indent="0">
              <a:buNone/>
              <a:defRPr sz="1300" b="1"/>
            </a:lvl4pPr>
            <a:lvl5pPr marL="1558427" indent="0">
              <a:buNone/>
              <a:defRPr sz="1300" b="1"/>
            </a:lvl5pPr>
            <a:lvl6pPr marL="1948034" indent="0">
              <a:buNone/>
              <a:defRPr sz="1300" b="1"/>
            </a:lvl6pPr>
            <a:lvl7pPr marL="2337641" indent="0">
              <a:buNone/>
              <a:defRPr sz="1300" b="1"/>
            </a:lvl7pPr>
            <a:lvl8pPr marL="2727248" indent="0">
              <a:buNone/>
              <a:defRPr sz="1300" b="1"/>
            </a:lvl8pPr>
            <a:lvl9pPr marL="311685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07" indent="0">
              <a:buNone/>
              <a:defRPr sz="1700" b="1"/>
            </a:lvl2pPr>
            <a:lvl3pPr marL="779214" indent="0">
              <a:buNone/>
              <a:defRPr sz="1500" b="1"/>
            </a:lvl3pPr>
            <a:lvl4pPr marL="1168821" indent="0">
              <a:buNone/>
              <a:defRPr sz="1300" b="1"/>
            </a:lvl4pPr>
            <a:lvl5pPr marL="1558427" indent="0">
              <a:buNone/>
              <a:defRPr sz="1300" b="1"/>
            </a:lvl5pPr>
            <a:lvl6pPr marL="1948034" indent="0">
              <a:buNone/>
              <a:defRPr sz="1300" b="1"/>
            </a:lvl6pPr>
            <a:lvl7pPr marL="2337641" indent="0">
              <a:buNone/>
              <a:defRPr sz="1300" b="1"/>
            </a:lvl7pPr>
            <a:lvl8pPr marL="2727248" indent="0">
              <a:buNone/>
              <a:defRPr sz="1300" b="1"/>
            </a:lvl8pPr>
            <a:lvl9pPr marL="311685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68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4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0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6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2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79CA-C577-4169-90B8-5CF9CE4AFF88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435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40" y="273052"/>
            <a:ext cx="5111261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35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07" indent="0">
              <a:buNone/>
              <a:defRPr sz="1000"/>
            </a:lvl2pPr>
            <a:lvl3pPr marL="779214" indent="0">
              <a:buNone/>
              <a:defRPr sz="800"/>
            </a:lvl3pPr>
            <a:lvl4pPr marL="1168821" indent="0">
              <a:buNone/>
              <a:defRPr sz="800"/>
            </a:lvl4pPr>
            <a:lvl5pPr marL="1558427" indent="0">
              <a:buNone/>
              <a:defRPr sz="800"/>
            </a:lvl5pPr>
            <a:lvl6pPr marL="1948034" indent="0">
              <a:buNone/>
              <a:defRPr sz="800"/>
            </a:lvl6pPr>
            <a:lvl7pPr marL="2337641" indent="0">
              <a:buNone/>
              <a:defRPr sz="800"/>
            </a:lvl7pPr>
            <a:lvl8pPr marL="2727248" indent="0">
              <a:buNone/>
              <a:defRPr sz="800"/>
            </a:lvl8pPr>
            <a:lvl9pPr marL="311685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1"/>
            <a:ext cx="5486400" cy="5667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07" indent="0">
              <a:buNone/>
              <a:defRPr sz="2400"/>
            </a:lvl2pPr>
            <a:lvl3pPr marL="779214" indent="0">
              <a:buNone/>
              <a:defRPr sz="2000"/>
            </a:lvl3pPr>
            <a:lvl4pPr marL="1168821" indent="0">
              <a:buNone/>
              <a:defRPr sz="1700"/>
            </a:lvl4pPr>
            <a:lvl5pPr marL="1558427" indent="0">
              <a:buNone/>
              <a:defRPr sz="1700"/>
            </a:lvl5pPr>
            <a:lvl6pPr marL="1948034" indent="0">
              <a:buNone/>
              <a:defRPr sz="1700"/>
            </a:lvl6pPr>
            <a:lvl7pPr marL="2337641" indent="0">
              <a:buNone/>
              <a:defRPr sz="1700"/>
            </a:lvl7pPr>
            <a:lvl8pPr marL="2727248" indent="0">
              <a:buNone/>
              <a:defRPr sz="1700"/>
            </a:lvl8pPr>
            <a:lvl9pPr marL="3116855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07" indent="0">
              <a:buNone/>
              <a:defRPr sz="1000"/>
            </a:lvl2pPr>
            <a:lvl3pPr marL="779214" indent="0">
              <a:buNone/>
              <a:defRPr sz="800"/>
            </a:lvl3pPr>
            <a:lvl4pPr marL="1168821" indent="0">
              <a:buNone/>
              <a:defRPr sz="800"/>
            </a:lvl4pPr>
            <a:lvl5pPr marL="1558427" indent="0">
              <a:buNone/>
              <a:defRPr sz="800"/>
            </a:lvl5pPr>
            <a:lvl6pPr marL="1948034" indent="0">
              <a:buNone/>
              <a:defRPr sz="800"/>
            </a:lvl6pPr>
            <a:lvl7pPr marL="2337641" indent="0">
              <a:buNone/>
              <a:defRPr sz="800"/>
            </a:lvl7pPr>
            <a:lvl8pPr marL="2727248" indent="0">
              <a:buNone/>
              <a:defRPr sz="800"/>
            </a:lvl8pPr>
            <a:lvl9pPr marL="311685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152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3686-AE34-48B2-9512-E4015AC3BA5B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L:\лого_РКСnew201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2" y="142852"/>
            <a:ext cx="1570404" cy="5715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68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4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0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6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2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44461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40" y="1600201"/>
            <a:ext cx="4044461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07" indent="0">
              <a:buNone/>
              <a:defRPr sz="1700" b="1"/>
            </a:lvl2pPr>
            <a:lvl3pPr marL="779214" indent="0">
              <a:buNone/>
              <a:defRPr sz="1500" b="1"/>
            </a:lvl3pPr>
            <a:lvl4pPr marL="1168821" indent="0">
              <a:buNone/>
              <a:defRPr sz="1300" b="1"/>
            </a:lvl4pPr>
            <a:lvl5pPr marL="1558427" indent="0">
              <a:buNone/>
              <a:defRPr sz="1300" b="1"/>
            </a:lvl5pPr>
            <a:lvl6pPr marL="1948034" indent="0">
              <a:buNone/>
              <a:defRPr sz="1300" b="1"/>
            </a:lvl6pPr>
            <a:lvl7pPr marL="2337641" indent="0">
              <a:buNone/>
              <a:defRPr sz="1300" b="1"/>
            </a:lvl7pPr>
            <a:lvl8pPr marL="2727248" indent="0">
              <a:buNone/>
              <a:defRPr sz="1300" b="1"/>
            </a:lvl8pPr>
            <a:lvl9pPr marL="311685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07" indent="0">
              <a:buNone/>
              <a:defRPr sz="1700" b="1"/>
            </a:lvl2pPr>
            <a:lvl3pPr marL="779214" indent="0">
              <a:buNone/>
              <a:defRPr sz="1500" b="1"/>
            </a:lvl3pPr>
            <a:lvl4pPr marL="1168821" indent="0">
              <a:buNone/>
              <a:defRPr sz="1300" b="1"/>
            </a:lvl4pPr>
            <a:lvl5pPr marL="1558427" indent="0">
              <a:buNone/>
              <a:defRPr sz="1300" b="1"/>
            </a:lvl5pPr>
            <a:lvl6pPr marL="1948034" indent="0">
              <a:buNone/>
              <a:defRPr sz="1300" b="1"/>
            </a:lvl6pPr>
            <a:lvl7pPr marL="2337641" indent="0">
              <a:buNone/>
              <a:defRPr sz="1300" b="1"/>
            </a:lvl7pPr>
            <a:lvl8pPr marL="2727248" indent="0">
              <a:buNone/>
              <a:defRPr sz="1300" b="1"/>
            </a:lvl8pPr>
            <a:lvl9pPr marL="311685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435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40" y="273052"/>
            <a:ext cx="5111261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35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07" indent="0">
              <a:buNone/>
              <a:defRPr sz="1000"/>
            </a:lvl2pPr>
            <a:lvl3pPr marL="779214" indent="0">
              <a:buNone/>
              <a:defRPr sz="800"/>
            </a:lvl3pPr>
            <a:lvl4pPr marL="1168821" indent="0">
              <a:buNone/>
              <a:defRPr sz="800"/>
            </a:lvl4pPr>
            <a:lvl5pPr marL="1558427" indent="0">
              <a:buNone/>
              <a:defRPr sz="800"/>
            </a:lvl5pPr>
            <a:lvl6pPr marL="1948034" indent="0">
              <a:buNone/>
              <a:defRPr sz="800"/>
            </a:lvl6pPr>
            <a:lvl7pPr marL="2337641" indent="0">
              <a:buNone/>
              <a:defRPr sz="800"/>
            </a:lvl7pPr>
            <a:lvl8pPr marL="2727248" indent="0">
              <a:buNone/>
              <a:defRPr sz="800"/>
            </a:lvl8pPr>
            <a:lvl9pPr marL="311685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1"/>
            <a:ext cx="5486400" cy="5667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07" indent="0">
              <a:buNone/>
              <a:defRPr sz="2400"/>
            </a:lvl2pPr>
            <a:lvl3pPr marL="779214" indent="0">
              <a:buNone/>
              <a:defRPr sz="2000"/>
            </a:lvl3pPr>
            <a:lvl4pPr marL="1168821" indent="0">
              <a:buNone/>
              <a:defRPr sz="1700"/>
            </a:lvl4pPr>
            <a:lvl5pPr marL="1558427" indent="0">
              <a:buNone/>
              <a:defRPr sz="1700"/>
            </a:lvl5pPr>
            <a:lvl6pPr marL="1948034" indent="0">
              <a:buNone/>
              <a:defRPr sz="1700"/>
            </a:lvl6pPr>
            <a:lvl7pPr marL="2337641" indent="0">
              <a:buNone/>
              <a:defRPr sz="1700"/>
            </a:lvl7pPr>
            <a:lvl8pPr marL="2727248" indent="0">
              <a:buNone/>
              <a:defRPr sz="1700"/>
            </a:lvl8pPr>
            <a:lvl9pPr marL="3116855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07" indent="0">
              <a:buNone/>
              <a:defRPr sz="1000"/>
            </a:lvl2pPr>
            <a:lvl3pPr marL="779214" indent="0">
              <a:buNone/>
              <a:defRPr sz="800"/>
            </a:lvl3pPr>
            <a:lvl4pPr marL="1168821" indent="0">
              <a:buNone/>
              <a:defRPr sz="800"/>
            </a:lvl4pPr>
            <a:lvl5pPr marL="1558427" indent="0">
              <a:buNone/>
              <a:defRPr sz="800"/>
            </a:lvl5pPr>
            <a:lvl6pPr marL="1948034" indent="0">
              <a:buNone/>
              <a:defRPr sz="800"/>
            </a:lvl6pPr>
            <a:lvl7pPr marL="2337641" indent="0">
              <a:buNone/>
              <a:defRPr sz="800"/>
            </a:lvl7pPr>
            <a:lvl8pPr marL="2727248" indent="0">
              <a:buNone/>
              <a:defRPr sz="800"/>
            </a:lvl8pPr>
            <a:lvl9pPr marL="311685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152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07" indent="0">
              <a:buNone/>
              <a:defRPr sz="1700" b="1"/>
            </a:lvl2pPr>
            <a:lvl3pPr marL="779214" indent="0">
              <a:buNone/>
              <a:defRPr sz="1500" b="1"/>
            </a:lvl3pPr>
            <a:lvl4pPr marL="1168821" indent="0">
              <a:buNone/>
              <a:defRPr sz="1300" b="1"/>
            </a:lvl4pPr>
            <a:lvl5pPr marL="1558427" indent="0">
              <a:buNone/>
              <a:defRPr sz="1300" b="1"/>
            </a:lvl5pPr>
            <a:lvl6pPr marL="1948034" indent="0">
              <a:buNone/>
              <a:defRPr sz="1300" b="1"/>
            </a:lvl6pPr>
            <a:lvl7pPr marL="2337641" indent="0">
              <a:buNone/>
              <a:defRPr sz="1300" b="1"/>
            </a:lvl7pPr>
            <a:lvl8pPr marL="2727248" indent="0">
              <a:buNone/>
              <a:defRPr sz="1300" b="1"/>
            </a:lvl8pPr>
            <a:lvl9pPr marL="311685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6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07" indent="0">
              <a:buNone/>
              <a:defRPr sz="1700" b="1"/>
            </a:lvl2pPr>
            <a:lvl3pPr marL="779214" indent="0">
              <a:buNone/>
              <a:defRPr sz="1500" b="1"/>
            </a:lvl3pPr>
            <a:lvl4pPr marL="1168821" indent="0">
              <a:buNone/>
              <a:defRPr sz="1300" b="1"/>
            </a:lvl4pPr>
            <a:lvl5pPr marL="1558427" indent="0">
              <a:buNone/>
              <a:defRPr sz="1300" b="1"/>
            </a:lvl5pPr>
            <a:lvl6pPr marL="1948034" indent="0">
              <a:buNone/>
              <a:defRPr sz="1300" b="1"/>
            </a:lvl6pPr>
            <a:lvl7pPr marL="2337641" indent="0">
              <a:buNone/>
              <a:defRPr sz="1300" b="1"/>
            </a:lvl7pPr>
            <a:lvl8pPr marL="2727248" indent="0">
              <a:buNone/>
              <a:defRPr sz="1300" b="1"/>
            </a:lvl8pPr>
            <a:lvl9pPr marL="3116855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6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7B3-0127-4EDD-A484-7A3236B0669D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4C36-EED7-48C4-9D2A-0315BD4FB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0-55D3-46FD-8A96-5E462435E0F0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4412702"/>
              </p:ext>
            </p:extLst>
          </p:nvPr>
        </p:nvGraphicFramePr>
        <p:xfrm>
          <a:off x="1468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0DE1-9AF6-450D-9896-245B60A9BBFD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653659417"/>
              </p:ext>
            </p:extLst>
          </p:nvPr>
        </p:nvGraphicFramePr>
        <p:xfrm>
          <a:off x="1468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2118" y="142852"/>
            <a:ext cx="6726162" cy="571504"/>
          </a:xfrm>
          <a:prstGeom prst="rect">
            <a:avLst/>
          </a:prstGeom>
        </p:spPr>
        <p:txBody>
          <a:bodyPr vert="horz" lIns="77921" tIns="38961" rIns="77921" bIns="38961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5DC0-55D3-46FD-8A96-5E462435E0F0}" type="datetime1">
              <a:rPr lang="ru-RU" smtClean="0"/>
              <a:pPr/>
              <a:t>14.07.2022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77921" tIns="38961" rIns="77921" bIns="38961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9F14-558C-45C2-A9CC-B8F83F424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араллелограмм 2"/>
          <p:cNvSpPr/>
          <p:nvPr/>
        </p:nvSpPr>
        <p:spPr>
          <a:xfrm>
            <a:off x="2132118" y="181770"/>
            <a:ext cx="6726162" cy="582935"/>
          </a:xfrm>
          <a:custGeom>
            <a:avLst/>
            <a:gdLst>
              <a:gd name="connsiteX0" fmla="*/ 0 w 6687624"/>
              <a:gd name="connsiteY0" fmla="*/ 571504 h 571504"/>
              <a:gd name="connsiteX1" fmla="*/ 497208 w 6687624"/>
              <a:gd name="connsiteY1" fmla="*/ 0 h 571504"/>
              <a:gd name="connsiteX2" fmla="*/ 6687624 w 6687624"/>
              <a:gd name="connsiteY2" fmla="*/ 0 h 571504"/>
              <a:gd name="connsiteX3" fmla="*/ 6190416 w 6687624"/>
              <a:gd name="connsiteY3" fmla="*/ 571504 h 571504"/>
              <a:gd name="connsiteX4" fmla="*/ 0 w 6687624"/>
              <a:gd name="connsiteY4" fmla="*/ 571504 h 571504"/>
              <a:gd name="connsiteX0" fmla="*/ 0 w 6196134"/>
              <a:gd name="connsiteY0" fmla="*/ 571504 h 571504"/>
              <a:gd name="connsiteX1" fmla="*/ 497208 w 6196134"/>
              <a:gd name="connsiteY1" fmla="*/ 0 h 571504"/>
              <a:gd name="connsiteX2" fmla="*/ 6196134 w 6196134"/>
              <a:gd name="connsiteY2" fmla="*/ 0 h 571504"/>
              <a:gd name="connsiteX3" fmla="*/ 6190416 w 6196134"/>
              <a:gd name="connsiteY3" fmla="*/ 571504 h 571504"/>
              <a:gd name="connsiteX4" fmla="*/ 0 w 6196134"/>
              <a:gd name="connsiteY4" fmla="*/ 571504 h 571504"/>
              <a:gd name="connsiteX0" fmla="*/ 371472 w 6567606"/>
              <a:gd name="connsiteY0" fmla="*/ 582934 h 582934"/>
              <a:gd name="connsiteX1" fmla="*/ 0 w 6567606"/>
              <a:gd name="connsiteY1" fmla="*/ 0 h 582934"/>
              <a:gd name="connsiteX2" fmla="*/ 6567606 w 6567606"/>
              <a:gd name="connsiteY2" fmla="*/ 11430 h 582934"/>
              <a:gd name="connsiteX3" fmla="*/ 6561888 w 6567606"/>
              <a:gd name="connsiteY3" fmla="*/ 582934 h 582934"/>
              <a:gd name="connsiteX4" fmla="*/ 371472 w 6567606"/>
              <a:gd name="connsiteY4" fmla="*/ 582934 h 58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7606" h="582934">
                <a:moveTo>
                  <a:pt x="371472" y="582934"/>
                </a:moveTo>
                <a:lnTo>
                  <a:pt x="0" y="0"/>
                </a:lnTo>
                <a:lnTo>
                  <a:pt x="6567606" y="11430"/>
                </a:lnTo>
                <a:lnTo>
                  <a:pt x="6561888" y="582934"/>
                </a:lnTo>
                <a:lnTo>
                  <a:pt x="371472" y="582934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1" tIns="38961" rIns="77921" bIns="3896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565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8667790" y="6486539"/>
            <a:ext cx="652096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2" tIns="38956" rIns="77912" bIns="38956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1">
                <a:solidFill>
                  <a:srgbClr val="000099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7792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6E97-D324-47F1-9A1A-8EF8BAE52308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77921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Оксана\Desktop\Лого РКС новый\перзентации\Безымянный-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2" y="3549"/>
            <a:ext cx="8973304" cy="68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8686801" y="6535745"/>
            <a:ext cx="652096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2" tIns="38956" rIns="77912" bIns="38956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="1">
                <a:solidFill>
                  <a:srgbClr val="000099"/>
                </a:solidFill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ctr" defTabSz="7792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16E97-D324-47F1-9A1A-8EF8BAE52308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77921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2" descr="L:\лого_РКСnew201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8582" y="142852"/>
            <a:ext cx="1570404" cy="5715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10" r:id="rId7"/>
    <p:sldLayoutId id="2147483709" r:id="rId8"/>
    <p:sldLayoutId id="2147483700" r:id="rId9"/>
    <p:sldLayoutId id="2147483702" r:id="rId10"/>
    <p:sldLayoutId id="2147483703" r:id="rId11"/>
    <p:sldLayoutId id="2147483704" r:id="rId12"/>
    <p:sldLayoutId id="2147483750" r:id="rId13"/>
  </p:sldLayoutIdLst>
  <p:hf sldNum="0" hdr="0" ftr="0" dt="0"/>
  <p:txStyles>
    <p:titleStyle>
      <a:lvl1pPr algn="ctr" defTabSz="77921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05" indent="-292205" algn="l" defTabSz="7792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11" indent="-243504" algn="l" defTabSz="7792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17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24" indent="-194803" algn="l" defTabSz="77921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31" indent="-194803" algn="l" defTabSz="779214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38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444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052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58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07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14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21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27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34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41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48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855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77921" tIns="38961" rIns="77921" bIns="3896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1" tIns="38961" rIns="77921" bIns="3896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EB04-A256-4801-A70C-EE7C1609ED42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87F6-D785-4F05-8145-21E3CF7FB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77921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05" indent="-292205" algn="l" defTabSz="7792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11" indent="-243504" algn="l" defTabSz="7792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17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24" indent="-194803" algn="l" defTabSz="77921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31" indent="-194803" algn="l" defTabSz="779214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38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444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052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58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07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14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21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27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34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41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48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855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77921" tIns="38961" rIns="77921" bIns="3896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1" tIns="38961" rIns="77921" bIns="3896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946F0-A197-4137-BBD8-D3F0744AE24F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0613-4273-4B63-8D5F-DF55F5088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defTabSz="77921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05" indent="-292205" algn="l" defTabSz="7792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11" indent="-243504" algn="l" defTabSz="7792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17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24" indent="-194803" algn="l" defTabSz="77921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31" indent="-194803" algn="l" defTabSz="779214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38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444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052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58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07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14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21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27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34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41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48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855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77921" tIns="38961" rIns="77921" bIns="3896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1" tIns="38961" rIns="77921" bIns="3896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279E-1E80-49B6-9F0D-2681168205F9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77921" tIns="38961" rIns="77921" bIns="3896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87DB-3316-4C79-89B2-87DA4C09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77921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05" indent="-292205" algn="l" defTabSz="7792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11" indent="-243504" algn="l" defTabSz="7792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17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24" indent="-194803" algn="l" defTabSz="77921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31" indent="-194803" algn="l" defTabSz="779214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38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444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052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58" indent="-194803" algn="l" defTabSz="7792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07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14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21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27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34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41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48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855" algn="l" defTabSz="77921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3.gptl.ru/geoportal-public/user-guide/v0.1/index.html#&#1086;-&#1087;&#1088;&#1086;&#1077;&#1082;&#1090;&#1077;-&#1072;&#1088;&#1082;&#1090;&#1080;&#1082;&#1072;-&#1084;" TargetMode="External"/><Relationship Id="rId2" Type="http://schemas.openxmlformats.org/officeDocument/2006/relationships/hyperlink" Target="https://s3.gptl.ru/geoportal-public/user-guide/v0.1/index.html#&#1088;&#1072;&#1073;&#1086;&#1090;&#1072;-&#1089;-&#1084;&#1086;&#1079;&#1072;&#1080;&#1095;&#1085;&#1099;&#1084;&#1080;-&#1087;&#1086;&#1082;&#1088;&#1099;&#1090;&#1080;&#1103;&#1084;&#1080;-&#1072;&#1088;&#1082;&#1090;&#1080;&#1082;&#1072;-&#1084;-&#1074;-&#1075;&#1077;&#1086;&#1087;&#1086;&#1088;&#1090;&#1072;&#1083;&#1077;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1049147" cy="6858000"/>
          </a:xfrm>
          <a:prstGeom prst="rect">
            <a:avLst/>
          </a:prstGeom>
          <a:solidFill>
            <a:srgbClr val="000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1" tIns="38961" rIns="77921" bIns="38961"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91"/>
            <a:ext cx="9224824" cy="70770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85052" y="1052736"/>
            <a:ext cx="8958948" cy="155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1" tIns="38961" rIns="77921" bIns="38961">
            <a:spAutoFit/>
          </a:bodyPr>
          <a:lstStyle/>
          <a:p>
            <a:pPr algn="ctr">
              <a:spcBef>
                <a:spcPts val="1278"/>
              </a:spcBef>
              <a:tabLst>
                <a:tab pos="3670151" algn="l"/>
              </a:tabLst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Федеральный фонд данных ДЗЗ. Доступность отечественной космической информации.</a:t>
            </a:r>
          </a:p>
        </p:txBody>
      </p:sp>
      <p:pic>
        <p:nvPicPr>
          <p:cNvPr id="9" name="Picture 3" descr="C:\Users\Оксана\Desktop\Лого РКС новый\перзентации\лого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9" y="114299"/>
            <a:ext cx="155211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699" y="3893887"/>
            <a:ext cx="6934200" cy="3455662"/>
          </a:xfrm>
          <a:prstGeom prst="rect">
            <a:avLst/>
          </a:prstGeom>
          <a:noFill/>
          <a:ln>
            <a:noFill/>
          </a:ln>
        </p:spPr>
        <p:txBody>
          <a:bodyPr lIns="107542" tIns="53771" rIns="107542" bIns="53771">
            <a:spAutoFit/>
          </a:bodyPr>
          <a:lstStyle/>
          <a:p>
            <a:pPr defTabSz="1203122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tabLst>
                <a:tab pos="5069911" algn="l"/>
              </a:tabLst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1203122">
              <a:lnSpc>
                <a:spcPts val="2900"/>
              </a:lnSpc>
              <a:tabLst>
                <a:tab pos="5069911" algn="l"/>
              </a:tabLst>
              <a:defRPr/>
            </a:pPr>
            <a:endParaRPr lang="ru-RU" sz="1800" i="1" dirty="0" smtClean="0">
              <a:solidFill>
                <a:schemeClr val="bg1"/>
              </a:solidFill>
              <a:latin typeface="Arial" charset="0"/>
            </a:endParaRPr>
          </a:p>
          <a:p>
            <a:pPr defTabSz="1203122">
              <a:lnSpc>
                <a:spcPts val="2900"/>
              </a:lnSpc>
              <a:tabLst>
                <a:tab pos="5069911" algn="l"/>
              </a:tabLst>
              <a:defRPr/>
            </a:pPr>
            <a:endParaRPr lang="ru-RU" sz="1800" i="1" dirty="0">
              <a:solidFill>
                <a:schemeClr val="bg1"/>
              </a:solidFill>
              <a:latin typeface="Arial" charset="0"/>
            </a:endParaRPr>
          </a:p>
          <a:p>
            <a:pPr defTabSz="1203122">
              <a:lnSpc>
                <a:spcPts val="2900"/>
              </a:lnSpc>
              <a:tabLst>
                <a:tab pos="5069911" algn="l"/>
              </a:tabLst>
              <a:defRPr/>
            </a:pPr>
            <a:endParaRPr lang="ru-RU" sz="1800" i="1" dirty="0" smtClean="0">
              <a:solidFill>
                <a:schemeClr val="bg1"/>
              </a:solidFill>
              <a:latin typeface="Arial" charset="0"/>
            </a:endParaRPr>
          </a:p>
          <a:p>
            <a:pPr defTabSz="1203122">
              <a:lnSpc>
                <a:spcPts val="2900"/>
              </a:lnSpc>
              <a:tabLst>
                <a:tab pos="5069911" algn="l"/>
              </a:tabLst>
              <a:defRPr/>
            </a:pPr>
            <a:endParaRPr lang="ru-RU" sz="1800" i="1" dirty="0" smtClean="0">
              <a:solidFill>
                <a:schemeClr val="bg1"/>
              </a:solidFill>
              <a:latin typeface="Arial" charset="0"/>
            </a:endParaRPr>
          </a:p>
          <a:p>
            <a:pPr defTabSz="1203122">
              <a:lnSpc>
                <a:spcPts val="2900"/>
              </a:lnSpc>
              <a:tabLst>
                <a:tab pos="5069911" algn="l"/>
              </a:tabLst>
              <a:defRPr/>
            </a:pPr>
            <a:r>
              <a:rPr lang="ru-RU" sz="1800" i="1" dirty="0" smtClean="0">
                <a:solidFill>
                  <a:schemeClr val="bg1"/>
                </a:solidFill>
                <a:latin typeface="Arial" charset="0"/>
              </a:rPr>
              <a:t>НЦ </a:t>
            </a:r>
            <a:r>
              <a:rPr lang="ru-RU" sz="1800" i="1" dirty="0">
                <a:solidFill>
                  <a:schemeClr val="bg1"/>
                </a:solidFill>
                <a:latin typeface="Arial" charset="0"/>
              </a:rPr>
              <a:t>ОМЗ АО «Российские космические системы</a:t>
            </a:r>
            <a:r>
              <a:rPr lang="ru-RU" sz="1800" i="1" dirty="0" smtClean="0">
                <a:solidFill>
                  <a:schemeClr val="bg1"/>
                </a:solidFill>
                <a:latin typeface="Arial" charset="0"/>
              </a:rPr>
              <a:t>»</a:t>
            </a:r>
          </a:p>
          <a:p>
            <a:pPr defTabSz="1203122">
              <a:lnSpc>
                <a:spcPts val="2900"/>
              </a:lnSpc>
              <a:tabLst>
                <a:tab pos="5069911" algn="l"/>
              </a:tabLst>
              <a:defRPr/>
            </a:pPr>
            <a:r>
              <a:rPr lang="ru-RU" sz="1800" i="1" dirty="0" smtClean="0">
                <a:solidFill>
                  <a:schemeClr val="bg1"/>
                </a:solidFill>
                <a:latin typeface="Arial" charset="0"/>
              </a:rPr>
              <a:t>А.В. </a:t>
            </a:r>
            <a:r>
              <a:rPr lang="ru-RU" sz="1800" i="1" smtClean="0">
                <a:solidFill>
                  <a:schemeClr val="bg1"/>
                </a:solidFill>
                <a:latin typeface="Arial" charset="0"/>
              </a:rPr>
              <a:t>Павлов</a:t>
            </a:r>
            <a:endParaRPr lang="ru-RU" sz="1800" i="1" dirty="0">
              <a:solidFill>
                <a:schemeClr val="bg1"/>
              </a:solidFill>
              <a:latin typeface="Arial" charset="0"/>
            </a:endParaRPr>
          </a:p>
          <a:p>
            <a:pPr defTabSz="1203122">
              <a:lnSpc>
                <a:spcPts val="2900"/>
              </a:lnSpc>
              <a:tabLst>
                <a:tab pos="5069911" algn="l"/>
              </a:tabLst>
              <a:defRPr/>
            </a:pPr>
            <a:endParaRPr lang="ru-RU" sz="2000" dirty="0">
              <a:solidFill>
                <a:schemeClr val="bg1"/>
              </a:solidFill>
              <a:latin typeface="Arial" charset="0"/>
            </a:endParaRPr>
          </a:p>
          <a:p>
            <a:pPr defTabSz="1203122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tabLst>
                <a:tab pos="5069911" algn="l"/>
              </a:tabLs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6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3240360" cy="567755"/>
          </a:xfrm>
        </p:spPr>
        <p:txBody>
          <a:bodyPr>
            <a:normAutofit/>
          </a:bodyPr>
          <a:lstStyle/>
          <a:p>
            <a:pPr algn="ctr">
              <a:lnSpc>
                <a:spcPct val="124000"/>
              </a:lnSpc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Банк базовых продуктов межведомственного использования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989037"/>
            <a:ext cx="4041776" cy="639763"/>
          </a:xfrm>
        </p:spPr>
        <p:txBody>
          <a:bodyPr>
            <a:noAutofit/>
          </a:bodyPr>
          <a:lstStyle/>
          <a:p>
            <a:pPr algn="ctr">
              <a:lnSpc>
                <a:spcPct val="144000"/>
              </a:lnSpc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Уникальные отраслевые сервисы</a:t>
            </a:r>
          </a:p>
          <a:p>
            <a:pPr algn="ctr">
              <a:lnSpc>
                <a:spcPct val="144000"/>
              </a:lnSpc>
              <a:spcBef>
                <a:spcPts val="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основе данных дистанционного зондирования Земли из космоса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137205"/>
            <a:ext cx="7524328" cy="527723"/>
          </a:xfrm>
          <a:prstGeom prst="rect">
            <a:avLst/>
          </a:prstGeom>
          <a:noFill/>
        </p:spPr>
        <p:txBody>
          <a:bodyPr wrap="square" lIns="77833" tIns="38918" rIns="77833" bIns="38918" anchor="ctr">
            <a:noAutofit/>
          </a:bodyPr>
          <a:lstStyle>
            <a:defPPr>
              <a:defRPr lang="ru-RU"/>
            </a:defPPr>
            <a:lvl1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ru-RU" sz="2000" cap="none" dirty="0">
                <a:solidFill>
                  <a:schemeClr val="tx2">
                    <a:lumMod val="75000"/>
                  </a:schemeClr>
                </a:solidFill>
                <a:effectLst/>
              </a:rPr>
              <a:t>ИНТЕГРАЦИЯ ФОНДА С ДРУГИМИ ИНФОРМАЦИОННЫМИ </a:t>
            </a:r>
            <a:r>
              <a:rPr lang="ru-RU" sz="2000" cap="none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СИСТЕМАМИ</a:t>
            </a:r>
            <a:r>
              <a:rPr lang="en-US" sz="2000" cap="none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000" cap="none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С ИСПОЛЬЗОВАНИЕМ </a:t>
            </a:r>
            <a:r>
              <a:rPr lang="en-US" sz="2000" cap="none" dirty="0" smtClean="0">
                <a:solidFill>
                  <a:schemeClr val="tx2">
                    <a:lumMod val="75000"/>
                  </a:schemeClr>
                </a:solidFill>
                <a:effectLst/>
              </a:rPr>
              <a:t>API</a:t>
            </a:r>
            <a:endParaRPr lang="ru-RU" sz="2000" cap="none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251520" y="5413573"/>
            <a:ext cx="5328592" cy="1215827"/>
          </a:xfrm>
          <a:prstGeom prst="rect">
            <a:avLst/>
          </a:prstGeom>
        </p:spPr>
        <p:txBody>
          <a:bodyPr vert="horz" lIns="77921" tIns="38961" rIns="77921" bIns="38961" rtlCol="0" anchor="b">
            <a:normAutofit/>
          </a:bodyPr>
          <a:lstStyle>
            <a:lvl1pPr marL="0" indent="0" algn="l" defTabSz="779214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07" indent="0" algn="l" defTabSz="779214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14" indent="0" algn="l" defTabSz="779214" rtl="0" eaLnBrk="1" latinLnBrk="0" hangingPunct="1">
              <a:spcBef>
                <a:spcPct val="20000"/>
              </a:spcBef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21" indent="0" algn="l" defTabSz="779214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427" indent="0" algn="l" defTabSz="779214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034" indent="0" algn="l" defTabSz="779214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641" indent="0" algn="l" defTabSz="779214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48" indent="0" algn="l" defTabSz="779214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855" indent="0" algn="l" defTabSz="779214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также: Администрация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Владимирской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Территориальный фонд информации Республики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Коми,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"Умный лес" Пермского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  <a:r>
              <a:rPr lang="ru-RU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Система космического мониторинга (СКМ)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МЧС</a:t>
            </a:r>
            <a:r>
              <a:rPr lang="ru-RU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ТОР КНД,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Югорский НИИ информационных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sz="1300" b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2304256" cy="1775205"/>
          </a:xfrm>
        </p:spPr>
      </p:pic>
      <p:pic>
        <p:nvPicPr>
          <p:cNvPr id="19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33449"/>
            <a:ext cx="4032448" cy="2015138"/>
          </a:xfrm>
          <a:prstGeom prst="rect">
            <a:avLst/>
          </a:prstGeom>
        </p:spPr>
      </p:pic>
      <p:pic>
        <p:nvPicPr>
          <p:cNvPr id="20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240360" cy="1623671"/>
          </a:xfrm>
          <a:prstGeom prst="rect">
            <a:avLst/>
          </a:prstGeom>
        </p:spPr>
      </p:pic>
      <p:pic>
        <p:nvPicPr>
          <p:cNvPr id="25" name="Объект 2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7696"/>
            <a:ext cx="2929403" cy="1808843"/>
          </a:xfrm>
        </p:spPr>
      </p:pic>
      <p:pic>
        <p:nvPicPr>
          <p:cNvPr id="5121" name="Picture 1" descr="C:\Users\pavlov_av\Desktop\200422_11-46_2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85184"/>
            <a:ext cx="3326308" cy="9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5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137205"/>
            <a:ext cx="7524328" cy="527723"/>
          </a:xfrm>
          <a:prstGeom prst="rect">
            <a:avLst/>
          </a:prstGeom>
          <a:noFill/>
        </p:spPr>
        <p:txBody>
          <a:bodyPr wrap="square" lIns="77833" tIns="38918" rIns="77833" bIns="38918" anchor="ctr">
            <a:noAutofit/>
          </a:bodyPr>
          <a:lstStyle>
            <a:defPPr>
              <a:defRPr lang="ru-RU"/>
            </a:defPPr>
            <a:lvl1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ru-RU" sz="2000" cap="none" dirty="0">
                <a:solidFill>
                  <a:schemeClr val="tx2">
                    <a:lumMod val="75000"/>
                  </a:schemeClr>
                </a:solidFill>
                <a:effectLst/>
              </a:rPr>
              <a:t>ИНТЕГРАЦИЯ ФОНДА С ДРУГИМИ ИНФОРМАЦИОННЫМИ </a:t>
            </a:r>
            <a:r>
              <a:rPr lang="ru-RU" sz="2000" cap="none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СИСТЕМАМИ</a:t>
            </a:r>
            <a:r>
              <a:rPr lang="en-US" sz="2000" cap="none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ru-RU" sz="2000" cap="none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С ИСПОЛЬЗОВАНИЕМ </a:t>
            </a:r>
            <a:r>
              <a:rPr lang="en-US" sz="2000" cap="none" dirty="0" smtClean="0">
                <a:solidFill>
                  <a:schemeClr val="tx2">
                    <a:lumMod val="75000"/>
                  </a:schemeClr>
                </a:solidFill>
                <a:effectLst/>
              </a:rPr>
              <a:t>API</a:t>
            </a:r>
            <a:endParaRPr lang="ru-RU" sz="2000" cap="none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1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6624736" cy="332127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13" y="3140968"/>
            <a:ext cx="6693145" cy="3312368"/>
          </a:xfrm>
        </p:spPr>
      </p:pic>
    </p:spTree>
    <p:extLst>
      <p:ext uri="{BB962C8B-B14F-4D97-AF65-F5344CB8AC3E}">
        <p14:creationId xmlns:p14="http://schemas.microsoft.com/office/powerpoint/2010/main" val="79271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91680" y="137205"/>
            <a:ext cx="7452320" cy="527723"/>
          </a:xfrm>
          <a:prstGeom prst="rect">
            <a:avLst/>
          </a:prstGeom>
          <a:noFill/>
        </p:spPr>
        <p:txBody>
          <a:bodyPr wrap="square" lIns="77833" tIns="38918" rIns="77833" bIns="38918" anchor="ctr">
            <a:noAutofit/>
          </a:bodyPr>
          <a:lstStyle>
            <a:defPPr>
              <a:defRPr lang="ru-RU"/>
            </a:defPPr>
            <a:lvl1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ru-RU" sz="2000" cap="none" dirty="0">
                <a:solidFill>
                  <a:schemeClr val="tx2">
                    <a:lumMod val="75000"/>
                  </a:schemeClr>
                </a:solidFill>
                <a:effectLst/>
              </a:rPr>
              <a:t>ОБЪЕМ ДАННЫХ ДЗЗ ХРАНЯЩИХСЯ В ФОНДЕ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567417"/>
              </p:ext>
            </p:extLst>
          </p:nvPr>
        </p:nvGraphicFramePr>
        <p:xfrm>
          <a:off x="179512" y="764704"/>
          <a:ext cx="885698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6525344"/>
            <a:ext cx="29999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Общий объем данных ДЗЗ 4,62 Пб</a:t>
            </a:r>
          </a:p>
        </p:txBody>
      </p:sp>
    </p:spTree>
    <p:extLst>
      <p:ext uri="{BB962C8B-B14F-4D97-AF65-F5344CB8AC3E}">
        <p14:creationId xmlns:p14="http://schemas.microsoft.com/office/powerpoint/2010/main" val="340876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91680" y="137205"/>
            <a:ext cx="7452320" cy="483483"/>
          </a:xfrm>
          <a:prstGeom prst="rect">
            <a:avLst/>
          </a:prstGeom>
          <a:noFill/>
        </p:spPr>
        <p:txBody>
          <a:bodyPr wrap="square" lIns="77833" tIns="38918" rIns="77833" bIns="38918" anchor="ctr">
            <a:noAutofit/>
          </a:bodyPr>
          <a:lstStyle>
            <a:defPPr>
              <a:defRPr lang="ru-RU"/>
            </a:defPPr>
            <a:lvl1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cap="none" dirty="0">
                <a:solidFill>
                  <a:schemeClr val="tx2">
                    <a:lumMod val="75000"/>
                  </a:schemeClr>
                </a:solidFill>
                <a:effectLst/>
              </a:rPr>
              <a:t>НОВЫЙ ГЕОПОРТАЛ ГОСКОРПОРАЦИИ «РОСКОСМОС»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83" y="5301208"/>
            <a:ext cx="8366270" cy="12157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Геопортал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Роскосмос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- ресурс, который сочетает в себе средство просмотра космических снимков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поверхности, поиска/заказа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данных из федерального фонда данных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ДЗЗ.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https://next.gptl.ru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pavlov_av\Desktop\Геопорт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3" y="908720"/>
            <a:ext cx="836627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5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19672" y="137205"/>
            <a:ext cx="7524328" cy="527723"/>
          </a:xfrm>
          <a:prstGeom prst="rect">
            <a:avLst/>
          </a:prstGeom>
          <a:noFill/>
        </p:spPr>
        <p:txBody>
          <a:bodyPr wrap="square" lIns="77833" tIns="38918" rIns="77833" bIns="38918" anchor="ctr">
            <a:noAutofit/>
          </a:bodyPr>
          <a:lstStyle>
            <a:defPPr>
              <a:defRPr lang="ru-RU"/>
            </a:defPPr>
            <a:lvl1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ru-RU" sz="2000" cap="none" dirty="0">
                <a:solidFill>
                  <a:schemeClr val="tx2">
                    <a:lumMod val="75000"/>
                  </a:schemeClr>
                </a:solidFill>
                <a:effectLst/>
              </a:rPr>
              <a:t>ВОЗМОЖНОСТИ НОВОГО ГЕОПОРТАЛА РОСКОСМОСА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2" cy="39593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161622"/>
            <a:ext cx="82809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Интуитивно понятный интерфейс с возможностью проведения групповых операций. Возможность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«вырезки»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необходимого района интереса. Удобный поиск и отображение сплошных покрытий.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клике на пиктограмму «Просмотр на карте» на карте отображается снимок готовой продукции в полном (максимальном) пространственном разрешении. Изменяя масштаб карты, можно визуально оценить все доступные пространственные параметры снимка.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1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6F98E5-5B23-4B92-9C34-5494ED41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88640"/>
            <a:ext cx="5904656" cy="36004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ПРОСМОТР</a:t>
            </a:r>
            <a:r>
              <a:rPr lang="ru-RU" dirty="0"/>
              <a:t>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ГОТОВОЙ</a:t>
            </a:r>
            <a:r>
              <a:rPr lang="ru-RU" dirty="0"/>
              <a:t>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ПРОДУКЦИИ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"/>
          <a:stretch/>
        </p:blipFill>
        <p:spPr bwMode="auto">
          <a:xfrm>
            <a:off x="566589" y="1852375"/>
            <a:ext cx="804615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83671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Готовая продукция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хранится в личном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кабинете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пользователя.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данных в облачном объектном хранилище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дает возможность потребителям просматривать готовую продукцию  в полном разрешении онлайн, непосредственно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геопортале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16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91680" y="137205"/>
            <a:ext cx="7452320" cy="771515"/>
          </a:xfrm>
          <a:prstGeom prst="rect">
            <a:avLst/>
          </a:prstGeom>
          <a:noFill/>
        </p:spPr>
        <p:txBody>
          <a:bodyPr wrap="square" lIns="77833" tIns="38918" rIns="77833" bIns="38918" anchor="ctr">
            <a:noAutofit/>
          </a:bodyPr>
          <a:lstStyle>
            <a:defPPr>
              <a:defRPr lang="ru-RU"/>
            </a:defPPr>
            <a:lvl1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cap="none" dirty="0">
                <a:solidFill>
                  <a:schemeClr val="tx2">
                    <a:lumMod val="75000"/>
                  </a:schemeClr>
                </a:solidFill>
                <a:effectLst/>
              </a:rPr>
              <a:t>ОСОБЕННОСТИ ЗАКАЗА ДАННЫХ ДЗЗ ИЗ ФЕДЕРАЛЬНОГО ФОНДА ДАННЫХ ДЗЗ </a:t>
            </a:r>
          </a:p>
        </p:txBody>
      </p:sp>
      <p:sp>
        <p:nvSpPr>
          <p:cNvPr id="5" name="AutoShape 36">
            <a:extLst>
              <a:ext uri="{FF2B5EF4-FFF2-40B4-BE49-F238E27FC236}">
                <a16:creationId xmlns="" xmlns:a16="http://schemas.microsoft.com/office/drawing/2014/main" id="{33381098-9C4B-4427-822C-B3EE0D0029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4863" y="4297378"/>
            <a:ext cx="6683660" cy="91577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6" name="AutoShape 36">
            <a:extLst>
              <a:ext uri="{FF2B5EF4-FFF2-40B4-BE49-F238E27FC236}">
                <a16:creationId xmlns="" xmlns:a16="http://schemas.microsoft.com/office/drawing/2014/main" id="{81EC9411-6B84-4D3C-A3FF-7DDF519AAE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7919" y="2132856"/>
            <a:ext cx="6683660" cy="91577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" name="AutoShape 36">
            <a:extLst>
              <a:ext uri="{FF2B5EF4-FFF2-40B4-BE49-F238E27FC236}">
                <a16:creationId xmlns="" xmlns:a16="http://schemas.microsoft.com/office/drawing/2014/main" id="{EF8B4586-F878-4359-9AD2-069268712E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7919" y="1034152"/>
            <a:ext cx="6683660" cy="91577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gray">
          <a:xfrm>
            <a:off x="1691680" y="1295021"/>
            <a:ext cx="64898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Удобство поиска, просмотра и заказа архивных данных ДЗЗ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="" xmlns:a16="http://schemas.microsoft.com/office/drawing/2014/main" id="{CA05C6F8-B1A0-47CD-AE61-0206D30F68C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91680" y="4462881"/>
            <a:ext cx="64898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скорость исполнения заказа (от нескольких минут до 10 рабочих дней с момента оформления заявки)</a:t>
            </a:r>
          </a:p>
        </p:txBody>
      </p:sp>
      <p:sp>
        <p:nvSpPr>
          <p:cNvPr id="10" name="AutoShape 36">
            <a:extLst>
              <a:ext uri="{FF2B5EF4-FFF2-40B4-BE49-F238E27FC236}">
                <a16:creationId xmlns="" xmlns:a16="http://schemas.microsoft.com/office/drawing/2014/main" id="{810C187B-B507-439D-B413-8CB27BE4A0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0001" y="3183740"/>
            <a:ext cx="6683660" cy="91577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1" name="Text Box 41">
            <a:extLst>
              <a:ext uri="{FF2B5EF4-FFF2-40B4-BE49-F238E27FC236}">
                <a16:creationId xmlns="" xmlns:a16="http://schemas.microsoft.com/office/drawing/2014/main" id="{37A40547-9122-4858-AA04-3C72794266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91677" y="3399107"/>
            <a:ext cx="64898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Полностью автоматический технологический цикл исполнения заказов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140074"/>
            <a:ext cx="60768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Полностью автоматическая обработка данных ДЗЗ новым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программным комплексом и возможность получения готовой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продукции в личном кабинете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36">
            <a:extLst>
              <a:ext uri="{FF2B5EF4-FFF2-40B4-BE49-F238E27FC236}">
                <a16:creationId xmlns="" xmlns:a16="http://schemas.microsoft.com/office/drawing/2014/main" id="{33381098-9C4B-4427-822C-B3EE0D0029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4863" y="5373216"/>
            <a:ext cx="6683660" cy="91577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="" xmlns:a16="http://schemas.microsoft.com/office/drawing/2014/main" id="{CA05C6F8-B1A0-47CD-AE61-0206D30F68C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98625" y="5459515"/>
            <a:ext cx="64898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заказа данных физическими лицами и оплата онлайн. Оперативное оформление заказа данных юридическими лицами по договору-оферте.</a:t>
            </a:r>
          </a:p>
        </p:txBody>
      </p:sp>
    </p:spTree>
    <p:extLst>
      <p:ext uri="{BB962C8B-B14F-4D97-AF65-F5344CB8AC3E}">
        <p14:creationId xmlns:p14="http://schemas.microsoft.com/office/powerpoint/2010/main" val="104086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19672" y="188640"/>
            <a:ext cx="7524328" cy="527723"/>
          </a:xfrm>
          <a:prstGeom prst="rect">
            <a:avLst/>
          </a:prstGeom>
          <a:noFill/>
        </p:spPr>
        <p:txBody>
          <a:bodyPr wrap="square" lIns="77833" tIns="38918" rIns="77833" bIns="38918" anchor="ctr">
            <a:noAutofit/>
          </a:bodyPr>
          <a:lstStyle>
            <a:defPPr>
              <a:defRPr lang="ru-RU"/>
            </a:defPPr>
            <a:lvl1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ru-RU" sz="2000" cap="none" dirty="0">
                <a:solidFill>
                  <a:schemeClr val="tx2">
                    <a:lumMod val="75000"/>
                  </a:schemeClr>
                </a:solidFill>
                <a:effectLst/>
              </a:rPr>
              <a:t>ПРЕДОСТАВЛЕНИЕ ДАННЫХ ДЛЯ ФИЗИЧЕСКИХ И ЮРИДИЧЕСКИХ ЛИЦ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26707"/>
            <a:ext cx="4747616" cy="3103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90872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юридическим лицам обеспечен доступ в Фонд для заказа данных ДЗЗ по ценам, определенным правилами определения размера платы за предоставление данных дистанционного зондирования Земли из космоса и копий данных дистанционного зондирования Земли из космоса.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0" y="1990533"/>
            <a:ext cx="2875408" cy="476159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38369" y="5229200"/>
            <a:ext cx="5238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Физические лица оплачивают данные онлайн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эквайринговых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услуг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Сбера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Юридические лица могут заказать данные, оплатив выставленный счет. В данном случае заключается договор-оферта, который также опубликован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геопортале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8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19672" y="188640"/>
            <a:ext cx="7524328" cy="527723"/>
          </a:xfrm>
          <a:prstGeom prst="rect">
            <a:avLst/>
          </a:prstGeom>
          <a:noFill/>
        </p:spPr>
        <p:txBody>
          <a:bodyPr wrap="square" lIns="77833" tIns="38918" rIns="77833" bIns="38918" anchor="ctr">
            <a:noAutofit/>
          </a:bodyPr>
          <a:lstStyle>
            <a:defPPr>
              <a:defRPr lang="ru-RU"/>
            </a:defPPr>
            <a:lvl1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ru-RU" sz="2000" cap="none" dirty="0">
                <a:solidFill>
                  <a:schemeClr val="tx2">
                    <a:lumMod val="75000"/>
                  </a:schemeClr>
                </a:solidFill>
                <a:effectLst/>
              </a:rPr>
              <a:t>ПРЕДОСТАВЛЕНИЕ ДАННЫХ ДЛЯ ФИЗИЧЕСКИХ И ЮРИДИЧЕСКИХ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1052735"/>
            <a:ext cx="86409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Учитывая, что ограничения по объему заказа отсутствуют, можно сделать заказ именно на свой район интереса без дополнительных трат. Этим активно пользуются пользователи, например, для дальнейшего представления данных ДЗЗ в качестве доказательной базы в судебные органы. Средняя сумма заказа обычно не превышает 300 рублей! При этом на сегодняшний день сделано уже более 200 заказов на сумму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 100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2770"/>
              </p:ext>
            </p:extLst>
          </p:nvPr>
        </p:nvGraphicFramePr>
        <p:xfrm>
          <a:off x="2896308" y="2297860"/>
          <a:ext cx="6068180" cy="429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4" imgW="8038816" imgH="5695617" progId="AcroExch.Document.11">
                  <p:embed/>
                </p:oleObj>
              </mc:Choice>
              <mc:Fallback>
                <p:oleObj name="Acrobat Document" r:id="rId4" imgW="8038816" imgH="569561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6308" y="2297860"/>
                        <a:ext cx="6068180" cy="4299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556" y="2379851"/>
            <a:ext cx="280027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Кроме того, пользователям можно не бояться, что они останутся без консультационной поддержки. В случае возникновения сложностей с заказом данных, либо претензий к полученной продукции ДЗЗ можно всегда обратиться в отдел взаимодействия с потребителями космической информации, где всё подробно объяснят и смогут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заменить некачественную продукцию.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8-495-229-43-89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8-495-280-72-25</a:t>
            </a:r>
          </a:p>
          <a:p>
            <a:pPr indent="447675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3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917" y="505034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геопортале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Госкорпрации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Роскосмос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запущен в тестовом режиме новый сервис открытых данных, поступающих в федеральный фонд.</a:t>
            </a:r>
          </a:p>
          <a:p>
            <a:pPr indent="45085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Новый сервис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предоставляет открытый оперативный онлайн-доступ к снимкам Земли с уникального высокоэллиптического спутника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Арктика‑М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геостационарных спутников Электро-Л, осуществляющих съёмку с частотой до 15 минут. Снимки становятся доступны пользователям спустя всего лишь 30-40 минут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Арктика-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1" y="764704"/>
            <a:ext cx="8250348" cy="41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88640"/>
            <a:ext cx="7214887" cy="527723"/>
          </a:xfrm>
          <a:prstGeom prst="rect">
            <a:avLst/>
          </a:prstGeom>
          <a:noFill/>
        </p:spPr>
        <p:txBody>
          <a:bodyPr wrap="square" lIns="77833" tIns="38918" rIns="77833" bIns="38918" anchor="ctr">
            <a:noAutofit/>
          </a:bodyPr>
          <a:lstStyle>
            <a:defPPr>
              <a:defRPr lang="ru-RU"/>
            </a:defPPr>
            <a:lvl1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1" cap="all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ru-RU" sz="2000" cap="none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ОТКРЫТЫЕ ДАННЫЕ ДЗЗ</a:t>
            </a:r>
            <a:endParaRPr lang="ru-RU" sz="2000" cap="none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2827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2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21140</TotalTime>
  <Words>553</Words>
  <Application>Microsoft Office PowerPoint</Application>
  <PresentationFormat>Экран (4:3)</PresentationFormat>
  <Paragraphs>51</Paragraphs>
  <Slides>11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think-cell Slide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ПРОСМОТР ГОТОВОЙ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 Центр ДЗЗ</dc:title>
  <dc:creator>Кирилл Емельянов</dc:creator>
  <cp:lastModifiedBy>Павлов Алексей</cp:lastModifiedBy>
  <cp:revision>979</cp:revision>
  <cp:lastPrinted>2019-02-20T13:47:13Z</cp:lastPrinted>
  <dcterms:created xsi:type="dcterms:W3CDTF">2014-07-15T01:53:40Z</dcterms:created>
  <dcterms:modified xsi:type="dcterms:W3CDTF">2022-07-14T06:19:36Z</dcterms:modified>
</cp:coreProperties>
</file>