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500" r:id="rId3"/>
    <p:sldId id="545" r:id="rId4"/>
    <p:sldId id="502" r:id="rId5"/>
    <p:sldId id="503" r:id="rId6"/>
    <p:sldId id="504" r:id="rId7"/>
    <p:sldId id="506" r:id="rId8"/>
    <p:sldId id="511" r:id="rId9"/>
    <p:sldId id="501" r:id="rId10"/>
    <p:sldId id="544" r:id="rId11"/>
    <p:sldId id="515" r:id="rId12"/>
    <p:sldId id="542" r:id="rId13"/>
    <p:sldId id="519" r:id="rId14"/>
    <p:sldId id="520" r:id="rId15"/>
    <p:sldId id="546" r:id="rId16"/>
    <p:sldId id="522" r:id="rId17"/>
    <p:sldId id="547" r:id="rId18"/>
    <p:sldId id="516" r:id="rId19"/>
    <p:sldId id="529" r:id="rId20"/>
    <p:sldId id="531" r:id="rId21"/>
    <p:sldId id="543" r:id="rId22"/>
    <p:sldId id="532" r:id="rId23"/>
    <p:sldId id="537" r:id="rId24"/>
    <p:sldId id="478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ерфильева Е.В." initials="П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99"/>
    <a:srgbClr val="00B300"/>
    <a:srgbClr val="0000FF"/>
    <a:srgbClr val="00FFFF"/>
    <a:srgbClr val="FF3399"/>
    <a:srgbClr val="FF0066"/>
    <a:srgbClr val="FF00FF"/>
    <a:srgbClr val="000099"/>
    <a:srgbClr val="7EC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5405" autoAdjust="0"/>
  </p:normalViewPr>
  <p:slideViewPr>
    <p:cSldViewPr>
      <p:cViewPr varScale="1">
        <p:scale>
          <a:sx n="84" d="100"/>
          <a:sy n="84" d="100"/>
        </p:scale>
        <p:origin x="-1258" y="-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8DAB0-0C5E-4EAA-A4E3-40EA57B4E567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312FD-2EE5-4102-A221-3D9A90B7F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6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8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11744" indent="-1968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787298" indent="-15746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102218" indent="-15746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417137" indent="-15746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3205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04697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36189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67681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026A30B-835B-4E35-B010-0DE16470582D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11744" indent="-1968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787298" indent="-15746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102218" indent="-15746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417137" indent="-15746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3205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04697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36189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67681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1308739-CBE2-41AC-85B3-01C5D36F6A33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466" indent="-28539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6" indent="-22853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7" indent="-22853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7" indent="-22853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71737" indent="-22853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686656" indent="-22853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001575" indent="-22853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316495" indent="-22853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DD6D14-8F01-4666-98E2-74BDA3711553}" type="slidenum">
              <a:rPr lang="ru-RU" altLang="ru-RU">
                <a:cs typeface="Arial" charset="0"/>
              </a:rPr>
              <a:pPr/>
              <a:t>23</a:t>
            </a:fld>
            <a:endParaRPr lang="ru-RU" alt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7FF30-02F5-46E9-A6DE-9B2FDFC3A05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6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11744" indent="-1968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787298" indent="-15746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102218" indent="-15746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417137" indent="-15746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3205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046976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36189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2676815" indent="-15746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537DEC9-85CE-4228-9CDB-33BF4C19C848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312FD-2EE5-4102-A221-3D9A90B7FE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6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3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91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5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9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7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04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3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5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8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CF7BE-7E29-4E21-AFD5-456BB92F9DBD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E367-228C-4AC2-9985-E081C40D2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3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geoportal.kadsurvey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kadsurvey.ru/" TargetMode="External"/><Relationship Id="rId5" Type="http://schemas.openxmlformats.org/officeDocument/2006/relationships/hyperlink" Target="mailto:office@kadsurvey.ru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"/>
          <p:cNvSpPr/>
          <p:nvPr/>
        </p:nvSpPr>
        <p:spPr>
          <a:xfrm rot="11800176">
            <a:off x="3788381" y="4432229"/>
            <a:ext cx="5472976" cy="3271803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2554703"/>
              <a:gd name="connsiteY0" fmla="*/ 311682 h 1072805"/>
              <a:gd name="connsiteX1" fmla="*/ 2552916 w 2554703"/>
              <a:gd name="connsiteY1" fmla="*/ 0 h 1072805"/>
              <a:gd name="connsiteX2" fmla="*/ 2554703 w 2554703"/>
              <a:gd name="connsiteY2" fmla="*/ 846045 h 1072805"/>
              <a:gd name="connsiteX3" fmla="*/ 2328185 w 2554703"/>
              <a:gd name="connsiteY3" fmla="*/ 1072563 h 1072805"/>
              <a:gd name="connsiteX4" fmla="*/ 1862430 w 2554703"/>
              <a:gd name="connsiteY4" fmla="*/ 1072805 h 1072805"/>
              <a:gd name="connsiteX5" fmla="*/ 0 w 2554703"/>
              <a:gd name="connsiteY5" fmla="*/ 311682 h 1072805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54703"/>
              <a:gd name="connsiteY0" fmla="*/ 762921 h 1524044"/>
              <a:gd name="connsiteX1" fmla="*/ 2550289 w 2554703"/>
              <a:gd name="connsiteY1" fmla="*/ 0 h 1524044"/>
              <a:gd name="connsiteX2" fmla="*/ 2554703 w 2554703"/>
              <a:gd name="connsiteY2" fmla="*/ 1297284 h 1524044"/>
              <a:gd name="connsiteX3" fmla="*/ 2328185 w 2554703"/>
              <a:gd name="connsiteY3" fmla="*/ 1523802 h 1524044"/>
              <a:gd name="connsiteX4" fmla="*/ 1862430 w 2554703"/>
              <a:gd name="connsiteY4" fmla="*/ 1524044 h 1524044"/>
              <a:gd name="connsiteX5" fmla="*/ 0 w 2554703"/>
              <a:gd name="connsiteY5" fmla="*/ 762921 h 1524044"/>
              <a:gd name="connsiteX0" fmla="*/ 0 w 2510466"/>
              <a:gd name="connsiteY0" fmla="*/ 783772 h 1524044"/>
              <a:gd name="connsiteX1" fmla="*/ 2506052 w 2510466"/>
              <a:gd name="connsiteY1" fmla="*/ 0 h 1524044"/>
              <a:gd name="connsiteX2" fmla="*/ 2510466 w 2510466"/>
              <a:gd name="connsiteY2" fmla="*/ 1297284 h 1524044"/>
              <a:gd name="connsiteX3" fmla="*/ 2283948 w 2510466"/>
              <a:gd name="connsiteY3" fmla="*/ 1523802 h 1524044"/>
              <a:gd name="connsiteX4" fmla="*/ 1818193 w 2510466"/>
              <a:gd name="connsiteY4" fmla="*/ 1524044 h 1524044"/>
              <a:gd name="connsiteX5" fmla="*/ 0 w 2510466"/>
              <a:gd name="connsiteY5" fmla="*/ 783772 h 1524044"/>
              <a:gd name="connsiteX0" fmla="*/ 0 w 2549162"/>
              <a:gd name="connsiteY0" fmla="*/ 765159 h 1524044"/>
              <a:gd name="connsiteX1" fmla="*/ 2544748 w 2549162"/>
              <a:gd name="connsiteY1" fmla="*/ 0 h 1524044"/>
              <a:gd name="connsiteX2" fmla="*/ 2549162 w 2549162"/>
              <a:gd name="connsiteY2" fmla="*/ 1297284 h 1524044"/>
              <a:gd name="connsiteX3" fmla="*/ 2322644 w 2549162"/>
              <a:gd name="connsiteY3" fmla="*/ 1523802 h 1524044"/>
              <a:gd name="connsiteX4" fmla="*/ 1856889 w 2549162"/>
              <a:gd name="connsiteY4" fmla="*/ 1524044 h 1524044"/>
              <a:gd name="connsiteX5" fmla="*/ 0 w 2549162"/>
              <a:gd name="connsiteY5" fmla="*/ 765159 h 1524044"/>
              <a:gd name="connsiteX0" fmla="*/ 0 w 2549162"/>
              <a:gd name="connsiteY0" fmla="*/ 760153 h 1519038"/>
              <a:gd name="connsiteX1" fmla="*/ 2544299 w 2549162"/>
              <a:gd name="connsiteY1" fmla="*/ 0 h 1519038"/>
              <a:gd name="connsiteX2" fmla="*/ 2549162 w 2549162"/>
              <a:gd name="connsiteY2" fmla="*/ 1292278 h 1519038"/>
              <a:gd name="connsiteX3" fmla="*/ 2322644 w 2549162"/>
              <a:gd name="connsiteY3" fmla="*/ 1518796 h 1519038"/>
              <a:gd name="connsiteX4" fmla="*/ 1856889 w 2549162"/>
              <a:gd name="connsiteY4" fmla="*/ 1519038 h 1519038"/>
              <a:gd name="connsiteX5" fmla="*/ 0 w 2549162"/>
              <a:gd name="connsiteY5" fmla="*/ 760153 h 1519038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  <a:gd name="connsiteX0" fmla="*/ 0 w 2549162"/>
              <a:gd name="connsiteY0" fmla="*/ 760153 h 1523915"/>
              <a:gd name="connsiteX1" fmla="*/ 2544299 w 2549162"/>
              <a:gd name="connsiteY1" fmla="*/ 0 h 1523915"/>
              <a:gd name="connsiteX2" fmla="*/ 2549162 w 2549162"/>
              <a:gd name="connsiteY2" fmla="*/ 1292278 h 1523915"/>
              <a:gd name="connsiteX3" fmla="*/ 2322644 w 2549162"/>
              <a:gd name="connsiteY3" fmla="*/ 1518796 h 1523915"/>
              <a:gd name="connsiteX4" fmla="*/ 226903 w 2549162"/>
              <a:gd name="connsiteY4" fmla="*/ 1523915 h 1523915"/>
              <a:gd name="connsiteX5" fmla="*/ 0 w 2549162"/>
              <a:gd name="connsiteY5" fmla="*/ 760153 h 15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162" h="1523915">
                <a:moveTo>
                  <a:pt x="0" y="760153"/>
                </a:moveTo>
                <a:lnTo>
                  <a:pt x="2544299" y="0"/>
                </a:lnTo>
                <a:cubicBezTo>
                  <a:pt x="2544895" y="282015"/>
                  <a:pt x="2548566" y="1010263"/>
                  <a:pt x="2549162" y="1292278"/>
                </a:cubicBezTo>
                <a:cubicBezTo>
                  <a:pt x="2549162" y="1417380"/>
                  <a:pt x="2447746" y="1518796"/>
                  <a:pt x="2322644" y="1518796"/>
                </a:cubicBezTo>
                <a:lnTo>
                  <a:pt x="226903" y="1523915"/>
                </a:lnTo>
                <a:cubicBezTo>
                  <a:pt x="171868" y="1329488"/>
                  <a:pt x="67457" y="989292"/>
                  <a:pt x="0" y="760153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 </a:t>
            </a:r>
            <a:endParaRPr lang="ru-RU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16110" y="548680"/>
            <a:ext cx="7796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cap="all" dirty="0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Использование </a:t>
            </a:r>
            <a:r>
              <a:rPr lang="ru-RU" sz="3200" b="1" cap="all" dirty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материалов воздушного лазерного сканирования и цифровой аэрофотосъемкам для целей </a:t>
            </a:r>
            <a:r>
              <a:rPr lang="ru-RU" sz="3200" b="1" cap="all" dirty="0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лесоустройства</a:t>
            </a:r>
            <a:endParaRPr lang="ru-RU" sz="3200" b="1" cap="all" dirty="0">
              <a:solidFill>
                <a:srgbClr val="293035"/>
              </a:solidFill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63534"/>
            <a:ext cx="2447858" cy="30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174301"/>
            <a:ext cx="252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Санкт-Петербург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—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2022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  <a:cs typeface="Gotham Pro" panose="0200050304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29" y="3305055"/>
            <a:ext cx="5709881" cy="3657496"/>
          </a:xfrm>
          <a:prstGeom prst="rect">
            <a:avLst/>
          </a:prstGeom>
        </p:spPr>
      </p:pic>
      <p:sp>
        <p:nvSpPr>
          <p:cNvPr id="7" name="Скругленный прямоугольник 2"/>
          <p:cNvSpPr/>
          <p:nvPr/>
        </p:nvSpPr>
        <p:spPr>
          <a:xfrm rot="6370086">
            <a:off x="7381111" y="29731"/>
            <a:ext cx="2281373" cy="1953976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829424"/>
              <a:gd name="connsiteY0" fmla="*/ 436951 h 1072563"/>
              <a:gd name="connsiteX1" fmla="*/ 827637 w 829424"/>
              <a:gd name="connsiteY1" fmla="*/ 0 h 1072563"/>
              <a:gd name="connsiteX2" fmla="*/ 829424 w 829424"/>
              <a:gd name="connsiteY2" fmla="*/ 846045 h 1072563"/>
              <a:gd name="connsiteX3" fmla="*/ 602906 w 829424"/>
              <a:gd name="connsiteY3" fmla="*/ 1072563 h 1072563"/>
              <a:gd name="connsiteX4" fmla="*/ 116583 w 829424"/>
              <a:gd name="connsiteY4" fmla="*/ 1072273 h 1072563"/>
              <a:gd name="connsiteX5" fmla="*/ 0 w 829424"/>
              <a:gd name="connsiteY5" fmla="*/ 436951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248408 h 731275"/>
              <a:gd name="connsiteX1" fmla="*/ 852608 w 853803"/>
              <a:gd name="connsiteY1" fmla="*/ 0 h 731275"/>
              <a:gd name="connsiteX2" fmla="*/ 853803 w 853803"/>
              <a:gd name="connsiteY2" fmla="*/ 504757 h 731275"/>
              <a:gd name="connsiteX3" fmla="*/ 627285 w 853803"/>
              <a:gd name="connsiteY3" fmla="*/ 731275 h 731275"/>
              <a:gd name="connsiteX4" fmla="*/ 140962 w 853803"/>
              <a:gd name="connsiteY4" fmla="*/ 730985 h 731275"/>
              <a:gd name="connsiteX5" fmla="*/ 0 w 853803"/>
              <a:gd name="connsiteY5" fmla="*/ 248408 h 7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03" h="731275">
                <a:moveTo>
                  <a:pt x="0" y="248408"/>
                </a:moveTo>
                <a:lnTo>
                  <a:pt x="852608" y="0"/>
                </a:lnTo>
                <a:cubicBezTo>
                  <a:pt x="853204" y="282015"/>
                  <a:pt x="853207" y="222742"/>
                  <a:pt x="853803" y="504757"/>
                </a:cubicBezTo>
                <a:cubicBezTo>
                  <a:pt x="853803" y="629859"/>
                  <a:pt x="752387" y="731275"/>
                  <a:pt x="627285" y="731275"/>
                </a:cubicBezTo>
                <a:lnTo>
                  <a:pt x="140962" y="730985"/>
                </a:lnTo>
                <a:cubicBezTo>
                  <a:pt x="81752" y="530403"/>
                  <a:pt x="62228" y="464761"/>
                  <a:pt x="0" y="248408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013176"/>
            <a:ext cx="3331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2-я Совместная Международная </a:t>
            </a:r>
            <a:r>
              <a:rPr lang="ru-RU" sz="1000" b="1" dirty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научно-техническая конференция </a:t>
            </a:r>
          </a:p>
          <a:p>
            <a:r>
              <a:rPr lang="ru-RU" sz="1000" b="1" dirty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«ЦИФРОВАЯ РЕАЛЬНОСТЬ: космические и пространственные  данные, технологии обработки»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4478139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Островский И.В., начальник департамента лесоустроительного проектирования АО «</a:t>
            </a:r>
            <a:r>
              <a:rPr lang="ru-RU" sz="1000" b="1" dirty="0" err="1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Кадастрсъемка</a:t>
            </a:r>
            <a:r>
              <a:rPr lang="ru-RU" sz="1000" b="1" dirty="0" smtClean="0">
                <a:solidFill>
                  <a:srgbClr val="293035"/>
                </a:solidFill>
                <a:latin typeface="Calibri" panose="020F0502020204030204" pitchFamily="34" charset="0"/>
                <a:cs typeface="Gotham Pro" panose="02000503040000020004" pitchFamily="2" charset="0"/>
              </a:rPr>
              <a:t>»</a:t>
            </a:r>
            <a:endParaRPr lang="ru-RU" sz="1000" b="1" dirty="0">
              <a:solidFill>
                <a:srgbClr val="293035"/>
              </a:solidFill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2875" y="1009763"/>
            <a:ext cx="9091178" cy="320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ru-RU" altLang="ru-RU" sz="1600" dirty="0">
                <a:solidFill>
                  <a:srgbClr val="008A3E"/>
                </a:solidFill>
              </a:rPr>
              <a:t>       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установления взаимосвязей между таксационными характеристиками и проведения </a:t>
            </a:r>
            <a:r>
              <a:rPr lang="ru-RU" altLang="ru-RU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таксационно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-дешифровочной тренировки таксаторов закладывается учебно-тренировочный полигон в составе: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altLang="ru-RU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таксационно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-дешифровочных пробных площадей,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выделов с выборочной измерительно-перечислительной таксацией,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маршрутного </a:t>
            </a:r>
            <a:r>
              <a:rPr lang="ru-RU" altLang="ru-RU" sz="1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таксационно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-дешифровочного хода</a:t>
            </a:r>
            <a:r>
              <a:rPr lang="ru-RU" altLang="ru-RU" sz="17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altLang="ru-RU" sz="1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Таксационно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-дешифровочная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производится в целях подготовки исполнителей к производственному дешифрированию объекта таксации, получения и закрепления практических навыков в контурном дешифрировании и определении характеристик лесных насаждений методом 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измерительного дешифрирования изображений 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ДЗЗ с учетом особенностей объекта таксации. </a:t>
            </a:r>
            <a:endParaRPr lang="ru-RU" altLang="ru-RU" sz="17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590550"/>
            <a:ext cx="8306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700" b="1" cap="all" dirty="0">
                <a:solidFill>
                  <a:prstClr val="black"/>
                </a:solidFill>
              </a:rPr>
              <a:t>Подготовка к таксации лесов дешифровочным способом</a:t>
            </a: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pic>
        <p:nvPicPr>
          <p:cNvPr id="5128" name="Picture 8" descr="https://i.mycdn.me/i?r=AyH4iRPQ2q0otWIFepML2LxREMTf-i9A3sh9XPFo7eXr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64" y="3865786"/>
            <a:ext cx="4375472" cy="29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gkFyYJFsnm7K95_B-l-yZ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7" y="3877196"/>
            <a:ext cx="4441477" cy="29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81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4164" r="33018" b="427"/>
          <a:stretch>
            <a:fillRect/>
          </a:stretch>
        </p:blipFill>
        <p:spPr bwMode="auto">
          <a:xfrm>
            <a:off x="34925" y="1374775"/>
            <a:ext cx="456406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4925" y="1001713"/>
            <a:ext cx="446563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Классический цифровой </a:t>
            </a:r>
            <a:r>
              <a:rPr lang="ru-RU" sz="1600" b="1" dirty="0" err="1">
                <a:solidFill>
                  <a:srgbClr val="008000"/>
                </a:solidFill>
                <a:latin typeface="Arial Narrow" panose="020B0606020202030204" pitchFamily="34" charset="0"/>
              </a:rPr>
              <a:t>ортофотоплан</a:t>
            </a:r>
            <a:r>
              <a:rPr lang="en-US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(</a:t>
            </a:r>
            <a:r>
              <a:rPr lang="en-US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RGB</a:t>
            </a:r>
            <a:r>
              <a:rPr lang="en-US" sz="1600" b="1" dirty="0">
                <a:latin typeface="Arial Narrow" panose="020B0606020202030204" pitchFamily="34" charset="0"/>
              </a:rPr>
              <a:t>)</a:t>
            </a:r>
            <a:endParaRPr lang="ru-RU" sz="1600" b="1" dirty="0">
              <a:latin typeface="Arial Narrow" panose="020B0606020202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140200" y="836613"/>
            <a:ext cx="52562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Цифровой </a:t>
            </a:r>
            <a:r>
              <a:rPr lang="ru-RU" sz="1600" b="1" dirty="0" err="1">
                <a:solidFill>
                  <a:srgbClr val="008000"/>
                </a:solidFill>
                <a:latin typeface="Arial Narrow" panose="020B0606020202030204" pitchFamily="34" charset="0"/>
              </a:rPr>
              <a:t>ортофотоплан</a:t>
            </a:r>
            <a:r>
              <a:rPr lang="ru-RU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 в спектрозональном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изображении (</a:t>
            </a:r>
            <a:r>
              <a:rPr lang="en-US" sz="1600" b="1" dirty="0" err="1">
                <a:solidFill>
                  <a:srgbClr val="008000"/>
                </a:solidFill>
                <a:latin typeface="Arial Narrow" panose="020B0606020202030204" pitchFamily="34" charset="0"/>
              </a:rPr>
              <a:t>RGBNir</a:t>
            </a:r>
            <a:r>
              <a:rPr lang="en-US" sz="1600" b="1" dirty="0">
                <a:solidFill>
                  <a:srgbClr val="008000"/>
                </a:solidFill>
                <a:latin typeface="Arial Narrow" panose="020B0606020202030204" pitchFamily="34" charset="0"/>
              </a:rPr>
              <a:t>)</a:t>
            </a:r>
            <a:endParaRPr lang="ru-RU" sz="16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7109" y="405210"/>
            <a:ext cx="8306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 smtClean="0"/>
              <a:t>Использование ОФП в классическом и спектрозональном изображении</a:t>
            </a:r>
            <a:endParaRPr lang="ru-RU" sz="1700" b="1" cap="all" dirty="0"/>
          </a:p>
        </p:txBody>
      </p:sp>
      <p:pic>
        <p:nvPicPr>
          <p:cNvPr id="2765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4079" r="34093" b="352"/>
          <a:stretch>
            <a:fillRect/>
          </a:stretch>
        </p:blipFill>
        <p:spPr bwMode="auto">
          <a:xfrm>
            <a:off x="4667250" y="1374775"/>
            <a:ext cx="44180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05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91071"/>
            <a:ext cx="8378477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 smtClean="0"/>
              <a:t>Определение породного состава по спектрозональному изображению</a:t>
            </a:r>
            <a:endParaRPr lang="ru-RU" sz="1700" b="1" cap="all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35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(3952) 70-71-70 </a:t>
            </a:r>
            <a:r>
              <a:rPr lang="ru-RU" sz="1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" y="959540"/>
            <a:ext cx="7951132" cy="5795262"/>
          </a:xfrm>
          <a:prstGeom prst="rect">
            <a:avLst/>
          </a:prstGeom>
        </p:spPr>
      </p:pic>
      <p:sp>
        <p:nvSpPr>
          <p:cNvPr id="5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59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90550"/>
            <a:ext cx="845090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 smtClean="0"/>
              <a:t>матрица </a:t>
            </a:r>
            <a:r>
              <a:rPr lang="ru-RU" sz="1700" b="1" cap="all" dirty="0"/>
              <a:t>относительных высот по данным воздушного лазерного </a:t>
            </a:r>
            <a:r>
              <a:rPr lang="ru-RU" sz="1700" b="1" cap="all" dirty="0" smtClean="0"/>
              <a:t>сканирования</a:t>
            </a:r>
            <a:endParaRPr lang="ru-RU" sz="1700" b="1" cap="all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50561"/>
            <a:ext cx="7932563" cy="57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9"/>
          <a:stretch>
            <a:fillRect/>
          </a:stretch>
        </p:blipFill>
        <p:spPr bwMode="auto">
          <a:xfrm>
            <a:off x="7164388" y="1822450"/>
            <a:ext cx="19796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7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90550"/>
            <a:ext cx="830689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 smtClean="0"/>
              <a:t>отклонение </a:t>
            </a:r>
            <a:r>
              <a:rPr lang="ru-RU" sz="1700" b="1" cap="all" dirty="0"/>
              <a:t>относительных высот </a:t>
            </a:r>
            <a:r>
              <a:rPr lang="ru-RU" sz="1700" b="1" cap="all" dirty="0" smtClean="0"/>
              <a:t>от </a:t>
            </a:r>
            <a:r>
              <a:rPr lang="ru-RU" sz="1700" b="1" cap="all" dirty="0"/>
              <a:t>среднего значения </a:t>
            </a:r>
            <a:r>
              <a:rPr lang="ru-RU" sz="1700" b="1" cap="all" dirty="0" smtClean="0"/>
              <a:t>высоты (по гауссу)</a:t>
            </a:r>
            <a:endParaRPr lang="ru-RU" sz="1700" b="1" cap="all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009764"/>
            <a:ext cx="8004571" cy="583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5301208"/>
            <a:ext cx="2497137" cy="128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" y="5517231"/>
            <a:ext cx="4967288" cy="11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6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27584" y="590550"/>
            <a:ext cx="83068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/>
              <a:t>Стандартные отклонения высот растительности для </a:t>
            </a:r>
            <a:r>
              <a:rPr lang="ru-RU" sz="1700" b="1" cap="all" dirty="0" smtClean="0"/>
              <a:t>определения вертикальной структуры насаждений</a:t>
            </a:r>
            <a:endParaRPr lang="ru-RU" sz="1700" b="1" cap="all" dirty="0"/>
          </a:p>
        </p:txBody>
      </p:sp>
      <p:pic>
        <p:nvPicPr>
          <p:cNvPr id="44036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7761" r="21443" b="30038"/>
          <a:stretch>
            <a:fillRect/>
          </a:stretch>
        </p:blipFill>
        <p:spPr bwMode="auto">
          <a:xfrm>
            <a:off x="36513" y="1206103"/>
            <a:ext cx="7923369" cy="565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Группа 3"/>
          <p:cNvGrpSpPr>
            <a:grpSpLocks/>
          </p:cNvGrpSpPr>
          <p:nvPr/>
        </p:nvGrpSpPr>
        <p:grpSpPr bwMode="auto">
          <a:xfrm>
            <a:off x="7115175" y="4941888"/>
            <a:ext cx="1993900" cy="1406525"/>
            <a:chOff x="7139953" y="4078625"/>
            <a:chExt cx="1992934" cy="1407800"/>
          </a:xfrm>
        </p:grpSpPr>
        <p:pic>
          <p:nvPicPr>
            <p:cNvPr id="44039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4" t="75778" r="72688" b="8609"/>
            <a:stretch>
              <a:fillRect/>
            </a:stretch>
          </p:blipFill>
          <p:spPr bwMode="auto">
            <a:xfrm>
              <a:off x="7139953" y="4476750"/>
              <a:ext cx="1344862" cy="10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Рисунок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4" t="71825" r="64954" b="24699"/>
            <a:stretch>
              <a:fillRect/>
            </a:stretch>
          </p:blipFill>
          <p:spPr bwMode="auto">
            <a:xfrm>
              <a:off x="7242668" y="4078625"/>
              <a:ext cx="1890219" cy="22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5" t="72649" r="47258" b="24699"/>
            <a:stretch>
              <a:fillRect/>
            </a:stretch>
          </p:blipFill>
          <p:spPr bwMode="auto">
            <a:xfrm>
              <a:off x="7316822" y="4303404"/>
              <a:ext cx="1634641" cy="17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7027863" y="2317750"/>
            <a:ext cx="2597150" cy="17697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5250" indent="-17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Характеристики насаждений:</a:t>
            </a:r>
            <a:endParaRPr lang="ru-RU" sz="12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marL="173038" indent="-95250" eaLnBrk="1" fontAlgn="auto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sz="1200" b="1" dirty="0">
                <a:solidFill>
                  <a:srgbClr val="008000"/>
                </a:solidFill>
                <a:latin typeface="Arial Narrow" panose="020B0606020202030204" pitchFamily="34" charset="0"/>
              </a:rPr>
              <a:t> Выявление ярусов при их выраженности;</a:t>
            </a:r>
          </a:p>
          <a:p>
            <a:pPr marL="173038" indent="-95250" eaLnBrk="1" fontAlgn="auto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sz="1200" b="1" dirty="0">
                <a:solidFill>
                  <a:srgbClr val="008000"/>
                </a:solidFill>
                <a:latin typeface="Arial Narrow" panose="020B0606020202030204" pitchFamily="34" charset="0"/>
              </a:rPr>
              <a:t> Выявление </a:t>
            </a:r>
            <a:r>
              <a:rPr lang="ru-RU" sz="12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поколений;</a:t>
            </a:r>
            <a:endParaRPr lang="ru-RU" sz="12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  <a:p>
            <a:pPr marL="173038" indent="-95250" eaLnBrk="1" fontAlgn="auto" hangingPunct="1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ru-RU" sz="1200" b="1" dirty="0">
                <a:solidFill>
                  <a:srgbClr val="008000"/>
                </a:solidFill>
                <a:latin typeface="Arial Narrow" panose="020B0606020202030204" pitchFamily="34" charset="0"/>
              </a:rPr>
              <a:t> Определение наличия              единичных деревьев на               </a:t>
            </a:r>
            <a:r>
              <a:rPr lang="ru-RU" sz="12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вырубках и в молодняках.</a:t>
            </a:r>
            <a:endParaRPr lang="ru-RU" sz="12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1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75565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90550"/>
            <a:ext cx="837889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 smtClean="0"/>
              <a:t>Использование </a:t>
            </a:r>
            <a:r>
              <a:rPr lang="ru-RU" sz="1700" b="1" cap="all" dirty="0"/>
              <a:t>светотеневой модели </a:t>
            </a:r>
            <a:r>
              <a:rPr lang="ru-RU" sz="1700" b="1" cap="all" dirty="0" smtClean="0"/>
              <a:t>рельефа</a:t>
            </a:r>
            <a:endParaRPr lang="ru-RU" sz="1700" b="1" cap="all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238"/>
            <a:ext cx="7140575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398588"/>
            <a:ext cx="7132637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9012"/>
            <a:ext cx="8144669" cy="593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3"/>
          <a:stretch>
            <a:fillRect/>
          </a:stretch>
        </p:blipFill>
        <p:spPr bwMode="auto">
          <a:xfrm>
            <a:off x="7145338" y="2924175"/>
            <a:ext cx="19986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3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90550"/>
            <a:ext cx="82348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cap="all" dirty="0"/>
              <a:t>Использование карты </a:t>
            </a:r>
            <a:r>
              <a:rPr lang="ru-RU" sz="1700" b="1" cap="all" dirty="0" smtClean="0"/>
              <a:t>экспозиции склонов </a:t>
            </a:r>
            <a:r>
              <a:rPr lang="ru-RU" sz="1700" b="1" cap="all" dirty="0"/>
              <a:t>для уточнения границ выделов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763"/>
            <a:ext cx="8027936" cy="58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53" y="2492895"/>
            <a:ext cx="187801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86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90550"/>
            <a:ext cx="823488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cap="all" dirty="0"/>
              <a:t>Использование карты </a:t>
            </a:r>
            <a:r>
              <a:rPr lang="ru-RU" sz="1700" b="1" cap="all" dirty="0" smtClean="0"/>
              <a:t>крутизны </a:t>
            </a:r>
            <a:r>
              <a:rPr lang="ru-RU" sz="1700" b="1" cap="all" dirty="0"/>
              <a:t>склонов для уточнения границ выделов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6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009763"/>
            <a:ext cx="8005219" cy="58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3573463"/>
            <a:ext cx="1939925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4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90550"/>
            <a:ext cx="83788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/>
              <a:t>Определение средней </a:t>
            </a:r>
            <a:r>
              <a:rPr lang="ru-RU" sz="1700" b="1" cap="all" dirty="0" smtClean="0"/>
              <a:t>высоты и вертикальной структуры насаждений  </a:t>
            </a:r>
            <a:r>
              <a:rPr lang="ru-RU" sz="1700" b="1" cap="all" dirty="0"/>
              <a:t>по профилю (поперечному разрезу) лесного полога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52190"/>
            <a:ext cx="4603751" cy="314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2" y="1352190"/>
            <a:ext cx="4591951" cy="31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4" name="Группа 8"/>
          <p:cNvGrpSpPr>
            <a:grpSpLocks/>
          </p:cNvGrpSpPr>
          <p:nvPr/>
        </p:nvGrpSpPr>
        <p:grpSpPr bwMode="auto">
          <a:xfrm>
            <a:off x="17463" y="4572000"/>
            <a:ext cx="9144000" cy="1771650"/>
            <a:chOff x="-253467" y="750205"/>
            <a:chExt cx="9144000" cy="1771471"/>
          </a:xfrm>
        </p:grpSpPr>
        <p:pic>
          <p:nvPicPr>
            <p:cNvPr id="43030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96"/>
            <a:stretch>
              <a:fillRect/>
            </a:stretch>
          </p:blipFill>
          <p:spPr bwMode="auto">
            <a:xfrm>
              <a:off x="-253467" y="750205"/>
              <a:ext cx="9144000" cy="11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51" b="27049"/>
            <a:stretch>
              <a:fillRect/>
            </a:stretch>
          </p:blipFill>
          <p:spPr bwMode="auto">
            <a:xfrm>
              <a:off x="-253467" y="866775"/>
              <a:ext cx="9144000" cy="165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620838"/>
            <a:ext cx="91709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Группа 61"/>
          <p:cNvGrpSpPr>
            <a:grpSpLocks/>
          </p:cNvGrpSpPr>
          <p:nvPr/>
        </p:nvGrpSpPr>
        <p:grpSpPr bwMode="auto">
          <a:xfrm>
            <a:off x="2306638" y="4643438"/>
            <a:ext cx="4194175" cy="1682750"/>
            <a:chOff x="2307340" y="4643542"/>
            <a:chExt cx="4193081" cy="1683030"/>
          </a:xfrm>
        </p:grpSpPr>
        <p:grpSp>
          <p:nvGrpSpPr>
            <p:cNvPr id="43017" name="Группа 50"/>
            <p:cNvGrpSpPr>
              <a:grpSpLocks/>
            </p:cNvGrpSpPr>
            <p:nvPr/>
          </p:nvGrpSpPr>
          <p:grpSpPr bwMode="auto">
            <a:xfrm>
              <a:off x="3779912" y="4643542"/>
              <a:ext cx="2720509" cy="1683030"/>
              <a:chOff x="9171080" y="3303432"/>
              <a:chExt cx="2720509" cy="1683030"/>
            </a:xfrm>
          </p:grpSpPr>
          <p:pic>
            <p:nvPicPr>
              <p:cNvPr id="43021" name="Рисунок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2" t="44197" r="77789" b="42168"/>
              <a:stretch>
                <a:fillRect/>
              </a:stretch>
            </p:blipFill>
            <p:spPr bwMode="auto">
              <a:xfrm>
                <a:off x="10339518" y="3303432"/>
                <a:ext cx="1368282" cy="168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022" name="Группа 21"/>
              <p:cNvGrpSpPr>
                <a:grpSpLocks/>
              </p:cNvGrpSpPr>
              <p:nvPr/>
            </p:nvGrpSpPr>
            <p:grpSpPr bwMode="auto">
              <a:xfrm>
                <a:off x="9171080" y="3303433"/>
                <a:ext cx="2720509" cy="1683029"/>
                <a:chOff x="6541443" y="4562602"/>
                <a:chExt cx="2495053" cy="1683029"/>
              </a:xfrm>
            </p:grpSpPr>
            <p:sp>
              <p:nvSpPr>
                <p:cNvPr id="23" name="Rectangle 3"/>
                <p:cNvSpPr>
                  <a:spLocks noChangeArrowheads="1"/>
                </p:cNvSpPr>
                <p:nvPr/>
              </p:nvSpPr>
              <p:spPr bwMode="auto">
                <a:xfrm>
                  <a:off x="6698867" y="4610234"/>
                  <a:ext cx="908269" cy="1630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  <a:cs typeface="Arial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000" b="1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  <a:cs typeface="+mn-cs"/>
                    </a:rPr>
                    <a:t>Лесной полог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 smtClean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 smtClean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000" b="1" dirty="0" smtClean="0">
                      <a:solidFill>
                        <a:schemeClr val="tx2"/>
                      </a:solidFill>
                      <a:latin typeface="Arial Narrow" panose="020B0606020202030204" pitchFamily="34" charset="0"/>
                      <a:cs typeface="+mn-cs"/>
                    </a:rPr>
                    <a:t> </a:t>
                  </a:r>
                  <a:r>
                    <a:rPr lang="ru-RU" sz="1000" b="1" dirty="0">
                      <a:solidFill>
                        <a:schemeClr val="tx2"/>
                      </a:solidFill>
                      <a:latin typeface="Arial Narrow" panose="020B0606020202030204" pitchFamily="34" charset="0"/>
                    </a:rPr>
                    <a:t>Поверхность земли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 smtClean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 smtClean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000" b="1" dirty="0" smtClean="0">
                    <a:solidFill>
                      <a:schemeClr val="tx2"/>
                    </a:solidFill>
                    <a:latin typeface="Arial Narrow" panose="020B0606020202030204" pitchFamily="34" charset="0"/>
                    <a:cs typeface="+mn-cs"/>
                  </a:endParaRPr>
                </a:p>
              </p:txBody>
            </p:sp>
            <p:grpSp>
              <p:nvGrpSpPr>
                <p:cNvPr id="43024" name="Группа 26"/>
                <p:cNvGrpSpPr>
                  <a:grpSpLocks/>
                </p:cNvGrpSpPr>
                <p:nvPr/>
              </p:nvGrpSpPr>
              <p:grpSpPr bwMode="auto">
                <a:xfrm>
                  <a:off x="7732502" y="4873861"/>
                  <a:ext cx="1142770" cy="831581"/>
                  <a:chOff x="7741118" y="4873861"/>
                  <a:chExt cx="1142770" cy="831581"/>
                </a:xfrm>
              </p:grpSpPr>
              <p:cxnSp>
                <p:nvCxnSpPr>
                  <p:cNvPr id="31" name="Прямая соединительная линия 30"/>
                  <p:cNvCxnSpPr/>
                  <p:nvPr/>
                </p:nvCxnSpPr>
                <p:spPr>
                  <a:xfrm>
                    <a:off x="7751119" y="5696264"/>
                    <a:ext cx="1077114" cy="0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7740931" y="5119906"/>
                    <a:ext cx="1077114" cy="0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028" name="Text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27199" y="4873861"/>
                    <a:ext cx="656689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/>
                    <a:r>
                      <a:rPr lang="ru-RU" altLang="ru-RU" sz="1000" b="1">
                        <a:solidFill>
                          <a:schemeClr val="bg1"/>
                        </a:solidFill>
                      </a:rPr>
                      <a:t>16-18м</a:t>
                    </a:r>
                  </a:p>
                </p:txBody>
              </p:sp>
              <p:cxnSp>
                <p:nvCxnSpPr>
                  <p:cNvPr id="37" name="Прямая со стрелкой 36"/>
                  <p:cNvCxnSpPr/>
                  <p:nvPr/>
                </p:nvCxnSpPr>
                <p:spPr>
                  <a:xfrm>
                    <a:off x="8247466" y="5110379"/>
                    <a:ext cx="27655" cy="595412"/>
                  </a:xfrm>
                  <a:prstGeom prst="straightConnector1">
                    <a:avLst/>
                  </a:prstGeom>
                  <a:ln w="28575" cap="flat">
                    <a:solidFill>
                      <a:srgbClr val="FF0000"/>
                    </a:solidFill>
                    <a:headEnd type="triangle" w="sm" len="sm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Скругленный прямоугольник 24"/>
                <p:cNvSpPr/>
                <p:nvPr/>
              </p:nvSpPr>
              <p:spPr>
                <a:xfrm>
                  <a:off x="6541667" y="4562601"/>
                  <a:ext cx="2494829" cy="168303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  <p:sp>
          <p:nvSpPr>
            <p:cNvPr id="52" name="Скругленный прямоугольник 51"/>
            <p:cNvSpPr/>
            <p:nvPr/>
          </p:nvSpPr>
          <p:spPr>
            <a:xfrm>
              <a:off x="2307340" y="5300876"/>
              <a:ext cx="791955" cy="72084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3099295" y="4954744"/>
              <a:ext cx="680860" cy="4191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3099295" y="5877234"/>
              <a:ext cx="680860" cy="2159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26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51201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979255" y="375604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 smtClean="0">
                <a:latin typeface="Calibri" panose="020F0502020204030204" pitchFamily="34" charset="0"/>
                <a:cs typeface="Gotham Pro" panose="02000503040000020004" pitchFamily="2" charset="0"/>
              </a:rPr>
              <a:t>Необходимость совершенствования методов таксации лесов на основе материалов ДЗЗ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150045" y="1009763"/>
            <a:ext cx="87849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8000"/>
                </a:solidFill>
              </a:rPr>
              <a:t>Совершенствование </a:t>
            </a:r>
            <a:r>
              <a:rPr lang="ru-RU" sz="2400" b="1" dirty="0">
                <a:solidFill>
                  <a:srgbClr val="008000"/>
                </a:solidFill>
              </a:rPr>
              <a:t>управления лесным комплексом невозможно без наличия актуальной и достоверной информации о лесах. В настоящее время эта задача решается неудовлетворительно, что признается как хозяйственными субъектами, так и органами государственной власти Российской Федерации на самом высшем </a:t>
            </a:r>
            <a:r>
              <a:rPr lang="ru-RU" sz="2400" b="1" dirty="0" smtClean="0">
                <a:solidFill>
                  <a:srgbClr val="008000"/>
                </a:solidFill>
              </a:rPr>
              <a:t>уровне.</a:t>
            </a:r>
          </a:p>
        </p:txBody>
      </p:sp>
      <p:pic>
        <p:nvPicPr>
          <p:cNvPr id="5126" name="Picture 6" descr="https://sun9-23.userapi.com/impf/c850024/v850024499/19359c/cYqKvwR9VVk.jpg?size=1280x720&amp;quality=96&amp;sign=108c9eb03c49d0e360113920789443f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84"/>
            <a:ext cx="6034340" cy="33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vsegda-pomnim.com/uploads/posts/2022-04/1650686065_9-vsegda-pomnim-com-p-lesnaya-promishlennost-foto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21" y="3783841"/>
            <a:ext cx="4098880" cy="3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90550"/>
            <a:ext cx="83788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/>
              <a:t>Средние значения относительных высот для определения таксационных показателей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608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1" t="7037" r="21501" b="29684"/>
          <a:stretch>
            <a:fillRect/>
          </a:stretch>
        </p:blipFill>
        <p:spPr bwMode="auto">
          <a:xfrm>
            <a:off x="50800" y="1082993"/>
            <a:ext cx="7689552" cy="560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7616992" y="1844822"/>
            <a:ext cx="1417927" cy="3587919"/>
            <a:chOff x="9185794" y="3694264"/>
            <a:chExt cx="1186931" cy="3096251"/>
          </a:xfrm>
        </p:grpSpPr>
        <p:pic>
          <p:nvPicPr>
            <p:cNvPr id="4608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2" t="39822" r="12502" b="26903"/>
            <a:stretch>
              <a:fillRect/>
            </a:stretch>
          </p:blipFill>
          <p:spPr bwMode="auto">
            <a:xfrm>
              <a:off x="9185794" y="4074512"/>
              <a:ext cx="658651" cy="271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00" t="39905" r="4622" b="26843"/>
            <a:stretch>
              <a:fillRect/>
            </a:stretch>
          </p:blipFill>
          <p:spPr bwMode="auto">
            <a:xfrm>
              <a:off x="9844446" y="4076421"/>
              <a:ext cx="528279" cy="271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2" t="35191" r="7924" b="60152"/>
            <a:stretch>
              <a:fillRect/>
            </a:stretch>
          </p:blipFill>
          <p:spPr bwMode="auto">
            <a:xfrm>
              <a:off x="9185794" y="3694264"/>
              <a:ext cx="1186931" cy="38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412875"/>
            <a:ext cx="50276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1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08525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5" y="476672"/>
            <a:ext cx="8229600" cy="652934"/>
          </a:xfrm>
        </p:spPr>
        <p:txBody>
          <a:bodyPr>
            <a:noAutofit/>
          </a:bodyPr>
          <a:lstStyle/>
          <a:p>
            <a:r>
              <a:rPr lang="ru-RU" sz="1700" b="1" cap="all" dirty="0">
                <a:latin typeface="+mn-lt"/>
              </a:rPr>
              <a:t>Измерительное определение площади </a:t>
            </a:r>
            <a:r>
              <a:rPr lang="ru-RU" sz="1700" b="1" cap="all" dirty="0" smtClean="0">
                <a:latin typeface="+mn-lt"/>
              </a:rPr>
              <a:t>крон и количества деревьев</a:t>
            </a:r>
            <a:endParaRPr lang="ru-RU" sz="1700" cap="all" dirty="0"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5739121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3362"/>
            <a:ext cx="3851920" cy="45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243957" y="5589240"/>
            <a:ext cx="5536037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700" cap="all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5589240"/>
            <a:ext cx="5076056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00" b="1" dirty="0" smtClean="0">
                <a:solidFill>
                  <a:srgbClr val="008000"/>
                </a:solidFill>
                <a:latin typeface="+mn-lt"/>
              </a:rPr>
              <a:t>Точки вершин и полигоны крон на растре, полученном при обработке точек ВЛС </a:t>
            </a:r>
            <a:endParaRPr lang="ru-RU" sz="17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73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0" y="6597650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/>
          <a:stretch>
            <a:fillRect/>
          </a:stretch>
        </p:blipFill>
        <p:spPr bwMode="auto">
          <a:xfrm>
            <a:off x="30163" y="1385888"/>
            <a:ext cx="714057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8" name="Группа 15"/>
          <p:cNvGrpSpPr>
            <a:grpSpLocks/>
          </p:cNvGrpSpPr>
          <p:nvPr/>
        </p:nvGrpSpPr>
        <p:grpSpPr bwMode="auto">
          <a:xfrm>
            <a:off x="1619250" y="1539875"/>
            <a:ext cx="7515225" cy="2962275"/>
            <a:chOff x="1619672" y="1422066"/>
            <a:chExt cx="7514381" cy="2962517"/>
          </a:xfrm>
        </p:grpSpPr>
        <p:pic>
          <p:nvPicPr>
            <p:cNvPr id="47111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3" r="6963"/>
            <a:stretch>
              <a:fillRect/>
            </a:stretch>
          </p:blipFill>
          <p:spPr bwMode="auto">
            <a:xfrm>
              <a:off x="3851920" y="1422066"/>
              <a:ext cx="5282133" cy="29625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619672" y="2160314"/>
              <a:ext cx="1728594" cy="9144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3348266" y="1485571"/>
              <a:ext cx="503180" cy="6747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348266" y="3074789"/>
              <a:ext cx="503180" cy="12177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755576" y="590550"/>
            <a:ext cx="83788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/>
              <a:t>Определение сомкнутости полога программным методом                                      (для определения полноты насаждения)</a:t>
            </a:r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b="6065"/>
          <a:stretch>
            <a:fillRect/>
          </a:stretch>
        </p:blipFill>
        <p:spPr bwMode="auto">
          <a:xfrm>
            <a:off x="4567238" y="5264150"/>
            <a:ext cx="427355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7338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1280" y="1257722"/>
            <a:ext cx="9060532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дополнительную информацию о лесных </a:t>
            </a:r>
            <a:r>
              <a:rPr lang="ru-RU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насаждениях.</a:t>
            </a:r>
          </a:p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Повысить </a:t>
            </a: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определения отдельных таксационных показателей в сравнении с другими наземными и дешифровочными способами.</a:t>
            </a:r>
          </a:p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Повысить качество контурного дешифрирования (определения объекта таксации).</a:t>
            </a:r>
          </a:p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Автоматизировать измерение и расчет ряда таксационных показателей.</a:t>
            </a:r>
          </a:p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Повысить точность и сократить процент ошибок за счет минимизации субъективных факторов.</a:t>
            </a:r>
          </a:p>
          <a:p>
            <a:pPr marL="342900" algn="just">
              <a:buFont typeface="+mj-lt"/>
              <a:buAutoNum type="arabicPeriod"/>
              <a:defRPr/>
            </a:pPr>
            <a:r>
              <a:rPr lang="ru-RU" altLang="ru-RU" sz="1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Проектировать деятельность хозяйствующих субъектов на основе более точной информации о рельефе лесных участков.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716360"/>
            <a:ext cx="831641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700" b="1" cap="all" dirty="0"/>
              <a:t>Использование материалов </a:t>
            </a:r>
            <a:r>
              <a:rPr lang="ru-RU" altLang="ru-RU" sz="1700" b="1" cap="all" dirty="0" err="1"/>
              <a:t>лидарной</a:t>
            </a:r>
            <a:r>
              <a:rPr lang="ru-RU" altLang="ru-RU" sz="1700" b="1" cap="all" dirty="0"/>
              <a:t> съемки в сочетании с мультиспектральной АФС высокого разрешения позволяет:</a:t>
            </a:r>
          </a:p>
        </p:txBody>
      </p:sp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23" y="3656422"/>
            <a:ext cx="2843808" cy="23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99461"/>
            <a:ext cx="2699792" cy="24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87038"/>
            <a:ext cx="3858326" cy="217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69" y="3541266"/>
            <a:ext cx="2751621" cy="25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49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80236" y="2024375"/>
            <a:ext cx="8045117" cy="1416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293035"/>
                </a:solidFill>
                <a:latin typeface="+mn-lt"/>
                <a:cs typeface="Gotham Pro" panose="02000503040000020004" pitchFamily="2" charset="0"/>
              </a:rPr>
              <a:t>БЛАГОДАРЮ 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2663"/>
            <a:ext cx="899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16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63534"/>
            <a:ext cx="2447858" cy="304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01" y="2990852"/>
            <a:ext cx="6200400" cy="3971701"/>
          </a:xfrm>
          <a:prstGeom prst="rect">
            <a:avLst/>
          </a:prstGeom>
        </p:spPr>
      </p:pic>
      <p:sp>
        <p:nvSpPr>
          <p:cNvPr id="11" name="Скругленный прямоугольник 2"/>
          <p:cNvSpPr/>
          <p:nvPr/>
        </p:nvSpPr>
        <p:spPr>
          <a:xfrm rot="6370086">
            <a:off x="7381111" y="29731"/>
            <a:ext cx="2281373" cy="1953976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947850"/>
              <a:gd name="connsiteY0" fmla="*/ 329319 h 1072563"/>
              <a:gd name="connsiteX1" fmla="*/ 946063 w 947850"/>
              <a:gd name="connsiteY1" fmla="*/ 0 h 1072563"/>
              <a:gd name="connsiteX2" fmla="*/ 947850 w 947850"/>
              <a:gd name="connsiteY2" fmla="*/ 846045 h 1072563"/>
              <a:gd name="connsiteX3" fmla="*/ 721332 w 947850"/>
              <a:gd name="connsiteY3" fmla="*/ 1072563 h 1072563"/>
              <a:gd name="connsiteX4" fmla="*/ 235009 w 947850"/>
              <a:gd name="connsiteY4" fmla="*/ 1072273 h 1072563"/>
              <a:gd name="connsiteX5" fmla="*/ 0 w 947850"/>
              <a:gd name="connsiteY5" fmla="*/ 329319 h 1072563"/>
              <a:gd name="connsiteX0" fmla="*/ 0 w 829424"/>
              <a:gd name="connsiteY0" fmla="*/ 436951 h 1072563"/>
              <a:gd name="connsiteX1" fmla="*/ 827637 w 829424"/>
              <a:gd name="connsiteY1" fmla="*/ 0 h 1072563"/>
              <a:gd name="connsiteX2" fmla="*/ 829424 w 829424"/>
              <a:gd name="connsiteY2" fmla="*/ 846045 h 1072563"/>
              <a:gd name="connsiteX3" fmla="*/ 602906 w 829424"/>
              <a:gd name="connsiteY3" fmla="*/ 1072563 h 1072563"/>
              <a:gd name="connsiteX4" fmla="*/ 116583 w 829424"/>
              <a:gd name="connsiteY4" fmla="*/ 1072273 h 1072563"/>
              <a:gd name="connsiteX5" fmla="*/ 0 w 829424"/>
              <a:gd name="connsiteY5" fmla="*/ 436951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589696 h 1072563"/>
              <a:gd name="connsiteX1" fmla="*/ 852016 w 853803"/>
              <a:gd name="connsiteY1" fmla="*/ 0 h 1072563"/>
              <a:gd name="connsiteX2" fmla="*/ 853803 w 853803"/>
              <a:gd name="connsiteY2" fmla="*/ 846045 h 1072563"/>
              <a:gd name="connsiteX3" fmla="*/ 627285 w 853803"/>
              <a:gd name="connsiteY3" fmla="*/ 1072563 h 1072563"/>
              <a:gd name="connsiteX4" fmla="*/ 140962 w 853803"/>
              <a:gd name="connsiteY4" fmla="*/ 1072273 h 1072563"/>
              <a:gd name="connsiteX5" fmla="*/ 0 w 853803"/>
              <a:gd name="connsiteY5" fmla="*/ 589696 h 1072563"/>
              <a:gd name="connsiteX0" fmla="*/ 0 w 853803"/>
              <a:gd name="connsiteY0" fmla="*/ 248408 h 731275"/>
              <a:gd name="connsiteX1" fmla="*/ 852608 w 853803"/>
              <a:gd name="connsiteY1" fmla="*/ 0 h 731275"/>
              <a:gd name="connsiteX2" fmla="*/ 853803 w 853803"/>
              <a:gd name="connsiteY2" fmla="*/ 504757 h 731275"/>
              <a:gd name="connsiteX3" fmla="*/ 627285 w 853803"/>
              <a:gd name="connsiteY3" fmla="*/ 731275 h 731275"/>
              <a:gd name="connsiteX4" fmla="*/ 140962 w 853803"/>
              <a:gd name="connsiteY4" fmla="*/ 730985 h 731275"/>
              <a:gd name="connsiteX5" fmla="*/ 0 w 853803"/>
              <a:gd name="connsiteY5" fmla="*/ 248408 h 7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803" h="731275">
                <a:moveTo>
                  <a:pt x="0" y="248408"/>
                </a:moveTo>
                <a:lnTo>
                  <a:pt x="852608" y="0"/>
                </a:lnTo>
                <a:cubicBezTo>
                  <a:pt x="853204" y="282015"/>
                  <a:pt x="853207" y="222742"/>
                  <a:pt x="853803" y="504757"/>
                </a:cubicBezTo>
                <a:cubicBezTo>
                  <a:pt x="853803" y="629859"/>
                  <a:pt x="752387" y="731275"/>
                  <a:pt x="627285" y="731275"/>
                </a:cubicBezTo>
                <a:lnTo>
                  <a:pt x="140962" y="730985"/>
                </a:lnTo>
                <a:cubicBezTo>
                  <a:pt x="81752" y="530403"/>
                  <a:pt x="62228" y="464761"/>
                  <a:pt x="0" y="248408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296" y="4552482"/>
            <a:ext cx="295052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200" b="1" dirty="0">
                <a:cs typeface="Gotham Pro" panose="02000503040000020004" pitchFamily="2" charset="0"/>
              </a:rPr>
              <a:t>Тел.: (3952) 70-71-70 </a:t>
            </a: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200" b="1" dirty="0">
                <a:cs typeface="Gotham Pro" panose="02000503040000020004" pitchFamily="2" charset="0"/>
              </a:rPr>
              <a:t>Факс: (3952) 29-16-99 </a:t>
            </a: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en-US" sz="1200" b="1" dirty="0">
                <a:cs typeface="Gotham Pro" panose="02000503040000020004" pitchFamily="2" charset="0"/>
              </a:rPr>
              <a:t>e</a:t>
            </a:r>
            <a:r>
              <a:rPr lang="ru-RU" sz="1200" b="1" dirty="0">
                <a:cs typeface="Gotham Pro" panose="02000503040000020004" pitchFamily="2" charset="0"/>
              </a:rPr>
              <a:t>-</a:t>
            </a:r>
            <a:r>
              <a:rPr lang="en-US" sz="1200" b="1" dirty="0">
                <a:cs typeface="Gotham Pro" panose="02000503040000020004" pitchFamily="2" charset="0"/>
              </a:rPr>
              <a:t>mail</a:t>
            </a:r>
            <a:r>
              <a:rPr lang="ru-RU" sz="1200" b="1" dirty="0">
                <a:cs typeface="Gotham Pro" panose="02000503040000020004" pitchFamily="2" charset="0"/>
              </a:rPr>
              <a:t>: </a:t>
            </a:r>
            <a:r>
              <a:rPr lang="en-US" sz="1200" b="1" dirty="0">
                <a:cs typeface="Gotham Pro" panose="02000503040000020004" pitchFamily="2" charset="0"/>
                <a:hlinkClick r:id="rId5"/>
              </a:rPr>
              <a:t>office</a:t>
            </a:r>
            <a:r>
              <a:rPr lang="ru-RU" sz="1200" b="1" dirty="0">
                <a:cs typeface="Gotham Pro" panose="02000503040000020004" pitchFamily="2" charset="0"/>
                <a:hlinkClick r:id="rId5"/>
              </a:rPr>
              <a:t>@</a:t>
            </a:r>
            <a:r>
              <a:rPr lang="en-US" sz="1200" b="1" dirty="0" err="1">
                <a:cs typeface="Gotham Pro" panose="02000503040000020004" pitchFamily="2" charset="0"/>
                <a:hlinkClick r:id="rId5"/>
              </a:rPr>
              <a:t>kadsurvey</a:t>
            </a:r>
            <a:r>
              <a:rPr lang="ru-RU" sz="1200" b="1" dirty="0">
                <a:cs typeface="Gotham Pro" panose="02000503040000020004" pitchFamily="2" charset="0"/>
                <a:hlinkClick r:id="rId5"/>
              </a:rPr>
              <a:t>.</a:t>
            </a:r>
            <a:r>
              <a:rPr lang="en-US" sz="1200" b="1" dirty="0" err="1">
                <a:cs typeface="Gotham Pro" panose="02000503040000020004" pitchFamily="2" charset="0"/>
                <a:hlinkClick r:id="rId5"/>
              </a:rPr>
              <a:t>ru</a:t>
            </a:r>
            <a:endParaRPr lang="ru-RU" sz="1200" b="1" dirty="0">
              <a:cs typeface="Gotham Pro" panose="02000503040000020004" pitchFamily="2" charset="0"/>
            </a:endParaRP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200" b="1" dirty="0">
                <a:cs typeface="Gotham Pro" panose="02000503040000020004" pitchFamily="2" charset="0"/>
              </a:rPr>
              <a:t>сайт: </a:t>
            </a:r>
            <a:r>
              <a:rPr lang="en-US" sz="1200" b="1" dirty="0">
                <a:cs typeface="Gotham Pro" panose="02000503040000020004" pitchFamily="2" charset="0"/>
                <a:hlinkClick r:id="rId6"/>
              </a:rPr>
              <a:t>www</a:t>
            </a:r>
            <a:r>
              <a:rPr lang="ru-RU" sz="1200" b="1" dirty="0">
                <a:cs typeface="Gotham Pro" panose="02000503040000020004" pitchFamily="2" charset="0"/>
                <a:hlinkClick r:id="rId6"/>
              </a:rPr>
              <a:t>.</a:t>
            </a:r>
            <a:r>
              <a:rPr lang="en-US" sz="1200" b="1" dirty="0" err="1">
                <a:cs typeface="Gotham Pro" panose="02000503040000020004" pitchFamily="2" charset="0"/>
                <a:hlinkClick r:id="rId6"/>
              </a:rPr>
              <a:t>kadsurvey</a:t>
            </a:r>
            <a:r>
              <a:rPr lang="ru-RU" sz="1200" b="1" dirty="0">
                <a:cs typeface="Gotham Pro" panose="02000503040000020004" pitchFamily="2" charset="0"/>
                <a:hlinkClick r:id="rId6"/>
              </a:rPr>
              <a:t>.</a:t>
            </a:r>
            <a:r>
              <a:rPr lang="en-US" sz="1200" b="1" dirty="0" err="1">
                <a:cs typeface="Gotham Pro" panose="02000503040000020004" pitchFamily="2" charset="0"/>
                <a:hlinkClick r:id="rId6"/>
              </a:rPr>
              <a:t>ru</a:t>
            </a:r>
            <a:endParaRPr lang="ru-RU" sz="1200" b="1" dirty="0">
              <a:cs typeface="Gotham Pro" panose="02000503040000020004" pitchFamily="2" charset="0"/>
            </a:endParaRPr>
          </a:p>
          <a:p>
            <a:pPr>
              <a:lnSpc>
                <a:spcPts val="1500"/>
              </a:lnSpc>
              <a:spcBef>
                <a:spcPct val="0"/>
              </a:spcBef>
              <a:defRPr/>
            </a:pPr>
            <a:r>
              <a:rPr lang="ru-RU" sz="1200" b="1" dirty="0" err="1">
                <a:cs typeface="Gotham Pro" panose="02000503040000020004" pitchFamily="2" charset="0"/>
              </a:rPr>
              <a:t>геопортал</a:t>
            </a:r>
            <a:r>
              <a:rPr lang="ru-RU" sz="1200" b="1" dirty="0">
                <a:cs typeface="Gotham Pro" panose="02000503040000020004" pitchFamily="2" charset="0"/>
              </a:rPr>
              <a:t>: </a:t>
            </a:r>
            <a:r>
              <a:rPr lang="en-US" sz="1200" b="1" dirty="0">
                <a:cs typeface="Gotham Pro" panose="02000503040000020004" pitchFamily="2" charset="0"/>
                <a:hlinkClick r:id="rId7" tooltip="геопортал"/>
              </a:rPr>
              <a:t>geoportal.kadsurvey.ru</a:t>
            </a:r>
            <a:endParaRPr lang="ru-RU" sz="1200" b="1" dirty="0"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2"/>
          <p:cNvSpPr/>
          <p:nvPr/>
        </p:nvSpPr>
        <p:spPr>
          <a:xfrm rot="1154098">
            <a:off x="-93699" y="-185080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796" y="6174301"/>
            <a:ext cx="2526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Санкт-Петербург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—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Gotham Pro" panose="02000503040000020004" pitchFamily="2" charset="0"/>
              </a:rPr>
              <a:t>2022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="" xmlns:a16="http://schemas.microsoft.com/office/drawing/2014/main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80749D1-A88F-4F73-BDED-2CEC913C3465}"/>
              </a:ext>
            </a:extLst>
          </p:cNvPr>
          <p:cNvSpPr/>
          <p:nvPr/>
        </p:nvSpPr>
        <p:spPr>
          <a:xfrm>
            <a:off x="977295" y="370207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solidFill>
                  <a:prstClr val="black"/>
                </a:solidFill>
                <a:cs typeface="Gotham Pro" panose="02000503040000020004" pitchFamily="2" charset="0"/>
              </a:rPr>
              <a:t>Требования к информации о состоянии лесов</a:t>
            </a:r>
            <a:r>
              <a:rPr lang="ru-RU" sz="1700" b="1" cap="all" dirty="0" smtClean="0">
                <a:solidFill>
                  <a:prstClr val="black"/>
                </a:solidFill>
                <a:cs typeface="Gotham Pro" panose="02000503040000020004" pitchFamily="2" charset="0"/>
              </a:rPr>
              <a:t>:</a:t>
            </a:r>
            <a:endParaRPr lang="ru-RU" sz="1700" b="1" cap="all" dirty="0">
              <a:solidFill>
                <a:prstClr val="black"/>
              </a:solidFill>
              <a:cs typeface="Gotham Pro" panose="02000503040000020004" pitchFamily="2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1852" y="979242"/>
            <a:ext cx="8860292" cy="5832652"/>
            <a:chOff x="173741" y="1677277"/>
            <a:chExt cx="6512283" cy="2610214"/>
          </a:xfrm>
        </p:grpSpPr>
        <p:sp>
          <p:nvSpPr>
            <p:cNvPr id="16" name="Полилиния 15"/>
            <p:cNvSpPr/>
            <p:nvPr/>
          </p:nvSpPr>
          <p:spPr>
            <a:xfrm>
              <a:off x="173741" y="1677277"/>
              <a:ext cx="3222523" cy="240414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</a:pPr>
              <a:endParaRPr lang="ru-RU" sz="2500" b="1" dirty="0" smtClean="0">
                <a:solidFill>
                  <a:prstClr val="white"/>
                </a:solidFill>
              </a:endParaRP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</a:pPr>
              <a:r>
                <a:rPr lang="ru-RU" sz="2500" b="1" dirty="0" smtClean="0">
                  <a:solidFill>
                    <a:prstClr val="white"/>
                  </a:solidFill>
                </a:rPr>
                <a:t>Достоверность</a:t>
              </a:r>
              <a:endParaRPr lang="ru-RU" sz="2500" b="1" dirty="0">
                <a:solidFill>
                  <a:prstClr val="white"/>
                </a:solidFill>
              </a:endParaRP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</a:pPr>
              <a:endParaRPr lang="ru-RU" sz="2500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82257" y="1917692"/>
              <a:ext cx="3205493" cy="2369799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72000" lvl="1" indent="457200" defTabSz="1111250">
                <a:lnSpc>
                  <a:spcPct val="90000"/>
                </a:lnSpc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1. Требования к точности таксации зависят от целей использования информации: 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ГИЛ – обзорная информация для стратегической оценки и планирования на уровне РФ и субъектов РФ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Лесоустройство – для планирования и проектирования работ на уровне лесничеств, лесных участков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Обследование и отвод выделов и лесосек – назначение хозяйственных мероприятий</a:t>
              </a:r>
            </a:p>
            <a:p>
              <a:pPr marL="72000" lvl="1" indent="457200" defTabSz="1111250">
                <a:lnSpc>
                  <a:spcPct val="90000"/>
                </a:lnSpc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2 Точность таксации определяется способами и разрядом таксации: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Перечислительный способ 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Глазомерный и глазомерно измерительный способы наземной таксации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Дистанционные способы:</a:t>
              </a:r>
            </a:p>
            <a:p>
              <a:pPr marL="357750" lvl="1" indent="-285750" defTabSz="111125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Дешифровочный способ с использованием стереоскопических материалов ДЗЗ</a:t>
              </a:r>
            </a:p>
            <a:p>
              <a:pPr marL="357750" lvl="1" indent="-285750" defTabSz="1111250">
                <a:lnSpc>
                  <a:spcPct val="90000"/>
                </a:lnSpc>
                <a:buFont typeface="Courier New" panose="02070309020205020404" pitchFamily="49" charset="0"/>
                <a:buChar char="o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Статистический метод – при ГИЛ</a:t>
              </a:r>
            </a:p>
            <a:p>
              <a:pPr marL="357750" lvl="1" indent="-285750" defTabSz="11112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Актуализации материалов лесоустройства с использованием материалов ДЗЗ для контурного дешифрирования</a:t>
              </a:r>
            </a:p>
            <a:p>
              <a:pPr marL="285750" lvl="1" indent="-285750" defTabSz="1111250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504824" y="1692457"/>
              <a:ext cx="3177361" cy="225234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dirty="0" smtClean="0">
                  <a:solidFill>
                    <a:prstClr val="white"/>
                  </a:solidFill>
                </a:rPr>
                <a:t>Актуальность</a:t>
              </a:r>
              <a:endParaRPr lang="ru-RU" sz="2500" b="1" dirty="0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504825" y="1917691"/>
              <a:ext cx="3181199" cy="2369800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342900" lvl="1" indent="-3429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Давность лесоустройства на большей части территории лесного фонда превышает установленный ревизионный период. Особенно – на территории Сибири и Дальнего Востока, в наиболее перспективных для промышленного освоения лесах.</a:t>
              </a:r>
            </a:p>
            <a:p>
              <a:pPr marL="342900" lvl="1" indent="-3429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Современные объемы лесоустроительных работ не обеспечивают даже сокращения срока устаревания лесоустроительных материалов</a:t>
              </a:r>
            </a:p>
            <a:p>
              <a:pPr marL="342900" lvl="1" indent="-3429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Обеспеченность  лесоустройства трудовыми и материальными  ресурсами не позволит радикально увеличить объем таксации лесов в обозримом будущем</a:t>
              </a:r>
            </a:p>
            <a:p>
              <a:pPr marL="342900" lvl="1" indent="-342900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Существенное увеличение объемов таксации современными способами требует существенных финансовых затрат</a:t>
              </a: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1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979255" y="375604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 smtClean="0">
                <a:latin typeface="Calibri" panose="020F0502020204030204" pitchFamily="34" charset="0"/>
                <a:cs typeface="Gotham Pro" panose="02000503040000020004" pitchFamily="2" charset="0"/>
              </a:rPr>
              <a:t>Необходимость совершенствования методов таксации лесов на основе материалов ДЗЗ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pic>
        <p:nvPicPr>
          <p:cNvPr id="7" name="Picture 2" descr="G:\!Кадастрсъемка\Презентации\20170404_122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2" y="3430605"/>
            <a:ext cx="4557193" cy="34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8" y="3724567"/>
            <a:ext cx="4649937" cy="310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0" y="1196752"/>
            <a:ext cx="914400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008000"/>
                </a:solidFill>
              </a:rPr>
              <a:t>Решение проблемы обеспечения актуальной и достоверной информации о лесных ресурсах традиционными </a:t>
            </a:r>
            <a:r>
              <a:rPr lang="ru-RU" b="1" dirty="0">
                <a:solidFill>
                  <a:srgbClr val="008000"/>
                </a:solidFill>
              </a:rPr>
              <a:t>методами </a:t>
            </a:r>
            <a:r>
              <a:rPr lang="ru-RU" b="1" dirty="0" smtClean="0">
                <a:solidFill>
                  <a:srgbClr val="008000"/>
                </a:solidFill>
              </a:rPr>
              <a:t>является невозможным в </a:t>
            </a:r>
            <a:r>
              <a:rPr lang="ru-RU" b="1" dirty="0">
                <a:solidFill>
                  <a:srgbClr val="008000"/>
                </a:solidFill>
              </a:rPr>
              <a:t>разумные сроки</a:t>
            </a:r>
            <a:r>
              <a:rPr lang="ru-RU" b="1" dirty="0" smtClean="0">
                <a:solidFill>
                  <a:srgbClr val="008000"/>
                </a:solidFill>
              </a:rPr>
              <a:t> в силу высокой </a:t>
            </a:r>
            <a:r>
              <a:rPr lang="ru-RU" b="1" dirty="0" err="1" smtClean="0">
                <a:solidFill>
                  <a:srgbClr val="008000"/>
                </a:solidFill>
              </a:rPr>
              <a:t>трудо</a:t>
            </a:r>
            <a:r>
              <a:rPr lang="ru-RU" b="1" dirty="0" smtClean="0">
                <a:solidFill>
                  <a:srgbClr val="008000"/>
                </a:solidFill>
              </a:rPr>
              <a:t>- и </a:t>
            </a:r>
            <a:r>
              <a:rPr lang="ru-RU" b="1" dirty="0" err="1" smtClean="0">
                <a:solidFill>
                  <a:srgbClr val="008000"/>
                </a:solidFill>
              </a:rPr>
              <a:t>финансовозатратности</a:t>
            </a:r>
            <a:r>
              <a:rPr lang="ru-RU" b="1" dirty="0" smtClean="0">
                <a:solidFill>
                  <a:srgbClr val="008000"/>
                </a:solidFill>
              </a:rPr>
              <a:t>, отсутствия достаточных кадровых ресурсов. </a:t>
            </a:r>
            <a:r>
              <a:rPr lang="ru-RU" b="1" dirty="0">
                <a:solidFill>
                  <a:srgbClr val="008000"/>
                </a:solidFill>
              </a:rPr>
              <a:t>Единственный путь – развитие современных методов дистанционной таксации лесов с максимальной автоматизацией производственных процессов</a:t>
            </a:r>
            <a:r>
              <a:rPr lang="ru-RU" b="1" dirty="0" smtClean="0">
                <a:solidFill>
                  <a:srgbClr val="008000"/>
                </a:solidFill>
              </a:rPr>
              <a:t>.</a:t>
            </a:r>
          </a:p>
          <a:p>
            <a:pPr indent="457200" algn="just"/>
            <a:r>
              <a:rPr lang="ru-RU" b="1" dirty="0">
                <a:solidFill>
                  <a:srgbClr val="008000"/>
                </a:solidFill>
              </a:rPr>
              <a:t>В настоящее время действующее законодательство предусматривает лишь один способ дешифровочной таксации лесов – таксация на основании дешифрирования стереоскопических материалов ДЗЗ</a:t>
            </a:r>
            <a:r>
              <a:rPr lang="ru-RU" b="1" dirty="0" smtClean="0">
                <a:solidFill>
                  <a:srgbClr val="008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36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979255" y="375604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 smtClean="0">
                <a:latin typeface="Calibri" panose="020F0502020204030204" pitchFamily="34" charset="0"/>
                <a:cs typeface="Gotham Pro" panose="02000503040000020004" pitchFamily="2" charset="0"/>
              </a:rPr>
              <a:t>Достоинства и недостатки стереоскопической дешифровочной таксации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" y="979242"/>
            <a:ext cx="9143999" cy="5832652"/>
            <a:chOff x="76831" y="1677277"/>
            <a:chExt cx="6720807" cy="2610214"/>
          </a:xfrm>
        </p:grpSpPr>
        <p:sp>
          <p:nvSpPr>
            <p:cNvPr id="7" name="Полилиния 6"/>
            <p:cNvSpPr/>
            <p:nvPr/>
          </p:nvSpPr>
          <p:spPr>
            <a:xfrm>
              <a:off x="76831" y="1677277"/>
              <a:ext cx="3095774" cy="240414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</a:pPr>
              <a:endParaRPr lang="ru-RU" sz="2500" b="1" dirty="0" smtClean="0"/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</a:pPr>
              <a:r>
                <a:rPr lang="ru-RU" sz="2500" b="1" dirty="0" smtClean="0"/>
                <a:t>Достоинства</a:t>
              </a:r>
              <a:endParaRPr lang="ru-RU" sz="2500" b="1" dirty="0"/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25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76831" y="1917692"/>
              <a:ext cx="3095774" cy="2369799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414900" lvl="1" indent="-342900" defTabSz="1111250">
                <a:lnSpc>
                  <a:spcPct val="90000"/>
                </a:lnSpc>
                <a:buFontTx/>
                <a:buAutoNum type="arabicPeriod"/>
              </a:pPr>
              <a:r>
                <a:rPr lang="ru-RU" dirty="0" smtClean="0"/>
                <a:t>Выше производительность труда. Стоимость </a:t>
              </a:r>
              <a:r>
                <a:rPr lang="ru-RU" dirty="0"/>
                <a:t>1 га таксации в 2-3 раза </a:t>
              </a:r>
              <a:r>
                <a:rPr lang="ru-RU" dirty="0" smtClean="0"/>
                <a:t>ниже чем при таксации наземными методами.</a:t>
              </a:r>
              <a:endParaRPr lang="ru-RU" dirty="0"/>
            </a:p>
            <a:p>
              <a:pPr marL="414900" lvl="1" indent="-342900" defTabSz="1111250">
                <a:lnSpc>
                  <a:spcPct val="90000"/>
                </a:lnSpc>
                <a:buAutoNum type="arabicPeriod"/>
              </a:pPr>
              <a:r>
                <a:rPr lang="ru-RU" dirty="0" smtClean="0"/>
                <a:t>Возможность таксации труднодоступных территорий.</a:t>
              </a:r>
            </a:p>
            <a:p>
              <a:pPr marL="414900" lvl="1" indent="-342900" defTabSz="1111250">
                <a:lnSpc>
                  <a:spcPct val="90000"/>
                </a:lnSpc>
                <a:buAutoNum type="arabicPeriod"/>
              </a:pPr>
              <a:r>
                <a:rPr lang="ru-RU" dirty="0" smtClean="0"/>
                <a:t>Возможность всесезонной загрузки специалистов-таксаторов. Сезонная </a:t>
              </a:r>
              <a:r>
                <a:rPr lang="ru-RU" dirty="0"/>
                <a:t>производительность труда таксатора в 2-3 раза </a:t>
              </a:r>
              <a:r>
                <a:rPr lang="ru-RU" dirty="0" smtClean="0"/>
                <a:t>выше, чем при наземном методе.</a:t>
              </a:r>
            </a:p>
            <a:p>
              <a:pPr marL="414900" lvl="1" indent="-342900" defTabSz="1111250">
                <a:lnSpc>
                  <a:spcPct val="90000"/>
                </a:lnSpc>
                <a:buAutoNum type="arabicPeriod"/>
              </a:pPr>
              <a:r>
                <a:rPr lang="ru-RU" dirty="0" smtClean="0"/>
                <a:t>Более комфортные условия труда в камеральных условиях – легче решать проблему комплектации квалифицированными кадрами.</a:t>
              </a:r>
            </a:p>
            <a:p>
              <a:pPr marL="414900" lvl="1" indent="-342900" defTabSz="1111250">
                <a:lnSpc>
                  <a:spcPct val="90000"/>
                </a:lnSpc>
                <a:buAutoNum type="arabicPeriod"/>
              </a:pPr>
              <a:endParaRPr lang="ru-RU" sz="1900" dirty="0" smtClean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172605" y="1677277"/>
              <a:ext cx="3625033" cy="240414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/>
                <a:t>Недостатки </a:t>
              </a:r>
              <a:endParaRPr lang="ru-RU" sz="25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172605" y="1917691"/>
              <a:ext cx="3617721" cy="2369800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kern="1200" dirty="0" smtClean="0"/>
                <a:t>Значительная часть показателей определяется аналитическим методом. При измерительном методе выбор объектов измерения и сами измерения производятся вручную. Соответственно –значительное влияние субъективных факторов на точность таксации.</a:t>
              </a:r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dirty="0" smtClean="0"/>
                <a:t>Сложность автоматизации процессов измерительной таксации, трудоемкость остается высокой.</a:t>
              </a:r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kern="1200" dirty="0" smtClean="0"/>
                <a:t>Точность определения всех таксационных показателей ниже или равна точности  наземной таксации.</a:t>
              </a:r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dirty="0" smtClean="0"/>
                <a:t>Снижение доступности материалов стерео </a:t>
              </a:r>
              <a:r>
                <a:rPr lang="ru-RU" dirty="0" err="1" smtClean="0"/>
                <a:t>космосъемки</a:t>
              </a:r>
              <a:r>
                <a:rPr lang="ru-RU" dirty="0" smtClean="0"/>
                <a:t> в связи с санкциями.</a:t>
              </a:r>
            </a:p>
            <a:p>
              <a:pPr marL="342900" lvl="1" indent="-342900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kern="1200" dirty="0" smtClean="0"/>
                <a:t>Снижение доступности оборудования для работы со стерео </a:t>
              </a:r>
              <a:r>
                <a:rPr lang="ru-RU" dirty="0"/>
                <a:t>в связи с санкциями</a:t>
              </a:r>
              <a:r>
                <a:rPr lang="ru-RU" dirty="0" smtClean="0"/>
                <a:t>.</a:t>
              </a:r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kern="1200" dirty="0" smtClean="0"/>
                <a:t>Высокая стоимость рабочего места таксатора-дешифровщика</a:t>
              </a:r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buFont typeface="+mj-lt"/>
                <a:buAutoNum type="arabicPeriod"/>
              </a:pPr>
              <a:r>
                <a:rPr lang="ru-RU" dirty="0" smtClean="0"/>
                <a:t>Сложность работы со стерео материалами в полевых условиях</a:t>
              </a:r>
              <a:endParaRPr lang="ru-RU" kern="1200" dirty="0" smtClean="0"/>
            </a:p>
            <a:p>
              <a:pPr marL="342900" lvl="1" indent="-34290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+mj-lt"/>
                <a:buAutoNum type="arabicPeriod"/>
              </a:pP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83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179513" y="1268760"/>
            <a:ext cx="8784976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8000"/>
                </a:solidFill>
              </a:rPr>
              <a:t>Устранить или минимизировать недостатки стереоскопического дешифрирования насаждений при сохранении всех достоинств позволит внедрение новых методов дешифровочной </a:t>
            </a:r>
            <a:r>
              <a:rPr lang="ru-RU" sz="2400" b="1" dirty="0">
                <a:solidFill>
                  <a:srgbClr val="008000"/>
                </a:solidFill>
              </a:rPr>
              <a:t>таксации </a:t>
            </a:r>
            <a:r>
              <a:rPr lang="ru-RU" sz="2400" b="1" dirty="0" smtClean="0">
                <a:solidFill>
                  <a:srgbClr val="008000"/>
                </a:solidFill>
              </a:rPr>
              <a:t>лесов, основанных на применении  современных технологий сканирования земной поверхности, в частности: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400" b="1" dirty="0" smtClean="0">
                <a:solidFill>
                  <a:srgbClr val="008000"/>
                </a:solidFill>
              </a:rPr>
              <a:t>воздушное лазерное сканирование (</a:t>
            </a:r>
            <a:r>
              <a:rPr lang="ru-RU" sz="2400" b="1" dirty="0" err="1" smtClean="0">
                <a:solidFill>
                  <a:srgbClr val="008000"/>
                </a:solidFill>
              </a:rPr>
              <a:t>лидарная</a:t>
            </a:r>
            <a:r>
              <a:rPr lang="ru-RU" sz="2400" b="1" dirty="0" smtClean="0">
                <a:solidFill>
                  <a:srgbClr val="008000"/>
                </a:solidFill>
              </a:rPr>
              <a:t> съемка);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2400" b="1" dirty="0" smtClean="0">
                <a:solidFill>
                  <a:srgbClr val="008000"/>
                </a:solidFill>
              </a:rPr>
              <a:t>мультиспектральная съемка с использованием большого количества частотных каналов (8 и более).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8000"/>
                </a:solidFill>
              </a:rPr>
              <a:t>АО «</a:t>
            </a:r>
            <a:r>
              <a:rPr lang="ru-RU" sz="2400" b="1" dirty="0" err="1" smtClean="0">
                <a:solidFill>
                  <a:srgbClr val="008000"/>
                </a:solidFill>
              </a:rPr>
              <a:t>Кадастсъемка</a:t>
            </a:r>
            <a:r>
              <a:rPr lang="ru-RU" sz="2400" b="1" dirty="0" smtClean="0">
                <a:solidFill>
                  <a:srgbClr val="008000"/>
                </a:solidFill>
              </a:rPr>
              <a:t>» с 2019 года разрабатывает технологии использования </a:t>
            </a:r>
            <a:r>
              <a:rPr lang="ru-RU" sz="2400" b="1" dirty="0">
                <a:solidFill>
                  <a:srgbClr val="008000"/>
                </a:solidFill>
              </a:rPr>
              <a:t>данных </a:t>
            </a:r>
            <a:r>
              <a:rPr lang="ru-RU" sz="2400" b="1" dirty="0" err="1">
                <a:solidFill>
                  <a:srgbClr val="008000"/>
                </a:solidFill>
              </a:rPr>
              <a:t>лидарной</a:t>
            </a:r>
            <a:r>
              <a:rPr lang="ru-RU" sz="2400" b="1" dirty="0">
                <a:solidFill>
                  <a:srgbClr val="008000"/>
                </a:solidFill>
              </a:rPr>
              <a:t> </a:t>
            </a:r>
            <a:r>
              <a:rPr lang="ru-RU" sz="2400" b="1" dirty="0" smtClean="0">
                <a:solidFill>
                  <a:srgbClr val="008000"/>
                </a:solidFill>
              </a:rPr>
              <a:t>съемки для дешифровочной таксации лесов.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1131655" y="546610"/>
            <a:ext cx="813173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 smtClean="0">
                <a:latin typeface="Calibri" panose="020F0502020204030204" pitchFamily="34" charset="0"/>
                <a:cs typeface="Gotham Pro" panose="02000503040000020004" pitchFamily="2" charset="0"/>
              </a:rPr>
              <a:t>пути совершенствования методов таксации лесов дистанционными методами:</a:t>
            </a:r>
            <a:endParaRPr lang="ru-RU" sz="1700" b="1" cap="all" dirty="0">
              <a:latin typeface="Calibri" panose="020F0502020204030204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1131655" y="546610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Используемое оборудование: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6" y="1001713"/>
            <a:ext cx="47910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Group 38"/>
          <p:cNvGraphicFramePr>
            <a:graphicFrameLocks noGrp="1"/>
          </p:cNvGraphicFramePr>
          <p:nvPr/>
        </p:nvGraphicFramePr>
        <p:xfrm>
          <a:off x="101600" y="3406775"/>
          <a:ext cx="4810126" cy="1406526"/>
        </p:xfrm>
        <a:graphic>
          <a:graphicData uri="http://schemas.openxmlformats.org/drawingml/2006/table">
            <a:tbl>
              <a:tblPr/>
              <a:tblGrid>
                <a:gridCol w="1155407"/>
                <a:gridCol w="719499"/>
                <a:gridCol w="719499"/>
                <a:gridCol w="643762"/>
                <a:gridCol w="884437"/>
                <a:gridCol w="687522"/>
              </a:tblGrid>
              <a:tr h="187310">
                <a:tc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С-44Ф</a:t>
                      </a:r>
                      <a:r>
                        <a:rPr kumimoji="1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  </a:t>
                      </a: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Технические характеристики</a:t>
                      </a:r>
                    </a:p>
                  </a:txBody>
                  <a:tcPr marL="144036" marR="9527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8196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Максимальная взлетная масса, кг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1460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Мощность СУ, </a:t>
                      </a:r>
                      <a:r>
                        <a:rPr kumimoji="1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л.с</a:t>
                      </a:r>
                      <a:endParaRPr kumimoji="1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2х115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Крейсерская скорость, км/ч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170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</a:tr>
              <a:tr h="457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Масса пустого, кг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Применяемое топливо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Аи-95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Практический потолок, 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4000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</a:tr>
              <a:tr h="4572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Тип двигателя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Rotax-914UL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Объем топливных баков, л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 Количество пассажирских мест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1+3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>
                        <a:alpha val="8196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6" y="1022797"/>
            <a:ext cx="1743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690688"/>
            <a:ext cx="354488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076825" y="858838"/>
            <a:ext cx="4067175" cy="8397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Комплекс воздушного лазерного сканирования и цифровой аэрофотосъемки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5256213" y="4811713"/>
            <a:ext cx="3544887" cy="646112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Воздушный лазерный сканер </a:t>
            </a: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ALS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</a:t>
            </a: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ALS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(Leica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Швейцария)</a:t>
            </a: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941888"/>
            <a:ext cx="33528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3635375" y="5684838"/>
            <a:ext cx="3240088" cy="923925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Цифровые фотоаппараты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RCD 105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RCD 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(Leica</a:t>
            </a:r>
            <a:r>
              <a:rPr lang="ru-RU" alt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Швейцария)</a:t>
            </a:r>
          </a:p>
        </p:txBody>
      </p:sp>
    </p:spTree>
    <p:extLst>
      <p:ext uri="{BB962C8B-B14F-4D97-AF65-F5344CB8AC3E}">
        <p14:creationId xmlns:p14="http://schemas.microsoft.com/office/powerpoint/2010/main" val="13124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581775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Кадастрсъемка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(3952) 70-71-70 Факс: (3952) 29-16-99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kadsurvey</a:t>
            </a:r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4" b="15994"/>
          <a:stretch>
            <a:fillRect/>
          </a:stretch>
        </p:blipFill>
        <p:spPr bwMode="auto">
          <a:xfrm>
            <a:off x="0" y="1340768"/>
            <a:ext cx="9144000" cy="52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601663" y="2844800"/>
            <a:ext cx="2706687" cy="2251075"/>
          </a:xfrm>
          <a:custGeom>
            <a:avLst/>
            <a:gdLst>
              <a:gd name="connsiteX0" fmla="*/ 1010653 w 2707105"/>
              <a:gd name="connsiteY0" fmla="*/ 2177720 h 2250166"/>
              <a:gd name="connsiteX1" fmla="*/ 1010653 w 2707105"/>
              <a:gd name="connsiteY1" fmla="*/ 2177720 h 2250166"/>
              <a:gd name="connsiteX2" fmla="*/ 920416 w 2707105"/>
              <a:gd name="connsiteY2" fmla="*/ 2147641 h 2250166"/>
              <a:gd name="connsiteX3" fmla="*/ 890337 w 2707105"/>
              <a:gd name="connsiteY3" fmla="*/ 2111546 h 2250166"/>
              <a:gd name="connsiteX4" fmla="*/ 872289 w 2707105"/>
              <a:gd name="connsiteY4" fmla="*/ 2087483 h 2250166"/>
              <a:gd name="connsiteX5" fmla="*/ 836195 w 2707105"/>
              <a:gd name="connsiteY5" fmla="*/ 2063420 h 2250166"/>
              <a:gd name="connsiteX6" fmla="*/ 764005 w 2707105"/>
              <a:gd name="connsiteY6" fmla="*/ 2033341 h 2250166"/>
              <a:gd name="connsiteX7" fmla="*/ 739942 w 2707105"/>
              <a:gd name="connsiteY7" fmla="*/ 2009278 h 2250166"/>
              <a:gd name="connsiteX8" fmla="*/ 715879 w 2707105"/>
              <a:gd name="connsiteY8" fmla="*/ 2003262 h 2250166"/>
              <a:gd name="connsiteX9" fmla="*/ 679784 w 2707105"/>
              <a:gd name="connsiteY9" fmla="*/ 1985214 h 2250166"/>
              <a:gd name="connsiteX10" fmla="*/ 661737 w 2707105"/>
              <a:gd name="connsiteY10" fmla="*/ 1967167 h 2250166"/>
              <a:gd name="connsiteX11" fmla="*/ 619626 w 2707105"/>
              <a:gd name="connsiteY11" fmla="*/ 1943104 h 2250166"/>
              <a:gd name="connsiteX12" fmla="*/ 589547 w 2707105"/>
              <a:gd name="connsiteY12" fmla="*/ 1913025 h 2250166"/>
              <a:gd name="connsiteX13" fmla="*/ 523374 w 2707105"/>
              <a:gd name="connsiteY13" fmla="*/ 1876930 h 2250166"/>
              <a:gd name="connsiteX14" fmla="*/ 505326 w 2707105"/>
              <a:gd name="connsiteY14" fmla="*/ 1858883 h 2250166"/>
              <a:gd name="connsiteX15" fmla="*/ 487279 w 2707105"/>
              <a:gd name="connsiteY15" fmla="*/ 1852867 h 2250166"/>
              <a:gd name="connsiteX16" fmla="*/ 457200 w 2707105"/>
              <a:gd name="connsiteY16" fmla="*/ 1834820 h 2250166"/>
              <a:gd name="connsiteX17" fmla="*/ 403058 w 2707105"/>
              <a:gd name="connsiteY17" fmla="*/ 1816772 h 2250166"/>
              <a:gd name="connsiteX18" fmla="*/ 378995 w 2707105"/>
              <a:gd name="connsiteY18" fmla="*/ 1798725 h 2250166"/>
              <a:gd name="connsiteX19" fmla="*/ 360947 w 2707105"/>
              <a:gd name="connsiteY19" fmla="*/ 1780678 h 2250166"/>
              <a:gd name="connsiteX20" fmla="*/ 288758 w 2707105"/>
              <a:gd name="connsiteY20" fmla="*/ 1738567 h 2250166"/>
              <a:gd name="connsiteX21" fmla="*/ 270710 w 2707105"/>
              <a:gd name="connsiteY21" fmla="*/ 1720520 h 2250166"/>
              <a:gd name="connsiteX22" fmla="*/ 240632 w 2707105"/>
              <a:gd name="connsiteY22" fmla="*/ 1696457 h 2250166"/>
              <a:gd name="connsiteX23" fmla="*/ 228600 w 2707105"/>
              <a:gd name="connsiteY23" fmla="*/ 1678409 h 2250166"/>
              <a:gd name="connsiteX24" fmla="*/ 216568 w 2707105"/>
              <a:gd name="connsiteY24" fmla="*/ 1636299 h 2250166"/>
              <a:gd name="connsiteX25" fmla="*/ 192505 w 2707105"/>
              <a:gd name="connsiteY25" fmla="*/ 1618251 h 2250166"/>
              <a:gd name="connsiteX26" fmla="*/ 174458 w 2707105"/>
              <a:gd name="connsiteY26" fmla="*/ 1594188 h 2250166"/>
              <a:gd name="connsiteX27" fmla="*/ 168442 w 2707105"/>
              <a:gd name="connsiteY27" fmla="*/ 1576141 h 2250166"/>
              <a:gd name="connsiteX28" fmla="*/ 150395 w 2707105"/>
              <a:gd name="connsiteY28" fmla="*/ 1558093 h 2250166"/>
              <a:gd name="connsiteX29" fmla="*/ 138363 w 2707105"/>
              <a:gd name="connsiteY29" fmla="*/ 1509967 h 2250166"/>
              <a:gd name="connsiteX30" fmla="*/ 108284 w 2707105"/>
              <a:gd name="connsiteY30" fmla="*/ 1425746 h 2250166"/>
              <a:gd name="connsiteX31" fmla="*/ 96253 w 2707105"/>
              <a:gd name="connsiteY31" fmla="*/ 1359572 h 2250166"/>
              <a:gd name="connsiteX32" fmla="*/ 90237 w 2707105"/>
              <a:gd name="connsiteY32" fmla="*/ 1293399 h 2250166"/>
              <a:gd name="connsiteX33" fmla="*/ 78205 w 2707105"/>
              <a:gd name="connsiteY33" fmla="*/ 1263320 h 2250166"/>
              <a:gd name="connsiteX34" fmla="*/ 48126 w 2707105"/>
              <a:gd name="connsiteY34" fmla="*/ 1179099 h 2250166"/>
              <a:gd name="connsiteX35" fmla="*/ 42110 w 2707105"/>
              <a:gd name="connsiteY35" fmla="*/ 1130972 h 2250166"/>
              <a:gd name="connsiteX36" fmla="*/ 12032 w 2707105"/>
              <a:gd name="connsiteY36" fmla="*/ 1022688 h 2250166"/>
              <a:gd name="connsiteX37" fmla="*/ 0 w 2707105"/>
              <a:gd name="connsiteY37" fmla="*/ 968546 h 2250166"/>
              <a:gd name="connsiteX38" fmla="*/ 6016 w 2707105"/>
              <a:gd name="connsiteY38" fmla="*/ 745962 h 2250166"/>
              <a:gd name="connsiteX39" fmla="*/ 18047 w 2707105"/>
              <a:gd name="connsiteY39" fmla="*/ 721899 h 2250166"/>
              <a:gd name="connsiteX40" fmla="*/ 24063 w 2707105"/>
              <a:gd name="connsiteY40" fmla="*/ 667757 h 2250166"/>
              <a:gd name="connsiteX41" fmla="*/ 36095 w 2707105"/>
              <a:gd name="connsiteY41" fmla="*/ 649709 h 2250166"/>
              <a:gd name="connsiteX42" fmla="*/ 54142 w 2707105"/>
              <a:gd name="connsiteY42" fmla="*/ 613614 h 2250166"/>
              <a:gd name="connsiteX43" fmla="*/ 60158 w 2707105"/>
              <a:gd name="connsiteY43" fmla="*/ 595567 h 2250166"/>
              <a:gd name="connsiteX44" fmla="*/ 72189 w 2707105"/>
              <a:gd name="connsiteY44" fmla="*/ 577520 h 2250166"/>
              <a:gd name="connsiteX45" fmla="*/ 84221 w 2707105"/>
              <a:gd name="connsiteY45" fmla="*/ 547441 h 2250166"/>
              <a:gd name="connsiteX46" fmla="*/ 102268 w 2707105"/>
              <a:gd name="connsiteY46" fmla="*/ 517362 h 2250166"/>
              <a:gd name="connsiteX47" fmla="*/ 108284 w 2707105"/>
              <a:gd name="connsiteY47" fmla="*/ 499314 h 2250166"/>
              <a:gd name="connsiteX48" fmla="*/ 138363 w 2707105"/>
              <a:gd name="connsiteY48" fmla="*/ 451188 h 2250166"/>
              <a:gd name="connsiteX49" fmla="*/ 156410 w 2707105"/>
              <a:gd name="connsiteY49" fmla="*/ 445172 h 2250166"/>
              <a:gd name="connsiteX50" fmla="*/ 186489 w 2707105"/>
              <a:gd name="connsiteY50" fmla="*/ 403062 h 2250166"/>
              <a:gd name="connsiteX51" fmla="*/ 204537 w 2707105"/>
              <a:gd name="connsiteY51" fmla="*/ 397046 h 2250166"/>
              <a:gd name="connsiteX52" fmla="*/ 246647 w 2707105"/>
              <a:gd name="connsiteY52" fmla="*/ 372983 h 2250166"/>
              <a:gd name="connsiteX53" fmla="*/ 300789 w 2707105"/>
              <a:gd name="connsiteY53" fmla="*/ 348920 h 2250166"/>
              <a:gd name="connsiteX54" fmla="*/ 330868 w 2707105"/>
              <a:gd name="connsiteY54" fmla="*/ 330872 h 2250166"/>
              <a:gd name="connsiteX55" fmla="*/ 385010 w 2707105"/>
              <a:gd name="connsiteY55" fmla="*/ 312825 h 2250166"/>
              <a:gd name="connsiteX56" fmla="*/ 403058 w 2707105"/>
              <a:gd name="connsiteY56" fmla="*/ 300793 h 2250166"/>
              <a:gd name="connsiteX57" fmla="*/ 439153 w 2707105"/>
              <a:gd name="connsiteY57" fmla="*/ 270714 h 2250166"/>
              <a:gd name="connsiteX58" fmla="*/ 457200 w 2707105"/>
              <a:gd name="connsiteY58" fmla="*/ 264699 h 2250166"/>
              <a:gd name="connsiteX59" fmla="*/ 505326 w 2707105"/>
              <a:gd name="connsiteY59" fmla="*/ 246651 h 2250166"/>
              <a:gd name="connsiteX60" fmla="*/ 541421 w 2707105"/>
              <a:gd name="connsiteY60" fmla="*/ 210557 h 2250166"/>
              <a:gd name="connsiteX61" fmla="*/ 553453 w 2707105"/>
              <a:gd name="connsiteY61" fmla="*/ 192509 h 2250166"/>
              <a:gd name="connsiteX62" fmla="*/ 571500 w 2707105"/>
              <a:gd name="connsiteY62" fmla="*/ 174462 h 2250166"/>
              <a:gd name="connsiteX63" fmla="*/ 595563 w 2707105"/>
              <a:gd name="connsiteY63" fmla="*/ 144383 h 2250166"/>
              <a:gd name="connsiteX64" fmla="*/ 613610 w 2707105"/>
              <a:gd name="connsiteY64" fmla="*/ 132351 h 2250166"/>
              <a:gd name="connsiteX65" fmla="*/ 643689 w 2707105"/>
              <a:gd name="connsiteY65" fmla="*/ 114304 h 2250166"/>
              <a:gd name="connsiteX66" fmla="*/ 685800 w 2707105"/>
              <a:gd name="connsiteY66" fmla="*/ 78209 h 2250166"/>
              <a:gd name="connsiteX67" fmla="*/ 715879 w 2707105"/>
              <a:gd name="connsiteY67" fmla="*/ 54146 h 2250166"/>
              <a:gd name="connsiteX68" fmla="*/ 733926 w 2707105"/>
              <a:gd name="connsiteY68" fmla="*/ 42114 h 2250166"/>
              <a:gd name="connsiteX69" fmla="*/ 794084 w 2707105"/>
              <a:gd name="connsiteY69" fmla="*/ 30083 h 2250166"/>
              <a:gd name="connsiteX70" fmla="*/ 842210 w 2707105"/>
              <a:gd name="connsiteY70" fmla="*/ 6020 h 2250166"/>
              <a:gd name="connsiteX71" fmla="*/ 860258 w 2707105"/>
              <a:gd name="connsiteY71" fmla="*/ 4 h 2250166"/>
              <a:gd name="connsiteX72" fmla="*/ 1094874 w 2707105"/>
              <a:gd name="connsiteY72" fmla="*/ 12035 h 2250166"/>
              <a:gd name="connsiteX73" fmla="*/ 1143000 w 2707105"/>
              <a:gd name="connsiteY73" fmla="*/ 36099 h 2250166"/>
              <a:gd name="connsiteX74" fmla="*/ 1191126 w 2707105"/>
              <a:gd name="connsiteY74" fmla="*/ 66178 h 2250166"/>
              <a:gd name="connsiteX75" fmla="*/ 1239253 w 2707105"/>
              <a:gd name="connsiteY75" fmla="*/ 114304 h 2250166"/>
              <a:gd name="connsiteX76" fmla="*/ 1347537 w 2707105"/>
              <a:gd name="connsiteY76" fmla="*/ 174462 h 2250166"/>
              <a:gd name="connsiteX77" fmla="*/ 1365584 w 2707105"/>
              <a:gd name="connsiteY77" fmla="*/ 186493 h 2250166"/>
              <a:gd name="connsiteX78" fmla="*/ 1431758 w 2707105"/>
              <a:gd name="connsiteY78" fmla="*/ 216572 h 2250166"/>
              <a:gd name="connsiteX79" fmla="*/ 1491916 w 2707105"/>
              <a:gd name="connsiteY79" fmla="*/ 210557 h 2250166"/>
              <a:gd name="connsiteX80" fmla="*/ 1576137 w 2707105"/>
              <a:gd name="connsiteY80" fmla="*/ 204541 h 2250166"/>
              <a:gd name="connsiteX81" fmla="*/ 1684421 w 2707105"/>
              <a:gd name="connsiteY81" fmla="*/ 186493 h 2250166"/>
              <a:gd name="connsiteX82" fmla="*/ 2027321 w 2707105"/>
              <a:gd name="connsiteY82" fmla="*/ 180478 h 2250166"/>
              <a:gd name="connsiteX83" fmla="*/ 2087479 w 2707105"/>
              <a:gd name="connsiteY83" fmla="*/ 192509 h 2250166"/>
              <a:gd name="connsiteX84" fmla="*/ 2105526 w 2707105"/>
              <a:gd name="connsiteY84" fmla="*/ 198525 h 2250166"/>
              <a:gd name="connsiteX85" fmla="*/ 2123574 w 2707105"/>
              <a:gd name="connsiteY85" fmla="*/ 210557 h 2250166"/>
              <a:gd name="connsiteX86" fmla="*/ 2183732 w 2707105"/>
              <a:gd name="connsiteY86" fmla="*/ 240635 h 2250166"/>
              <a:gd name="connsiteX87" fmla="*/ 2249905 w 2707105"/>
              <a:gd name="connsiteY87" fmla="*/ 270714 h 2250166"/>
              <a:gd name="connsiteX88" fmla="*/ 2267953 w 2707105"/>
              <a:gd name="connsiteY88" fmla="*/ 282746 h 2250166"/>
              <a:gd name="connsiteX89" fmla="*/ 2310063 w 2707105"/>
              <a:gd name="connsiteY89" fmla="*/ 318841 h 2250166"/>
              <a:gd name="connsiteX90" fmla="*/ 2340142 w 2707105"/>
              <a:gd name="connsiteY90" fmla="*/ 324857 h 2250166"/>
              <a:gd name="connsiteX91" fmla="*/ 2376237 w 2707105"/>
              <a:gd name="connsiteY91" fmla="*/ 354935 h 2250166"/>
              <a:gd name="connsiteX92" fmla="*/ 2394284 w 2707105"/>
              <a:gd name="connsiteY92" fmla="*/ 372983 h 2250166"/>
              <a:gd name="connsiteX93" fmla="*/ 2418347 w 2707105"/>
              <a:gd name="connsiteY93" fmla="*/ 378999 h 2250166"/>
              <a:gd name="connsiteX94" fmla="*/ 2448426 w 2707105"/>
              <a:gd name="connsiteY94" fmla="*/ 1167067 h 2250166"/>
              <a:gd name="connsiteX95" fmla="*/ 2472489 w 2707105"/>
              <a:gd name="connsiteY95" fmla="*/ 1185114 h 2250166"/>
              <a:gd name="connsiteX96" fmla="*/ 2520616 w 2707105"/>
              <a:gd name="connsiteY96" fmla="*/ 1239257 h 2250166"/>
              <a:gd name="connsiteX97" fmla="*/ 2556710 w 2707105"/>
              <a:gd name="connsiteY97" fmla="*/ 1263320 h 2250166"/>
              <a:gd name="connsiteX98" fmla="*/ 2574758 w 2707105"/>
              <a:gd name="connsiteY98" fmla="*/ 1281367 h 2250166"/>
              <a:gd name="connsiteX99" fmla="*/ 2598821 w 2707105"/>
              <a:gd name="connsiteY99" fmla="*/ 1299414 h 2250166"/>
              <a:gd name="connsiteX100" fmla="*/ 2658979 w 2707105"/>
              <a:gd name="connsiteY100" fmla="*/ 1347541 h 2250166"/>
              <a:gd name="connsiteX101" fmla="*/ 2689058 w 2707105"/>
              <a:gd name="connsiteY101" fmla="*/ 1395667 h 2250166"/>
              <a:gd name="connsiteX102" fmla="*/ 2707105 w 2707105"/>
              <a:gd name="connsiteY102" fmla="*/ 1449809 h 2250166"/>
              <a:gd name="connsiteX103" fmla="*/ 2695074 w 2707105"/>
              <a:gd name="connsiteY103" fmla="*/ 1576141 h 2250166"/>
              <a:gd name="connsiteX104" fmla="*/ 2671010 w 2707105"/>
              <a:gd name="connsiteY104" fmla="*/ 1612235 h 2250166"/>
              <a:gd name="connsiteX105" fmla="*/ 2610853 w 2707105"/>
              <a:gd name="connsiteY105" fmla="*/ 1642314 h 2250166"/>
              <a:gd name="connsiteX106" fmla="*/ 2592805 w 2707105"/>
              <a:gd name="connsiteY106" fmla="*/ 1654346 h 2250166"/>
              <a:gd name="connsiteX107" fmla="*/ 2568742 w 2707105"/>
              <a:gd name="connsiteY107" fmla="*/ 1672393 h 2250166"/>
              <a:gd name="connsiteX108" fmla="*/ 2490537 w 2707105"/>
              <a:gd name="connsiteY108" fmla="*/ 1684425 h 2250166"/>
              <a:gd name="connsiteX109" fmla="*/ 2273968 w 2707105"/>
              <a:gd name="connsiteY109" fmla="*/ 1696457 h 2250166"/>
              <a:gd name="connsiteX110" fmla="*/ 2237874 w 2707105"/>
              <a:gd name="connsiteY110" fmla="*/ 1702472 h 2250166"/>
              <a:gd name="connsiteX111" fmla="*/ 2225842 w 2707105"/>
              <a:gd name="connsiteY111" fmla="*/ 1720520 h 2250166"/>
              <a:gd name="connsiteX112" fmla="*/ 2207795 w 2707105"/>
              <a:gd name="connsiteY112" fmla="*/ 1726535 h 2250166"/>
              <a:gd name="connsiteX113" fmla="*/ 2171700 w 2707105"/>
              <a:gd name="connsiteY113" fmla="*/ 1750599 h 2250166"/>
              <a:gd name="connsiteX114" fmla="*/ 2153653 w 2707105"/>
              <a:gd name="connsiteY114" fmla="*/ 1762630 h 2250166"/>
              <a:gd name="connsiteX115" fmla="*/ 2135605 w 2707105"/>
              <a:gd name="connsiteY115" fmla="*/ 1768646 h 2250166"/>
              <a:gd name="connsiteX116" fmla="*/ 2099510 w 2707105"/>
              <a:gd name="connsiteY116" fmla="*/ 1798725 h 2250166"/>
              <a:gd name="connsiteX117" fmla="*/ 2087479 w 2707105"/>
              <a:gd name="connsiteY117" fmla="*/ 1816772 h 2250166"/>
              <a:gd name="connsiteX118" fmla="*/ 2069432 w 2707105"/>
              <a:gd name="connsiteY118" fmla="*/ 1834820 h 2250166"/>
              <a:gd name="connsiteX119" fmla="*/ 2051384 w 2707105"/>
              <a:gd name="connsiteY119" fmla="*/ 1858883 h 2250166"/>
              <a:gd name="connsiteX120" fmla="*/ 2021305 w 2707105"/>
              <a:gd name="connsiteY120" fmla="*/ 1943104 h 2250166"/>
              <a:gd name="connsiteX121" fmla="*/ 2009274 w 2707105"/>
              <a:gd name="connsiteY121" fmla="*/ 1991230 h 2250166"/>
              <a:gd name="connsiteX122" fmla="*/ 1991226 w 2707105"/>
              <a:gd name="connsiteY122" fmla="*/ 2069435 h 2250166"/>
              <a:gd name="connsiteX123" fmla="*/ 1973179 w 2707105"/>
              <a:gd name="connsiteY123" fmla="*/ 2093499 h 2250166"/>
              <a:gd name="connsiteX124" fmla="*/ 1955132 w 2707105"/>
              <a:gd name="connsiteY124" fmla="*/ 2159672 h 2250166"/>
              <a:gd name="connsiteX125" fmla="*/ 1931068 w 2707105"/>
              <a:gd name="connsiteY125" fmla="*/ 2183735 h 2250166"/>
              <a:gd name="connsiteX126" fmla="*/ 1907005 w 2707105"/>
              <a:gd name="connsiteY126" fmla="*/ 2201783 h 2250166"/>
              <a:gd name="connsiteX127" fmla="*/ 1780674 w 2707105"/>
              <a:gd name="connsiteY127" fmla="*/ 2231862 h 2250166"/>
              <a:gd name="connsiteX128" fmla="*/ 1720516 w 2707105"/>
              <a:gd name="connsiteY128" fmla="*/ 2237878 h 2250166"/>
              <a:gd name="connsiteX129" fmla="*/ 1702468 w 2707105"/>
              <a:gd name="connsiteY129" fmla="*/ 2249909 h 2250166"/>
              <a:gd name="connsiteX130" fmla="*/ 1293395 w 2707105"/>
              <a:gd name="connsiteY130" fmla="*/ 2231862 h 2250166"/>
              <a:gd name="connsiteX131" fmla="*/ 1257300 w 2707105"/>
              <a:gd name="connsiteY131" fmla="*/ 2213814 h 2250166"/>
              <a:gd name="connsiteX132" fmla="*/ 1052763 w 2707105"/>
              <a:gd name="connsiteY132" fmla="*/ 2195767 h 2250166"/>
              <a:gd name="connsiteX133" fmla="*/ 1010653 w 2707105"/>
              <a:gd name="connsiteY133" fmla="*/ 2177720 h 22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707105" h="2250166">
                <a:moveTo>
                  <a:pt x="1010653" y="2177720"/>
                </a:moveTo>
                <a:lnTo>
                  <a:pt x="1010653" y="2177720"/>
                </a:lnTo>
                <a:cubicBezTo>
                  <a:pt x="961743" y="2167938"/>
                  <a:pt x="955044" y="2173612"/>
                  <a:pt x="920416" y="2147641"/>
                </a:cubicBezTo>
                <a:cubicBezTo>
                  <a:pt x="903129" y="2134676"/>
                  <a:pt x="902096" y="2128008"/>
                  <a:pt x="890337" y="2111546"/>
                </a:cubicBezTo>
                <a:cubicBezTo>
                  <a:pt x="884509" y="2103387"/>
                  <a:pt x="879783" y="2094144"/>
                  <a:pt x="872289" y="2087483"/>
                </a:cubicBezTo>
                <a:cubicBezTo>
                  <a:pt x="861481" y="2077876"/>
                  <a:pt x="849128" y="2069887"/>
                  <a:pt x="836195" y="2063420"/>
                </a:cubicBezTo>
                <a:cubicBezTo>
                  <a:pt x="780673" y="2035660"/>
                  <a:pt x="805468" y="2043707"/>
                  <a:pt x="764005" y="2033341"/>
                </a:cubicBezTo>
                <a:cubicBezTo>
                  <a:pt x="755984" y="2025320"/>
                  <a:pt x="749561" y="2015290"/>
                  <a:pt x="739942" y="2009278"/>
                </a:cubicBezTo>
                <a:cubicBezTo>
                  <a:pt x="732931" y="2004896"/>
                  <a:pt x="723829" y="2005533"/>
                  <a:pt x="715879" y="2003262"/>
                </a:cubicBezTo>
                <a:cubicBezTo>
                  <a:pt x="699364" y="1998543"/>
                  <a:pt x="693540" y="1996677"/>
                  <a:pt x="679784" y="1985214"/>
                </a:cubicBezTo>
                <a:cubicBezTo>
                  <a:pt x="673248" y="1979768"/>
                  <a:pt x="668660" y="1972112"/>
                  <a:pt x="661737" y="1967167"/>
                </a:cubicBezTo>
                <a:cubicBezTo>
                  <a:pt x="631525" y="1945587"/>
                  <a:pt x="644880" y="1965200"/>
                  <a:pt x="619626" y="1943104"/>
                </a:cubicBezTo>
                <a:cubicBezTo>
                  <a:pt x="608955" y="1933767"/>
                  <a:pt x="600619" y="1921883"/>
                  <a:pt x="589547" y="1913025"/>
                </a:cubicBezTo>
                <a:cubicBezTo>
                  <a:pt x="559783" y="1889214"/>
                  <a:pt x="556294" y="1898877"/>
                  <a:pt x="523374" y="1876930"/>
                </a:cubicBezTo>
                <a:cubicBezTo>
                  <a:pt x="516295" y="1872211"/>
                  <a:pt x="512405" y="1863602"/>
                  <a:pt x="505326" y="1858883"/>
                </a:cubicBezTo>
                <a:cubicBezTo>
                  <a:pt x="500050" y="1855366"/>
                  <a:pt x="492951" y="1855703"/>
                  <a:pt x="487279" y="1852867"/>
                </a:cubicBezTo>
                <a:cubicBezTo>
                  <a:pt x="476821" y="1847638"/>
                  <a:pt x="467658" y="1840049"/>
                  <a:pt x="457200" y="1834820"/>
                </a:cubicBezTo>
                <a:cubicBezTo>
                  <a:pt x="434545" y="1823493"/>
                  <a:pt x="426036" y="1822517"/>
                  <a:pt x="403058" y="1816772"/>
                </a:cubicBezTo>
                <a:cubicBezTo>
                  <a:pt x="395037" y="1810756"/>
                  <a:pt x="386608" y="1805250"/>
                  <a:pt x="378995" y="1798725"/>
                </a:cubicBezTo>
                <a:cubicBezTo>
                  <a:pt x="372535" y="1793188"/>
                  <a:pt x="368026" y="1785397"/>
                  <a:pt x="360947" y="1780678"/>
                </a:cubicBezTo>
                <a:cubicBezTo>
                  <a:pt x="337768" y="1765225"/>
                  <a:pt x="308457" y="1758265"/>
                  <a:pt x="288758" y="1738567"/>
                </a:cubicBezTo>
                <a:cubicBezTo>
                  <a:pt x="282742" y="1732551"/>
                  <a:pt x="277113" y="1726122"/>
                  <a:pt x="270710" y="1720520"/>
                </a:cubicBezTo>
                <a:cubicBezTo>
                  <a:pt x="261047" y="1712065"/>
                  <a:pt x="249711" y="1705536"/>
                  <a:pt x="240632" y="1696457"/>
                </a:cubicBezTo>
                <a:cubicBezTo>
                  <a:pt x="235519" y="1691344"/>
                  <a:pt x="232611" y="1684425"/>
                  <a:pt x="228600" y="1678409"/>
                </a:cubicBezTo>
                <a:cubicBezTo>
                  <a:pt x="228280" y="1677129"/>
                  <a:pt x="219651" y="1639998"/>
                  <a:pt x="216568" y="1636299"/>
                </a:cubicBezTo>
                <a:cubicBezTo>
                  <a:pt x="210149" y="1628596"/>
                  <a:pt x="199595" y="1625341"/>
                  <a:pt x="192505" y="1618251"/>
                </a:cubicBezTo>
                <a:cubicBezTo>
                  <a:pt x="185415" y="1611161"/>
                  <a:pt x="180474" y="1602209"/>
                  <a:pt x="174458" y="1594188"/>
                </a:cubicBezTo>
                <a:cubicBezTo>
                  <a:pt x="172453" y="1588172"/>
                  <a:pt x="171959" y="1581417"/>
                  <a:pt x="168442" y="1576141"/>
                </a:cubicBezTo>
                <a:cubicBezTo>
                  <a:pt x="163723" y="1569062"/>
                  <a:pt x="153915" y="1565838"/>
                  <a:pt x="150395" y="1558093"/>
                </a:cubicBezTo>
                <a:cubicBezTo>
                  <a:pt x="143552" y="1543039"/>
                  <a:pt x="143592" y="1525654"/>
                  <a:pt x="138363" y="1509967"/>
                </a:cubicBezTo>
                <a:cubicBezTo>
                  <a:pt x="120914" y="1457618"/>
                  <a:pt x="130785" y="1485747"/>
                  <a:pt x="108284" y="1425746"/>
                </a:cubicBezTo>
                <a:cubicBezTo>
                  <a:pt x="104274" y="1403688"/>
                  <a:pt x="99282" y="1381786"/>
                  <a:pt x="96253" y="1359572"/>
                </a:cubicBezTo>
                <a:cubicBezTo>
                  <a:pt x="93260" y="1337626"/>
                  <a:pt x="94319" y="1315168"/>
                  <a:pt x="90237" y="1293399"/>
                </a:cubicBezTo>
                <a:cubicBezTo>
                  <a:pt x="88247" y="1282785"/>
                  <a:pt x="81837" y="1273490"/>
                  <a:pt x="78205" y="1263320"/>
                </a:cubicBezTo>
                <a:cubicBezTo>
                  <a:pt x="42435" y="1163163"/>
                  <a:pt x="75346" y="1247146"/>
                  <a:pt x="48126" y="1179099"/>
                </a:cubicBezTo>
                <a:cubicBezTo>
                  <a:pt x="46121" y="1163057"/>
                  <a:pt x="45089" y="1146862"/>
                  <a:pt x="42110" y="1130972"/>
                </a:cubicBezTo>
                <a:cubicBezTo>
                  <a:pt x="34398" y="1089839"/>
                  <a:pt x="22934" y="1064116"/>
                  <a:pt x="12032" y="1022688"/>
                </a:cubicBezTo>
                <a:cubicBezTo>
                  <a:pt x="7327" y="1004809"/>
                  <a:pt x="4011" y="986593"/>
                  <a:pt x="0" y="968546"/>
                </a:cubicBezTo>
                <a:cubicBezTo>
                  <a:pt x="2005" y="894351"/>
                  <a:pt x="600" y="819986"/>
                  <a:pt x="6016" y="745962"/>
                </a:cubicBezTo>
                <a:cubicBezTo>
                  <a:pt x="6670" y="737018"/>
                  <a:pt x="16031" y="730637"/>
                  <a:pt x="18047" y="721899"/>
                </a:cubicBezTo>
                <a:cubicBezTo>
                  <a:pt x="22130" y="704206"/>
                  <a:pt x="19659" y="685373"/>
                  <a:pt x="24063" y="667757"/>
                </a:cubicBezTo>
                <a:cubicBezTo>
                  <a:pt x="25817" y="660743"/>
                  <a:pt x="32584" y="656029"/>
                  <a:pt x="36095" y="649709"/>
                </a:cubicBezTo>
                <a:cubicBezTo>
                  <a:pt x="42628" y="637950"/>
                  <a:pt x="48679" y="625906"/>
                  <a:pt x="54142" y="613614"/>
                </a:cubicBezTo>
                <a:cubicBezTo>
                  <a:pt x="56717" y="607819"/>
                  <a:pt x="57322" y="601239"/>
                  <a:pt x="60158" y="595567"/>
                </a:cubicBezTo>
                <a:cubicBezTo>
                  <a:pt x="63391" y="589100"/>
                  <a:pt x="68956" y="583987"/>
                  <a:pt x="72189" y="577520"/>
                </a:cubicBezTo>
                <a:cubicBezTo>
                  <a:pt x="77018" y="567861"/>
                  <a:pt x="79392" y="557100"/>
                  <a:pt x="84221" y="547441"/>
                </a:cubicBezTo>
                <a:cubicBezTo>
                  <a:pt x="89450" y="536983"/>
                  <a:pt x="97039" y="527820"/>
                  <a:pt x="102268" y="517362"/>
                </a:cubicBezTo>
                <a:cubicBezTo>
                  <a:pt x="105104" y="511690"/>
                  <a:pt x="105786" y="505143"/>
                  <a:pt x="108284" y="499314"/>
                </a:cubicBezTo>
                <a:cubicBezTo>
                  <a:pt x="114144" y="485641"/>
                  <a:pt x="126849" y="460783"/>
                  <a:pt x="138363" y="451188"/>
                </a:cubicBezTo>
                <a:cubicBezTo>
                  <a:pt x="143234" y="447128"/>
                  <a:pt x="150394" y="447177"/>
                  <a:pt x="156410" y="445172"/>
                </a:cubicBezTo>
                <a:cubicBezTo>
                  <a:pt x="161895" y="436945"/>
                  <a:pt x="180896" y="407723"/>
                  <a:pt x="186489" y="403062"/>
                </a:cubicBezTo>
                <a:cubicBezTo>
                  <a:pt x="191361" y="399002"/>
                  <a:pt x="198521" y="399051"/>
                  <a:pt x="204537" y="397046"/>
                </a:cubicBezTo>
                <a:cubicBezTo>
                  <a:pt x="242354" y="371833"/>
                  <a:pt x="200851" y="398425"/>
                  <a:pt x="246647" y="372983"/>
                </a:cubicBezTo>
                <a:cubicBezTo>
                  <a:pt x="289223" y="349329"/>
                  <a:pt x="261558" y="358726"/>
                  <a:pt x="300789" y="348920"/>
                </a:cubicBezTo>
                <a:cubicBezTo>
                  <a:pt x="310815" y="342904"/>
                  <a:pt x="320410" y="336101"/>
                  <a:pt x="330868" y="330872"/>
                </a:cubicBezTo>
                <a:cubicBezTo>
                  <a:pt x="353518" y="319547"/>
                  <a:pt x="362037" y="318569"/>
                  <a:pt x="385010" y="312825"/>
                </a:cubicBezTo>
                <a:cubicBezTo>
                  <a:pt x="391026" y="308814"/>
                  <a:pt x="397503" y="305422"/>
                  <a:pt x="403058" y="300793"/>
                </a:cubicBezTo>
                <a:cubicBezTo>
                  <a:pt x="423014" y="284163"/>
                  <a:pt x="416749" y="281916"/>
                  <a:pt x="439153" y="270714"/>
                </a:cubicBezTo>
                <a:cubicBezTo>
                  <a:pt x="444825" y="267878"/>
                  <a:pt x="451372" y="267197"/>
                  <a:pt x="457200" y="264699"/>
                </a:cubicBezTo>
                <a:cubicBezTo>
                  <a:pt x="501246" y="245822"/>
                  <a:pt x="460957" y="257744"/>
                  <a:pt x="505326" y="246651"/>
                </a:cubicBezTo>
                <a:cubicBezTo>
                  <a:pt x="517358" y="234620"/>
                  <a:pt x="530117" y="223274"/>
                  <a:pt x="541421" y="210557"/>
                </a:cubicBezTo>
                <a:cubicBezTo>
                  <a:pt x="546225" y="205153"/>
                  <a:pt x="548824" y="198064"/>
                  <a:pt x="553453" y="192509"/>
                </a:cubicBezTo>
                <a:cubicBezTo>
                  <a:pt x="558899" y="185973"/>
                  <a:pt x="565898" y="180865"/>
                  <a:pt x="571500" y="174462"/>
                </a:cubicBezTo>
                <a:cubicBezTo>
                  <a:pt x="579955" y="164799"/>
                  <a:pt x="586484" y="153462"/>
                  <a:pt x="595563" y="144383"/>
                </a:cubicBezTo>
                <a:cubicBezTo>
                  <a:pt x="600675" y="139271"/>
                  <a:pt x="607479" y="136183"/>
                  <a:pt x="613610" y="132351"/>
                </a:cubicBezTo>
                <a:cubicBezTo>
                  <a:pt x="623525" y="126154"/>
                  <a:pt x="633663" y="120320"/>
                  <a:pt x="643689" y="114304"/>
                </a:cubicBezTo>
                <a:cubicBezTo>
                  <a:pt x="654540" y="70902"/>
                  <a:pt x="639163" y="103647"/>
                  <a:pt x="685800" y="78209"/>
                </a:cubicBezTo>
                <a:cubicBezTo>
                  <a:pt x="697072" y="72061"/>
                  <a:pt x="705607" y="61850"/>
                  <a:pt x="715879" y="54146"/>
                </a:cubicBezTo>
                <a:cubicBezTo>
                  <a:pt x="721663" y="49808"/>
                  <a:pt x="727016" y="44240"/>
                  <a:pt x="733926" y="42114"/>
                </a:cubicBezTo>
                <a:cubicBezTo>
                  <a:pt x="753471" y="36100"/>
                  <a:pt x="794084" y="30083"/>
                  <a:pt x="794084" y="30083"/>
                </a:cubicBezTo>
                <a:cubicBezTo>
                  <a:pt x="810126" y="22062"/>
                  <a:pt x="825882" y="13442"/>
                  <a:pt x="842210" y="6020"/>
                </a:cubicBezTo>
                <a:cubicBezTo>
                  <a:pt x="847983" y="3396"/>
                  <a:pt x="853918" y="-147"/>
                  <a:pt x="860258" y="4"/>
                </a:cubicBezTo>
                <a:cubicBezTo>
                  <a:pt x="938544" y="1868"/>
                  <a:pt x="1016669" y="8025"/>
                  <a:pt x="1094874" y="12035"/>
                </a:cubicBezTo>
                <a:cubicBezTo>
                  <a:pt x="1110916" y="20056"/>
                  <a:pt x="1127868" y="26470"/>
                  <a:pt x="1143000" y="36099"/>
                </a:cubicBezTo>
                <a:cubicBezTo>
                  <a:pt x="1208193" y="77587"/>
                  <a:pt x="1102996" y="30925"/>
                  <a:pt x="1191126" y="66178"/>
                </a:cubicBezTo>
                <a:cubicBezTo>
                  <a:pt x="1207168" y="82220"/>
                  <a:pt x="1221446" y="100246"/>
                  <a:pt x="1239253" y="114304"/>
                </a:cubicBezTo>
                <a:cubicBezTo>
                  <a:pt x="1304433" y="165761"/>
                  <a:pt x="1289501" y="145444"/>
                  <a:pt x="1347537" y="174462"/>
                </a:cubicBezTo>
                <a:cubicBezTo>
                  <a:pt x="1354004" y="177695"/>
                  <a:pt x="1359264" y="182982"/>
                  <a:pt x="1365584" y="186493"/>
                </a:cubicBezTo>
                <a:cubicBezTo>
                  <a:pt x="1395003" y="202837"/>
                  <a:pt x="1402302" y="204790"/>
                  <a:pt x="1431758" y="216572"/>
                </a:cubicBezTo>
                <a:lnTo>
                  <a:pt x="1491916" y="210557"/>
                </a:lnTo>
                <a:cubicBezTo>
                  <a:pt x="1519964" y="208220"/>
                  <a:pt x="1548209" y="208032"/>
                  <a:pt x="1576137" y="204541"/>
                </a:cubicBezTo>
                <a:cubicBezTo>
                  <a:pt x="1612447" y="200002"/>
                  <a:pt x="1684421" y="186493"/>
                  <a:pt x="1684421" y="186493"/>
                </a:cubicBezTo>
                <a:cubicBezTo>
                  <a:pt x="1810097" y="123657"/>
                  <a:pt x="1721999" y="160457"/>
                  <a:pt x="2027321" y="180478"/>
                </a:cubicBezTo>
                <a:cubicBezTo>
                  <a:pt x="2047727" y="181816"/>
                  <a:pt x="2067553" y="187911"/>
                  <a:pt x="2087479" y="192509"/>
                </a:cubicBezTo>
                <a:cubicBezTo>
                  <a:pt x="2093658" y="193935"/>
                  <a:pt x="2099854" y="195689"/>
                  <a:pt x="2105526" y="198525"/>
                </a:cubicBezTo>
                <a:cubicBezTo>
                  <a:pt x="2111993" y="201759"/>
                  <a:pt x="2117374" y="206837"/>
                  <a:pt x="2123574" y="210557"/>
                </a:cubicBezTo>
                <a:cubicBezTo>
                  <a:pt x="2166089" y="236066"/>
                  <a:pt x="2152347" y="230175"/>
                  <a:pt x="2183732" y="240635"/>
                </a:cubicBezTo>
                <a:cubicBezTo>
                  <a:pt x="2241664" y="286984"/>
                  <a:pt x="2183732" y="248657"/>
                  <a:pt x="2249905" y="270714"/>
                </a:cubicBezTo>
                <a:cubicBezTo>
                  <a:pt x="2256764" y="273000"/>
                  <a:pt x="2262307" y="278229"/>
                  <a:pt x="2267953" y="282746"/>
                </a:cubicBezTo>
                <a:cubicBezTo>
                  <a:pt x="2282389" y="294295"/>
                  <a:pt x="2294094" y="309526"/>
                  <a:pt x="2310063" y="318841"/>
                </a:cubicBezTo>
                <a:cubicBezTo>
                  <a:pt x="2318895" y="323993"/>
                  <a:pt x="2330116" y="322852"/>
                  <a:pt x="2340142" y="324857"/>
                </a:cubicBezTo>
                <a:cubicBezTo>
                  <a:pt x="2352174" y="334883"/>
                  <a:pt x="2364531" y="344530"/>
                  <a:pt x="2376237" y="354935"/>
                </a:cubicBezTo>
                <a:cubicBezTo>
                  <a:pt x="2382596" y="360587"/>
                  <a:pt x="2386897" y="368762"/>
                  <a:pt x="2394284" y="372983"/>
                </a:cubicBezTo>
                <a:cubicBezTo>
                  <a:pt x="2401462" y="377085"/>
                  <a:pt x="2410326" y="376994"/>
                  <a:pt x="2418347" y="378999"/>
                </a:cubicBezTo>
                <a:cubicBezTo>
                  <a:pt x="2648708" y="551768"/>
                  <a:pt x="2417955" y="368738"/>
                  <a:pt x="2448426" y="1167067"/>
                </a:cubicBezTo>
                <a:cubicBezTo>
                  <a:pt x="2448808" y="1177086"/>
                  <a:pt x="2464468" y="1179098"/>
                  <a:pt x="2472489" y="1185114"/>
                </a:cubicBezTo>
                <a:cubicBezTo>
                  <a:pt x="2489582" y="1210753"/>
                  <a:pt x="2489710" y="1213502"/>
                  <a:pt x="2520616" y="1239257"/>
                </a:cubicBezTo>
                <a:cubicBezTo>
                  <a:pt x="2531724" y="1248514"/>
                  <a:pt x="2545296" y="1254443"/>
                  <a:pt x="2556710" y="1263320"/>
                </a:cubicBezTo>
                <a:cubicBezTo>
                  <a:pt x="2563426" y="1268543"/>
                  <a:pt x="2568298" y="1275830"/>
                  <a:pt x="2574758" y="1281367"/>
                </a:cubicBezTo>
                <a:cubicBezTo>
                  <a:pt x="2582371" y="1287892"/>
                  <a:pt x="2590937" y="1293220"/>
                  <a:pt x="2598821" y="1299414"/>
                </a:cubicBezTo>
                <a:cubicBezTo>
                  <a:pt x="2619014" y="1315280"/>
                  <a:pt x="2658979" y="1347541"/>
                  <a:pt x="2658979" y="1347541"/>
                </a:cubicBezTo>
                <a:cubicBezTo>
                  <a:pt x="2672107" y="1400050"/>
                  <a:pt x="2653166" y="1341828"/>
                  <a:pt x="2689058" y="1395667"/>
                </a:cubicBezTo>
                <a:cubicBezTo>
                  <a:pt x="2698118" y="1409257"/>
                  <a:pt x="2703096" y="1433772"/>
                  <a:pt x="2707105" y="1449809"/>
                </a:cubicBezTo>
                <a:cubicBezTo>
                  <a:pt x="2703095" y="1491920"/>
                  <a:pt x="2704250" y="1534847"/>
                  <a:pt x="2695074" y="1576141"/>
                </a:cubicBezTo>
                <a:cubicBezTo>
                  <a:pt x="2691937" y="1590257"/>
                  <a:pt x="2671010" y="1612235"/>
                  <a:pt x="2671010" y="1612235"/>
                </a:cubicBezTo>
                <a:cubicBezTo>
                  <a:pt x="2659540" y="1658122"/>
                  <a:pt x="2675522" y="1626147"/>
                  <a:pt x="2610853" y="1642314"/>
                </a:cubicBezTo>
                <a:cubicBezTo>
                  <a:pt x="2603839" y="1644068"/>
                  <a:pt x="2598689" y="1650143"/>
                  <a:pt x="2592805" y="1654346"/>
                </a:cubicBezTo>
                <a:cubicBezTo>
                  <a:pt x="2584646" y="1660174"/>
                  <a:pt x="2577710" y="1667909"/>
                  <a:pt x="2568742" y="1672393"/>
                </a:cubicBezTo>
                <a:cubicBezTo>
                  <a:pt x="2554020" y="1679754"/>
                  <a:pt x="2493692" y="1684215"/>
                  <a:pt x="2490537" y="1684425"/>
                </a:cubicBezTo>
                <a:cubicBezTo>
                  <a:pt x="2418396" y="1689235"/>
                  <a:pt x="2346158" y="1692446"/>
                  <a:pt x="2273968" y="1696457"/>
                </a:cubicBezTo>
                <a:cubicBezTo>
                  <a:pt x="2261937" y="1698462"/>
                  <a:pt x="2248784" y="1697017"/>
                  <a:pt x="2237874" y="1702472"/>
                </a:cubicBezTo>
                <a:cubicBezTo>
                  <a:pt x="2231407" y="1705706"/>
                  <a:pt x="2231488" y="1716003"/>
                  <a:pt x="2225842" y="1720520"/>
                </a:cubicBezTo>
                <a:cubicBezTo>
                  <a:pt x="2220890" y="1724481"/>
                  <a:pt x="2213811" y="1724530"/>
                  <a:pt x="2207795" y="1726535"/>
                </a:cubicBezTo>
                <a:lnTo>
                  <a:pt x="2171700" y="1750599"/>
                </a:lnTo>
                <a:cubicBezTo>
                  <a:pt x="2165684" y="1754609"/>
                  <a:pt x="2160512" y="1760344"/>
                  <a:pt x="2153653" y="1762630"/>
                </a:cubicBezTo>
                <a:lnTo>
                  <a:pt x="2135605" y="1768646"/>
                </a:lnTo>
                <a:cubicBezTo>
                  <a:pt x="2117862" y="1780475"/>
                  <a:pt x="2113983" y="1781358"/>
                  <a:pt x="2099510" y="1798725"/>
                </a:cubicBezTo>
                <a:cubicBezTo>
                  <a:pt x="2094881" y="1804279"/>
                  <a:pt x="2092107" y="1811218"/>
                  <a:pt x="2087479" y="1816772"/>
                </a:cubicBezTo>
                <a:cubicBezTo>
                  <a:pt x="2082033" y="1823308"/>
                  <a:pt x="2074969" y="1828360"/>
                  <a:pt x="2069432" y="1834820"/>
                </a:cubicBezTo>
                <a:cubicBezTo>
                  <a:pt x="2062907" y="1842433"/>
                  <a:pt x="2057400" y="1850862"/>
                  <a:pt x="2051384" y="1858883"/>
                </a:cubicBezTo>
                <a:cubicBezTo>
                  <a:pt x="2015242" y="2003458"/>
                  <a:pt x="2063709" y="1824374"/>
                  <a:pt x="2021305" y="1943104"/>
                </a:cubicBezTo>
                <a:cubicBezTo>
                  <a:pt x="2015743" y="1958676"/>
                  <a:pt x="2012517" y="1975015"/>
                  <a:pt x="2009274" y="1991230"/>
                </a:cubicBezTo>
                <a:cubicBezTo>
                  <a:pt x="2002413" y="2025535"/>
                  <a:pt x="2006894" y="2038100"/>
                  <a:pt x="1991226" y="2069435"/>
                </a:cubicBezTo>
                <a:cubicBezTo>
                  <a:pt x="1986742" y="2078403"/>
                  <a:pt x="1979195" y="2085478"/>
                  <a:pt x="1973179" y="2093499"/>
                </a:cubicBezTo>
                <a:cubicBezTo>
                  <a:pt x="1969545" y="2115300"/>
                  <a:pt x="1968012" y="2140352"/>
                  <a:pt x="1955132" y="2159672"/>
                </a:cubicBezTo>
                <a:cubicBezTo>
                  <a:pt x="1948840" y="2169110"/>
                  <a:pt x="1939605" y="2176265"/>
                  <a:pt x="1931068" y="2183735"/>
                </a:cubicBezTo>
                <a:cubicBezTo>
                  <a:pt x="1923522" y="2190337"/>
                  <a:pt x="1915507" y="2196469"/>
                  <a:pt x="1907005" y="2201783"/>
                </a:cubicBezTo>
                <a:cubicBezTo>
                  <a:pt x="1869276" y="2225364"/>
                  <a:pt x="1825008" y="2227428"/>
                  <a:pt x="1780674" y="2231862"/>
                </a:cubicBezTo>
                <a:lnTo>
                  <a:pt x="1720516" y="2237878"/>
                </a:lnTo>
                <a:cubicBezTo>
                  <a:pt x="1714500" y="2241888"/>
                  <a:pt x="1709698" y="2249909"/>
                  <a:pt x="1702468" y="2249909"/>
                </a:cubicBezTo>
                <a:cubicBezTo>
                  <a:pt x="1408799" y="2249909"/>
                  <a:pt x="1446528" y="2253739"/>
                  <a:pt x="1293395" y="2231862"/>
                </a:cubicBezTo>
                <a:cubicBezTo>
                  <a:pt x="1281523" y="2223947"/>
                  <a:pt x="1272163" y="2215421"/>
                  <a:pt x="1257300" y="2213814"/>
                </a:cubicBezTo>
                <a:cubicBezTo>
                  <a:pt x="1189253" y="2206458"/>
                  <a:pt x="1052763" y="2195767"/>
                  <a:pt x="1052763" y="2195767"/>
                </a:cubicBezTo>
                <a:cubicBezTo>
                  <a:pt x="1021368" y="2174836"/>
                  <a:pt x="1017671" y="2180728"/>
                  <a:pt x="1010653" y="2177720"/>
                </a:cubicBezTo>
                <a:close/>
              </a:path>
            </a:pathLst>
          </a:custGeom>
          <a:noFill/>
          <a:ln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5463" y="3221038"/>
            <a:ext cx="292100" cy="13684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4375" y="2986088"/>
            <a:ext cx="293688" cy="17462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92200" y="2787650"/>
            <a:ext cx="292100" cy="22320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06463" y="2860675"/>
            <a:ext cx="293687" cy="20161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4288" y="2786063"/>
            <a:ext cx="292100" cy="23780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73200" y="2784475"/>
            <a:ext cx="293688" cy="237966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51025" y="2784475"/>
            <a:ext cx="292100" cy="237966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65288" y="2784475"/>
            <a:ext cx="293687" cy="237966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44700" y="2932113"/>
            <a:ext cx="293688" cy="22320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33613" y="2932113"/>
            <a:ext cx="293687" cy="22320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11438" y="2932113"/>
            <a:ext cx="292100" cy="208915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435225" y="2932113"/>
            <a:ext cx="293688" cy="22320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09875" y="3005138"/>
            <a:ext cx="293688" cy="165576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00375" y="3148013"/>
            <a:ext cx="292100" cy="151288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192463" y="4013200"/>
            <a:ext cx="292100" cy="6477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2425" y="3221038"/>
            <a:ext cx="292100" cy="93503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Picture 3" descr="C:\Users\voitenko\Pictures\item_2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222250" y="421005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561975" y="47402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965200" y="50530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1368425" y="517207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1744663" y="51974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2128838" y="5197475"/>
            <a:ext cx="5032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2514600" y="5060950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768">
            <a:off x="2894013" y="46847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411163" y="268922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755650" y="232410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1177925" y="225266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1560513" y="2260600"/>
            <a:ext cx="5032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1939925" y="2359025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2330450" y="2359025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2692400" y="253206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C:\Users\voitenko\Pictures\item_2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41024">
            <a:off x="3086100" y="349726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6325" y="1612900"/>
            <a:ext cx="23574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Высота полета, м – 2100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14738" y="2016125"/>
            <a:ext cx="39798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Разрешение снимка на местности, м – 0.25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14738" y="2379663"/>
            <a:ext cx="33242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Количество точек, точек/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– 0.4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95688" y="3986213"/>
            <a:ext cx="5619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Покрываемая площадь за 1 съемочный день, га – до 150 000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603625" y="3219450"/>
            <a:ext cx="4462463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Абсолютная плановая точность данных, м – 0.7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95688" y="3595688"/>
            <a:ext cx="44783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Абсолютная высотная точность данных, м – 0.7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16325" y="2803525"/>
            <a:ext cx="53355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Получение снимков в ближнем инфракрасном диапазоне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294188"/>
            <a:ext cx="250031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4303713"/>
            <a:ext cx="24765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39365" y="800100"/>
            <a:ext cx="9134475" cy="353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cap="all" dirty="0">
                <a:latin typeface="+mj-lt"/>
              </a:rPr>
              <a:t>Выполнение воздушного лазерного сканирования и цифровой </a:t>
            </a:r>
            <a:r>
              <a:rPr lang="ru-RU" sz="1700" b="1" cap="all" dirty="0" smtClean="0">
                <a:latin typeface="+mj-lt"/>
              </a:rPr>
              <a:t>аэрофотосъемки:</a:t>
            </a:r>
            <a:endParaRPr lang="ru-RU" sz="1700" b="1" cap="all" dirty="0">
              <a:latin typeface="+mj-lt"/>
            </a:endParaRPr>
          </a:p>
        </p:txBody>
      </p:sp>
      <p:sp>
        <p:nvSpPr>
          <p:cNvPr id="47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00069 -0.2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00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0139 -0.3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06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00035 0.3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00104 -0.3865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932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0034 0.3953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7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-0.4053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7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0017 0.3972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986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0087 -0.401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0093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035 0.382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12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00035 -0.3773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86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035 0.378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91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00104 -0.3569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7847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1.38889E-6 0.2837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9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00139 -0.2669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335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052 0.12569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273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6" grpId="0"/>
      <p:bldP spid="40" grpId="0"/>
      <p:bldP spid="51" grpId="0"/>
      <p:bldP spid="52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>
            <a:extLst>
              <a:ext uri="{FF2B5EF4-FFF2-40B4-BE49-F238E27FC236}">
                <a16:creationId xmlns:a16="http://schemas.microsoft.com/office/drawing/2014/main" xmlns="" id="{1B4AF27C-16FA-423A-8E91-D500510B5D00}"/>
              </a:ext>
            </a:extLst>
          </p:cNvPr>
          <p:cNvSpPr/>
          <p:nvPr/>
        </p:nvSpPr>
        <p:spPr>
          <a:xfrm rot="1154098">
            <a:off x="-93699" y="-189229"/>
            <a:ext cx="947850" cy="1072805"/>
          </a:xfrm>
          <a:custGeom>
            <a:avLst/>
            <a:gdLst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208"/>
              <a:gd name="connsiteX1" fmla="*/ 226518 w 1872208"/>
              <a:gd name="connsiteY1" fmla="*/ 0 h 1872208"/>
              <a:gd name="connsiteX2" fmla="*/ 1645690 w 1872208"/>
              <a:gd name="connsiteY2" fmla="*/ 0 h 1872208"/>
              <a:gd name="connsiteX3" fmla="*/ 1872208 w 1872208"/>
              <a:gd name="connsiteY3" fmla="*/ 226518 h 1872208"/>
              <a:gd name="connsiteX4" fmla="*/ 1872208 w 1872208"/>
              <a:gd name="connsiteY4" fmla="*/ 1645690 h 1872208"/>
              <a:gd name="connsiteX5" fmla="*/ 1645690 w 1872208"/>
              <a:gd name="connsiteY5" fmla="*/ 1872208 h 1872208"/>
              <a:gd name="connsiteX6" fmla="*/ 226518 w 1872208"/>
              <a:gd name="connsiteY6" fmla="*/ 1872208 h 1872208"/>
              <a:gd name="connsiteX7" fmla="*/ 0 w 1872208"/>
              <a:gd name="connsiteY7" fmla="*/ 1645690 h 1872208"/>
              <a:gd name="connsiteX8" fmla="*/ 0 w 1872208"/>
              <a:gd name="connsiteY8" fmla="*/ 226518 h 1872208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0 w 1872208"/>
              <a:gd name="connsiteY7" fmla="*/ 1645690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1155474 w 1872208"/>
              <a:gd name="connsiteY7" fmla="*/ 1176947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2208 w 1872208"/>
              <a:gd name="connsiteY3" fmla="*/ 226518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26518 h 1872450"/>
              <a:gd name="connsiteX1" fmla="*/ 226518 w 1872208"/>
              <a:gd name="connsiteY1" fmla="*/ 0 h 1872450"/>
              <a:gd name="connsiteX2" fmla="*/ 1645690 w 1872208"/>
              <a:gd name="connsiteY2" fmla="*/ 0 h 1872450"/>
              <a:gd name="connsiteX3" fmla="*/ 1871206 w 1872208"/>
              <a:gd name="connsiteY3" fmla="*/ 801893 h 1872450"/>
              <a:gd name="connsiteX4" fmla="*/ 1872208 w 1872208"/>
              <a:gd name="connsiteY4" fmla="*/ 1645690 h 1872450"/>
              <a:gd name="connsiteX5" fmla="*/ 1645690 w 1872208"/>
              <a:gd name="connsiteY5" fmla="*/ 1872208 h 1872450"/>
              <a:gd name="connsiteX6" fmla="*/ 1179935 w 1872208"/>
              <a:gd name="connsiteY6" fmla="*/ 1872450 h 1872450"/>
              <a:gd name="connsiteX7" fmla="*/ 924358 w 1872208"/>
              <a:gd name="connsiteY7" fmla="*/ 1128964 h 1872450"/>
              <a:gd name="connsiteX8" fmla="*/ 0 w 1872208"/>
              <a:gd name="connsiteY8" fmla="*/ 226518 h 1872450"/>
              <a:gd name="connsiteX0" fmla="*/ 0 w 1872208"/>
              <a:gd name="connsiteY0" fmla="*/ 258307 h 1904239"/>
              <a:gd name="connsiteX1" fmla="*/ 1645690 w 1872208"/>
              <a:gd name="connsiteY1" fmla="*/ 31789 h 1904239"/>
              <a:gd name="connsiteX2" fmla="*/ 1871206 w 1872208"/>
              <a:gd name="connsiteY2" fmla="*/ 833682 h 1904239"/>
              <a:gd name="connsiteX3" fmla="*/ 1872208 w 1872208"/>
              <a:gd name="connsiteY3" fmla="*/ 1677479 h 1904239"/>
              <a:gd name="connsiteX4" fmla="*/ 1645690 w 1872208"/>
              <a:gd name="connsiteY4" fmla="*/ 1903997 h 1904239"/>
              <a:gd name="connsiteX5" fmla="*/ 1179935 w 1872208"/>
              <a:gd name="connsiteY5" fmla="*/ 1904239 h 1904239"/>
              <a:gd name="connsiteX6" fmla="*/ 924358 w 1872208"/>
              <a:gd name="connsiteY6" fmla="*/ 1160753 h 1904239"/>
              <a:gd name="connsiteX7" fmla="*/ 0 w 1872208"/>
              <a:gd name="connsiteY7" fmla="*/ 258307 h 1904239"/>
              <a:gd name="connsiteX0" fmla="*/ 0 w 947850"/>
              <a:gd name="connsiteY0" fmla="*/ 1128964 h 1872450"/>
              <a:gd name="connsiteX1" fmla="*/ 721332 w 947850"/>
              <a:gd name="connsiteY1" fmla="*/ 0 h 1872450"/>
              <a:gd name="connsiteX2" fmla="*/ 946848 w 947850"/>
              <a:gd name="connsiteY2" fmla="*/ 801893 h 1872450"/>
              <a:gd name="connsiteX3" fmla="*/ 947850 w 947850"/>
              <a:gd name="connsiteY3" fmla="*/ 1645690 h 1872450"/>
              <a:gd name="connsiteX4" fmla="*/ 721332 w 947850"/>
              <a:gd name="connsiteY4" fmla="*/ 1872208 h 1872450"/>
              <a:gd name="connsiteX5" fmla="*/ 255577 w 947850"/>
              <a:gd name="connsiteY5" fmla="*/ 1872450 h 1872450"/>
              <a:gd name="connsiteX6" fmla="*/ 0 w 947850"/>
              <a:gd name="connsiteY6" fmla="*/ 1128964 h 1872450"/>
              <a:gd name="connsiteX0" fmla="*/ 0 w 947850"/>
              <a:gd name="connsiteY0" fmla="*/ 327071 h 1070557"/>
              <a:gd name="connsiteX1" fmla="*/ 946848 w 947850"/>
              <a:gd name="connsiteY1" fmla="*/ 0 h 1070557"/>
              <a:gd name="connsiteX2" fmla="*/ 947850 w 947850"/>
              <a:gd name="connsiteY2" fmla="*/ 843797 h 1070557"/>
              <a:gd name="connsiteX3" fmla="*/ 721332 w 947850"/>
              <a:gd name="connsiteY3" fmla="*/ 1070315 h 1070557"/>
              <a:gd name="connsiteX4" fmla="*/ 255577 w 947850"/>
              <a:gd name="connsiteY4" fmla="*/ 1070557 h 1070557"/>
              <a:gd name="connsiteX5" fmla="*/ 0 w 947850"/>
              <a:gd name="connsiteY5" fmla="*/ 327071 h 1070557"/>
              <a:gd name="connsiteX0" fmla="*/ 0 w 947850"/>
              <a:gd name="connsiteY0" fmla="*/ 329319 h 1072805"/>
              <a:gd name="connsiteX1" fmla="*/ 946063 w 947850"/>
              <a:gd name="connsiteY1" fmla="*/ 0 h 1072805"/>
              <a:gd name="connsiteX2" fmla="*/ 947850 w 947850"/>
              <a:gd name="connsiteY2" fmla="*/ 846045 h 1072805"/>
              <a:gd name="connsiteX3" fmla="*/ 721332 w 947850"/>
              <a:gd name="connsiteY3" fmla="*/ 1072563 h 1072805"/>
              <a:gd name="connsiteX4" fmla="*/ 255577 w 947850"/>
              <a:gd name="connsiteY4" fmla="*/ 1072805 h 1072805"/>
              <a:gd name="connsiteX5" fmla="*/ 0 w 947850"/>
              <a:gd name="connsiteY5" fmla="*/ 329319 h 10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850" h="1072805">
                <a:moveTo>
                  <a:pt x="0" y="329319"/>
                </a:moveTo>
                <a:lnTo>
                  <a:pt x="946063" y="0"/>
                </a:lnTo>
                <a:cubicBezTo>
                  <a:pt x="946659" y="282015"/>
                  <a:pt x="947254" y="564030"/>
                  <a:pt x="947850" y="846045"/>
                </a:cubicBezTo>
                <a:cubicBezTo>
                  <a:pt x="947850" y="971147"/>
                  <a:pt x="846434" y="1072563"/>
                  <a:pt x="721332" y="1072563"/>
                </a:cubicBezTo>
                <a:lnTo>
                  <a:pt x="255577" y="1072805"/>
                </a:lnTo>
                <a:cubicBezTo>
                  <a:pt x="189545" y="880696"/>
                  <a:pt x="73629" y="549790"/>
                  <a:pt x="0" y="329319"/>
                </a:cubicBezTo>
                <a:close/>
              </a:path>
            </a:pathLst>
          </a:custGeom>
          <a:solidFill>
            <a:srgbClr val="00B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E5F6B09-B580-437D-9460-8713CD86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3" y="121767"/>
            <a:ext cx="1931400" cy="24142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979255" y="375604"/>
            <a:ext cx="8131730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700" b="1" cap="all" dirty="0">
                <a:latin typeface="Calibri" panose="020F0502020204030204" pitchFamily="34" charset="0"/>
                <a:cs typeface="Gotham Pro" panose="02000503040000020004" pitchFamily="2" charset="0"/>
              </a:rPr>
              <a:t>Этапы дешифровочной таксации лесов: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07503" y="2708920"/>
            <a:ext cx="9003482" cy="3715668"/>
            <a:chOff x="156775" y="1470751"/>
            <a:chExt cx="8730759" cy="2491113"/>
          </a:xfrm>
        </p:grpSpPr>
        <p:sp>
          <p:nvSpPr>
            <p:cNvPr id="7" name="Полилиния 6"/>
            <p:cNvSpPr/>
            <p:nvPr/>
          </p:nvSpPr>
          <p:spPr>
            <a:xfrm>
              <a:off x="156775" y="1846373"/>
              <a:ext cx="2932726" cy="372490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500" b="1" kern="1200" dirty="0" smtClean="0"/>
                <a:t>Аналитический</a:t>
              </a:r>
              <a:endParaRPr lang="ru-RU" sz="25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182258" y="2218863"/>
              <a:ext cx="2907243" cy="1743001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0" lvl="1" defTabSz="1111250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ru-RU" kern="1200" dirty="0" smtClean="0"/>
                <a:t>Определение характеристик насаждений на основе анализа спектрозонального изображения с использованием </a:t>
              </a:r>
              <a:r>
                <a:rPr lang="ru-RU" dirty="0" smtClean="0"/>
                <a:t>данных </a:t>
              </a:r>
              <a:r>
                <a:rPr lang="ru-RU" kern="1200" dirty="0" smtClean="0"/>
                <a:t>дешифровочных полигонов, </a:t>
              </a:r>
              <a:r>
                <a:rPr lang="ru-RU" dirty="0" smtClean="0"/>
                <a:t>материалов </a:t>
              </a:r>
              <a:r>
                <a:rPr lang="ru-RU" dirty="0"/>
                <a:t>прежнего </a:t>
              </a:r>
              <a:r>
                <a:rPr lang="ru-RU" kern="1200" dirty="0" smtClean="0"/>
                <a:t>лесоустройства, справочных и методических материалов</a:t>
              </a:r>
              <a:endParaRPr lang="ru-RU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56775" y="1470751"/>
              <a:ext cx="8730758" cy="366942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/>
                <a:t>Методы таксационного дешифрирования насаждений </a:t>
              </a:r>
              <a:endParaRPr lang="ru-RU" sz="25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233664" y="2218863"/>
              <a:ext cx="2676672" cy="1743001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0" lvl="1" algn="l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kern="1200" dirty="0" smtClean="0"/>
                <a:t>Непосредственное измерение показателей по стереоскопическим АФС или КС (сомкнутость насаждений, высота, диаметр кроны, количество крон)</a:t>
              </a:r>
              <a:endParaRPr lang="ru-RU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233663" y="1847871"/>
              <a:ext cx="2676672" cy="370992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/>
                <a:t>Измерительный </a:t>
              </a:r>
              <a:endParaRPr lang="ru-RU" sz="2500" b="1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022230" y="2218863"/>
              <a:ext cx="2865304" cy="1743001"/>
            </a:xfrm>
            <a:custGeom>
              <a:avLst/>
              <a:gdLst>
                <a:gd name="connsiteX0" fmla="*/ 0 w 2676672"/>
                <a:gd name="connsiteY0" fmla="*/ 0 h 1098000"/>
                <a:gd name="connsiteX1" fmla="*/ 2676672 w 2676672"/>
                <a:gd name="connsiteY1" fmla="*/ 0 h 1098000"/>
                <a:gd name="connsiteX2" fmla="*/ 2676672 w 2676672"/>
                <a:gd name="connsiteY2" fmla="*/ 1098000 h 1098000"/>
                <a:gd name="connsiteX3" fmla="*/ 0 w 2676672"/>
                <a:gd name="connsiteY3" fmla="*/ 1098000 h 1098000"/>
                <a:gd name="connsiteX4" fmla="*/ 0 w 2676672"/>
                <a:gd name="connsiteY4" fmla="*/ 0 h 109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1098000">
                  <a:moveTo>
                    <a:pt x="0" y="0"/>
                  </a:moveTo>
                  <a:lnTo>
                    <a:pt x="2676672" y="0"/>
                  </a:lnTo>
                  <a:lnTo>
                    <a:pt x="2676672" y="1098000"/>
                  </a:lnTo>
                  <a:lnTo>
                    <a:pt x="0" y="109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>
                <a:alpha val="20000"/>
              </a:srgbClr>
            </a:solidFill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t" anchorCtr="0">
              <a:noAutofit/>
            </a:bodyPr>
            <a:lstStyle/>
            <a:p>
              <a:pPr marL="0" lvl="1" defTabSz="1111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dirty="0" smtClean="0"/>
                <a:t>Расчет таксационных показателей через взаимосвязи с показателями, полученными измерительным и аналитическим путем </a:t>
              </a:r>
              <a:endParaRPr lang="ru-RU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022229" y="1847871"/>
              <a:ext cx="2865304" cy="370992"/>
            </a:xfrm>
            <a:custGeom>
              <a:avLst/>
              <a:gdLst>
                <a:gd name="connsiteX0" fmla="*/ 0 w 2676672"/>
                <a:gd name="connsiteY0" fmla="*/ 0 h 720000"/>
                <a:gd name="connsiteX1" fmla="*/ 2676672 w 2676672"/>
                <a:gd name="connsiteY1" fmla="*/ 0 h 720000"/>
                <a:gd name="connsiteX2" fmla="*/ 2676672 w 2676672"/>
                <a:gd name="connsiteY2" fmla="*/ 720000 h 720000"/>
                <a:gd name="connsiteX3" fmla="*/ 0 w 2676672"/>
                <a:gd name="connsiteY3" fmla="*/ 720000 h 720000"/>
                <a:gd name="connsiteX4" fmla="*/ 0 w 267667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672" h="720000">
                  <a:moveTo>
                    <a:pt x="0" y="0"/>
                  </a:moveTo>
                  <a:lnTo>
                    <a:pt x="2676672" y="0"/>
                  </a:lnTo>
                  <a:lnTo>
                    <a:pt x="267667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0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kern="1200" dirty="0" smtClean="0"/>
                <a:t>Расчетный </a:t>
              </a:r>
              <a:endParaRPr lang="ru-RU" sz="2500" b="1" kern="1200" dirty="0"/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80749D1-A88F-4F73-BDED-2CEC913C3465}"/>
              </a:ext>
            </a:extLst>
          </p:cNvPr>
          <p:cNvSpPr/>
          <p:nvPr/>
        </p:nvSpPr>
        <p:spPr>
          <a:xfrm>
            <a:off x="133783" y="1009763"/>
            <a:ext cx="878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8000"/>
                </a:solidFill>
              </a:rPr>
              <a:t>Контурное дешифрирование снимков – для разделения на лесотаксационные выделы</a:t>
            </a: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8000"/>
                </a:solidFill>
              </a:rPr>
              <a:t>Таксационное дешифрирование – определение таксационных характеристик насаждений на выделе  </a:t>
            </a:r>
          </a:p>
        </p:txBody>
      </p:sp>
    </p:spTree>
    <p:extLst>
      <p:ext uri="{BB962C8B-B14F-4D97-AF65-F5344CB8AC3E}">
        <p14:creationId xmlns:p14="http://schemas.microsoft.com/office/powerpoint/2010/main" val="827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56647</TotalTime>
  <Words>1405</Words>
  <Application>Microsoft Office PowerPoint</Application>
  <PresentationFormat>Экран (4:3)</PresentationFormat>
  <Paragraphs>165</Paragraphs>
  <Slides>24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Измерительное определение площади крон и количества деревьев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Воитенко А.В.</dc:creator>
  <cp:lastModifiedBy>user</cp:lastModifiedBy>
  <cp:revision>1044</cp:revision>
  <cp:lastPrinted>2021-09-06T02:39:01Z</cp:lastPrinted>
  <dcterms:created xsi:type="dcterms:W3CDTF">2016-09-05T09:05:44Z</dcterms:created>
  <dcterms:modified xsi:type="dcterms:W3CDTF">2022-09-13T04:46:43Z</dcterms:modified>
</cp:coreProperties>
</file>