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1"/>
  </p:sldMasterIdLst>
  <p:notesMasterIdLst>
    <p:notesMasterId r:id="rId17"/>
  </p:notesMasterIdLst>
  <p:sldIdLst>
    <p:sldId id="256" r:id="rId2"/>
    <p:sldId id="257" r:id="rId3"/>
    <p:sldId id="266" r:id="rId4"/>
    <p:sldId id="262" r:id="rId5"/>
    <p:sldId id="282" r:id="rId6"/>
    <p:sldId id="263" r:id="rId7"/>
    <p:sldId id="272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65" r:id="rId16"/>
  </p:sldIdLst>
  <p:sldSz cx="12192000" cy="6858000"/>
  <p:notesSz cx="7104063" cy="10234613"/>
  <p:embeddedFontLst>
    <p:embeddedFont>
      <p:font typeface="Bahnschrift Light Condensed" panose="020B0502040204020203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Wingdings 3" panose="05040102010807070707" pitchFamily="18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2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8427" cy="513508"/>
          </a:xfrm>
          <a:prstGeom prst="rect">
            <a:avLst/>
          </a:prstGeom>
        </p:spPr>
        <p:txBody>
          <a:bodyPr vert="horz" lIns="99004" tIns="49502" rIns="99004" bIns="49502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3508"/>
          </a:xfrm>
          <a:prstGeom prst="rect">
            <a:avLst/>
          </a:prstGeom>
        </p:spPr>
        <p:txBody>
          <a:bodyPr vert="horz" lIns="99004" tIns="49502" rIns="99004" bIns="49502" rtlCol="0"/>
          <a:lstStyle>
            <a:lvl1pPr algn="r">
              <a:defRPr sz="1400"/>
            </a:lvl1pPr>
          </a:lstStyle>
          <a:p>
            <a:fld id="{E7C4A08E-F96E-406E-A8F3-B60E4E1BD767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4" tIns="49502" rIns="99004" bIns="495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11"/>
            <a:ext cx="5683250" cy="4029879"/>
          </a:xfrm>
          <a:prstGeom prst="rect">
            <a:avLst/>
          </a:prstGeom>
        </p:spPr>
        <p:txBody>
          <a:bodyPr vert="horz" lIns="99004" tIns="49502" rIns="99004" bIns="495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721109"/>
            <a:ext cx="3078427" cy="513507"/>
          </a:xfrm>
          <a:prstGeom prst="rect">
            <a:avLst/>
          </a:prstGeom>
        </p:spPr>
        <p:txBody>
          <a:bodyPr vert="horz" lIns="99004" tIns="49502" rIns="99004" bIns="49502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4" y="9721109"/>
            <a:ext cx="3078427" cy="513507"/>
          </a:xfrm>
          <a:prstGeom prst="rect">
            <a:avLst/>
          </a:prstGeom>
        </p:spPr>
        <p:txBody>
          <a:bodyPr vert="horz" lIns="99004" tIns="49502" rIns="99004" bIns="49502" rtlCol="0" anchor="b"/>
          <a:lstStyle>
            <a:lvl1pPr algn="r">
              <a:defRPr sz="1400"/>
            </a:lvl1pPr>
          </a:lstStyle>
          <a:p>
            <a:fld id="{CE2DC2A4-51EC-475A-A10E-FC8360E2F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9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045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сжато представить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DC2A4-51EC-475A-A10E-FC8360E2F2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1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38CF-F317-4229-B76A-C25E341052AE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5F9CFD9A-5575-410E-8FCE-92D2B473C3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75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CD80-8428-4C84-81E5-E99B63554BBE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4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C9F8-E909-4910-92E9-66AD9D7331A0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8844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4B8F-9E3C-485E-B368-E73B58E8B0EC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151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6FAE-5E26-470A-98DF-6BE387B7D091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5766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D984-1806-46A7-ADC4-C0B6159D4EA6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0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2ADD-0E9B-41C7-A2F6-DE999B825B68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6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D21D-977D-4CAB-AFC1-497E42EA4D4C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7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6100-6F48-49C6-A7C9-57689693BFC8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4666" y="244477"/>
            <a:ext cx="332489" cy="365125"/>
          </a:xfrm>
        </p:spPr>
        <p:txBody>
          <a:bodyPr/>
          <a:lstStyle>
            <a:lvl1pPr algn="ctr">
              <a:defRPr sz="1800"/>
            </a:lvl1pPr>
          </a:lstStyle>
          <a:p>
            <a:fld id="{5F9CFD9A-5575-410E-8FCE-92D2B473C3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6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4344-1792-4108-BADE-EDECA7DF9EC4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9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1090-83ED-4492-BBA1-D55AC7C05522}" type="datetime1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2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A43AF-6F21-471E-A7FC-9B662A6F7E91}" type="datetime1">
              <a:rPr lang="ru-RU" smtClean="0"/>
              <a:t>06.09.2022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7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CAF3-71E0-424F-9CC9-04687D50524E}" type="datetime1">
              <a:rPr lang="ru-RU" smtClean="0"/>
              <a:t>06.09.2022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23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A29-5221-4A74-AAFB-523AD64E70E3}" type="datetime1">
              <a:rPr lang="ru-RU" smtClean="0"/>
              <a:t>06.09.2022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9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4D60-6CC7-4B56-A350-F8339312C914}" type="datetime1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6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7AD-85BF-4235-AC67-6F45C0A35AF9}" type="datetime1">
              <a:rPr lang="ru-RU" smtClean="0"/>
              <a:t>06.09.2022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2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8EB1F-62A0-4F7A-8F20-226FE1F7AF2E}" type="datetime1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4668" y="244477"/>
            <a:ext cx="33248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F9CFD9A-5575-410E-8FCE-92D2B473C3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64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lang="en-US" sz="3600" kern="1200" dirty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D3772-E250-55BD-3366-CA5D79C77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33" y="1453731"/>
            <a:ext cx="10330004" cy="20621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396">
              <a:lnSpc>
                <a:spcPct val="90000"/>
              </a:lnSpc>
            </a:pPr>
            <a:r>
              <a:rPr lang="ru-RU" sz="4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Применение методов InSAR при определении параметров источников деформаций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E3FEF-65FB-1FD3-D70E-3F04A59846C7}"/>
              </a:ext>
            </a:extLst>
          </p:cNvPr>
          <p:cNvSpPr txBox="1"/>
          <p:nvPr/>
        </p:nvSpPr>
        <p:spPr>
          <a:xfrm>
            <a:off x="733332" y="5051188"/>
            <a:ext cx="88090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Османов</a:t>
            </a:r>
            <a:r>
              <a:rPr lang="en-US" sz="3200" dirty="0"/>
              <a:t> </a:t>
            </a:r>
            <a:r>
              <a:rPr lang="ru-RU" sz="3200" dirty="0"/>
              <a:t>Рустам Собирович</a:t>
            </a:r>
          </a:p>
          <a:p>
            <a:r>
              <a:rPr lang="ru-RU" sz="3200" dirty="0"/>
              <a:t>ФГБУ «Центр геодезии, картографии и ИПД», Москва, Россия</a:t>
            </a:r>
          </a:p>
        </p:txBody>
      </p:sp>
    </p:spTree>
    <p:extLst>
      <p:ext uri="{BB962C8B-B14F-4D97-AF65-F5344CB8AC3E}">
        <p14:creationId xmlns:p14="http://schemas.microsoft.com/office/powerpoint/2010/main" val="289901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34A24-F45D-EE24-BBB6-A6BE4D3E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6" y="485423"/>
            <a:ext cx="10612337" cy="782063"/>
          </a:xfrm>
        </p:spPr>
        <p:txBody>
          <a:bodyPr>
            <a:normAutofit/>
          </a:bodyPr>
          <a:lstStyle/>
          <a:p>
            <a:r>
              <a:rPr lang="ru-RU" dirty="0"/>
              <a:t>Определение параметров сферического источника в г. Краснодар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85D324-59D0-D251-B7ED-F6180A77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0" y="1398788"/>
            <a:ext cx="6474637" cy="526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DB7B8F-D3C6-A5F5-AC47-7A16173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476" y="244476"/>
            <a:ext cx="421681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975C8D1-F599-682E-CBC0-7512FE445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30464"/>
              </p:ext>
            </p:extLst>
          </p:nvPr>
        </p:nvGraphicFramePr>
        <p:xfrm>
          <a:off x="7014720" y="2336923"/>
          <a:ext cx="4832434" cy="3388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6892">
                  <a:extLst>
                    <a:ext uri="{9D8B030D-6E8A-4147-A177-3AD203B41FA5}">
                      <a16:colId xmlns:a16="http://schemas.microsoft.com/office/drawing/2014/main" val="1733446386"/>
                    </a:ext>
                  </a:extLst>
                </a:gridCol>
                <a:gridCol w="1262771">
                  <a:extLst>
                    <a:ext uri="{9D8B030D-6E8A-4147-A177-3AD203B41FA5}">
                      <a16:colId xmlns:a16="http://schemas.microsoft.com/office/drawing/2014/main" val="2521158366"/>
                    </a:ext>
                  </a:extLst>
                </a:gridCol>
                <a:gridCol w="1262771">
                  <a:extLst>
                    <a:ext uri="{9D8B030D-6E8A-4147-A177-3AD203B41FA5}">
                      <a16:colId xmlns:a16="http://schemas.microsoft.com/office/drawing/2014/main" val="1728282597"/>
                    </a:ext>
                  </a:extLst>
                </a:gridCol>
              </a:tblGrid>
              <a:tr h="44744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Параметры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Значения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719354"/>
                  </a:ext>
                </a:extLst>
              </a:tr>
              <a:tr h="532851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Координаты центра сферы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x</a:t>
                      </a:r>
                      <a:r>
                        <a:rPr lang="en-US" sz="2000" baseline="-25000">
                          <a:effectLst/>
                        </a:rPr>
                        <a:t>0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1 794.763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5391299"/>
                  </a:ext>
                </a:extLst>
              </a:tr>
              <a:tr h="532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</a:t>
                      </a:r>
                      <a:r>
                        <a:rPr lang="en-US" sz="2000" baseline="-25000">
                          <a:effectLst/>
                        </a:rPr>
                        <a:t>0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2 288.204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2911512"/>
                  </a:ext>
                </a:extLst>
              </a:tr>
              <a:tr h="532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z</a:t>
                      </a:r>
                      <a:r>
                        <a:rPr lang="en-US" sz="2000" baseline="-25000">
                          <a:effectLst/>
                        </a:rPr>
                        <a:t>0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3 007.469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5065659"/>
                  </a:ext>
                </a:extLst>
              </a:tr>
              <a:tr h="44744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ΔP/μ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-0.008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500099"/>
                  </a:ext>
                </a:extLst>
              </a:tr>
              <a:tr h="44744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FF0000"/>
                          </a:solidFill>
                          <a:effectLst/>
                        </a:rPr>
                        <a:t>Радиус сферы a, м</a:t>
                      </a:r>
                      <a:endParaRPr lang="ru-RU" sz="3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500.000</a:t>
                      </a:r>
                      <a:endParaRPr lang="ru-RU" sz="3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3526493"/>
                  </a:ext>
                </a:extLst>
              </a:tr>
              <a:tr h="44744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FF0000"/>
                          </a:solidFill>
                          <a:effectLst/>
                        </a:rPr>
                        <a:t>Коэффициент Пуассона ν</a:t>
                      </a:r>
                      <a:endParaRPr lang="ru-RU" sz="3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0.250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7293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52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D03A-AE72-8AC5-BD4A-8B1FCF5D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51" y="244477"/>
            <a:ext cx="10376603" cy="760460"/>
          </a:xfrm>
        </p:spPr>
        <p:txBody>
          <a:bodyPr>
            <a:normAutofit/>
          </a:bodyPr>
          <a:lstStyle/>
          <a:p>
            <a:r>
              <a:rPr lang="ru-RU" sz="3300" dirty="0"/>
              <a:t>Определение параметров прямоугольного источника в г. Риджкрест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FB54DEE-C598-062E-3389-CE3F1EF6CFBF}"/>
              </a:ext>
            </a:extLst>
          </p:cNvPr>
          <p:cNvGrpSpPr/>
          <p:nvPr/>
        </p:nvGrpSpPr>
        <p:grpSpPr>
          <a:xfrm>
            <a:off x="250771" y="1276263"/>
            <a:ext cx="11690459" cy="5337264"/>
            <a:chOff x="0" y="0"/>
            <a:chExt cx="9221470" cy="42100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63DA929-C717-DECE-1507-3ADE201B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16755" cy="421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EB834E6-1E73-0347-5933-7BE2A4C4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80" y="0"/>
              <a:ext cx="4542790" cy="4210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7DECAF-09E3-C759-8E39-4C9020F4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414" y="244476"/>
            <a:ext cx="405741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8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99C8E-80F3-5D20-B063-A22E10E0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7385"/>
            <a:ext cx="10141557" cy="672284"/>
          </a:xfrm>
        </p:spPr>
        <p:txBody>
          <a:bodyPr>
            <a:normAutofit/>
          </a:bodyPr>
          <a:lstStyle/>
          <a:p>
            <a:r>
              <a:rPr lang="ru-RU" sz="3200" dirty="0"/>
              <a:t>Определение параметров прямоугольного источника в г. Риджкрест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EB3852-ADAE-A2B0-6784-A6331BC42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78" y="959669"/>
            <a:ext cx="6197817" cy="57536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6D0EE20-772E-8D04-A916-7FBD6D5F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593" y="244476"/>
            <a:ext cx="455563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12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2CBA633-9309-0254-D1D7-44DDCCCB8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422884"/>
              </p:ext>
            </p:extLst>
          </p:nvPr>
        </p:nvGraphicFramePr>
        <p:xfrm>
          <a:off x="6382695" y="1161089"/>
          <a:ext cx="5573054" cy="5350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6640">
                  <a:extLst>
                    <a:ext uri="{9D8B030D-6E8A-4147-A177-3AD203B41FA5}">
                      <a16:colId xmlns:a16="http://schemas.microsoft.com/office/drawing/2014/main" val="2926424697"/>
                    </a:ext>
                  </a:extLst>
                </a:gridCol>
                <a:gridCol w="1343207">
                  <a:extLst>
                    <a:ext uri="{9D8B030D-6E8A-4147-A177-3AD203B41FA5}">
                      <a16:colId xmlns:a16="http://schemas.microsoft.com/office/drawing/2014/main" val="2702913742"/>
                    </a:ext>
                  </a:extLst>
                </a:gridCol>
                <a:gridCol w="1343207">
                  <a:extLst>
                    <a:ext uri="{9D8B030D-6E8A-4147-A177-3AD203B41FA5}">
                      <a16:colId xmlns:a16="http://schemas.microsoft.com/office/drawing/2014/main" val="889832377"/>
                    </a:ext>
                  </a:extLst>
                </a:gridCol>
              </a:tblGrid>
              <a:tr h="23387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Параметры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Значения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7142087"/>
                  </a:ext>
                </a:extLst>
              </a:tr>
              <a:tr h="233877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Координаты прямоугольной плиты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361132"/>
                  </a:ext>
                </a:extLst>
              </a:tr>
              <a:tr h="372514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Координаты начала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x</a:t>
                      </a:r>
                      <a:r>
                        <a:rPr lang="en-US" sz="2000" baseline="-25000">
                          <a:effectLst/>
                        </a:rPr>
                        <a:t>i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15 478.864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1562986"/>
                  </a:ext>
                </a:extLst>
              </a:tr>
              <a:tr h="372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</a:t>
                      </a:r>
                      <a:r>
                        <a:rPr lang="en-US" sz="2000" baseline="-25000">
                          <a:effectLst/>
                        </a:rPr>
                        <a:t>i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15 005.281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286511"/>
                  </a:ext>
                </a:extLst>
              </a:tr>
              <a:tr h="372514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Координаты конца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x</a:t>
                      </a:r>
                      <a:r>
                        <a:rPr lang="en-US" sz="2000" baseline="-25000" dirty="0" err="1">
                          <a:effectLst/>
                        </a:rPr>
                        <a:t>f</a:t>
                      </a:r>
                      <a:r>
                        <a:rPr lang="en-US" sz="2000" dirty="0">
                          <a:effectLst/>
                        </a:rPr>
                        <a:t>, м</a:t>
                      </a:r>
                      <a:endParaRPr lang="ru-RU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31 438.932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3241431"/>
                  </a:ext>
                </a:extLst>
              </a:tr>
              <a:tr h="372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</a:t>
                      </a:r>
                      <a:r>
                        <a:rPr lang="en-US" sz="2000" baseline="-25000">
                          <a:effectLst/>
                        </a:rPr>
                        <a:t>f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43 087.853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95162"/>
                  </a:ext>
                </a:extLst>
              </a:tr>
              <a:tr h="37251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Глубина верхней грани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z</a:t>
                      </a:r>
                      <a:r>
                        <a:rPr lang="en-US" sz="2000" baseline="-25000" dirty="0" err="1">
                          <a:effectLst/>
                        </a:rPr>
                        <a:t>t</a:t>
                      </a:r>
                      <a:r>
                        <a:rPr lang="en-US" sz="2000" dirty="0">
                          <a:effectLst/>
                        </a:rPr>
                        <a:t>, м</a:t>
                      </a:r>
                      <a:endParaRPr lang="ru-RU" sz="3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3 852.458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4636121"/>
                  </a:ext>
                </a:extLst>
              </a:tr>
              <a:tr h="37251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Глубина нижней грани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z</a:t>
                      </a:r>
                      <a:r>
                        <a:rPr lang="en-US" sz="2000" baseline="-25000">
                          <a:effectLst/>
                        </a:rPr>
                        <a:t>b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6 210.226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5043017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Наклон плиты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δ, °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74.63945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7897661"/>
                  </a:ext>
                </a:extLst>
              </a:tr>
              <a:tr h="233877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Компоненты смещения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128394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Сдвиговое смещение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r>
                        <a:rPr lang="en-US" sz="2000" baseline="-25000">
                          <a:effectLst/>
                        </a:rPr>
                        <a:t>1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16.6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5689464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Наклонное смещение</a:t>
                      </a:r>
                      <a:endParaRPr lang="ru-RU" sz="36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-1.2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409253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Растяжение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r>
                        <a:rPr lang="en-US" sz="2000">
                          <a:effectLst/>
                        </a:rPr>
                        <a:t>, м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2.1</a:t>
                      </a:r>
                      <a:endParaRPr lang="ru-RU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2105992"/>
                  </a:ext>
                </a:extLst>
              </a:tr>
              <a:tr h="233877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Физические параметры</a:t>
                      </a:r>
                      <a:endParaRPr lang="ru-RU" sz="3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252356"/>
                  </a:ext>
                </a:extLst>
              </a:tr>
              <a:tr h="23387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FF0000"/>
                          </a:solidFill>
                          <a:effectLst/>
                        </a:rPr>
                        <a:t>Модуль сдвига</a:t>
                      </a:r>
                      <a:endParaRPr lang="ru-RU" sz="3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μ, ГПа</a:t>
                      </a:r>
                      <a:endParaRPr lang="ru-RU" sz="3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1.000</a:t>
                      </a:r>
                      <a:endParaRPr lang="ru-RU" sz="3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8326788"/>
                  </a:ext>
                </a:extLst>
              </a:tr>
              <a:tr h="37251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FF0000"/>
                          </a:solidFill>
                          <a:effectLst/>
                        </a:rPr>
                        <a:t>Коэффициент Пуассона</a:t>
                      </a:r>
                      <a:endParaRPr lang="ru-RU" sz="3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ν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0.250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334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40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013C0-6018-6E6A-DE59-8531D691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90" y="427037"/>
            <a:ext cx="8596668" cy="731520"/>
          </a:xfrm>
        </p:spPr>
        <p:txBody>
          <a:bodyPr/>
          <a:lstStyle/>
          <a:p>
            <a:r>
              <a:rPr lang="ru-RU" dirty="0"/>
              <a:t>Результаты определения параметров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EE64FD-E110-5F89-9071-C775BA75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6423" y="244476"/>
            <a:ext cx="430735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13</a:t>
            </a:fld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DBFA40D-1CAA-7DC9-1FC7-ABC0BE9D1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59048"/>
              </p:ext>
            </p:extLst>
          </p:nvPr>
        </p:nvGraphicFramePr>
        <p:xfrm>
          <a:off x="686387" y="2331720"/>
          <a:ext cx="10730034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339">
                  <a:extLst>
                    <a:ext uri="{9D8B030D-6E8A-4147-A177-3AD203B41FA5}">
                      <a16:colId xmlns:a16="http://schemas.microsoft.com/office/drawing/2014/main" val="537678795"/>
                    </a:ext>
                  </a:extLst>
                </a:gridCol>
                <a:gridCol w="3716023">
                  <a:extLst>
                    <a:ext uri="{9D8B030D-6E8A-4147-A177-3AD203B41FA5}">
                      <a16:colId xmlns:a16="http://schemas.microsoft.com/office/drawing/2014/main" val="1740710553"/>
                    </a:ext>
                  </a:extLst>
                </a:gridCol>
                <a:gridCol w="2873672">
                  <a:extLst>
                    <a:ext uri="{9D8B030D-6E8A-4147-A177-3AD203B41FA5}">
                      <a16:colId xmlns:a16="http://schemas.microsoft.com/office/drawing/2014/main" val="4177923326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-RU" sz="2400" b="0">
                          <a:effectLst/>
                        </a:rPr>
                        <a:t>Разница между практическими кумулятивными смещениями и модельными</a:t>
                      </a:r>
                      <a:endParaRPr lang="ru-RU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ctr"/>
                      <a:r>
                        <a:rPr lang="ru-RU" sz="2400" b="0" dirty="0">
                          <a:effectLst/>
                        </a:rPr>
                        <a:t>Величины, м</a:t>
                      </a:r>
                      <a:endParaRPr lang="ru-RU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444636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dirty="0" err="1">
                          <a:effectLst/>
                        </a:rPr>
                        <a:t>г.Краснодар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Mogi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dirty="0" err="1">
                          <a:effectLst/>
                        </a:rPr>
                        <a:t>г.Риджкрест</a:t>
                      </a:r>
                      <a:r>
                        <a:rPr lang="ru-RU" sz="2400" dirty="0">
                          <a:effectLst/>
                        </a:rPr>
                        <a:t>, Okada85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64502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b="0">
                          <a:effectLst/>
                        </a:rPr>
                        <a:t>Максимальная</a:t>
                      </a:r>
                      <a:endParaRPr lang="ru-RU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>
                          <a:effectLst/>
                        </a:rPr>
                        <a:t>0.02</a:t>
                      </a:r>
                      <a:r>
                        <a:rPr lang="en-US" sz="2400">
                          <a:effectLst/>
                        </a:rPr>
                        <a:t>8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>
                          <a:effectLst/>
                        </a:rPr>
                        <a:t>0.239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8946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b="0">
                          <a:effectLst/>
                        </a:rPr>
                        <a:t>Минимальная</a:t>
                      </a:r>
                      <a:endParaRPr lang="ru-RU" sz="2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>
                          <a:effectLst/>
                        </a:rPr>
                        <a:t>-0.031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>
                          <a:effectLst/>
                        </a:rPr>
                        <a:t>-0.322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97747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b="0" dirty="0">
                          <a:effectLst/>
                        </a:rPr>
                        <a:t>Среднеквадратическая</a:t>
                      </a:r>
                      <a:endParaRPr lang="ru-RU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>
                          <a:effectLst/>
                        </a:rPr>
                        <a:t>0.01</a:t>
                      </a:r>
                      <a:r>
                        <a:rPr lang="en-US" sz="2400">
                          <a:effectLst/>
                        </a:rPr>
                        <a:t>0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2400" dirty="0">
                          <a:effectLst/>
                        </a:rPr>
                        <a:t>0.052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87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92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E3501-F5AC-E0C2-170E-C26FB044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7" y="457217"/>
            <a:ext cx="8596668" cy="775580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1047D6-4C32-0329-6F3B-868712C22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7" y="1413066"/>
            <a:ext cx="9716043" cy="498771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Плотность – в среднем около 108 точек на 1 км</a:t>
            </a:r>
            <a:r>
              <a:rPr lang="ru-RU" sz="2400" baseline="30000" dirty="0">
                <a:solidFill>
                  <a:schemeClr val="tx1"/>
                </a:solidFill>
                <a:ea typeface="Calibri" panose="020F0502020204030204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. Детальность позволяет учитывать малые в масштабе изменения точек земной поверхности при определении параметров источника подвижек.</a:t>
            </a:r>
          </a:p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Временное разрешение – в среднем около 0.117 кадров в день.</a:t>
            </a:r>
          </a:p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На территории города Краснодар заметны просадки в части города на уровне 10 см.</a:t>
            </a:r>
          </a:p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Анализируя полученные накопленные смещения на территорию города Риджкрест, можно увидеть изменение точек земной поверхности в следствии сильного землетрясения 2019 года. Наблюдаются как поднятия на уровне 64 см, так и просадки – около 48 см.</a:t>
            </a:r>
          </a:p>
          <a:p>
            <a:r>
              <a:rPr lang="ru-RU" sz="2400" dirty="0">
                <a:solidFill>
                  <a:schemeClr val="tx1"/>
                </a:solidFill>
                <a:ea typeface="Calibri" panose="020F0502020204030204" pitchFamily="34" charset="0"/>
              </a:rPr>
              <a:t>Если рассматривать результаты на территории г. Риджкрест с применением модели Окада, то в данном случае имеются относительно высокие максимальные и минимальные значения разности кумулятивных смещений практических от модельных. В таком случае, следует применять более совершенную модель.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66766A-1D14-2BF0-8432-C8CC05BD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476" y="244476"/>
            <a:ext cx="421681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40540-EBAA-49CB-C4E5-8C7D0DC9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079" y="2936720"/>
            <a:ext cx="7507847" cy="984563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0717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42F0D-3CC7-5CB1-13A4-6754094B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74" y="427040"/>
            <a:ext cx="8596668" cy="69541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D7CAB-3614-26F3-1EAC-883C75AD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552347"/>
            <a:ext cx="6338484" cy="4609920"/>
          </a:xfrm>
        </p:spPr>
        <p:txBody>
          <a:bodyPr>
            <a:norm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Воздействие геологических и связанных с ними геофизических опасностей на общество огромно. Каждый год извержения вулканов, землетрясения и оползни уносят тысячи жизней, разрушаются дома и уничтожается инфраструктура. </a:t>
            </a:r>
          </a:p>
          <a:p>
            <a:r>
              <a:rPr lang="ru-RU" dirty="0">
                <a:ea typeface="Calibri" panose="020F0502020204030204" pitchFamily="34" charset="0"/>
              </a:rPr>
              <a:t>На сегодняшний момент существует развивающийся и перспективный метод, позволяющий с высокой плотностью определить смещения (и скорость смещения) точек земной поверхности - метод радиоинтерферометрии с синтезированной апертурой (InSAR) в целях исследования геодинамических процессов.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B01BC-B5A3-EF8B-3A33-1FAF6DEF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2</a:t>
            </a:fld>
            <a:endParaRPr lang="ru-RU" dirty="0"/>
          </a:p>
        </p:txBody>
      </p:sp>
      <p:pic>
        <p:nvPicPr>
          <p:cNvPr id="1026" name="Picture 2" descr="Нефтегорское землетрясение - то, о чем невозможно забыть - SakhalinMedia">
            <a:extLst>
              <a:ext uri="{FF2B5EF4-FFF2-40B4-BE49-F238E27FC236}">
                <a16:creationId xmlns:a16="http://schemas.microsoft.com/office/drawing/2014/main" id="{C1F57EF7-2EF2-C6F4-A23E-52EEA65CE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9"/>
          <a:stretch/>
        </p:blipFill>
        <p:spPr bwMode="auto">
          <a:xfrm>
            <a:off x="7015821" y="1637228"/>
            <a:ext cx="4379841" cy="45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7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16F31-C371-72BF-8193-51264189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9" y="357295"/>
            <a:ext cx="9606844" cy="746231"/>
          </a:xfrm>
        </p:spPr>
        <p:txBody>
          <a:bodyPr/>
          <a:lstStyle/>
          <a:p>
            <a:r>
              <a:rPr lang="ru-RU" dirty="0"/>
              <a:t>Метод </a:t>
            </a:r>
            <a:r>
              <a:rPr lang="en-US" dirty="0"/>
              <a:t>InSAR</a:t>
            </a:r>
            <a:r>
              <a:rPr lang="ru-RU" dirty="0"/>
              <a:t>. Определение деформаций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7B7E9A-F7D0-9232-9083-A686CDB8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FBBAB-DB68-2F50-A91B-7A8A91A8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35" y="1205284"/>
            <a:ext cx="7953067" cy="5432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93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9A015-E6FD-CCD3-D494-EFDCB72E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7" y="373559"/>
            <a:ext cx="8596668" cy="675992"/>
          </a:xfrm>
        </p:spPr>
        <p:txBody>
          <a:bodyPr>
            <a:normAutofit/>
          </a:bodyPr>
          <a:lstStyle/>
          <a:p>
            <a:r>
              <a:rPr lang="ru-RU" dirty="0"/>
              <a:t>Модель Моджи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00D0E-CA9C-7EBD-E71D-9A2BA35C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20" y="2393823"/>
            <a:ext cx="5524291" cy="20703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220716-50EE-A4E3-4C41-E3BC1408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49F3E1-B15B-22B6-41ED-D2A572ADB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4" y="1314262"/>
            <a:ext cx="4752713" cy="51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3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9A015-E6FD-CCD3-D494-EFDCB72E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7" y="373559"/>
            <a:ext cx="8596668" cy="675992"/>
          </a:xfrm>
        </p:spPr>
        <p:txBody>
          <a:bodyPr>
            <a:normAutofit/>
          </a:bodyPr>
          <a:lstStyle/>
          <a:p>
            <a:r>
              <a:rPr lang="ru-RU" dirty="0"/>
              <a:t>Модель Окада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294F04-3DA8-6DE0-48F1-89BD5A67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03" y="1682703"/>
            <a:ext cx="10107595" cy="4452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220716-50EE-A4E3-4C41-E3BC1408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3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4F1AF-A98E-90A5-3F99-2C1883F7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49" y="244475"/>
            <a:ext cx="9170143" cy="1320800"/>
          </a:xfrm>
        </p:spPr>
        <p:txBody>
          <a:bodyPr>
            <a:normAutofit/>
          </a:bodyPr>
          <a:lstStyle/>
          <a:p>
            <a:r>
              <a:rPr lang="ru-RU" dirty="0"/>
              <a:t>Вычислительный алгоритм определения параметров геодинамического источника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425314-31B5-D54A-14E6-1BEAB6EC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E5AA8B-9407-975D-837A-3CD107B2C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7" y="1695779"/>
            <a:ext cx="9868277" cy="49177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871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0D98D-1A79-95E0-8801-60D16D80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7" y="609602"/>
            <a:ext cx="8596668" cy="767644"/>
          </a:xfrm>
        </p:spPr>
        <p:txBody>
          <a:bodyPr>
            <a:normAutofit/>
          </a:bodyPr>
          <a:lstStyle/>
          <a:p>
            <a:r>
              <a:rPr lang="ru-RU" dirty="0"/>
              <a:t>Объекты геодинамического исследования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346AC7-F666-96B6-74FC-57A46848D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35" y="3694606"/>
            <a:ext cx="4363635" cy="29118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AA21DB5-472F-7373-EEC3-D8E8332E5E15}"/>
              </a:ext>
            </a:extLst>
          </p:cNvPr>
          <p:cNvGrpSpPr/>
          <p:nvPr/>
        </p:nvGrpSpPr>
        <p:grpSpPr>
          <a:xfrm>
            <a:off x="331730" y="1417283"/>
            <a:ext cx="6174401" cy="3917916"/>
            <a:chOff x="489042" y="1377244"/>
            <a:chExt cx="6174401" cy="391791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AB11B1B-9BDD-733D-20B3-2BA679E0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042" y="1377244"/>
              <a:ext cx="6174401" cy="3917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11EE15-A727-4884-8461-CCFA9D3EBD5D}"/>
                </a:ext>
              </a:extLst>
            </p:cNvPr>
            <p:cNvSpPr txBox="1"/>
            <p:nvPr/>
          </p:nvSpPr>
          <p:spPr>
            <a:xfrm>
              <a:off x="489042" y="4925827"/>
              <a:ext cx="21985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ea typeface="Calibri" panose="020F0502020204030204" pitchFamily="34" charset="0"/>
                </a:rPr>
                <a:t>г. Краснодар </a:t>
              </a:r>
              <a:endParaRPr lang="ru-RU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3387636-CC7E-530F-DD2D-1E4C77AEC518}"/>
              </a:ext>
            </a:extLst>
          </p:cNvPr>
          <p:cNvGrpSpPr/>
          <p:nvPr/>
        </p:nvGrpSpPr>
        <p:grpSpPr>
          <a:xfrm>
            <a:off x="5414953" y="1141866"/>
            <a:ext cx="6293707" cy="2430022"/>
            <a:chOff x="5818363" y="1308009"/>
            <a:chExt cx="5940425" cy="229362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DE6DD4A-616B-91D9-8B97-D27CBAF5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8363" y="1308009"/>
              <a:ext cx="5940425" cy="22936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389C12-B975-B94A-DC47-80F0305F4273}"/>
                </a:ext>
              </a:extLst>
            </p:cNvPr>
            <p:cNvSpPr txBox="1"/>
            <p:nvPr/>
          </p:nvSpPr>
          <p:spPr>
            <a:xfrm>
              <a:off x="9560277" y="3232297"/>
              <a:ext cx="2198511" cy="348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ea typeface="Calibri" panose="020F0502020204030204" pitchFamily="34" charset="0"/>
                </a:rPr>
                <a:t>г. Риджкрест </a:t>
              </a:r>
              <a:endParaRPr lang="ru-RU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EFFE82-468E-20B1-1F9A-3662C003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476" y="244476"/>
            <a:ext cx="421681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6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E18BA-1F19-8C32-B8E3-8B97F1BD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7" y="609600"/>
            <a:ext cx="8596668" cy="812800"/>
          </a:xfrm>
        </p:spPr>
        <p:txBody>
          <a:bodyPr/>
          <a:lstStyle/>
          <a:p>
            <a:r>
              <a:rPr lang="ru-RU" dirty="0"/>
              <a:t>Обработка данных. ПО </a:t>
            </a:r>
            <a:r>
              <a:rPr lang="en-US" dirty="0" err="1"/>
              <a:t>LiCSBAS</a:t>
            </a:r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5D09485-0227-E45F-3D62-A2FCEEB9A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69558"/>
              </p:ext>
            </p:extLst>
          </p:nvPr>
        </p:nvGraphicFramePr>
        <p:xfrm>
          <a:off x="677332" y="1340804"/>
          <a:ext cx="10096294" cy="544704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32279">
                  <a:extLst>
                    <a:ext uri="{9D8B030D-6E8A-4147-A177-3AD203B41FA5}">
                      <a16:colId xmlns:a16="http://schemas.microsoft.com/office/drawing/2014/main" val="3434609252"/>
                    </a:ext>
                  </a:extLst>
                </a:gridCol>
                <a:gridCol w="562588">
                  <a:extLst>
                    <a:ext uri="{9D8B030D-6E8A-4147-A177-3AD203B41FA5}">
                      <a16:colId xmlns:a16="http://schemas.microsoft.com/office/drawing/2014/main" val="117723848"/>
                    </a:ext>
                  </a:extLst>
                </a:gridCol>
                <a:gridCol w="2099888">
                  <a:extLst>
                    <a:ext uri="{9D8B030D-6E8A-4147-A177-3AD203B41FA5}">
                      <a16:colId xmlns:a16="http://schemas.microsoft.com/office/drawing/2014/main" val="848681126"/>
                    </a:ext>
                  </a:extLst>
                </a:gridCol>
                <a:gridCol w="1342911">
                  <a:extLst>
                    <a:ext uri="{9D8B030D-6E8A-4147-A177-3AD203B41FA5}">
                      <a16:colId xmlns:a16="http://schemas.microsoft.com/office/drawing/2014/main" val="2145865576"/>
                    </a:ext>
                  </a:extLst>
                </a:gridCol>
                <a:gridCol w="1358628">
                  <a:extLst>
                    <a:ext uri="{9D8B030D-6E8A-4147-A177-3AD203B41FA5}">
                      <a16:colId xmlns:a16="http://schemas.microsoft.com/office/drawing/2014/main" val="2539225402"/>
                    </a:ext>
                  </a:extLst>
                </a:gridCol>
              </a:tblGrid>
              <a:tr h="298779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Параметры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Значения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55012"/>
                  </a:ext>
                </a:extLst>
              </a:tr>
              <a:tr h="29877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Краснодар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Риджкрест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87870"/>
                  </a:ext>
                </a:extLst>
              </a:tr>
              <a:tr h="25523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Размеры матрицы кумулятивных смещений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691143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Количество столбцов элементов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n, элементов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150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950335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Количество строк элементов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m, элементов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550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33194"/>
                  </a:ext>
                </a:extLst>
              </a:tr>
              <a:tr h="25523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Размеры пикселя на местности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554343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 линии визирования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dm, м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78.61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90.36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910719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 азимуту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dn, м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110.95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110.95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549956"/>
                  </a:ext>
                </a:extLst>
              </a:tr>
              <a:tr h="25523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Действительные размеры матрицы на местности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18654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 линии визирования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lr, м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11 712.89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54 125.64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58177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 азимуту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la, м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12 093.55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60 911.55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392574"/>
                  </a:ext>
                </a:extLst>
              </a:tr>
              <a:tr h="25523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Площадные характеристики</a:t>
                      </a: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07898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Площадь покрытия данных на местности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 = (lr ∙ la)/1000, км</a:t>
                      </a:r>
                      <a:r>
                        <a:rPr lang="en-US" sz="1600" b="0" u="none" strike="noStrike" baseline="30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141.6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3296.9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631957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Плотность измерений InSAR данных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ρ = (n∙m)/S, пикс/км</a:t>
                      </a:r>
                      <a:r>
                        <a:rPr lang="ru-RU" sz="1600" b="0" u="none" strike="noStrike" baseline="30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116.483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100.095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53180"/>
                  </a:ext>
                </a:extLst>
              </a:tr>
              <a:tr h="25523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Временные характеристики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621984"/>
                  </a:ext>
                </a:extLst>
              </a:tr>
              <a:tr h="25523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Начало съёмки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05.05.2017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29.05.2019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59476"/>
                  </a:ext>
                </a:extLst>
              </a:tr>
              <a:tr h="25523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Конец съёмки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29.09.2020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29.10.2019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133497"/>
                  </a:ext>
                </a:extLst>
              </a:tr>
              <a:tr h="2552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Количество дней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d, дней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1243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4182"/>
                  </a:ext>
                </a:extLst>
              </a:tr>
              <a:tr h="2552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Количество интерферограмм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1600" b="0" u="none" strike="noStrike" baseline="-25000">
                          <a:solidFill>
                            <a:srgbClr val="000000"/>
                          </a:solidFill>
                          <a:effectLst/>
                        </a:rPr>
                        <a:t>data</a:t>
                      </a: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, кадров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59251"/>
                  </a:ext>
                </a:extLst>
              </a:tr>
              <a:tr h="2552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Временное разрешение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res</a:t>
                      </a:r>
                      <a:r>
                        <a:rPr lang="en-US" sz="1600" b="0" u="none" strike="noStrike" baseline="-25000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, кадров/дней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0.09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0.144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417405"/>
                  </a:ext>
                </a:extLst>
              </a:tr>
              <a:tr h="25523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Точность временных рядов, мм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47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93" marR="8493" marT="849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907330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5BF476-424C-88D7-9413-632D035F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FD9A-5575-410E-8FCE-92D2B473C3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55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C3B12-D61A-CEF9-308A-5B7C3850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9" y="485423"/>
            <a:ext cx="10616807" cy="655315"/>
          </a:xfrm>
        </p:spPr>
        <p:txBody>
          <a:bodyPr>
            <a:normAutofit/>
          </a:bodyPr>
          <a:lstStyle/>
          <a:p>
            <a:r>
              <a:rPr lang="ru-RU" dirty="0"/>
              <a:t>Определение параметров сферического источника в г. Краснодар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D1986-7F96-DBD9-A9DB-C8BCD7962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3" y="1519530"/>
            <a:ext cx="5990489" cy="497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0DE43E-820D-BB2D-0483-2FF4941B6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9529"/>
            <a:ext cx="6047715" cy="4974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B0722FB-A7A0-E3EB-E546-00DAFD1D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28" y="244476"/>
            <a:ext cx="412627" cy="365125"/>
          </a:xfrm>
        </p:spPr>
        <p:txBody>
          <a:bodyPr/>
          <a:lstStyle/>
          <a:p>
            <a:fld id="{5F9CFD9A-5575-410E-8FCE-92D2B473C3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3541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Другая 3">
      <a:majorFont>
        <a:latin typeface="Bahnschrift Light Condensed"/>
        <a:ea typeface=""/>
        <a:cs typeface=""/>
      </a:majorFont>
      <a:minorFont>
        <a:latin typeface="Bahnschrift Light Condensed"/>
        <a:ea typeface=""/>
        <a:cs typeface="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604</Words>
  <Application>Microsoft Office PowerPoint</Application>
  <PresentationFormat>Широкоэкранный</PresentationFormat>
  <Paragraphs>170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Wingdings 3</vt:lpstr>
      <vt:lpstr>Bahnschrift Light Condensed</vt:lpstr>
      <vt:lpstr>Times New Roman</vt:lpstr>
      <vt:lpstr>Arial</vt:lpstr>
      <vt:lpstr>Calibri</vt:lpstr>
      <vt:lpstr>Аспект</vt:lpstr>
      <vt:lpstr>Применение методов InSAR при определении параметров источников деформаций</vt:lpstr>
      <vt:lpstr>Актуальность</vt:lpstr>
      <vt:lpstr>Метод InSAR. Определение деформаций</vt:lpstr>
      <vt:lpstr>Модель Моджи</vt:lpstr>
      <vt:lpstr>Модель Окада</vt:lpstr>
      <vt:lpstr>Вычислительный алгоритм определения параметров геодинамического источника</vt:lpstr>
      <vt:lpstr>Объекты геодинамического исследования</vt:lpstr>
      <vt:lpstr>Обработка данных. ПО LiCSBAS</vt:lpstr>
      <vt:lpstr>Определение параметров сферического источника в г. Краснодар</vt:lpstr>
      <vt:lpstr>Определение параметров сферического источника в г. Краснодар</vt:lpstr>
      <vt:lpstr>Определение параметров прямоугольного источника в г. Риджкрест</vt:lpstr>
      <vt:lpstr>Определение параметров прямоугольного источника в г. Риджкрест</vt:lpstr>
      <vt:lpstr>Результаты определения параметров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НАУКИ И ВЫСШЕГО ОБРАЗОВАНИЯ РОССИЙСКОЙ ФЕДЕРАЦИИ ФЕДЕРАЛЬНОЕ ГОСУДАРСТВЕННОЕ ОБРАЗОВАТЕЛЬНОЕ УЧРЕЖДЕНИЕ ВЫСШЕГО ПРОФЕССИОНАЛЬНОГО ОБРАЗОВАНИЯ «Московский государственный университет геодезии и картографии» Геодезический факультет Кафедра астрономии и космической геодезии</dc:title>
  <dc:creator>Rinko A</dc:creator>
  <cp:lastModifiedBy>Rinko A</cp:lastModifiedBy>
  <cp:revision>15</cp:revision>
  <dcterms:created xsi:type="dcterms:W3CDTF">2022-06-08T01:41:03Z</dcterms:created>
  <dcterms:modified xsi:type="dcterms:W3CDTF">2022-09-06T06:51:10Z</dcterms:modified>
</cp:coreProperties>
</file>