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70" r:id="rId4"/>
    <p:sldId id="269" r:id="rId5"/>
    <p:sldId id="272" r:id="rId6"/>
    <p:sldId id="268" r:id="rId7"/>
    <p:sldId id="266" r:id="rId8"/>
    <p:sldId id="267" r:id="rId9"/>
    <p:sldId id="265" r:id="rId10"/>
    <p:sldId id="261" r:id="rId11"/>
    <p:sldId id="264" r:id="rId12"/>
    <p:sldId id="273" r:id="rId13"/>
    <p:sldId id="263" r:id="rId14"/>
    <p:sldId id="262" r:id="rId15"/>
    <p:sldId id="259" r:id="rId16"/>
    <p:sldId id="260" r:id="rId17"/>
    <p:sldId id="25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 Мурыгин" initials="АМ" lastIdx="21" clrIdx="0">
    <p:extLst>
      <p:ext uri="{19B8F6BF-5375-455C-9EA6-DF929625EA0E}">
        <p15:presenceInfo xmlns:p15="http://schemas.microsoft.com/office/powerpoint/2012/main" userId="6fa10cb1c18dfcf1" providerId="Windows Live"/>
      </p:ext>
    </p:extLst>
  </p:cmAuthor>
  <p:cmAuthor id="2" name="Грачева Ольга Валерьевна" initials="ГОВ" lastIdx="3" clrIdx="1">
    <p:extLst>
      <p:ext uri="{19B8F6BF-5375-455C-9EA6-DF929625EA0E}">
        <p15:presenceInfo xmlns:p15="http://schemas.microsoft.com/office/powerpoint/2012/main" userId="S-1-5-21-2177597275-1498621504-3241294279-13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0FF"/>
    <a:srgbClr val="0099FF"/>
    <a:srgbClr val="81C0FF"/>
    <a:srgbClr val="8BE1FF"/>
    <a:srgbClr val="B9F2FF"/>
    <a:srgbClr val="00CCFF"/>
    <a:srgbClr val="00FFFF"/>
    <a:srgbClr val="009999"/>
    <a:srgbClr val="FF00FF"/>
    <a:srgbClr val="FF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132" y="5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D4DCC-D1AC-442D-9D60-FF99A6378450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BA5EA-3844-4110-9D1D-C064B89F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26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44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722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023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552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112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03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188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244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379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325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207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582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67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902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58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73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6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48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1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64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74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07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24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30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56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04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6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2202" y="1393794"/>
            <a:ext cx="7661429" cy="3316782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5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Развитие системы управления производственными процессами </a:t>
            </a:r>
            <a:br>
              <a:rPr lang="ru-RU" sz="5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5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АО «</a:t>
            </a:r>
            <a:r>
              <a:rPr lang="ru-RU" sz="5400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Роскартография</a:t>
            </a:r>
            <a:r>
              <a:rPr lang="ru-RU" sz="5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73" y="596359"/>
            <a:ext cx="2918566" cy="553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47" y="5155003"/>
            <a:ext cx="3470350" cy="17029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7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4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55" y="1179944"/>
            <a:ext cx="9458554" cy="515288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Модуль ИКМ.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10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100" y="677331"/>
            <a:ext cx="9876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Заказ исходных картографических материалов как часть производственного процесса.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3509" y="4109710"/>
            <a:ext cx="2542587" cy="25853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2547" y="4109710"/>
            <a:ext cx="281964" cy="266723"/>
          </a:xfrm>
          <a:prstGeom prst="rect">
            <a:avLst/>
          </a:prstGeom>
        </p:spPr>
      </p:pic>
      <p:cxnSp>
        <p:nvCxnSpPr>
          <p:cNvPr id="13" name="Прямая со стрелкой 12"/>
          <p:cNvCxnSpPr>
            <a:cxnSpLocks/>
          </p:cNvCxnSpPr>
          <p:nvPr/>
        </p:nvCxnSpPr>
        <p:spPr>
          <a:xfrm flipH="1" flipV="1">
            <a:off x="7296539" y="3429000"/>
            <a:ext cx="1246970" cy="6807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15" y="2656727"/>
            <a:ext cx="2470671" cy="1253853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2210241" y="1162933"/>
            <a:ext cx="1342417" cy="3210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/>
          <p:cNvCxnSpPr>
            <a:cxnSpLocks/>
          </p:cNvCxnSpPr>
          <p:nvPr/>
        </p:nvCxnSpPr>
        <p:spPr>
          <a:xfrm flipH="1">
            <a:off x="1371137" y="1515608"/>
            <a:ext cx="898997" cy="12724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7045432" y="1078363"/>
            <a:ext cx="885231" cy="43724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383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484" y="1114826"/>
            <a:ext cx="9318016" cy="512302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Модуль АФС.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11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100" y="599917"/>
            <a:ext cx="467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Данные АФС съемки – просто и доступно.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112" y="1759909"/>
            <a:ext cx="2092824" cy="4017031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766709" y="1648444"/>
            <a:ext cx="1342417" cy="3210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66510" y="1064979"/>
            <a:ext cx="885231" cy="43724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0297086D-1AA2-54CF-E377-22BD2798817C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1520890" y="1808950"/>
            <a:ext cx="1245819" cy="851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712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Модуль АФС.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АФС_мониторинг">
            <a:hlinkClick r:id="" action="ppaction://media"/>
            <a:extLst>
              <a:ext uri="{FF2B5EF4-FFF2-40B4-BE49-F238E27FC236}">
                <a16:creationId xmlns:a16="http://schemas.microsoft.com/office/drawing/2014/main" id="{0FA49428-CF7E-9A5A-F336-D2EE86BC4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5712" y="907851"/>
            <a:ext cx="9680575" cy="544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4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882" y="1294145"/>
            <a:ext cx="8953688" cy="495093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Модуль ДЗЗ.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100" y="817329"/>
            <a:ext cx="9076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Данные ДЗЗ как материал для мониторинга и производства готовой продукции.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9276" y="1684939"/>
            <a:ext cx="2898649" cy="21039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601" y="1931131"/>
            <a:ext cx="2085665" cy="3660555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2676743" y="1363927"/>
            <a:ext cx="1342417" cy="3210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998113" y="1268601"/>
            <a:ext cx="885231" cy="43724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23">
            <a:extLst>
              <a:ext uri="{FF2B5EF4-FFF2-40B4-BE49-F238E27FC236}">
                <a16:creationId xmlns:a16="http://schemas.microsoft.com/office/drawing/2014/main" id="{7185E73B-4550-CCA9-47D3-B9CCC80C31F2}"/>
              </a:ext>
            </a:extLst>
          </p:cNvPr>
          <p:cNvSpPr/>
          <p:nvPr/>
        </p:nvSpPr>
        <p:spPr>
          <a:xfrm>
            <a:off x="139601" y="2699856"/>
            <a:ext cx="1745183" cy="1135026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911EB1-AFC0-CD96-A249-8A6A58A913AE}"/>
              </a:ext>
            </a:extLst>
          </p:cNvPr>
          <p:cNvSpPr txBox="1"/>
          <p:nvPr/>
        </p:nvSpPr>
        <p:spPr>
          <a:xfrm rot="16200000">
            <a:off x="1365466" y="3150078"/>
            <a:ext cx="1270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bg2">
                    <a:lumMod val="75000"/>
                  </a:schemeClr>
                </a:solidFill>
              </a:rPr>
              <a:t>В разработке</a:t>
            </a:r>
          </a:p>
        </p:txBody>
      </p:sp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6EFEA3FF-6A77-51A9-52E4-F4DDA55D2F2A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1213227" y="1524433"/>
            <a:ext cx="1463516" cy="4303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E53D108-CFB9-7E5E-A01D-07EFF081ECE0}"/>
              </a:ext>
            </a:extLst>
          </p:cNvPr>
          <p:cNvCxnSpPr>
            <a:cxnSpLocks/>
          </p:cNvCxnSpPr>
          <p:nvPr/>
        </p:nvCxnSpPr>
        <p:spPr>
          <a:xfrm flipH="1">
            <a:off x="6746033" y="2597217"/>
            <a:ext cx="1983243" cy="11123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160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89" y="980330"/>
            <a:ext cx="9051188" cy="56371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9AAAF1-54E4-FA05-AECA-C7D06F197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623" y="1781528"/>
            <a:ext cx="7709524" cy="435169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5956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Модуль ФГМ.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5956" y="610998"/>
            <a:ext cx="952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Фотограмметрический модуль, как часть системы.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144417" y="936453"/>
            <a:ext cx="842865" cy="39127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7C76507-0CF2-D3C2-01D1-CC85E6177BFE}"/>
              </a:ext>
            </a:extLst>
          </p:cNvPr>
          <p:cNvCxnSpPr>
            <a:cxnSpLocks/>
          </p:cNvCxnSpPr>
          <p:nvPr/>
        </p:nvCxnSpPr>
        <p:spPr>
          <a:xfrm flipH="1">
            <a:off x="2080727" y="1156451"/>
            <a:ext cx="1063690" cy="4670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962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Учет трудозатрат.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514" y="348243"/>
            <a:ext cx="1113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Дневник Исполнителя.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00" y="902401"/>
            <a:ext cx="11301439" cy="3375953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565514" y="1962717"/>
            <a:ext cx="1957453" cy="3210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t="3774" b="4062"/>
          <a:stretch/>
        </p:blipFill>
        <p:spPr>
          <a:xfrm>
            <a:off x="164664" y="3878242"/>
            <a:ext cx="5559789" cy="287847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1" name="Скругленный прямоугольник 20"/>
          <p:cNvSpPr/>
          <p:nvPr/>
        </p:nvSpPr>
        <p:spPr>
          <a:xfrm>
            <a:off x="565514" y="2384384"/>
            <a:ext cx="1957453" cy="3210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07849" y="889715"/>
            <a:ext cx="1284726" cy="43724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218D1841-34FF-1B29-517B-E1DD5C6E0EC3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522967" y="1519531"/>
            <a:ext cx="3849841" cy="6036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D2EAD50-C8C8-17C4-3BC7-354B0B43C965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2522967" y="2544890"/>
            <a:ext cx="1517188" cy="12581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25D68FC-5F10-FCE7-4267-9685C8D13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847" y="1499100"/>
            <a:ext cx="4842623" cy="342995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00806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Цель. Модель будущего.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16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Цилиндр 1">
            <a:extLst>
              <a:ext uri="{FF2B5EF4-FFF2-40B4-BE49-F238E27FC236}">
                <a16:creationId xmlns:a16="http://schemas.microsoft.com/office/drawing/2014/main" id="{FE4C6815-3FD3-F8F1-DFF9-D93B304C82C9}"/>
              </a:ext>
            </a:extLst>
          </p:cNvPr>
          <p:cNvSpPr/>
          <p:nvPr/>
        </p:nvSpPr>
        <p:spPr>
          <a:xfrm>
            <a:off x="10094898" y="2551084"/>
            <a:ext cx="1073020" cy="153022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БД</a:t>
            </a:r>
          </a:p>
        </p:txBody>
      </p:sp>
      <p:sp>
        <p:nvSpPr>
          <p:cNvPr id="6" name="Выноска: стрелка вправо 5">
            <a:extLst>
              <a:ext uri="{FF2B5EF4-FFF2-40B4-BE49-F238E27FC236}">
                <a16:creationId xmlns:a16="http://schemas.microsoft.com/office/drawing/2014/main" id="{90641230-7EBF-A311-6F98-BA9D3AC496CA}"/>
              </a:ext>
            </a:extLst>
          </p:cNvPr>
          <p:cNvSpPr/>
          <p:nvPr/>
        </p:nvSpPr>
        <p:spPr>
          <a:xfrm>
            <a:off x="1024082" y="2746759"/>
            <a:ext cx="1604865" cy="1007707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Выноска: стрелка вправо 10">
            <a:extLst>
              <a:ext uri="{FF2B5EF4-FFF2-40B4-BE49-F238E27FC236}">
                <a16:creationId xmlns:a16="http://schemas.microsoft.com/office/drawing/2014/main" id="{EC991B68-3134-1CED-F94C-28390E9CAD64}"/>
              </a:ext>
            </a:extLst>
          </p:cNvPr>
          <p:cNvSpPr/>
          <p:nvPr/>
        </p:nvSpPr>
        <p:spPr>
          <a:xfrm>
            <a:off x="2660254" y="2746759"/>
            <a:ext cx="1604865" cy="1007707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штриховая вправо 13">
            <a:extLst>
              <a:ext uri="{FF2B5EF4-FFF2-40B4-BE49-F238E27FC236}">
                <a16:creationId xmlns:a16="http://schemas.microsoft.com/office/drawing/2014/main" id="{C9DB53C3-157E-33FD-EE5F-3B5524683156}"/>
              </a:ext>
            </a:extLst>
          </p:cNvPr>
          <p:cNvSpPr/>
          <p:nvPr/>
        </p:nvSpPr>
        <p:spPr>
          <a:xfrm>
            <a:off x="4395233" y="2529753"/>
            <a:ext cx="2071395" cy="144171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71EB48-6C6F-D3E1-396A-A195FDC6E7FE}"/>
              </a:ext>
            </a:extLst>
          </p:cNvPr>
          <p:cNvSpPr txBox="1"/>
          <p:nvPr/>
        </p:nvSpPr>
        <p:spPr>
          <a:xfrm>
            <a:off x="525100" y="935841"/>
            <a:ext cx="1106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Контролируемый производственный процесс. </a:t>
            </a:r>
            <a:r>
              <a:rPr lang="ru-RU" dirty="0"/>
              <a:t>Портальное (</a:t>
            </a:r>
            <a:r>
              <a:rPr lang="en-US" dirty="0"/>
              <a:t>intranet) </a:t>
            </a:r>
            <a:r>
              <a:rPr lang="ru-RU" dirty="0"/>
              <a:t>решение производственных задач.</a:t>
            </a:r>
            <a:endParaRPr lang="ru-RU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087BDA2-0970-F64D-C977-58A2D3EDD424}"/>
              </a:ext>
            </a:extLst>
          </p:cNvPr>
          <p:cNvSpPr/>
          <p:nvPr/>
        </p:nvSpPr>
        <p:spPr>
          <a:xfrm>
            <a:off x="2008448" y="1377430"/>
            <a:ext cx="3422482" cy="588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Мониторинг выполнения работ</a:t>
            </a:r>
          </a:p>
        </p:txBody>
      </p:sp>
      <p:pic>
        <p:nvPicPr>
          <p:cNvPr id="20" name="Рисунок 19" descr="Самолет со сплошной заливкой">
            <a:extLst>
              <a:ext uri="{FF2B5EF4-FFF2-40B4-BE49-F238E27FC236}">
                <a16:creationId xmlns:a16="http://schemas.microsoft.com/office/drawing/2014/main" id="{566CEC5B-1446-2141-0D84-193574BD85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19150" y="2768975"/>
            <a:ext cx="914400" cy="914400"/>
          </a:xfrm>
          <a:prstGeom prst="rect">
            <a:avLst/>
          </a:prstGeom>
        </p:spPr>
      </p:pic>
      <p:pic>
        <p:nvPicPr>
          <p:cNvPr id="22" name="Рисунок 21" descr="Компьютер со сплошной заливкой">
            <a:extLst>
              <a:ext uri="{FF2B5EF4-FFF2-40B4-BE49-F238E27FC236}">
                <a16:creationId xmlns:a16="http://schemas.microsoft.com/office/drawing/2014/main" id="{17AC5C2F-D3C0-7D4F-BCFF-94CCEAACEF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759061" y="2793410"/>
            <a:ext cx="914400" cy="91440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D74C047-53CC-4BA2-F841-256CFB142DAE}"/>
              </a:ext>
            </a:extLst>
          </p:cNvPr>
          <p:cNvSpPr/>
          <p:nvPr/>
        </p:nvSpPr>
        <p:spPr>
          <a:xfrm>
            <a:off x="6559433" y="2746758"/>
            <a:ext cx="1073020" cy="1007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 descr="Контрольный список со сплошной заливкой">
            <a:extLst>
              <a:ext uri="{FF2B5EF4-FFF2-40B4-BE49-F238E27FC236}">
                <a16:creationId xmlns:a16="http://schemas.microsoft.com/office/drawing/2014/main" id="{B93497AE-7AFA-989D-F4E5-9C91F34BEB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625248" y="2793410"/>
            <a:ext cx="914400" cy="914400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5D6FCA4F-C7E4-6E00-5D35-2DA1BDF77034}"/>
              </a:ext>
            </a:extLst>
          </p:cNvPr>
          <p:cNvSpPr/>
          <p:nvPr/>
        </p:nvSpPr>
        <p:spPr>
          <a:xfrm>
            <a:off x="6216589" y="4647499"/>
            <a:ext cx="1858324" cy="1306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/>
              <a:t>Ведение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и накопление метаданных по проектам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51CDD889-AE2B-EBC6-4159-148FFE203CEB}"/>
              </a:ext>
            </a:extLst>
          </p:cNvPr>
          <p:cNvSpPr/>
          <p:nvPr/>
        </p:nvSpPr>
        <p:spPr>
          <a:xfrm>
            <a:off x="8422433" y="1377430"/>
            <a:ext cx="2745485" cy="588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</a:rPr>
              <a:t>Система планирования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BFEDE6FE-B570-9D59-94DC-F1F48BFAD7F9}"/>
              </a:ext>
            </a:extLst>
          </p:cNvPr>
          <p:cNvSpPr/>
          <p:nvPr/>
        </p:nvSpPr>
        <p:spPr>
          <a:xfrm>
            <a:off x="8552113" y="4666080"/>
            <a:ext cx="2716669" cy="1139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chemeClr val="bg1"/>
                </a:solidFill>
              </a:rPr>
              <a:t>Оценка затрат</a:t>
            </a:r>
          </a:p>
          <a:p>
            <a:r>
              <a:rPr lang="ru-RU" dirty="0">
                <a:solidFill>
                  <a:schemeClr val="bg1"/>
                </a:solidFill>
              </a:rPr>
              <a:t>Статистика по проектам</a:t>
            </a:r>
          </a:p>
          <a:p>
            <a:r>
              <a:rPr lang="ru-RU" dirty="0">
                <a:solidFill>
                  <a:schemeClr val="bg1"/>
                </a:solidFill>
              </a:rPr>
              <a:t>Формирование отчетов</a:t>
            </a:r>
          </a:p>
          <a:p>
            <a:pPr lvl="0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EF52A1C9-42E1-B837-F0BF-19DD3596D412}"/>
              </a:ext>
            </a:extLst>
          </p:cNvPr>
          <p:cNvSpPr/>
          <p:nvPr/>
        </p:nvSpPr>
        <p:spPr>
          <a:xfrm>
            <a:off x="2154848" y="4647499"/>
            <a:ext cx="1984629" cy="588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chemeClr val="bg1"/>
                </a:solidFill>
              </a:rPr>
              <a:t>Учет трудозатрат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5BCC5A87-61FB-C0CE-681B-886BF2498B85}"/>
              </a:ext>
            </a:extLst>
          </p:cNvPr>
          <p:cNvCxnSpPr>
            <a:cxnSpLocks/>
          </p:cNvCxnSpPr>
          <p:nvPr/>
        </p:nvCxnSpPr>
        <p:spPr>
          <a:xfrm flipH="1" flipV="1">
            <a:off x="9795175" y="2052225"/>
            <a:ext cx="756264" cy="44175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26A86561-2382-6777-9977-C46583B7B1E9}"/>
              </a:ext>
            </a:extLst>
          </p:cNvPr>
          <p:cNvCxnSpPr>
            <a:cxnSpLocks/>
          </p:cNvCxnSpPr>
          <p:nvPr/>
        </p:nvCxnSpPr>
        <p:spPr>
          <a:xfrm>
            <a:off x="5561044" y="1666767"/>
            <a:ext cx="4441372" cy="9747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8A944DAB-48AD-BD34-62E1-84150D00FCF3}"/>
              </a:ext>
            </a:extLst>
          </p:cNvPr>
          <p:cNvCxnSpPr>
            <a:cxnSpLocks/>
          </p:cNvCxnSpPr>
          <p:nvPr/>
        </p:nvCxnSpPr>
        <p:spPr>
          <a:xfrm flipV="1">
            <a:off x="8101792" y="3971468"/>
            <a:ext cx="1900624" cy="7597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6376CFC5-C784-7856-4D57-9FB9ED8EDBB4}"/>
              </a:ext>
            </a:extLst>
          </p:cNvPr>
          <p:cNvCxnSpPr>
            <a:cxnSpLocks/>
          </p:cNvCxnSpPr>
          <p:nvPr/>
        </p:nvCxnSpPr>
        <p:spPr>
          <a:xfrm flipH="1">
            <a:off x="9910447" y="4137616"/>
            <a:ext cx="720961" cy="5098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B706D94E-715F-8962-48DA-433EF52BE64C}"/>
              </a:ext>
            </a:extLst>
          </p:cNvPr>
          <p:cNvCxnSpPr>
            <a:cxnSpLocks/>
          </p:cNvCxnSpPr>
          <p:nvPr/>
        </p:nvCxnSpPr>
        <p:spPr>
          <a:xfrm flipV="1">
            <a:off x="4231959" y="3356968"/>
            <a:ext cx="5770457" cy="15355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83E7C993-D42A-A528-2947-389A521EABFE}"/>
              </a:ext>
            </a:extLst>
          </p:cNvPr>
          <p:cNvCxnSpPr>
            <a:cxnSpLocks/>
          </p:cNvCxnSpPr>
          <p:nvPr/>
        </p:nvCxnSpPr>
        <p:spPr>
          <a:xfrm flipV="1">
            <a:off x="1640561" y="2012169"/>
            <a:ext cx="392989" cy="685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10291A98-7C27-0796-A6F9-853C23BD772D}"/>
              </a:ext>
            </a:extLst>
          </p:cNvPr>
          <p:cNvCxnSpPr>
            <a:cxnSpLocks/>
          </p:cNvCxnSpPr>
          <p:nvPr/>
        </p:nvCxnSpPr>
        <p:spPr>
          <a:xfrm flipV="1">
            <a:off x="3248011" y="2052225"/>
            <a:ext cx="352791" cy="6682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D4019EA0-16A9-E02B-0A35-0D50C70F866B}"/>
              </a:ext>
            </a:extLst>
          </p:cNvPr>
          <p:cNvCxnSpPr>
            <a:cxnSpLocks/>
          </p:cNvCxnSpPr>
          <p:nvPr/>
        </p:nvCxnSpPr>
        <p:spPr>
          <a:xfrm flipH="1" flipV="1">
            <a:off x="5430930" y="1981099"/>
            <a:ext cx="1651518" cy="6945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4777BA5A-5B32-1932-D61C-32054533212C}"/>
              </a:ext>
            </a:extLst>
          </p:cNvPr>
          <p:cNvCxnSpPr>
            <a:cxnSpLocks/>
          </p:cNvCxnSpPr>
          <p:nvPr/>
        </p:nvCxnSpPr>
        <p:spPr>
          <a:xfrm>
            <a:off x="1607150" y="3803341"/>
            <a:ext cx="547698" cy="8441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40774E67-3947-68A3-CBDB-B19F1305AD46}"/>
              </a:ext>
            </a:extLst>
          </p:cNvPr>
          <p:cNvCxnSpPr>
            <a:cxnSpLocks/>
          </p:cNvCxnSpPr>
          <p:nvPr/>
        </p:nvCxnSpPr>
        <p:spPr>
          <a:xfrm>
            <a:off x="3150557" y="3821922"/>
            <a:ext cx="28178" cy="7767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09394CAA-9506-023B-5A18-89BE9D7D2AC0}"/>
              </a:ext>
            </a:extLst>
          </p:cNvPr>
          <p:cNvCxnSpPr>
            <a:cxnSpLocks/>
          </p:cNvCxnSpPr>
          <p:nvPr/>
        </p:nvCxnSpPr>
        <p:spPr>
          <a:xfrm>
            <a:off x="7112630" y="3821922"/>
            <a:ext cx="0" cy="7597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A6CC960F-E10B-26DD-FC38-4E2ED083906E}"/>
              </a:ext>
            </a:extLst>
          </p:cNvPr>
          <p:cNvCxnSpPr>
            <a:cxnSpLocks/>
          </p:cNvCxnSpPr>
          <p:nvPr/>
        </p:nvCxnSpPr>
        <p:spPr>
          <a:xfrm flipH="1">
            <a:off x="4112889" y="3801117"/>
            <a:ext cx="2385891" cy="7975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937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17339" y="3602038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98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1FDD452-9C64-B733-E84D-F2A7C5F94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799" y="1128903"/>
            <a:ext cx="2424788" cy="541014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Мониторинг картографических работ.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099" y="801524"/>
            <a:ext cx="11249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Первоначальная задача визуализации производственных процессов по созданию ЦТК масштабов 1:25 000, </a:t>
            </a:r>
          </a:p>
          <a:p>
            <a:r>
              <a:rPr lang="ru-RU" dirty="0"/>
              <a:t>1:50 000, 1:100 000 для проведении мониторинга картографических ГК.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ACCD66-DC44-75F3-8421-698A0C018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403" y="1392281"/>
            <a:ext cx="7561603" cy="512901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2B007AF-8A37-B7DD-51F9-79C5A9E1F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097" y="2759178"/>
            <a:ext cx="2211880" cy="3779870"/>
          </a:xfrm>
          <a:prstGeom prst="rect">
            <a:avLst/>
          </a:prstGeom>
        </p:spPr>
      </p:pic>
      <p:sp>
        <p:nvSpPr>
          <p:cNvPr id="31" name="Стрелка: пятиугольник 30">
            <a:extLst>
              <a:ext uri="{FF2B5EF4-FFF2-40B4-BE49-F238E27FC236}">
                <a16:creationId xmlns:a16="http://schemas.microsoft.com/office/drawing/2014/main" id="{6C8CA18C-5DE9-051F-295F-72B620307359}"/>
              </a:ext>
            </a:extLst>
          </p:cNvPr>
          <p:cNvSpPr/>
          <p:nvPr/>
        </p:nvSpPr>
        <p:spPr>
          <a:xfrm>
            <a:off x="4044903" y="3562351"/>
            <a:ext cx="3312369" cy="1161199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>
            <a:innerShdw blurRad="114300">
              <a:prstClr val="black"/>
            </a:innerShdw>
          </a:effectLst>
          <a:scene3d>
            <a:camera prst="obliqueBottomLef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Сбор данных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Уникальные идентификаторы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Внесение в БД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Визуализация</a:t>
            </a:r>
          </a:p>
        </p:txBody>
      </p:sp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8963BD7E-9CCF-305C-EDC6-B4DA6592856A}"/>
              </a:ext>
            </a:extLst>
          </p:cNvPr>
          <p:cNvCxnSpPr>
            <a:cxnSpLocks/>
          </p:cNvCxnSpPr>
          <p:nvPr/>
        </p:nvCxnSpPr>
        <p:spPr>
          <a:xfrm flipH="1">
            <a:off x="4044903" y="1188844"/>
            <a:ext cx="5534074" cy="20604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0796CD0-D5E7-E93E-BE64-E67193E7E0B4}"/>
              </a:ext>
            </a:extLst>
          </p:cNvPr>
          <p:cNvCxnSpPr>
            <a:cxnSpLocks/>
          </p:cNvCxnSpPr>
          <p:nvPr/>
        </p:nvCxnSpPr>
        <p:spPr>
          <a:xfrm flipH="1">
            <a:off x="4348204" y="2791708"/>
            <a:ext cx="3009068" cy="6610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494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Планирование предстоящих работ.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5100" y="801524"/>
            <a:ext cx="11288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Накопление данных также привело к совершенствованию работ по планированию предстоящих работ и оперативно вносить изменения в текущие районы работ.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A16E3F-1002-3046-211D-6E6079E4F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66" y="1447855"/>
            <a:ext cx="10114625" cy="516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6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919EA4-DA2A-374F-3D74-3BE98C66C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32" y="1146482"/>
            <a:ext cx="10835413" cy="549712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Архив.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101" y="802191"/>
            <a:ext cx="1128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Содержание данных в цифровом формате облегчает движение информации, позволяет быстро найти искомое.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5869E0E-6600-76DB-5DB3-710467050F90}"/>
              </a:ext>
            </a:extLst>
          </p:cNvPr>
          <p:cNvGrpSpPr/>
          <p:nvPr/>
        </p:nvGrpSpPr>
        <p:grpSpPr>
          <a:xfrm>
            <a:off x="3031376" y="1945320"/>
            <a:ext cx="7035866" cy="1650410"/>
            <a:chOff x="4561597" y="1455178"/>
            <a:chExt cx="7035866" cy="1650410"/>
          </a:xfrm>
        </p:grpSpPr>
        <p:sp>
          <p:nvSpPr>
            <p:cNvPr id="12" name="Стрелка: пятиугольник 11">
              <a:extLst>
                <a:ext uri="{FF2B5EF4-FFF2-40B4-BE49-F238E27FC236}">
                  <a16:creationId xmlns:a16="http://schemas.microsoft.com/office/drawing/2014/main" id="{6C204FBE-4A91-4DAC-940D-93F778AF9BF4}"/>
                </a:ext>
              </a:extLst>
            </p:cNvPr>
            <p:cNvSpPr/>
            <p:nvPr/>
          </p:nvSpPr>
          <p:spPr>
            <a:xfrm rot="5400000">
              <a:off x="7254325" y="-1161833"/>
              <a:ext cx="1650410" cy="6884431"/>
            </a:xfrm>
            <a:prstGeom prst="homePlate">
              <a:avLst>
                <a:gd name="adj" fmla="val 2821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5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endParaRPr lang="ru-RU" sz="1400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561597" y="1513269"/>
              <a:ext cx="703586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2014 </a:t>
              </a:r>
              <a:r>
                <a:rPr lang="ru-RU" sz="14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г. в процессе выполнения работ по ГК АО «</a:t>
              </a:r>
              <a:r>
                <a:rPr lang="ru-RU" sz="14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Роскартография</a:t>
              </a:r>
              <a:r>
                <a:rPr lang="ru-RU" sz="14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накопила большой объем готовой продукции. Возникла необходимость наличия и визуализации информации об уже проведенных работах. Были проведены работы по систематизации информации о проведенных работах для быстрого нахождения и анализа данных. Реализовалась потребность в наложении и пересечении данных архива, которые  постепенно создавались и помещались в БД. </a:t>
              </a:r>
              <a:endParaRPr lang="ru-RU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533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684D03A-8AFB-CFEA-4ED4-95109F3E4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43" y="4634423"/>
            <a:ext cx="4726731" cy="207944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B6A97D-BAC3-1D36-0B28-4DAEC7618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476" y="3051110"/>
            <a:ext cx="7166273" cy="364394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Справочники.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5100" y="902401"/>
            <a:ext cx="11350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Накопленные и загруженные в БД данные стали востребованы другими производственными подразделениями и центрами.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DCC233-1133-4EE0-62FE-2109B40CB9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2435"/>
          <a:stretch/>
        </p:blipFill>
        <p:spPr>
          <a:xfrm>
            <a:off x="587244" y="1548732"/>
            <a:ext cx="6018829" cy="340002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4856480-A417-8D63-40D0-8C4880B75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1998" y="1274095"/>
            <a:ext cx="5939751" cy="192356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13775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Модульность.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6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100" y="886398"/>
            <a:ext cx="1106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Увеличение заинтересованности сотрудников других направлений привело к появлению модулей. 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b="6849"/>
          <a:stretch/>
        </p:blipFill>
        <p:spPr>
          <a:xfrm>
            <a:off x="1207021" y="1240277"/>
            <a:ext cx="9777958" cy="541688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465068" y="1449103"/>
            <a:ext cx="680937" cy="3210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063583" y="1447086"/>
            <a:ext cx="680937" cy="3210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59186" y="1447086"/>
            <a:ext cx="680937" cy="3210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35018" y="1447086"/>
            <a:ext cx="680937" cy="3210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633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Автоматизация отдельных процессов.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7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100" y="801524"/>
            <a:ext cx="1124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Производственный процесс значительно ускоряется и снижается количество различных ошибок.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2CEF4D-C632-AA86-9AC8-1BFA5A80DE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1" y="1281553"/>
            <a:ext cx="7264565" cy="5138864"/>
          </a:xfrm>
          <a:prstGeom prst="rect">
            <a:avLst/>
          </a:prstGeom>
        </p:spPr>
      </p:pic>
      <p:sp>
        <p:nvSpPr>
          <p:cNvPr id="13" name="Скругленный прямоугольник 11">
            <a:extLst>
              <a:ext uri="{FF2B5EF4-FFF2-40B4-BE49-F238E27FC236}">
                <a16:creationId xmlns:a16="http://schemas.microsoft.com/office/drawing/2014/main" id="{82C687C6-3309-F2AC-0DC2-6DD60B3759E0}"/>
              </a:ext>
            </a:extLst>
          </p:cNvPr>
          <p:cNvSpPr/>
          <p:nvPr/>
        </p:nvSpPr>
        <p:spPr>
          <a:xfrm>
            <a:off x="6344816" y="3131556"/>
            <a:ext cx="681135" cy="3210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0563CE-7D6A-0219-E9C7-45AE70ADA2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73"/>
          <a:stretch/>
        </p:blipFill>
        <p:spPr>
          <a:xfrm>
            <a:off x="8037654" y="1319446"/>
            <a:ext cx="3484091" cy="19726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7" name="Скругленный прямоугольник 11">
            <a:extLst>
              <a:ext uri="{FF2B5EF4-FFF2-40B4-BE49-F238E27FC236}">
                <a16:creationId xmlns:a16="http://schemas.microsoft.com/office/drawing/2014/main" id="{C496A2AA-F79A-5046-2B9C-0E05C4436F88}"/>
              </a:ext>
            </a:extLst>
          </p:cNvPr>
          <p:cNvSpPr/>
          <p:nvPr/>
        </p:nvSpPr>
        <p:spPr>
          <a:xfrm>
            <a:off x="2757890" y="2810544"/>
            <a:ext cx="395858" cy="3210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A883B53-4F31-FADD-DF93-4887939BEC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1434" y="4373724"/>
            <a:ext cx="3067050" cy="15430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F197899C-0457-FDC2-CF23-89426E9B9F8E}"/>
              </a:ext>
            </a:extLst>
          </p:cNvPr>
          <p:cNvCxnSpPr>
            <a:cxnSpLocks/>
          </p:cNvCxnSpPr>
          <p:nvPr/>
        </p:nvCxnSpPr>
        <p:spPr>
          <a:xfrm flipV="1">
            <a:off x="7025951" y="2367634"/>
            <a:ext cx="898165" cy="7639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8A3603DB-B478-E67C-82CA-15775ADABF57}"/>
              </a:ext>
            </a:extLst>
          </p:cNvPr>
          <p:cNvCxnSpPr>
            <a:cxnSpLocks/>
          </p:cNvCxnSpPr>
          <p:nvPr/>
        </p:nvCxnSpPr>
        <p:spPr>
          <a:xfrm>
            <a:off x="3153748" y="3131556"/>
            <a:ext cx="4770368" cy="20136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041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8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973" y="780647"/>
            <a:ext cx="11168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Перечень СПО разработанный в процессе работ над системой СУПДиПП.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68BF6AC-B37E-6FBF-17FE-E5BD38231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150" y="1219689"/>
            <a:ext cx="1847850" cy="6381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08CAB4-5D7C-EDB7-42DB-7F98C11515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376"/>
          <a:stretch/>
        </p:blipFill>
        <p:spPr>
          <a:xfrm>
            <a:off x="644973" y="1092829"/>
            <a:ext cx="9699177" cy="5694516"/>
          </a:xfrm>
          <a:prstGeom prst="rect">
            <a:avLst/>
          </a:prstGeom>
        </p:spPr>
      </p:pic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54D02208-344B-26EF-58C4-6C2530CE4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Специальное программное обеспечение.</a:t>
            </a:r>
          </a:p>
        </p:txBody>
      </p:sp>
    </p:spTree>
    <p:extLst>
      <p:ext uri="{BB962C8B-B14F-4D97-AF65-F5344CB8AC3E}">
        <p14:creationId xmlns:p14="http://schemas.microsoft.com/office/powerpoint/2010/main" val="3779491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F218EC-47BE-033C-B96C-FD59AEA72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31" y="902401"/>
            <a:ext cx="8128652" cy="574723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Модернизация системы.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9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100" y="789525"/>
            <a:ext cx="10743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Ряд ограничений не позволил адаптироваться под нарастающие потребности пользователей.</a:t>
            </a:r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id="{D32DBA4E-080A-4D8F-75D9-6B1B5F1637E6}"/>
              </a:ext>
            </a:extLst>
          </p:cNvPr>
          <p:cNvSpPr/>
          <p:nvPr/>
        </p:nvSpPr>
        <p:spPr>
          <a:xfrm>
            <a:off x="269514" y="2840854"/>
            <a:ext cx="4065283" cy="2305563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>
            <a:innerShdw blurRad="114300">
              <a:prstClr val="black"/>
            </a:innerShdw>
          </a:effectLst>
          <a:scene3d>
            <a:camera prst="obliqueBottomLef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Система авторизации;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Система лицензирования;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Система бэкапа;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Размещение прикладного СПО на сервере;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Частично реализованы задачи импортозамещения.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108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2763</TotalTime>
  <Words>350</Words>
  <Application>Microsoft Office PowerPoint</Application>
  <PresentationFormat>Широкоэкранный</PresentationFormat>
  <Paragraphs>80</Paragraphs>
  <Slides>17</Slides>
  <Notes>15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Roboto</vt:lpstr>
      <vt:lpstr>Times New Roman</vt:lpstr>
      <vt:lpstr>Wingdings</vt:lpstr>
      <vt:lpstr>Тема Office</vt:lpstr>
      <vt:lpstr>Развитие системы управления производственными процессами  АО «Роскартография»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ЗАГОЛОВКА ПРИМЕР ЗАГОЛОВКА</dc:title>
  <dc:creator>Ivan</dc:creator>
  <cp:lastModifiedBy>Малявина Надежда Константиновна</cp:lastModifiedBy>
  <cp:revision>90</cp:revision>
  <dcterms:created xsi:type="dcterms:W3CDTF">2022-02-28T06:25:48Z</dcterms:created>
  <dcterms:modified xsi:type="dcterms:W3CDTF">2022-09-09T17:19:13Z</dcterms:modified>
</cp:coreProperties>
</file>