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52" r:id="rId3"/>
    <p:sldId id="3253" r:id="rId4"/>
    <p:sldId id="3260" r:id="rId5"/>
    <p:sldId id="3257" r:id="rId6"/>
    <p:sldId id="257" r:id="rId7"/>
    <p:sldId id="266" r:id="rId8"/>
    <p:sldId id="270" r:id="rId9"/>
    <p:sldId id="3259" r:id="rId10"/>
    <p:sldId id="3254" r:id="rId11"/>
    <p:sldId id="261" r:id="rId12"/>
    <p:sldId id="258" r:id="rId13"/>
    <p:sldId id="260" r:id="rId14"/>
    <p:sldId id="271" r:id="rId15"/>
    <p:sldId id="259" r:id="rId16"/>
    <p:sldId id="3238" r:id="rId17"/>
    <p:sldId id="3256" r:id="rId18"/>
    <p:sldId id="3261" r:id="rId19"/>
    <p:sldId id="3267" r:id="rId20"/>
    <p:sldId id="3264" r:id="rId21"/>
    <p:sldId id="3262" r:id="rId22"/>
    <p:sldId id="3265" r:id="rId23"/>
    <p:sldId id="3266" r:id="rId24"/>
    <p:sldId id="273" r:id="rId25"/>
    <p:sldId id="274" r:id="rId26"/>
    <p:sldId id="3249" r:id="rId27"/>
    <p:sldId id="3250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5F983-99FC-A69D-48A3-1D97939DA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D11D7B-8932-F34D-6E4C-3BAA832C7F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6AD70-7A53-C201-0776-0F03176BF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7D36-6931-4ECB-BE23-0B757083BC2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D8E37B-455D-F87D-84C7-5E27A733C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B4650B-D8F7-8412-5276-185C82FC1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E482C-2BEC-4467-BE3D-0FDDE9606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198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CFD884-BFA9-9835-F8FC-1D96278E2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10BCB2-DB63-FA36-C367-526DCB5F3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24B4CE-13CD-E4BC-9428-3B4140B8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7D36-6931-4ECB-BE23-0B757083BC2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FBD156-FF7A-BF88-C971-4F1A941BF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92F87F-6003-B3F9-0370-4AFC5704F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E482C-2BEC-4467-BE3D-0FDDE9606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022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9433F65-D9F1-A90D-C6B7-B32D65ADC5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59F7821-61D5-D7BE-F94A-5ADD9AF5A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66723-6269-A37B-C718-ABAE6BFBF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7D36-6931-4ECB-BE23-0B757083BC2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51D462-C49D-9EC4-D891-E5B9D2948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2E01BD-16C9-4814-F9EE-8CFE8D8C3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E482C-2BEC-4467-BE3D-0FDDE9606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843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171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547F0-0122-69F3-E7BA-9A7B545F7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3A9713-22B3-9844-34A9-71FE8FFCF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955B7A-B343-A5F3-63F7-530761403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7D36-6931-4ECB-BE23-0B757083BC2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0C3632-FC0C-7282-80A0-DCEECF5B3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29C41E-2F7E-B7FC-E1F9-A55F4DCA1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E482C-2BEC-4467-BE3D-0FDDE9606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659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31639-F6E8-77C7-6856-D9669728F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4DFC48-D9A1-6E44-70E9-EC64A0990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28E646-0356-3D24-3DD9-64DED1DE3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7D36-6931-4ECB-BE23-0B757083BC2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395CAB-2920-82DA-EB16-525E36BD1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3F88EF-D927-DCA3-E1B1-A1C5F5A9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E482C-2BEC-4467-BE3D-0FDDE9606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85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0226-271B-2CD5-F858-8F25BC967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F7C1F2-80FD-F407-B38B-D96100E8DF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46F0BF0-5FF8-01D0-AB47-1F95FE9AE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555638-654C-8131-C069-88F4194F4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7D36-6931-4ECB-BE23-0B757083BC2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08EDD0-0ACA-5535-A7CB-AE8F1F147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74B2DBF-F600-8A06-2689-0789CE76C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E482C-2BEC-4467-BE3D-0FDDE9606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444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DFA319-0725-BDB7-92DD-1C950C64A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5B0616-BF70-99F8-B3F0-2AFD96229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CEAFD8-A6B8-8E9B-782C-A1664DBA0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64481C7-7091-489B-6CF1-8B6C93DE6A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6584C61-A5E7-C216-8F3E-87DD894CF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1ADCA73-510B-8112-5056-2CA450F7C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7D36-6931-4ECB-BE23-0B757083BC2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8CD9B88-A4B4-836A-4DBE-15E759A3A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5A2D1AC-8866-8EEE-F9B7-B106E948D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E482C-2BEC-4467-BE3D-0FDDE9606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41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50894-B4A4-D909-471C-CA2DE7259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C0BF00E-F6E3-0645-90B1-D40ED33C8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7D36-6931-4ECB-BE23-0B757083BC2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41EC23A-3E63-DAD4-8DC1-18C546603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60A3185-1BEC-59E0-BDF6-791C8C038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E482C-2BEC-4467-BE3D-0FDDE9606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714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72EDCC0-8FC1-61EB-FDB6-E1FDD4FB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7D36-6931-4ECB-BE23-0B757083BC2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DD7EFA-CD9A-F843-C032-DDE912292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D197AE-0B13-B8A1-FBCC-4ADD6A774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E482C-2BEC-4467-BE3D-0FDDE9606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0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1EDCC-58CF-58D1-1C20-285EA869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D2EF6F-DBC0-A712-04A6-EC59B8A4B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7CC2509-6909-0E8F-C1EF-9F7BF0BE1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EC16C5-D319-03B4-52E7-09852FEA6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7D36-6931-4ECB-BE23-0B757083BC2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63E5B3-A411-9042-E2B0-9E552AFF7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D2F34A-BA5F-1F27-C2D2-B493966A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E482C-2BEC-4467-BE3D-0FDDE9606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924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70EA3-41AD-0452-8824-86FE44A9F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8C68DC9-0CF3-7E7A-A16D-076AAAA87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4AF606-F295-9674-B2B1-072DD3C83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586FF2-DE68-C935-A734-74307C351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A7D36-6931-4ECB-BE23-0B757083BC2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CA033E-FE9C-1FDD-50B6-5E6DC3D0C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38B7DF-1B1E-970C-1A14-8A527EEA7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E482C-2BEC-4467-BE3D-0FDDE9606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886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1A238-4609-1854-55E9-7566EB906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549ACD-C75A-E274-3623-864FD3BA8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105F02-3E39-9581-2513-BE03469CD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A7D36-6931-4ECB-BE23-0B757083BC21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048DD-58C7-FCFC-346C-ACEDFDA764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3842A9-4F0D-4028-714C-53CB23693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E482C-2BEC-4467-BE3D-0FDDE9606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88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Lytkin.sa96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9/IROS.2015.7353481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FAD05E-8F0D-FF72-DB6F-44C699FD0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9237" y="93135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Искусственный интеллект в обработке результатов </a:t>
            </a:r>
            <a:r>
              <a:rPr lang="ru-RU" b="1" dirty="0" err="1"/>
              <a:t>лидарных</a:t>
            </a:r>
            <a:r>
              <a:rPr lang="ru-RU" b="1" dirty="0"/>
              <a:t> съемок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06AAB3-E32C-63FE-D168-8F75D81A8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3007" y="3576344"/>
            <a:ext cx="9836459" cy="2092911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000" i="1" dirty="0">
                <a:solidFill>
                  <a:srgbClr val="595959"/>
                </a:solidFill>
              </a:rPr>
              <a:t>Лыткин Сергей Алексеевич, </a:t>
            </a:r>
            <a:r>
              <a:rPr lang="en-US" altLang="ru-RU" sz="2000" i="1" dirty="0">
                <a:solidFill>
                  <a:srgbClr val="595959"/>
                </a:solidFill>
                <a:hlinkClick r:id="rId2"/>
              </a:rPr>
              <a:t>Lytkin.sa96@gmail.com</a:t>
            </a:r>
            <a:endParaRPr lang="ru-RU" altLang="ru-RU" sz="2000" i="1" dirty="0">
              <a:solidFill>
                <a:srgbClr val="595959"/>
              </a:solidFill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ru-RU" altLang="ru-RU" sz="2000" i="1" dirty="0">
                <a:solidFill>
                  <a:srgbClr val="595959"/>
                </a:solidFill>
              </a:rPr>
              <a:t>Лаборатория «Моделирование технологических процессов и проектирование энергетического оборудования», 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ru-RU" sz="2000" i="1" dirty="0">
                <a:solidFill>
                  <a:srgbClr val="595959"/>
                </a:solidFill>
              </a:rPr>
              <a:t>Центр Национальной технологической инициативы «Новые производственные технологии», 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ru-RU" sz="2000" i="1" dirty="0">
                <a:solidFill>
                  <a:srgbClr val="595959"/>
                </a:solidFill>
              </a:rPr>
              <a:t>Санкт-Петербургский политехнический университет Петра Великого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None/>
            </a:pPr>
            <a:endParaRPr lang="ru-RU" altLang="ru-RU" sz="2000" i="1" dirty="0">
              <a:solidFill>
                <a:srgbClr val="595959"/>
              </a:solidFill>
            </a:endParaRPr>
          </a:p>
          <a:p>
            <a:pPr algn="l">
              <a:lnSpc>
                <a:spcPct val="100000"/>
              </a:lnSpc>
            </a:pP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8925E1-459C-B96B-C2B0-86831CCF0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475" y="0"/>
            <a:ext cx="3057525" cy="1181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67885-07D9-F7D6-2C33-E98AFE63564A}"/>
              </a:ext>
            </a:extLst>
          </p:cNvPr>
          <p:cNvSpPr txBox="1"/>
          <p:nvPr/>
        </p:nvSpPr>
        <p:spPr>
          <a:xfrm>
            <a:off x="124288" y="5926649"/>
            <a:ext cx="118161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2-я Совместная Международная научно-техническая конференция </a:t>
            </a:r>
          </a:p>
          <a:p>
            <a:pPr algn="ctr"/>
            <a:r>
              <a:rPr lang="ru-RU" b="1" dirty="0"/>
              <a:t>«ЦИФРОВАЯ РЕАЛЬНОСТЬ: космические и пространственные данные, технологии обработки»</a:t>
            </a:r>
          </a:p>
          <a:p>
            <a:pPr algn="ctr"/>
            <a:r>
              <a:rPr lang="ru-RU" b="1" dirty="0"/>
              <a:t>Санкт-Петербург, 13.09.2022 г.</a:t>
            </a:r>
          </a:p>
        </p:txBody>
      </p:sp>
    </p:spTree>
    <p:extLst>
      <p:ext uri="{BB962C8B-B14F-4D97-AF65-F5344CB8AC3E}">
        <p14:creationId xmlns:p14="http://schemas.microsoft.com/office/powerpoint/2010/main" val="428419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Искусственный интеллект, машинное обучение, нейросети, глубокое обучение:  Разбор | Droider.ru">
            <a:extLst>
              <a:ext uri="{FF2B5EF4-FFF2-40B4-BE49-F238E27FC236}">
                <a16:creationId xmlns:a16="http://schemas.microsoft.com/office/drawing/2014/main" id="{A572175E-E83F-1F84-C335-D0E0F6BEB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" t="3533" r="4274" b="4278"/>
          <a:stretch/>
        </p:blipFill>
        <p:spPr bwMode="auto">
          <a:xfrm>
            <a:off x="6705601" y="1136139"/>
            <a:ext cx="5423769" cy="544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47790-06BA-1375-6146-202B81B5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29375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Искусственный интеллект – Новое электричество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F6C063-D108-8E8D-C406-942A4C706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847" y="1690688"/>
            <a:ext cx="6481176" cy="4351338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ИИ изменил м</a:t>
            </a:r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ножество индустрий уже сейчас</a:t>
            </a:r>
          </a:p>
          <a:p>
            <a:pPr lvl="1"/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А чт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о будет через 10 лет?</a:t>
            </a:r>
            <a:endParaRPr lang="ru-RU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Письмо Министерства науки и высшего образования РФ от 02.07.2021 г. № МН-5/2657 модуль «Системы искусственного интеллекта»</a:t>
            </a:r>
          </a:p>
          <a:p>
            <a:pPr lvl="1"/>
            <a:r>
              <a:rPr lang="ru-RU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Все образовательные программы высшего образования вне зависимости от предметной области, в которой реализуется каждая программа.</a:t>
            </a:r>
          </a:p>
          <a:p>
            <a:r>
              <a:rPr lang="ru-RU" dirty="0"/>
              <a:t>Речь пойдет про </a:t>
            </a:r>
            <a:r>
              <a:rPr lang="en-US" dirty="0"/>
              <a:t>Deep Learning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7097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E69246-F281-4585-4681-40CF824B5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1"/>
            <a:ext cx="907131" cy="11870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E93CA4-C989-2D75-6103-91EB0D06E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475" y="0"/>
            <a:ext cx="3057525" cy="11811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C6BDA60-53E1-AE73-749F-3F0E69D72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655" y="37427"/>
            <a:ext cx="10515600" cy="1325563"/>
          </a:xfrm>
        </p:spPr>
        <p:txBody>
          <a:bodyPr/>
          <a:lstStyle/>
          <a:p>
            <a:r>
              <a:rPr lang="en-US" dirty="0"/>
              <a:t>Application of 3D Deep Learning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70B2CC-9EA4-4333-A415-060027E4B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043" y="1395243"/>
            <a:ext cx="1871129" cy="14830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459CD2-FBFD-5955-3B5B-2FC7DBABD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776" y="1510440"/>
            <a:ext cx="1839098" cy="12526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1F44E5-A162-0C40-BA97-D07C66D61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954" y="1453313"/>
            <a:ext cx="2081819" cy="15908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2DFF92-5363-3EFE-6198-689E3609E9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400" y="4069423"/>
            <a:ext cx="4131304" cy="2338474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5518A5D6-8F3A-5008-E726-FDA44C4E1056}"/>
              </a:ext>
            </a:extLst>
          </p:cNvPr>
          <p:cNvSpPr txBox="1">
            <a:spLocks/>
          </p:cNvSpPr>
          <p:nvPr/>
        </p:nvSpPr>
        <p:spPr>
          <a:xfrm>
            <a:off x="1078204" y="3000768"/>
            <a:ext cx="1647305" cy="29829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</a:rPr>
              <a:t>object classification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8B57A307-4DB3-C9BF-D749-5B8278455C94}"/>
              </a:ext>
            </a:extLst>
          </p:cNvPr>
          <p:cNvSpPr txBox="1">
            <a:spLocks/>
          </p:cNvSpPr>
          <p:nvPr/>
        </p:nvSpPr>
        <p:spPr>
          <a:xfrm>
            <a:off x="4619899" y="2972941"/>
            <a:ext cx="2204060" cy="2982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i="1" dirty="0">
                <a:solidFill>
                  <a:srgbClr val="000000"/>
                </a:solidFill>
                <a:latin typeface="Arial" panose="020B0604020202020204" pitchFamily="34" charset="0"/>
              </a:rPr>
              <a:t>part object segmentation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CBC80E08-332E-CB97-2E30-6DFF3AAAC3DE}"/>
              </a:ext>
            </a:extLst>
          </p:cNvPr>
          <p:cNvSpPr txBox="1">
            <a:spLocks/>
          </p:cNvSpPr>
          <p:nvPr/>
        </p:nvSpPr>
        <p:spPr>
          <a:xfrm>
            <a:off x="8870211" y="3085483"/>
            <a:ext cx="1971303" cy="298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i="1" dirty="0">
                <a:solidFill>
                  <a:srgbClr val="000000"/>
                </a:solidFill>
                <a:latin typeface="Arial" panose="020B0604020202020204" pitchFamily="34" charset="0"/>
              </a:rPr>
              <a:t>object detection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49871D07-2D97-84ED-A2EA-F4E716012B82}"/>
              </a:ext>
            </a:extLst>
          </p:cNvPr>
          <p:cNvSpPr txBox="1">
            <a:spLocks/>
          </p:cNvSpPr>
          <p:nvPr/>
        </p:nvSpPr>
        <p:spPr>
          <a:xfrm>
            <a:off x="2916432" y="6380916"/>
            <a:ext cx="5786745" cy="2938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i="1" dirty="0">
                <a:solidFill>
                  <a:srgbClr val="000000"/>
                </a:solidFill>
                <a:latin typeface="Arial" panose="020B0604020202020204" pitchFamily="34" charset="0"/>
              </a:rPr>
              <a:t>semantic scene segmentation</a:t>
            </a:r>
            <a:r>
              <a:rPr lang="ru-RU" sz="1500" i="1" dirty="0">
                <a:solidFill>
                  <a:srgbClr val="000000"/>
                </a:solidFill>
                <a:latin typeface="Arial" panose="020B0604020202020204" pitchFamily="34" charset="0"/>
              </a:rPr>
              <a:t>  (= классификация ТЛО)</a:t>
            </a:r>
            <a:endParaRPr lang="en-US" sz="1500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2C3E39-F274-F4EE-1C8A-3FFD7F663253}"/>
              </a:ext>
            </a:extLst>
          </p:cNvPr>
          <p:cNvSpPr txBox="1"/>
          <p:nvPr/>
        </p:nvSpPr>
        <p:spPr>
          <a:xfrm>
            <a:off x="786938" y="3421541"/>
            <a:ext cx="2213414" cy="998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object classification, a network should classify a given point cloud into a certain category.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3CEA18-1F64-E87C-BB89-5A9B77BFDD02}"/>
              </a:ext>
            </a:extLst>
          </p:cNvPr>
          <p:cNvSpPr txBox="1"/>
          <p:nvPr/>
        </p:nvSpPr>
        <p:spPr>
          <a:xfrm>
            <a:off x="7962207" y="3371343"/>
            <a:ext cx="4039985" cy="77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Object detection is an extension of classification in which multiple objects can be recognized and each object is localized using a bounding box</a:t>
            </a:r>
            <a:endParaRPr lang="ru-RU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D0F397-80E8-54B0-DDCA-048038B42DC9}"/>
              </a:ext>
            </a:extLst>
          </p:cNvPr>
          <p:cNvSpPr txBox="1"/>
          <p:nvPr/>
        </p:nvSpPr>
        <p:spPr>
          <a:xfrm>
            <a:off x="7579700" y="5072861"/>
            <a:ext cx="3492852" cy="77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semantic segmentation, the goal is to assign each point to a particular class instead of object parts. </a:t>
            </a:r>
            <a:endParaRPr lang="ru-RU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BB139B-D6AD-74F3-84CA-BD66C0055C18}"/>
              </a:ext>
            </a:extLst>
          </p:cNvPr>
          <p:cNvSpPr txBox="1"/>
          <p:nvPr/>
        </p:nvSpPr>
        <p:spPr>
          <a:xfrm>
            <a:off x="3584839" y="3365173"/>
            <a:ext cx="4124694" cy="768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part segmentation, the input point clouds represent a certain object, and the goal is to assign each point to certain object parts.</a:t>
            </a:r>
          </a:p>
        </p:txBody>
      </p:sp>
    </p:spTree>
    <p:extLst>
      <p:ext uri="{BB962C8B-B14F-4D97-AF65-F5344CB8AC3E}">
        <p14:creationId xmlns:p14="http://schemas.microsoft.com/office/powerpoint/2010/main" val="4072966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CB3A93-4083-A172-6617-5AD33B7AD8C6}"/>
              </a:ext>
            </a:extLst>
          </p:cNvPr>
          <p:cNvSpPr txBox="1"/>
          <p:nvPr/>
        </p:nvSpPr>
        <p:spPr>
          <a:xfrm>
            <a:off x="0" y="643156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https://arxiv.org/abs/2001.06280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228E5D2-D088-2C1B-50DC-5F4417611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13" y="52717"/>
            <a:ext cx="10515600" cy="1325563"/>
          </a:xfrm>
        </p:spPr>
        <p:txBody>
          <a:bodyPr/>
          <a:lstStyle/>
          <a:p>
            <a:r>
              <a:rPr lang="en-US" dirty="0"/>
              <a:t>The main properties</a:t>
            </a:r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AB4F6657-221E-D621-6D8F-0D18131C3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4307" y="4611422"/>
            <a:ext cx="1785721" cy="7848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500" dirty="0"/>
              <a:t>Irregularity</a:t>
            </a:r>
          </a:p>
          <a:p>
            <a:pPr marL="0" indent="0">
              <a:buNone/>
            </a:pPr>
            <a:r>
              <a:rPr lang="en-US" sz="1500" dirty="0"/>
              <a:t>(irregular density distribution)</a:t>
            </a:r>
          </a:p>
          <a:p>
            <a:endParaRPr lang="ru-RU" sz="15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113B0F-4768-63E3-F419-C83C021EA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034" y="2569157"/>
            <a:ext cx="2183220" cy="22380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5C4626-539F-19C1-78D2-0B2E0C38D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080" y="2558719"/>
            <a:ext cx="3888411" cy="18660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77CABB-B634-03DE-E08E-C71C5D63F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16" y="2790480"/>
            <a:ext cx="3474538" cy="14025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493FE0-02F7-5F24-F8CC-2B51B3F10F4B}"/>
              </a:ext>
            </a:extLst>
          </p:cNvPr>
          <p:cNvSpPr txBox="1"/>
          <p:nvPr/>
        </p:nvSpPr>
        <p:spPr>
          <a:xfrm>
            <a:off x="5385262" y="5172311"/>
            <a:ext cx="197150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Unstructured</a:t>
            </a:r>
            <a:endParaRPr lang="ru-RU" sz="1500" dirty="0"/>
          </a:p>
          <a:p>
            <a:r>
              <a:rPr lang="ru-RU" sz="1500" dirty="0"/>
              <a:t>(</a:t>
            </a:r>
            <a:r>
              <a:rPr lang="en-US" sz="1500" dirty="0"/>
              <a:t>they are not placed on regular grid)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BC4437-B30A-96FF-84E3-B1BE49C74E38}"/>
              </a:ext>
            </a:extLst>
          </p:cNvPr>
          <p:cNvSpPr txBox="1"/>
          <p:nvPr/>
        </p:nvSpPr>
        <p:spPr>
          <a:xfrm>
            <a:off x="9502271" y="4799989"/>
            <a:ext cx="129596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Unordered</a:t>
            </a:r>
            <a:endParaRPr lang="ru-RU" sz="1500" dirty="0"/>
          </a:p>
          <a:p>
            <a:r>
              <a:rPr lang="ru-RU" sz="1500" dirty="0"/>
              <a:t>(</a:t>
            </a:r>
            <a:r>
              <a:rPr lang="en-US" sz="1500" dirty="0"/>
              <a:t>invariant to permutation)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039218-093D-6C88-1887-06B2885F8D24}"/>
              </a:ext>
            </a:extLst>
          </p:cNvPr>
          <p:cNvSpPr txBox="1"/>
          <p:nvPr/>
        </p:nvSpPr>
        <p:spPr>
          <a:xfrm>
            <a:off x="8488942" y="5564726"/>
            <a:ext cx="351463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the order in which the points are stored in a file does not change the scene representation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55F073B-D8D6-DA5C-F5B7-40718E348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021"/>
            <a:ext cx="907131" cy="11870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DD3C3A9-9066-9369-85B5-5BFE19F3C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4475" y="0"/>
            <a:ext cx="30575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04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672B56-48B8-0855-0437-514838E6E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1"/>
            <a:ext cx="907131" cy="11870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F03671-EABE-A491-0F94-20F585F57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475" y="0"/>
            <a:ext cx="3057525" cy="11811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6BB0930-B840-4D1C-4DCE-FA34C8699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208" y="25156"/>
            <a:ext cx="10515600" cy="1325563"/>
          </a:xfrm>
        </p:spPr>
        <p:txBody>
          <a:bodyPr/>
          <a:lstStyle/>
          <a:p>
            <a:r>
              <a:rPr lang="en-US" dirty="0"/>
              <a:t>Structured grid-based learning</a:t>
            </a:r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1BC7B013-1BA0-FD6C-1D05-880C18260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714" y="2114381"/>
            <a:ext cx="4099560" cy="298291"/>
          </a:xfrm>
        </p:spPr>
        <p:txBody>
          <a:bodyPr>
            <a:normAutofit fontScale="92500" lnSpcReduction="20000"/>
          </a:bodyPr>
          <a:lstStyle/>
          <a:p>
            <a:r>
              <a:rPr lang="en-US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Voxel-Based Approach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CCC712-DA38-B573-72F2-16FFE1CE2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208" y="2993452"/>
            <a:ext cx="4786383" cy="23109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A450B7-DB17-E81D-BB6E-405339EBA2E5}"/>
              </a:ext>
            </a:extLst>
          </p:cNvPr>
          <p:cNvSpPr txBox="1"/>
          <p:nvPr/>
        </p:nvSpPr>
        <p:spPr>
          <a:xfrm>
            <a:off x="7701205" y="2043340"/>
            <a:ext cx="3767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Multi-View-Based Approach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38C0BD-BEB2-7BC0-8A9C-605BF1281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697" y="2845901"/>
            <a:ext cx="4018251" cy="260604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1C559563-648B-9C21-F091-E9776466D9BA}"/>
              </a:ext>
            </a:extLst>
          </p:cNvPr>
          <p:cNvSpPr txBox="1">
            <a:spLocks/>
          </p:cNvSpPr>
          <p:nvPr/>
        </p:nvSpPr>
        <p:spPr>
          <a:xfrm>
            <a:off x="2209800" y="5736024"/>
            <a:ext cx="1371600" cy="2982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</a:rPr>
              <a:t>VoxNet</a:t>
            </a:r>
            <a:endParaRPr lang="en-US" sz="1800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498A015A-EF92-9154-D436-3F7248769EEA}"/>
              </a:ext>
            </a:extLst>
          </p:cNvPr>
          <p:cNvSpPr txBox="1">
            <a:spLocks/>
          </p:cNvSpPr>
          <p:nvPr/>
        </p:nvSpPr>
        <p:spPr>
          <a:xfrm>
            <a:off x="8538555" y="5736024"/>
            <a:ext cx="2051859" cy="2982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</a:rPr>
              <a:t>MultiviewCNN</a:t>
            </a:r>
            <a:endParaRPr lang="en-US" sz="1800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2E33B5-C56D-ECCD-8DA3-73C6078EF2F0}"/>
              </a:ext>
            </a:extLst>
          </p:cNvPr>
          <p:cNvSpPr txBox="1"/>
          <p:nvPr/>
        </p:nvSpPr>
        <p:spPr>
          <a:xfrm>
            <a:off x="1188208" y="6133732"/>
            <a:ext cx="3897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</a:rPr>
              <a:t>DOI: </a:t>
            </a:r>
            <a:r>
              <a:rPr lang="en-US" b="0" i="0" u="none" strike="noStrike" dirty="0">
                <a:solidFill>
                  <a:srgbClr val="006699"/>
                </a:solidFill>
                <a:effectLst/>
                <a:hlinkClick r:id="rId6"/>
              </a:rPr>
              <a:t>10.1109/IROS.2015.7353481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6CA186-5DFF-40A5-5BCD-E5774A08719D}"/>
              </a:ext>
            </a:extLst>
          </p:cNvPr>
          <p:cNvSpPr txBox="1"/>
          <p:nvPr/>
        </p:nvSpPr>
        <p:spPr>
          <a:xfrm>
            <a:off x="7955792" y="6133732"/>
            <a:ext cx="3398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https://arxiv.org/abs/1505.00880</a:t>
            </a:r>
          </a:p>
        </p:txBody>
      </p:sp>
    </p:spTree>
    <p:extLst>
      <p:ext uri="{BB962C8B-B14F-4D97-AF65-F5344CB8AC3E}">
        <p14:creationId xmlns:p14="http://schemas.microsoft.com/office/powerpoint/2010/main" val="874161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>
            <a:extLst>
              <a:ext uri="{FF2B5EF4-FFF2-40B4-BE49-F238E27FC236}">
                <a16:creationId xmlns:a16="http://schemas.microsoft.com/office/drawing/2014/main" id="{1D0C5015-9E43-D624-BB24-22B1EF23E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13"/>
          <a:stretch>
            <a:fillRect/>
          </a:stretch>
        </p:blipFill>
        <p:spPr bwMode="auto">
          <a:xfrm>
            <a:off x="2495549" y="1640909"/>
            <a:ext cx="7200900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5FFF6713-EF81-A4FC-51E5-63D70F812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742" y="6359207"/>
            <a:ext cx="85576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Arial" panose="020B0604020202020204" pitchFamily="34" charset="0"/>
              </a:rPr>
              <a:t>https://medium.com/geoai/object-extraction-from-mobile-lidar-point-clouds-with-machine-learning-cb15fcbb5597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120CDF-4A45-060C-B576-624D57B72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21"/>
            <a:ext cx="907131" cy="1187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96BE88-7A52-A947-D1CD-FD8F13A1D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475" y="0"/>
            <a:ext cx="3057525" cy="118110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FAF6B34-B7CA-7277-5D97-5716F61B4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8" y="886723"/>
            <a:ext cx="11353801" cy="1325563"/>
          </a:xfrm>
        </p:spPr>
        <p:txBody>
          <a:bodyPr/>
          <a:lstStyle/>
          <a:p>
            <a:r>
              <a:rPr lang="en-US" dirty="0"/>
              <a:t>Main problem of 2D CNNs in Point Cloud analysis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1060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F380DC-32D5-935B-AE9B-FB73FBB86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1"/>
            <a:ext cx="907131" cy="11870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6C8AC5-0B3D-0E4A-C959-31F425245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475" y="0"/>
            <a:ext cx="3057525" cy="11811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2FA90FF-321B-9B4B-DA78-C44E35CF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133" y="25233"/>
            <a:ext cx="10515600" cy="1325563"/>
          </a:xfrm>
        </p:spPr>
        <p:txBody>
          <a:bodyPr/>
          <a:lstStyle/>
          <a:p>
            <a:r>
              <a:rPr lang="en-US" dirty="0"/>
              <a:t>Deep learning on raw point clouds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6C6CBB-6444-F693-35F4-67D6FD80E155}"/>
              </a:ext>
            </a:extLst>
          </p:cNvPr>
          <p:cNvSpPr txBox="1"/>
          <p:nvPr/>
        </p:nvSpPr>
        <p:spPr>
          <a:xfrm>
            <a:off x="4054531" y="6432353"/>
            <a:ext cx="6097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https://arxiv.org/abs/1612.00593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DFA216-104F-FACC-CC87-B11D55CAC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66" y="1844545"/>
            <a:ext cx="10547467" cy="3811270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36A980B3-D4E4-5519-D4DB-0878CDA1DD86}"/>
              </a:ext>
            </a:extLst>
          </p:cNvPr>
          <p:cNvSpPr txBox="1">
            <a:spLocks/>
          </p:cNvSpPr>
          <p:nvPr/>
        </p:nvSpPr>
        <p:spPr>
          <a:xfrm>
            <a:off x="4293004" y="1399065"/>
            <a:ext cx="3489614" cy="51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</a:rPr>
              <a:t>PointNet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</a:rPr>
              <a:t> by Charles R. Qi, 2017</a:t>
            </a:r>
            <a:endParaRPr lang="en-US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B0322A-DFC7-BEB4-D198-8802F24D4077}"/>
              </a:ext>
            </a:extLst>
          </p:cNvPr>
          <p:cNvSpPr txBox="1"/>
          <p:nvPr/>
        </p:nvSpPr>
        <p:spPr>
          <a:xfrm>
            <a:off x="515388" y="5645420"/>
            <a:ext cx="108543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MLPs are used to transform feature dims to 1024-dim space; </a:t>
            </a:r>
            <a:r>
              <a:rPr lang="en-US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maxpool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used to obtain a global feature vector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global feature vector represents the feature descriptor of the input, which can be used for recognition and segmentation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PN does not capture local structure of the points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5968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308714-3464-46D6-8222-51E0E853F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88" y="299363"/>
            <a:ext cx="8987641" cy="1466807"/>
          </a:xfrm>
        </p:spPr>
        <p:txBody>
          <a:bodyPr>
            <a:normAutofit fontScale="90000"/>
          </a:bodyPr>
          <a:lstStyle/>
          <a:p>
            <a:r>
              <a:rPr lang="en-US" dirty="0"/>
              <a:t>Age of Artificial Intelligence</a:t>
            </a:r>
            <a:br>
              <a:rPr lang="ru-RU" dirty="0"/>
            </a:br>
            <a:r>
              <a:rPr lang="ru-RU" dirty="0"/>
              <a:t>Почему развиваются методы ИИ для ОТ?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B18C1A-E50F-405B-9A5E-68FE8E095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7DC1A-7E92-45DB-A02A-66FB7626540A}" type="datetime1">
              <a:rPr lang="ru-RU" smtClean="0"/>
              <a:t>13.09.2022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9F8D5BA-1E83-46C3-8B70-448FD75F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27FD4-C777-4B6B-9308-0EF73BE949D2}" type="slidenum">
              <a:rPr lang="ru-RU" smtClean="0"/>
              <a:t>16</a:t>
            </a:fld>
            <a:endParaRPr lang="ru-RU"/>
          </a:p>
        </p:txBody>
      </p:sp>
      <p:pic>
        <p:nvPicPr>
          <p:cNvPr id="2050" name="Picture 2" descr="demo_complex_yolo">
            <a:extLst>
              <a:ext uri="{FF2B5EF4-FFF2-40B4-BE49-F238E27FC236}">
                <a16:creationId xmlns:a16="http://schemas.microsoft.com/office/drawing/2014/main" id="{31D30EC9-CB7F-4D7F-ABA3-EE67B9B13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387" y="2637676"/>
            <a:ext cx="5147034" cy="416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9D1F869-F294-4C78-8A4C-C460BFB37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7" y="2045903"/>
            <a:ext cx="6319201" cy="473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5D3C2F0-A69B-458A-82E0-944F7DBB8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907" y="56432"/>
            <a:ext cx="2845514" cy="253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329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B9216-49C5-CCF4-80C1-B611B46AA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000" dirty="0"/>
              <a:t>А у нас?</a:t>
            </a:r>
          </a:p>
        </p:txBody>
      </p:sp>
      <p:pic>
        <p:nvPicPr>
          <p:cNvPr id="4" name="7TPH">
            <a:hlinkClick r:id="" action="ppaction://media"/>
            <a:extLst>
              <a:ext uri="{FF2B5EF4-FFF2-40B4-BE49-F238E27FC236}">
                <a16:creationId xmlns:a16="http://schemas.microsoft.com/office/drawing/2014/main" id="{8A39C0B1-91F9-A1B0-53EE-918EF4D789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313" y="1825625"/>
            <a:ext cx="10240962" cy="4351338"/>
          </a:xfrm>
        </p:spPr>
      </p:pic>
    </p:spTree>
    <p:extLst>
      <p:ext uri="{BB962C8B-B14F-4D97-AF65-F5344CB8AC3E}">
        <p14:creationId xmlns:p14="http://schemas.microsoft.com/office/powerpoint/2010/main" val="352872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9C776-C6C8-AB55-CA6B-801D5B51D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620" y="138971"/>
            <a:ext cx="10515600" cy="1325563"/>
          </a:xfrm>
        </p:spPr>
        <p:txBody>
          <a:bodyPr/>
          <a:lstStyle/>
          <a:p>
            <a:r>
              <a:rPr lang="ru-RU" dirty="0"/>
              <a:t>Не все так плохо, но может быть лучше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9A3C7D-0763-0E2D-8D9D-09AB5F784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20" y="1578280"/>
            <a:ext cx="6993766" cy="491459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Исследования в Политехе</a:t>
            </a:r>
          </a:p>
          <a:p>
            <a:pPr lvl="1"/>
            <a:r>
              <a:rPr lang="ru-RU" dirty="0"/>
              <a:t>БРИКС (2017 - 2020)</a:t>
            </a:r>
          </a:p>
          <a:p>
            <a:r>
              <a:rPr lang="ru-RU" dirty="0"/>
              <a:t>(2020 - </a:t>
            </a:r>
            <a:r>
              <a:rPr lang="ru-RU" dirty="0" err="1"/>
              <a:t>н.в</a:t>
            </a:r>
            <a:r>
              <a:rPr lang="ru-RU" dirty="0"/>
              <a:t>.)</a:t>
            </a:r>
          </a:p>
          <a:p>
            <a:pPr lvl="1"/>
            <a:r>
              <a:rPr lang="ru-RU" dirty="0"/>
              <a:t>Семантическая сегментация МЛС и ВЛС</a:t>
            </a:r>
            <a:endParaRPr lang="en-US" dirty="0"/>
          </a:p>
          <a:p>
            <a:r>
              <a:rPr lang="ru-RU" dirty="0"/>
              <a:t>Кубанский Государственный Технологический Университет (Краснодар)</a:t>
            </a:r>
          </a:p>
          <a:p>
            <a:pPr lvl="1"/>
            <a:r>
              <a:rPr lang="ru-RU" dirty="0"/>
              <a:t>РНФ</a:t>
            </a:r>
          </a:p>
          <a:p>
            <a:r>
              <a:rPr lang="en-US" dirty="0"/>
              <a:t>PHYGITALISM </a:t>
            </a:r>
            <a:r>
              <a:rPr lang="ru-RU" dirty="0"/>
              <a:t>и ООО «Цифровые дороги»</a:t>
            </a:r>
          </a:p>
          <a:p>
            <a:r>
              <a:rPr lang="en-US" dirty="0" err="1"/>
              <a:t>ReClouds</a:t>
            </a:r>
            <a:r>
              <a:rPr lang="ru-RU" dirty="0"/>
              <a:t> от </a:t>
            </a:r>
            <a:r>
              <a:rPr lang="en-US" dirty="0" err="1"/>
              <a:t>CSoft</a:t>
            </a:r>
            <a:endParaRPr lang="en-US" dirty="0"/>
          </a:p>
          <a:p>
            <a:pPr lvl="1"/>
            <a:r>
              <a:rPr lang="en-US" dirty="0"/>
              <a:t>PCL</a:t>
            </a:r>
          </a:p>
          <a:p>
            <a:pPr lvl="1"/>
            <a:r>
              <a:rPr lang="en-US" dirty="0"/>
              <a:t>RANSAC</a:t>
            </a:r>
            <a:endParaRPr lang="ru-RU" dirty="0"/>
          </a:p>
          <a:p>
            <a:pPr lvl="1"/>
            <a:r>
              <a:rPr lang="ru-RU" dirty="0"/>
              <a:t>Полуавтоматическая классификация</a:t>
            </a:r>
            <a:endParaRPr lang="en-US" dirty="0"/>
          </a:p>
        </p:txBody>
      </p:sp>
      <p:pic>
        <p:nvPicPr>
          <p:cNvPr id="2050" name="Picture 2" descr="Встречаем цифровую платформу ReClouds">
            <a:extLst>
              <a:ext uri="{FF2B5EF4-FFF2-40B4-BE49-F238E27FC236}">
                <a16:creationId xmlns:a16="http://schemas.microsoft.com/office/drawing/2014/main" id="{02D9AB19-E084-1452-E992-F2C5DA515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0" t="3792" r="19790" b="65208"/>
          <a:stretch/>
        </p:blipFill>
        <p:spPr bwMode="auto">
          <a:xfrm>
            <a:off x="7731335" y="5174593"/>
            <a:ext cx="1915262" cy="131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DB548D-66B1-463B-C9D1-22256AE76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546" y="5174593"/>
            <a:ext cx="1455667" cy="13494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E15750-B8E1-0405-1C66-42FA3AB07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991" y="4456813"/>
            <a:ext cx="3775212" cy="6040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845DD5-3824-D8D1-6D8E-737AF9D0D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7845" y="1417509"/>
            <a:ext cx="3957507" cy="1528757"/>
          </a:xfrm>
          <a:prstGeom prst="rect">
            <a:avLst/>
          </a:prstGeom>
        </p:spPr>
      </p:pic>
      <p:pic>
        <p:nvPicPr>
          <p:cNvPr id="1026" name="Picture 2" descr="ФГБОУ ВПО «Кубанский государственный технологический университет» — АПК">
            <a:extLst>
              <a:ext uri="{FF2B5EF4-FFF2-40B4-BE49-F238E27FC236}">
                <a16:creationId xmlns:a16="http://schemas.microsoft.com/office/drawing/2014/main" id="{42DC4E67-1DD7-C316-CE0A-9F3554822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936" y="2814310"/>
            <a:ext cx="1549323" cy="152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888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4C20A1-1D23-5CFD-30C5-E7854967A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Часть 3. </a:t>
            </a:r>
            <a:r>
              <a:rPr lang="ru-RU" sz="4000" b="1" u="sng" dirty="0"/>
              <a:t>Проблемы и пути их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3641513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FAEB66-75BB-4DFC-D667-B6A435AF6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себе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7FAC18-53B5-424D-42B5-F7E585C16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539" y="1553227"/>
            <a:ext cx="7773139" cy="4939648"/>
          </a:xfrm>
        </p:spPr>
        <p:txBody>
          <a:bodyPr>
            <a:normAutofit/>
          </a:bodyPr>
          <a:lstStyle/>
          <a:p>
            <a:r>
              <a:rPr lang="ru-RU" dirty="0"/>
              <a:t>Наука </a:t>
            </a:r>
          </a:p>
          <a:p>
            <a:pPr lvl="1"/>
            <a:r>
              <a:rPr lang="ru-RU" dirty="0" err="1"/>
              <a:t>СПбПУ</a:t>
            </a:r>
            <a:r>
              <a:rPr lang="ru-RU" dirty="0"/>
              <a:t>, Центр НТИ, лаб-я «Моделирование технологических процессов и проектирование энергетического оборудования</a:t>
            </a:r>
          </a:p>
          <a:p>
            <a:pPr lvl="1"/>
            <a:r>
              <a:rPr lang="ru-RU" dirty="0"/>
              <a:t>Облака точек</a:t>
            </a:r>
          </a:p>
          <a:p>
            <a:pPr lvl="1"/>
            <a:r>
              <a:rPr lang="ru-RU" dirty="0"/>
              <a:t>Искусственный интеллект</a:t>
            </a:r>
          </a:p>
          <a:p>
            <a:r>
              <a:rPr lang="ru-RU" dirty="0"/>
              <a:t>Производство</a:t>
            </a:r>
          </a:p>
          <a:p>
            <a:pPr lvl="1"/>
            <a:r>
              <a:rPr lang="ru-RU" dirty="0"/>
              <a:t>НПП «БЕНТА»</a:t>
            </a:r>
          </a:p>
          <a:p>
            <a:pPr lvl="1"/>
            <a:r>
              <a:rPr lang="ru-RU" dirty="0"/>
              <a:t>НЛС, МЛС, ВЛС</a:t>
            </a:r>
          </a:p>
          <a:p>
            <a:r>
              <a:rPr lang="ru-RU" dirty="0"/>
              <a:t>Обучение</a:t>
            </a:r>
          </a:p>
          <a:p>
            <a:pPr lvl="1"/>
            <a:r>
              <a:rPr lang="ru-RU" dirty="0"/>
              <a:t>Математическое моделирование, Цифровое моделирование, Искусственный интеллект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DEDB31-6A98-4CD0-804C-80F968F9E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4475" y="0"/>
            <a:ext cx="3057525" cy="11811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D93931-4D73-4264-871E-C3D624483A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8" t="6562" r="9782" b="25178"/>
          <a:stretch/>
        </p:blipFill>
        <p:spPr>
          <a:xfrm>
            <a:off x="8699375" y="2393611"/>
            <a:ext cx="2894122" cy="321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8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BF79C7-32A7-CE1A-A340-3A434EDB2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249"/>
            <a:ext cx="10515600" cy="946041"/>
          </a:xfrm>
        </p:spPr>
        <p:txBody>
          <a:bodyPr/>
          <a:lstStyle/>
          <a:p>
            <a:r>
              <a:rPr lang="ru-RU" dirty="0"/>
              <a:t>Проблемы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3BBB57-4240-18DC-B398-9A2B698D1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2290"/>
            <a:ext cx="10515600" cy="575571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Организационные:</a:t>
            </a:r>
          </a:p>
          <a:p>
            <a:pPr lvl="1"/>
            <a:r>
              <a:rPr lang="ru-RU" dirty="0"/>
              <a:t>Литература на русском языке</a:t>
            </a:r>
          </a:p>
          <a:p>
            <a:pPr lvl="1"/>
            <a:r>
              <a:rPr lang="ru-RU" dirty="0"/>
              <a:t>Программы подготовки специалистов</a:t>
            </a:r>
          </a:p>
          <a:p>
            <a:pPr lvl="1"/>
            <a:r>
              <a:rPr lang="ru-RU" dirty="0"/>
              <a:t>Финансирование и импортозамещение</a:t>
            </a:r>
          </a:p>
          <a:p>
            <a:pPr lvl="2"/>
            <a:r>
              <a:rPr lang="ru-RU" dirty="0"/>
              <a:t>Во сколько можно оценить разработку </a:t>
            </a:r>
            <a:r>
              <a:rPr lang="en-US" dirty="0" err="1"/>
              <a:t>TerraSolid</a:t>
            </a:r>
            <a:r>
              <a:rPr lang="en-US" dirty="0"/>
              <a:t>?</a:t>
            </a:r>
            <a:r>
              <a:rPr lang="ru-RU" dirty="0"/>
              <a:t> </a:t>
            </a:r>
          </a:p>
          <a:p>
            <a:endParaRPr lang="ru-RU" dirty="0"/>
          </a:p>
          <a:p>
            <a:r>
              <a:rPr lang="ru-RU" dirty="0"/>
              <a:t>Прикладные:</a:t>
            </a:r>
          </a:p>
          <a:p>
            <a:pPr lvl="1"/>
            <a:r>
              <a:rPr lang="ru-RU" dirty="0"/>
              <a:t>Модернизация существующих методов (механизм </a:t>
            </a:r>
            <a:r>
              <a:rPr lang="en-US" dirty="0"/>
              <a:t>attention</a:t>
            </a:r>
            <a:r>
              <a:rPr lang="ru-RU" dirty="0"/>
              <a:t>)</a:t>
            </a:r>
            <a:endParaRPr lang="en-US" dirty="0"/>
          </a:p>
          <a:p>
            <a:pPr lvl="1"/>
            <a:r>
              <a:rPr lang="ru-RU" dirty="0"/>
              <a:t>Масштабирование до обработки более крупных сцен</a:t>
            </a:r>
          </a:p>
          <a:p>
            <a:pPr lvl="1"/>
            <a:r>
              <a:rPr lang="ru-RU" dirty="0"/>
              <a:t>Построение более глубоких архитектур</a:t>
            </a:r>
            <a:endParaRPr lang="en-US" dirty="0"/>
          </a:p>
          <a:p>
            <a:pPr lvl="1"/>
            <a:r>
              <a:rPr lang="ru-RU" dirty="0"/>
              <a:t>Использование различных стратегий обучения (</a:t>
            </a:r>
            <a:r>
              <a:rPr lang="en-US" dirty="0"/>
              <a:t>weak supervision, self-supervised, unsupervised…</a:t>
            </a:r>
            <a:r>
              <a:rPr lang="ru-RU" dirty="0"/>
              <a:t>)</a:t>
            </a:r>
          </a:p>
          <a:p>
            <a:pPr lvl="1"/>
            <a:r>
              <a:rPr lang="ru-RU" dirty="0"/>
              <a:t>Реальные данные</a:t>
            </a:r>
          </a:p>
          <a:p>
            <a:pPr lvl="2"/>
            <a:r>
              <a:rPr lang="ru-RU" dirty="0"/>
              <a:t>Данных мало, аннотирование - трудоемкое</a:t>
            </a:r>
          </a:p>
          <a:p>
            <a:pPr lvl="1"/>
            <a:r>
              <a:rPr lang="ru-RU" dirty="0"/>
              <a:t>Синтетические наборы данных</a:t>
            </a:r>
          </a:p>
          <a:p>
            <a:pPr lvl="2"/>
            <a:r>
              <a:rPr lang="ru-RU" dirty="0"/>
              <a:t>Симуляторы</a:t>
            </a:r>
          </a:p>
          <a:p>
            <a:pPr lvl="2"/>
            <a:r>
              <a:rPr lang="ru-RU" dirty="0"/>
              <a:t>Процедурное моделирование</a:t>
            </a:r>
          </a:p>
          <a:p>
            <a:pPr lvl="1"/>
            <a:endParaRPr lang="en-US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8580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29494C-0C5F-2DE0-F919-C0ED864E6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521"/>
            <a:ext cx="10515600" cy="1325563"/>
          </a:xfrm>
        </p:spPr>
        <p:txBody>
          <a:bodyPr/>
          <a:lstStyle/>
          <a:p>
            <a:r>
              <a:rPr lang="ru-RU" dirty="0"/>
              <a:t>Что мы можем сделать?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E66DEE-7CA8-1797-02DF-AF6F01709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103"/>
            <a:ext cx="10515600" cy="5032376"/>
          </a:xfrm>
        </p:spPr>
        <p:txBody>
          <a:bodyPr>
            <a:normAutofit/>
          </a:bodyPr>
          <a:lstStyle/>
          <a:p>
            <a:r>
              <a:rPr lang="ru-RU" dirty="0"/>
              <a:t>Совместные усилия «теоретиков» и «практиков»</a:t>
            </a:r>
          </a:p>
          <a:p>
            <a:pPr lvl="1"/>
            <a:r>
              <a:rPr lang="ru-RU" dirty="0"/>
              <a:t>Лоббирование доп. финансирования разработок ИИ + ОТ </a:t>
            </a:r>
          </a:p>
          <a:p>
            <a:pPr lvl="1"/>
            <a:r>
              <a:rPr lang="ru-RU" dirty="0"/>
              <a:t>А также программ подготовки специалистов</a:t>
            </a:r>
          </a:p>
          <a:p>
            <a:r>
              <a:rPr lang="ru-RU" dirty="0"/>
              <a:t>Создать  учебный ресурс данных МЛС и ВЛС из существующих архивов отечественных предприятий для целей образования студентов и аспирантов</a:t>
            </a:r>
          </a:p>
          <a:p>
            <a:r>
              <a:rPr lang="ru-RU" dirty="0"/>
              <a:t>Больше исследований (</a:t>
            </a:r>
            <a:r>
              <a:rPr lang="ru-RU" sz="4400" b="1" u="sng" dirty="0"/>
              <a:t>на русском языке!</a:t>
            </a:r>
            <a:r>
              <a:rPr lang="ru-RU" dirty="0"/>
              <a:t>), монографий, учебников, пособий и </a:t>
            </a:r>
            <a:r>
              <a:rPr lang="ru-RU" dirty="0" err="1"/>
              <a:t>тд</a:t>
            </a:r>
            <a:endParaRPr lang="ru-RU" sz="3600" b="1" u="sng" dirty="0"/>
          </a:p>
          <a:p>
            <a:r>
              <a:rPr lang="ru-RU" dirty="0"/>
              <a:t>Публичные наборы данных</a:t>
            </a:r>
          </a:p>
          <a:p>
            <a:pPr lvl="1"/>
            <a:r>
              <a:rPr lang="en-US" sz="2800" dirty="0"/>
              <a:t>[</a:t>
            </a:r>
            <a:r>
              <a:rPr lang="ru-RU" sz="2800" i="1" u="sng" dirty="0"/>
              <a:t>Аннотированные</a:t>
            </a:r>
            <a:r>
              <a:rPr lang="en-US" sz="2800" dirty="0"/>
              <a:t>]</a:t>
            </a:r>
            <a:r>
              <a:rPr lang="ru-RU" sz="2800" dirty="0"/>
              <a:t> </a:t>
            </a:r>
            <a:r>
              <a:rPr lang="ru-RU" sz="2800" b="1" dirty="0"/>
              <a:t>Данные – новая нефть!</a:t>
            </a:r>
          </a:p>
        </p:txBody>
      </p:sp>
    </p:spTree>
    <p:extLst>
      <p:ext uri="{BB962C8B-B14F-4D97-AF65-F5344CB8AC3E}">
        <p14:creationId xmlns:p14="http://schemas.microsoft.com/office/powerpoint/2010/main" val="2641194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F5A530-955A-C57A-3088-962273EB0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мы (Политех + </a:t>
            </a:r>
            <a:r>
              <a:rPr lang="ru-RU" dirty="0" err="1"/>
              <a:t>Бента</a:t>
            </a:r>
            <a:r>
              <a:rPr lang="ru-RU" dirty="0"/>
              <a:t>) делаем?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A434E3-766D-DFC5-67F7-FC38369C4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Внедряем технологии в образовательный процесс (</a:t>
            </a:r>
            <a:r>
              <a:rPr lang="ru-RU" dirty="0" err="1"/>
              <a:t>СПбПУ</a:t>
            </a:r>
            <a:r>
              <a:rPr lang="ru-RU" dirty="0"/>
              <a:t>, Горный, СПбГУ)</a:t>
            </a:r>
          </a:p>
          <a:p>
            <a:r>
              <a:rPr lang="ru-RU" dirty="0"/>
              <a:t>Внедряем разработки в производственный процесс (МЛС, ВЛС)</a:t>
            </a:r>
          </a:p>
          <a:p>
            <a:r>
              <a:rPr lang="ru-RU" dirty="0"/>
              <a:t>Разрабатываем наборы данных </a:t>
            </a:r>
          </a:p>
          <a:p>
            <a:r>
              <a:rPr lang="ru-RU" dirty="0"/>
              <a:t>Экспериментируем с существующими архитектурами</a:t>
            </a:r>
          </a:p>
          <a:p>
            <a:r>
              <a:rPr lang="ru-RU" dirty="0"/>
              <a:t>Разрабатываем свои архитектуры (свертки, трансформеры)</a:t>
            </a:r>
          </a:p>
        </p:txBody>
      </p:sp>
    </p:spTree>
    <p:extLst>
      <p:ext uri="{BB962C8B-B14F-4D97-AF65-F5344CB8AC3E}">
        <p14:creationId xmlns:p14="http://schemas.microsoft.com/office/powerpoint/2010/main" val="220220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4C20A1-1D23-5CFD-30C5-E7854967A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Заключение. </a:t>
            </a:r>
            <a:r>
              <a:rPr lang="ru-RU" sz="4000" b="1" u="sng" dirty="0"/>
              <a:t>Результаты экспериментов</a:t>
            </a:r>
          </a:p>
        </p:txBody>
      </p:sp>
    </p:spTree>
    <p:extLst>
      <p:ext uri="{BB962C8B-B14F-4D97-AF65-F5344CB8AC3E}">
        <p14:creationId xmlns:p14="http://schemas.microsoft.com/office/powerpoint/2010/main" val="1871425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70FFBB-E682-A455-F7C1-9DF01EBFE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60" b="13263"/>
          <a:stretch/>
        </p:blipFill>
        <p:spPr>
          <a:xfrm>
            <a:off x="1316183" y="365125"/>
            <a:ext cx="10723418" cy="3733710"/>
          </a:xfrm>
          <a:prstGeom prst="snip2DiagRect">
            <a:avLst>
              <a:gd name="adj1" fmla="val 23264"/>
              <a:gd name="adj2" fmla="val 16667"/>
            </a:avLst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D70652-EB31-A5AC-269D-1BE9F82859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60" b="14340"/>
          <a:stretch/>
        </p:blipFill>
        <p:spPr>
          <a:xfrm>
            <a:off x="55422" y="3428999"/>
            <a:ext cx="9960606" cy="3365875"/>
          </a:xfrm>
          <a:prstGeom prst="snipRoundRect">
            <a:avLst>
              <a:gd name="adj1" fmla="val 16667"/>
              <a:gd name="adj2" fmla="val 50000"/>
            </a:avLst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68AE50-8528-37C2-4F7A-9D2A9CEB7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21"/>
            <a:ext cx="907131" cy="11870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958293-9390-7DE9-4926-5D5CE17CF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4475" y="0"/>
            <a:ext cx="30575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95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45CF8-4931-0CFB-BCA9-06A89DD4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8982"/>
          </a:xfrm>
        </p:spPr>
        <p:txBody>
          <a:bodyPr/>
          <a:lstStyle/>
          <a:p>
            <a:r>
              <a:rPr lang="en-US" dirty="0"/>
              <a:t>Semantic Segmentation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522A0C-E860-7C9B-14B6-0FBB559758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89" t="4583" r="14186" b="12781"/>
          <a:stretch/>
        </p:blipFill>
        <p:spPr>
          <a:xfrm>
            <a:off x="5727102" y="1357635"/>
            <a:ext cx="6436250" cy="46981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243C3B-EA4A-358E-E8E8-2B379D77D4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52" r="14991"/>
          <a:stretch/>
        </p:blipFill>
        <p:spPr>
          <a:xfrm>
            <a:off x="41565" y="1357747"/>
            <a:ext cx="5774110" cy="46981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06F5E1-F3A7-C241-3C1C-45366D1F6B3D}"/>
              </a:ext>
            </a:extLst>
          </p:cNvPr>
          <p:cNvSpPr txBox="1"/>
          <p:nvPr/>
        </p:nvSpPr>
        <p:spPr>
          <a:xfrm>
            <a:off x="307102" y="6151519"/>
            <a:ext cx="438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Raw point cloud. Point colors displayed as intensity values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F70E24-3DD4-D88A-5B07-7AEC7B223E2A}"/>
              </a:ext>
            </a:extLst>
          </p:cNvPr>
          <p:cNvSpPr txBox="1"/>
          <p:nvPr/>
        </p:nvSpPr>
        <p:spPr>
          <a:xfrm>
            <a:off x="7262267" y="623236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Semantic Segmentation result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054506-F5EE-0AD1-BA1D-854F73D63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21"/>
            <a:ext cx="907131" cy="11870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768F88-7AF4-8E54-9954-DB8114532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4475" y="0"/>
            <a:ext cx="30575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82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398A2E-E37C-405E-901B-7BD76E525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7964"/>
            <a:ext cx="8336434" cy="46300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6F12B3-3DF6-4051-A559-531F044D9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564" y="-1"/>
            <a:ext cx="8336436" cy="4630037"/>
          </a:xfrm>
          <a:prstGeom prst="snip2DiagRect">
            <a:avLst>
              <a:gd name="adj1" fmla="val 0"/>
              <a:gd name="adj2" fmla="val 50000"/>
            </a:avLst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C1C77A-FFE6-3A8B-590D-8CF5C3BB0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21"/>
            <a:ext cx="907131" cy="11870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106162-5B9F-2520-3502-0BC0F3420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4475" y="0"/>
            <a:ext cx="30575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0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29E2E1-41E7-2A23-79A8-802AD432C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1"/>
            <a:ext cx="907131" cy="11870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77482F-FE32-D186-872C-D43585FCD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475" y="0"/>
            <a:ext cx="3057525" cy="11811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9AB17C9-A3F2-C570-30ED-D1A247135A71}"/>
              </a:ext>
            </a:extLst>
          </p:cNvPr>
          <p:cNvSpPr txBox="1">
            <a:spLocks/>
          </p:cNvSpPr>
          <p:nvPr/>
        </p:nvSpPr>
        <p:spPr>
          <a:xfrm>
            <a:off x="2448357" y="783161"/>
            <a:ext cx="7295284" cy="8459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Спасибо за внимание!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		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2E3307-02D1-770F-18C4-4B8E1587BC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05" t="27512" r="8925"/>
          <a:stretch/>
        </p:blipFill>
        <p:spPr>
          <a:xfrm>
            <a:off x="4411176" y="1537204"/>
            <a:ext cx="3369646" cy="40090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8CBEB-C40A-B2B6-B5F9-2B7E4BCCDE8E}"/>
              </a:ext>
            </a:extLst>
          </p:cNvPr>
          <p:cNvSpPr txBox="1"/>
          <p:nvPr/>
        </p:nvSpPr>
        <p:spPr>
          <a:xfrm>
            <a:off x="3730110" y="5546265"/>
            <a:ext cx="47317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E-mail: Lytkin.sa96@gmail.com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711760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8B4C15-C626-0597-107F-17C92EA4B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чем так хочется сказать: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7F7002-98A7-198D-F6E1-DE2B089D1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ru-RU" dirty="0"/>
              <a:t>О классификации ТЛО</a:t>
            </a:r>
          </a:p>
          <a:p>
            <a:r>
              <a:rPr lang="ru-RU" dirty="0"/>
              <a:t>Об искусственном интеллекте</a:t>
            </a:r>
          </a:p>
          <a:p>
            <a:r>
              <a:rPr lang="ru-RU" dirty="0"/>
              <a:t>О проблемах и способах их решения</a:t>
            </a:r>
          </a:p>
          <a:p>
            <a:r>
              <a:rPr lang="ru-RU" dirty="0"/>
              <a:t>О том, что возможно с помощью ИИ уже сейчас</a:t>
            </a:r>
          </a:p>
          <a:p>
            <a:pPr lvl="1"/>
            <a:r>
              <a:rPr lang="ru-RU" dirty="0"/>
              <a:t>Результаты экспериментов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49DC7E-4227-A832-D59B-2F91BE29E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4475" y="0"/>
            <a:ext cx="30575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26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72E9B-C2CA-ECDA-0A6E-02A186C54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4608"/>
            <a:ext cx="10515600" cy="5649239"/>
          </a:xfrm>
        </p:spPr>
        <p:txBody>
          <a:bodyPr>
            <a:normAutofit/>
          </a:bodyPr>
          <a:lstStyle/>
          <a:p>
            <a:r>
              <a:rPr lang="ru-RU" sz="5400" b="1" u="sng" dirty="0"/>
              <a:t>Основные цели выступления :</a:t>
            </a:r>
            <a:br>
              <a:rPr lang="ru-RU" sz="5400" b="1" u="sng" dirty="0"/>
            </a:br>
            <a:br>
              <a:rPr lang="ru-RU" sz="5400" b="1" u="sng" dirty="0"/>
            </a:br>
            <a:r>
              <a:rPr lang="ru-RU" dirty="0"/>
              <a:t>продемонстрировать текущие возможности ИИ</a:t>
            </a:r>
            <a:br>
              <a:rPr lang="ru-RU" dirty="0"/>
            </a:br>
            <a:r>
              <a:rPr lang="ru-RU" dirty="0"/>
              <a:t>для решения задач ДЗЗ</a:t>
            </a:r>
            <a:br>
              <a:rPr lang="ru-RU" dirty="0"/>
            </a:b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простимулировать отечественные исследования и разработки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1CF929-338C-EA4C-A93A-D568C2978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4475" y="0"/>
            <a:ext cx="30575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52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4C20A1-1D23-5CFD-30C5-E7854967A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Часть 1. </a:t>
            </a:r>
            <a:r>
              <a:rPr lang="ru-RU" sz="4000" b="1" u="sng" dirty="0"/>
              <a:t>Облако точек и классификация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2816996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B28EB67-1739-F237-F48F-EC8887B15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5574"/>
            <a:ext cx="10515600" cy="1325563"/>
          </a:xfrm>
        </p:spPr>
        <p:txBody>
          <a:bodyPr/>
          <a:lstStyle/>
          <a:p>
            <a:r>
              <a:rPr lang="en-US" dirty="0"/>
              <a:t>What is point cloud?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FAFB017-9E50-4FFF-F0EB-A0A2CF25D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17" y="2643671"/>
            <a:ext cx="5895109" cy="2050690"/>
          </a:xfrm>
        </p:spPr>
        <p:txBody>
          <a:bodyPr>
            <a:normAutofit/>
          </a:bodyPr>
          <a:lstStyle/>
          <a:p>
            <a:r>
              <a:rPr lang="en-US" sz="1500" b="0" i="0" dirty="0">
                <a:effectLst/>
              </a:rPr>
              <a:t>Point cloud is a database containing points in the three-dimensional coordinate system. </a:t>
            </a:r>
          </a:p>
          <a:p>
            <a:r>
              <a:rPr lang="en-US" sz="1500" b="0" i="0" dirty="0">
                <a:effectLst/>
              </a:rPr>
              <a:t>It is a very accurate digital record of an object or space and it is saved in form of a large amount of points that cover surfaces of an identified object.</a:t>
            </a:r>
            <a:r>
              <a:rPr lang="ru-RU" sz="1500" b="0" i="0" dirty="0">
                <a:effectLst/>
              </a:rPr>
              <a:t> </a:t>
            </a:r>
            <a:endParaRPr lang="en-US" sz="1500" dirty="0"/>
          </a:p>
          <a:p>
            <a:r>
              <a:rPr lang="en-US" sz="1500" dirty="0"/>
              <a:t>A point cloud is represented as a set of 3D points </a:t>
            </a:r>
          </a:p>
          <a:p>
            <a:endParaRPr lang="ru-RU" sz="1500" dirty="0"/>
          </a:p>
        </p:txBody>
      </p:sp>
      <p:pic>
        <p:nvPicPr>
          <p:cNvPr id="6" name="Рисунок 5" descr="Изображение выглядит как торт, клетка, здание, день рождения&#10;&#10;Автоматически созданное описание">
            <a:extLst>
              <a:ext uri="{FF2B5EF4-FFF2-40B4-BE49-F238E27FC236}">
                <a16:creationId xmlns:a16="http://schemas.microsoft.com/office/drawing/2014/main" id="{8816D108-C45D-E192-553B-FC8206AE0AF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4" b="4713"/>
          <a:stretch/>
        </p:blipFill>
        <p:spPr bwMode="auto">
          <a:xfrm>
            <a:off x="5962026" y="2138653"/>
            <a:ext cx="6163057" cy="32033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E919BC-8957-8A1F-26D7-EA54B36EB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247" y="3951558"/>
            <a:ext cx="1497093" cy="2553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B2A7D8-583F-60DA-1FDF-0DCA8A0B8F9E}"/>
              </a:ext>
            </a:extLst>
          </p:cNvPr>
          <p:cNvSpPr txBox="1"/>
          <p:nvPr/>
        </p:nvSpPr>
        <p:spPr>
          <a:xfrm>
            <a:off x="297535" y="4198602"/>
            <a:ext cx="5895110" cy="4957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500" b="0" i="0">
                <a:effectLst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US" dirty="0"/>
              <a:t>where each point is a vector of its (x, y, z) coordinate plus extra feature channels such as color, normal etc.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3C4A3A-B9C4-11E3-20A9-4F6D91317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21"/>
            <a:ext cx="907131" cy="11870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A48D52-A768-55F0-9074-B02E78255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4475" y="0"/>
            <a:ext cx="3057525" cy="11811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1296A49E-EAF0-BD53-4F22-C1CC92AB13C2}"/>
              </a:ext>
            </a:extLst>
          </p:cNvPr>
          <p:cNvSpPr txBox="1">
            <a:spLocks/>
          </p:cNvSpPr>
          <p:nvPr/>
        </p:nvSpPr>
        <p:spPr>
          <a:xfrm>
            <a:off x="66917" y="4739935"/>
            <a:ext cx="5895109" cy="2050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Point cloud is a result of LiDAR survey.</a:t>
            </a:r>
          </a:p>
          <a:p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4222195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B14ACC-09D1-205E-A9D3-62610D30A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02" y="44390"/>
            <a:ext cx="12004963" cy="674701"/>
          </a:xfrm>
        </p:spPr>
        <p:txBody>
          <a:bodyPr>
            <a:normAutofit/>
          </a:bodyPr>
          <a:lstStyle/>
          <a:p>
            <a:r>
              <a:rPr lang="ru-RU" sz="3600" dirty="0"/>
              <a:t>Классификация ТЛО: на пути к автоматической векторизации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3C65FB-31DC-D9B7-CF45-CD96AE90C4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91" r="1147" b="10044"/>
          <a:stretch/>
        </p:blipFill>
        <p:spPr>
          <a:xfrm>
            <a:off x="409860" y="885437"/>
            <a:ext cx="11682409" cy="42879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034CD5-68A4-6945-6EB2-F5B5B93EC08E}"/>
              </a:ext>
            </a:extLst>
          </p:cNvPr>
          <p:cNvSpPr txBox="1"/>
          <p:nvPr/>
        </p:nvSpPr>
        <p:spPr>
          <a:xfrm>
            <a:off x="3681557" y="1080031"/>
            <a:ext cx="583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Результат классификации в </a:t>
            </a:r>
            <a:r>
              <a:rPr lang="en-US" i="1" dirty="0" err="1"/>
              <a:t>TerraSolid</a:t>
            </a:r>
            <a:endParaRPr lang="ru-RU" i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3B5BAC-5638-F1CE-E816-B259F47CCE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906"/>
          <a:stretch/>
        </p:blipFill>
        <p:spPr>
          <a:xfrm>
            <a:off x="608127" y="4185453"/>
            <a:ext cx="4010025" cy="26596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55D3A0-DF46-9A7C-B33B-FD15E9020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598" b="2000"/>
          <a:stretch/>
        </p:blipFill>
        <p:spPr>
          <a:xfrm>
            <a:off x="4779430" y="4415738"/>
            <a:ext cx="4010025" cy="2420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31AC97-FD0D-C44A-3CC8-A7682437967B}"/>
              </a:ext>
            </a:extLst>
          </p:cNvPr>
          <p:cNvSpPr txBox="1"/>
          <p:nvPr/>
        </p:nvSpPr>
        <p:spPr>
          <a:xfrm>
            <a:off x="608127" y="3863014"/>
            <a:ext cx="7504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The LAS 1.4 Specification by Lewis Graham, Director, ASPRS Lidar Division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301713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010B11-4C25-5184-C1C3-1F5B1F3DD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History: civil LiDAR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1A685D-6BAD-51FB-B4E4-01A55D07D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77926"/>
            <a:ext cx="10515600" cy="1970521"/>
          </a:xfrm>
        </p:spPr>
        <p:txBody>
          <a:bodyPr>
            <a:normAutofit/>
          </a:bodyPr>
          <a:lstStyle/>
          <a:p>
            <a:r>
              <a:rPr lang="en-US" sz="2000" dirty="0"/>
              <a:t>1998 “</a:t>
            </a:r>
            <a:r>
              <a:rPr lang="en-US" sz="2000" dirty="0" err="1"/>
              <a:t>Opten</a:t>
            </a:r>
            <a:r>
              <a:rPr lang="en-US" sz="2000" dirty="0"/>
              <a:t> Limited” (Moscow) acquired Canadian lidar ALTM 1025 (</a:t>
            </a:r>
            <a:r>
              <a:rPr lang="en-US" sz="2000" dirty="0" err="1"/>
              <a:t>Optech</a:t>
            </a:r>
            <a:r>
              <a:rPr lang="en-US" sz="2000" dirty="0"/>
              <a:t>) for certification of power lines;</a:t>
            </a:r>
            <a:endParaRPr lang="ru-RU" sz="2000" dirty="0"/>
          </a:p>
          <a:p>
            <a:r>
              <a:rPr lang="en-US" sz="2000" dirty="0"/>
              <a:t>2002 “</a:t>
            </a:r>
            <a:r>
              <a:rPr lang="en-US" sz="2000" dirty="0" err="1"/>
              <a:t>Geocosmos</a:t>
            </a:r>
            <a:r>
              <a:rPr lang="en-US" sz="2000" dirty="0"/>
              <a:t>” LLC (Moscow) acquired ALTM 2050 scanner for large-scale mapping;</a:t>
            </a:r>
            <a:endParaRPr lang="ru-RU" sz="2000" dirty="0"/>
          </a:p>
          <a:p>
            <a:r>
              <a:rPr lang="en-US" sz="2000" dirty="0"/>
              <a:t>2011 LLC "NPP "</a:t>
            </a:r>
            <a:r>
              <a:rPr lang="en-US" sz="2000" dirty="0" err="1"/>
              <a:t>Benta</a:t>
            </a:r>
            <a:r>
              <a:rPr lang="en-US" sz="2000" dirty="0"/>
              <a:t>" (St. Petersburg) has acquired the ALS70 scanner - the first in our city;</a:t>
            </a:r>
            <a:endParaRPr lang="ru-RU" sz="2000" dirty="0"/>
          </a:p>
          <a:p>
            <a:r>
              <a:rPr lang="ru-RU" sz="2000" dirty="0"/>
              <a:t>2</a:t>
            </a:r>
            <a:r>
              <a:rPr lang="en-US" sz="2000" dirty="0"/>
              <a:t>02</a:t>
            </a:r>
            <a:r>
              <a:rPr lang="ru-RU" sz="2000" dirty="0"/>
              <a:t>2 </a:t>
            </a:r>
            <a:r>
              <a:rPr lang="en-US" sz="2000" dirty="0"/>
              <a:t>There are more than 30 working aerial </a:t>
            </a:r>
            <a:r>
              <a:rPr lang="en-US" sz="2000" dirty="0" err="1"/>
              <a:t>LiDARs</a:t>
            </a:r>
            <a:r>
              <a:rPr lang="en-US" sz="2000" dirty="0"/>
              <a:t> in Russia.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67CC8A-28B1-05F7-3332-63D1C5F5A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1"/>
            <a:ext cx="907131" cy="11870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ED61F1-D90E-C122-FEDF-B41B2B883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475" y="0"/>
            <a:ext cx="3057525" cy="11811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4698E7-BAAC-A512-35ED-6452711A32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346"/>
          <a:stretch/>
        </p:blipFill>
        <p:spPr>
          <a:xfrm>
            <a:off x="394703" y="1759787"/>
            <a:ext cx="2589961" cy="1639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B102D6-28CC-37DE-6A3C-9E4E4A3BEA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34" b="12766"/>
          <a:stretch/>
        </p:blipFill>
        <p:spPr>
          <a:xfrm>
            <a:off x="5457190" y="1759786"/>
            <a:ext cx="2619497" cy="16394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16CD1D-2A71-7E15-1513-7F8BF58000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193"/>
          <a:stretch/>
        </p:blipFill>
        <p:spPr>
          <a:xfrm>
            <a:off x="2984664" y="1759786"/>
            <a:ext cx="2472526" cy="16394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36C4F8-6D7B-08B9-CD97-743EEEFFC3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8853" y="1759786"/>
            <a:ext cx="3784219" cy="163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82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4C20A1-1D23-5CFD-30C5-E7854967A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Часть 2. </a:t>
            </a:r>
            <a:r>
              <a:rPr lang="ru-RU" sz="4000" b="1" u="sng" dirty="0"/>
              <a:t>Искусственный интеллект</a:t>
            </a:r>
          </a:p>
        </p:txBody>
      </p:sp>
    </p:spTree>
    <p:extLst>
      <p:ext uri="{BB962C8B-B14F-4D97-AF65-F5344CB8AC3E}">
        <p14:creationId xmlns:p14="http://schemas.microsoft.com/office/powerpoint/2010/main" val="936180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997</Words>
  <Application>Microsoft Office PowerPoint</Application>
  <PresentationFormat>Широкоэкранный</PresentationFormat>
  <Paragraphs>140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Тема Office</vt:lpstr>
      <vt:lpstr>Искусственный интеллект в обработке результатов лидарных съемок</vt:lpstr>
      <vt:lpstr>О себе</vt:lpstr>
      <vt:lpstr>О чем так хочется сказать:</vt:lpstr>
      <vt:lpstr>Основные цели выступления :  продемонстрировать текущие возможности ИИ для решения задач ДЗЗ   простимулировать отечественные исследования и разработки</vt:lpstr>
      <vt:lpstr>Часть 1. Облако точек и классификация</vt:lpstr>
      <vt:lpstr>What is point cloud?</vt:lpstr>
      <vt:lpstr>Классификация ТЛО: на пути к автоматической векторизации</vt:lpstr>
      <vt:lpstr>Brief History: civil LiDAR</vt:lpstr>
      <vt:lpstr>Часть 2. Искусственный интеллект</vt:lpstr>
      <vt:lpstr>Искусственный интеллект – Новое электричество </vt:lpstr>
      <vt:lpstr>Application of 3D Deep Learning</vt:lpstr>
      <vt:lpstr>The main properties</vt:lpstr>
      <vt:lpstr>Structured grid-based learning</vt:lpstr>
      <vt:lpstr>Main problem of 2D CNNs in Point Cloud analysis</vt:lpstr>
      <vt:lpstr>Deep learning on raw point clouds</vt:lpstr>
      <vt:lpstr>Age of Artificial Intelligence Почему развиваются методы ИИ для ОТ?</vt:lpstr>
      <vt:lpstr>А у нас?</vt:lpstr>
      <vt:lpstr>Не все так плохо, но может быть лучше</vt:lpstr>
      <vt:lpstr>Часть 3. Проблемы и пути их решения</vt:lpstr>
      <vt:lpstr>Проблемы</vt:lpstr>
      <vt:lpstr>Что мы можем сделать?</vt:lpstr>
      <vt:lpstr>Что мы (Политех + Бента) делаем?</vt:lpstr>
      <vt:lpstr>Заключение. Результаты экспериментов</vt:lpstr>
      <vt:lpstr>Презентация PowerPoint</vt:lpstr>
      <vt:lpstr>Semantic Segmentation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on 3D Point Clouds for Geospatial Applications</dc:title>
  <dc:creator>Sergey Lytkin</dc:creator>
  <cp:lastModifiedBy>Смирнов Алексей Владимирович</cp:lastModifiedBy>
  <cp:revision>14</cp:revision>
  <dcterms:created xsi:type="dcterms:W3CDTF">2022-08-30T07:00:56Z</dcterms:created>
  <dcterms:modified xsi:type="dcterms:W3CDTF">2022-09-13T08:21:58Z</dcterms:modified>
</cp:coreProperties>
</file>