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</p:sldMasterIdLst>
  <p:notesMasterIdLst>
    <p:notesMasterId r:id="rId20"/>
  </p:notesMasterIdLst>
  <p:sldIdLst>
    <p:sldId id="256" r:id="rId2"/>
    <p:sldId id="260" r:id="rId3"/>
    <p:sldId id="261" r:id="rId4"/>
    <p:sldId id="262" r:id="rId5"/>
    <p:sldId id="267" r:id="rId6"/>
    <p:sldId id="269" r:id="rId7"/>
    <p:sldId id="258" r:id="rId8"/>
    <p:sldId id="270" r:id="rId9"/>
    <p:sldId id="278" r:id="rId10"/>
    <p:sldId id="279" r:id="rId11"/>
    <p:sldId id="263" r:id="rId12"/>
    <p:sldId id="264" r:id="rId13"/>
    <p:sldId id="275" r:id="rId14"/>
    <p:sldId id="272" r:id="rId15"/>
    <p:sldId id="274" r:id="rId16"/>
    <p:sldId id="277" r:id="rId17"/>
    <p:sldId id="276" r:id="rId18"/>
    <p:sldId id="273" r:id="rId19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Бекчанова Елена Сергеевна" initials="БЕС" lastIdx="2" clrIdx="0">
    <p:extLst>
      <p:ext uri="{19B8F6BF-5375-455C-9EA6-DF929625EA0E}">
        <p15:presenceInfo xmlns:p15="http://schemas.microsoft.com/office/powerpoint/2012/main" userId="S-1-5-21-3918458880-3420817326-4095485685-370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285096"/>
    <a:srgbClr val="FFFFFF"/>
    <a:srgbClr val="009242"/>
    <a:srgbClr val="DCE7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916" autoAdjust="0"/>
    <p:restoredTop sz="94660"/>
  </p:normalViewPr>
  <p:slideViewPr>
    <p:cSldViewPr snapToGrid="0">
      <p:cViewPr varScale="1">
        <p:scale>
          <a:sx n="78" d="100"/>
          <a:sy n="78" d="100"/>
        </p:scale>
        <p:origin x="1085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BC8BEF-5E79-4986-83C6-4151F64990BB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30092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430092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290A22-011D-4023-AE3D-DF19A1C79B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96102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90A22-011D-4023-AE3D-DF19A1C79B1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31252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90A22-011D-4023-AE3D-DF19A1C79B10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27675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90A22-011D-4023-AE3D-DF19A1C79B10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28335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90A22-011D-4023-AE3D-DF19A1C79B10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20618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90A22-011D-4023-AE3D-DF19A1C79B10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51390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90A22-011D-4023-AE3D-DF19A1C79B1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44106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90A22-011D-4023-AE3D-DF19A1C79B1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50527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90A22-011D-4023-AE3D-DF19A1C79B10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10954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90A22-011D-4023-AE3D-DF19A1C79B10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06351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90A22-011D-4023-AE3D-DF19A1C79B10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78499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90A22-011D-4023-AE3D-DF19A1C79B10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06040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90A22-011D-4023-AE3D-DF19A1C79B10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34607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90A22-011D-4023-AE3D-DF19A1C79B10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66870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2FD16-2D0A-404C-B3D9-D874D2DF08E9}" type="datetime1">
              <a:rPr lang="en-US" smtClean="0"/>
              <a:t>9/13/2022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8B8AF-B3FF-471F-B355-E2F0582DA2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3394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4C213-D957-4EE5-97E6-082C52F4E54A}" type="datetime1">
              <a:rPr lang="en-US" smtClean="0"/>
              <a:t>9/13/2022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8B8AF-B3FF-471F-B355-E2F0582DA2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6284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9D623-64E4-4A79-B898-5E1B203D26B2}" type="datetime1">
              <a:rPr lang="en-US" smtClean="0"/>
              <a:t>9/13/2022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8B8AF-B3FF-471F-B355-E2F0582DA2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7998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Holder 2"/>
          <p:cNvSpPr>
            <a:spLocks noGrp="1"/>
          </p:cNvSpPr>
          <p:nvPr>
            <p:ph type="title"/>
          </p:nvPr>
        </p:nvSpPr>
        <p:spPr bwMode="auto">
          <a:xfrm>
            <a:off x="741335" y="510827"/>
            <a:ext cx="10709331" cy="363927"/>
          </a:xfrm>
        </p:spPr>
        <p:txBody>
          <a:bodyPr lIns="0" tIns="0" rIns="0" bIns="0"/>
          <a:lstStyle>
            <a:lvl1pPr>
              <a:defRPr sz="2357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3"/>
          <p:cNvSpPr>
            <a:spLocks noGrp="1"/>
          </p:cNvSpPr>
          <p:nvPr>
            <p:ph type="ftr" sz="quarter" idx="5"/>
          </p:nvPr>
        </p:nvSpPr>
        <p:spPr bwMode="auto"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Holder 4"/>
          <p:cNvSpPr>
            <a:spLocks noGrp="1"/>
          </p:cNvSpPr>
          <p:nvPr>
            <p:ph type="dt" sz="half" idx="6"/>
          </p:nvPr>
        </p:nvSpPr>
        <p:spPr bwMode="auto"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71A89D8-8A7B-46DF-8326-D9411C75D635}" type="datetime1">
              <a:rPr lang="en-US" smtClean="0"/>
              <a:t>9/13/2022</a:t>
            </a:fld>
            <a:endParaRPr lang="en-US"/>
          </a:p>
        </p:txBody>
      </p:sp>
      <p:sp>
        <p:nvSpPr>
          <p:cNvPr id="7" name="Holder 5"/>
          <p:cNvSpPr>
            <a:spLocks noGrp="1"/>
          </p:cNvSpPr>
          <p:nvPr>
            <p:ph type="sldNum" sz="quarter" idx="7"/>
          </p:nvPr>
        </p:nvSpPr>
        <p:spPr bwMode="auto"/>
        <p:txBody>
          <a:bodyPr lIns="0" tIns="0" rIns="0" bIns="0"/>
          <a:lstStyle>
            <a:lvl1pPr>
              <a:defRPr sz="1357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89529">
              <a:lnSpc>
                <a:spcPts val="1551"/>
              </a:lnSpc>
              <a:defRPr/>
            </a:pPr>
            <a:fld id="{81D60167-4931-47E6-BA6A-407CBD079E47}" type="slidenum">
              <a:rPr lang="ru-RU" spc="-152" smtClean="0">
                <a:solidFill>
                  <a:srgbClr val="FFFFFF"/>
                </a:solidFill>
                <a:latin typeface="Arial Narrow"/>
                <a:cs typeface="Arial Narrow"/>
              </a:rPr>
              <a:pPr marL="89529">
                <a:lnSpc>
                  <a:spcPts val="1551"/>
                </a:lnSpc>
                <a:defRPr/>
              </a:pPr>
              <a:t>‹#›</a:t>
            </a:fld>
            <a:endParaRPr lang="ru-RU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592984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6AD32-3C1D-4301-8026-A996BFC940DA}" type="datetime1">
              <a:rPr lang="en-US" smtClean="0"/>
              <a:t>9/13/2022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8B8AF-B3FF-471F-B355-E2F0582DA2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8927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8BE6F-5198-4F70-BE53-635024A6BD4C}" type="datetime1">
              <a:rPr lang="en-US" smtClean="0"/>
              <a:t>9/13/2022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8B8AF-B3FF-471F-B355-E2F0582DA2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3692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04692-AB04-46FC-9A96-259D012BD578}" type="datetime1">
              <a:rPr lang="en-US" smtClean="0"/>
              <a:t>9/13/2022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8B8AF-B3FF-471F-B355-E2F0582DA2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4731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29CB1-FDDD-478E-B135-64FF2AF37998}" type="datetime1">
              <a:rPr lang="en-US" smtClean="0"/>
              <a:t>9/13/2022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8B8AF-B3FF-471F-B355-E2F0582DA2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4629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89D07-2F0E-4A19-AD09-E44714A8CC62}" type="datetime1">
              <a:rPr lang="en-US" smtClean="0"/>
              <a:t>9/13/2022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8B8AF-B3FF-471F-B355-E2F0582DA2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4227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DBC7B-5E61-40A5-8CF4-1FA7FD23EACD}" type="datetime1">
              <a:rPr lang="en-US" smtClean="0"/>
              <a:t>9/13/2022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8B8AF-B3FF-471F-B355-E2F0582DA2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5893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A8EB7-1B1D-404A-A96A-F125BEA8C589}" type="datetime1">
              <a:rPr lang="en-US" smtClean="0"/>
              <a:t>9/13/2022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8B8AF-B3FF-471F-B355-E2F0582DA2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8483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E8C1E-A320-40F9-B075-40D4C887D5F1}" type="datetime1">
              <a:rPr lang="en-US" smtClean="0"/>
              <a:t>9/13/2022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8B8AF-B3FF-471F-B355-E2F0582DA2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2647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D43B89-8D7D-4207-89C8-27DDDC45D729}" type="datetime1">
              <a:rPr lang="en-US" smtClean="0"/>
              <a:t>9/13/2022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48B8AF-B3FF-471F-B355-E2F0582DA2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7554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cgkipd.ru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Номер слайда 2"/>
          <p:cNvSpPr>
            <a:spLocks noGrp="1"/>
          </p:cNvSpPr>
          <p:nvPr>
            <p:ph type="sldNum" sz="quarter" idx="7"/>
          </p:nvPr>
        </p:nvSpPr>
        <p:spPr bwMode="auto"/>
        <p:txBody>
          <a:bodyPr/>
          <a:lstStyle/>
          <a:p>
            <a:pPr marL="89529">
              <a:lnSpc>
                <a:spcPts val="1551"/>
              </a:lnSpc>
              <a:defRPr/>
            </a:pPr>
            <a:fld id="{81D60167-4931-47E6-BA6A-407CBD079E47}" type="slidenum">
              <a:rPr lang="ru-RU" spc="-152">
                <a:solidFill>
                  <a:srgbClr val="FFFFFF"/>
                </a:solidFill>
                <a:latin typeface="Arial Narrow"/>
                <a:cs typeface="Arial Narrow"/>
              </a:rPr>
              <a:pPr marL="89529">
                <a:lnSpc>
                  <a:spcPts val="1551"/>
                </a:lnSpc>
                <a:defRPr/>
              </a:pPr>
              <a:t>1</a:t>
            </a:fld>
            <a:endParaRPr lang="ru-RU">
              <a:latin typeface="Arial Narrow"/>
              <a:cs typeface="Arial Narrow"/>
            </a:endParaRPr>
          </a:p>
        </p:txBody>
      </p:sp>
      <p:sp>
        <p:nvSpPr>
          <p:cNvPr id="9" name="Title 2"/>
          <p:cNvSpPr>
            <a:spLocks noGrp="1"/>
          </p:cNvSpPr>
          <p:nvPr/>
        </p:nvSpPr>
        <p:spPr bwMode="ltGray">
          <a:xfrm>
            <a:off x="631461" y="1598968"/>
            <a:ext cx="5444874" cy="2954655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 defTabSz="914400" rtl="0" eaLnBrk="1" latinLnBrk="0" hangingPunct="1">
              <a:lnSpc>
                <a:spcPct val="93000"/>
              </a:lnSpc>
              <a:spcBef>
                <a:spcPct val="0"/>
              </a:spcBef>
              <a:buNone/>
              <a:defRPr sz="3200" b="1" kern="1200" baseline="0">
                <a:solidFill>
                  <a:srgbClr val="374140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pPr>
              <a:lnSpc>
                <a:spcPct val="80000"/>
              </a:lnSpc>
            </a:pPr>
            <a:r>
              <a:rPr lang="ru-RU" sz="4800" b="0" dirty="0" smtClean="0">
                <a:solidFill>
                  <a:schemeClr val="tx1"/>
                </a:solidFill>
                <a:latin typeface="+mn-lt"/>
              </a:rPr>
              <a:t>Создание и развитие</a:t>
            </a:r>
          </a:p>
          <a:p>
            <a:pPr>
              <a:lnSpc>
                <a:spcPct val="80000"/>
              </a:lnSpc>
            </a:pPr>
            <a:r>
              <a:rPr lang="ru-RU" sz="4800" b="0" dirty="0" smtClean="0">
                <a:solidFill>
                  <a:schemeClr val="tx1"/>
                </a:solidFill>
                <a:latin typeface="+mn-lt"/>
              </a:rPr>
              <a:t>ФЕДЕРАЛЬНОЙ СЕТИ</a:t>
            </a:r>
            <a:br>
              <a:rPr lang="ru-RU" sz="4800" b="0" dirty="0" smtClean="0">
                <a:solidFill>
                  <a:schemeClr val="tx1"/>
                </a:solidFill>
                <a:latin typeface="+mn-lt"/>
              </a:rPr>
            </a:br>
            <a:r>
              <a:rPr lang="ru-RU" sz="4800" b="0" dirty="0">
                <a:solidFill>
                  <a:schemeClr val="tx1"/>
                </a:solidFill>
                <a:latin typeface="+mn-lt"/>
              </a:rPr>
              <a:t>Г</a:t>
            </a:r>
            <a:r>
              <a:rPr lang="ru-RU" sz="4800" b="0" dirty="0" smtClean="0">
                <a:solidFill>
                  <a:schemeClr val="tx1"/>
                </a:solidFill>
                <a:latin typeface="+mn-lt"/>
              </a:rPr>
              <a:t>ЕОДЕЗИЧЕСКИХ </a:t>
            </a:r>
            <a:r>
              <a:rPr lang="ru-RU" sz="4800" b="0" dirty="0">
                <a:solidFill>
                  <a:schemeClr val="tx1"/>
                </a:solidFill>
                <a:latin typeface="+mn-lt"/>
              </a:rPr>
              <a:t>С</a:t>
            </a:r>
            <a:r>
              <a:rPr lang="ru-RU" sz="4800" b="0" dirty="0" smtClean="0">
                <a:solidFill>
                  <a:schemeClr val="tx1"/>
                </a:solidFill>
                <a:latin typeface="+mn-lt"/>
              </a:rPr>
              <a:t>ТАНЦИЙ</a:t>
            </a:r>
            <a:endParaRPr lang="en-US" sz="4800" b="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6" name="Picture 2" descr="Федеральный научно-технический центр геодезии, картографии и инфраструктуры пространственных данных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927" y="189319"/>
            <a:ext cx="1799609" cy="611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4972" y="4690150"/>
            <a:ext cx="678102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28509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Начальник отдела космической геодезии</a:t>
            </a:r>
          </a:p>
          <a:p>
            <a:r>
              <a:rPr lang="ru-RU" sz="2800" b="1" dirty="0" smtClean="0">
                <a:solidFill>
                  <a:srgbClr val="28509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ФГБУ «Центр геодезии, картографии и ИПД»</a:t>
            </a:r>
          </a:p>
          <a:p>
            <a:r>
              <a:rPr lang="ru-RU" sz="2800" b="1" dirty="0" smtClean="0">
                <a:solidFill>
                  <a:srgbClr val="28509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Лапшин Алексей Юрьевич</a:t>
            </a:r>
            <a:endParaRPr lang="ru-RU" sz="2800" spc="-150" dirty="0">
              <a:solidFill>
                <a:srgbClr val="28509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ru-RU" spc="-150" dirty="0">
              <a:solidFill>
                <a:srgbClr val="28509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ru-RU" sz="2400" b="1" dirty="0" smtClean="0">
                <a:solidFill>
                  <a:srgbClr val="28509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Санкт-Петербург, 2022 г.</a:t>
            </a:r>
            <a:endParaRPr lang="ru-RU" sz="2400" b="1" dirty="0">
              <a:solidFill>
                <a:srgbClr val="28509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23" y="189319"/>
            <a:ext cx="1675418" cy="612161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4591050" y="-1222049"/>
            <a:ext cx="8190069" cy="10740449"/>
            <a:chOff x="4591050" y="-1222049"/>
            <a:chExt cx="8190069" cy="10740449"/>
          </a:xfrm>
        </p:grpSpPr>
        <p:pic>
          <p:nvPicPr>
            <p:cNvPr id="11" name="Рисунок 11"/>
            <p:cNvPicPr>
              <a:picLocks noChangeAspect="1"/>
            </p:cNvPicPr>
            <p:nvPr/>
          </p:nvPicPr>
          <p:blipFill>
            <a:blip r:embed="rId5"/>
            <a:stretch/>
          </p:blipFill>
          <p:spPr bwMode="auto">
            <a:xfrm>
              <a:off x="4591050" y="-1222049"/>
              <a:ext cx="8190069" cy="10740449"/>
            </a:xfrm>
            <a:prstGeom prst="rect">
              <a:avLst/>
            </a:prstGeom>
          </p:spPr>
        </p:pic>
        <p:grpSp>
          <p:nvGrpSpPr>
            <p:cNvPr id="8" name="Группа 7"/>
            <p:cNvGrpSpPr/>
            <p:nvPr/>
          </p:nvGrpSpPr>
          <p:grpSpPr>
            <a:xfrm>
              <a:off x="6743010" y="2"/>
              <a:ext cx="5448990" cy="6858000"/>
              <a:chOff x="6743010" y="2"/>
              <a:chExt cx="5448990" cy="6858000"/>
            </a:xfrm>
          </p:grpSpPr>
          <p:pic>
            <p:nvPicPr>
              <p:cNvPr id="12" name="Рисунок 12"/>
              <p:cNvPicPr>
                <a:picLocks noChangeAspect="1"/>
              </p:cNvPicPr>
              <p:nvPr/>
            </p:nvPicPr>
            <p:blipFill>
              <a:blip r:embed="rId6"/>
              <a:stretch/>
            </p:blipFill>
            <p:spPr bwMode="auto">
              <a:xfrm>
                <a:off x="6743010" y="2"/>
                <a:ext cx="5448990" cy="6858000"/>
              </a:xfrm>
              <a:prstGeom prst="rect">
                <a:avLst/>
              </a:prstGeom>
            </p:spPr>
          </p:pic>
          <p:pic>
            <p:nvPicPr>
              <p:cNvPr id="7" name="Рисунок 6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709" t="39148" r="51903" b="44539"/>
              <a:stretch/>
            </p:blipFill>
            <p:spPr>
              <a:xfrm>
                <a:off x="8636000" y="2688686"/>
                <a:ext cx="729575" cy="1118681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674218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28"/>
          <p:cNvSpPr/>
          <p:nvPr/>
        </p:nvSpPr>
        <p:spPr bwMode="auto">
          <a:xfrm>
            <a:off x="0" y="225002"/>
            <a:ext cx="1219200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2400" b="1" dirty="0" smtClean="0">
                <a:cs typeface="Segoe UI" panose="020B0502040204020203" pitchFamily="34" charset="0"/>
              </a:rPr>
              <a:t>График изменения СКО</a:t>
            </a:r>
            <a:endParaRPr lang="ru-RU" sz="2400" b="1" dirty="0">
              <a:cs typeface="Segoe UI" panose="020B0502040204020203" pitchFamily="34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1699091" y="712270"/>
            <a:ext cx="7853573" cy="6073542"/>
            <a:chOff x="2186767" y="712270"/>
            <a:chExt cx="7853573" cy="6073542"/>
          </a:xfrm>
        </p:grpSpPr>
        <p:grpSp>
          <p:nvGrpSpPr>
            <p:cNvPr id="3" name="Группа 2"/>
            <p:cNvGrpSpPr/>
            <p:nvPr/>
          </p:nvGrpSpPr>
          <p:grpSpPr>
            <a:xfrm>
              <a:off x="2186767" y="712270"/>
              <a:ext cx="7853573" cy="6073542"/>
              <a:chOff x="6369271" y="1220989"/>
              <a:chExt cx="5578658" cy="4314241"/>
            </a:xfrm>
          </p:grpSpPr>
          <p:pic>
            <p:nvPicPr>
              <p:cNvPr id="36" name="Рисунок 35"/>
              <p:cNvPicPr>
                <a:picLocks noChangeAspect="1"/>
              </p:cNvPicPr>
              <p:nvPr/>
            </p:nvPicPr>
            <p:blipFill rotWithShape="1">
              <a:blip r:embed="rId3"/>
              <a:srcRect l="1185" t="14442" r="19198" b="9410"/>
              <a:stretch/>
            </p:blipFill>
            <p:spPr>
              <a:xfrm>
                <a:off x="6369271" y="1220989"/>
                <a:ext cx="5578658" cy="4314241"/>
              </a:xfrm>
              <a:prstGeom prst="rect">
                <a:avLst/>
              </a:prstGeom>
            </p:spPr>
          </p:pic>
          <p:sp>
            <p:nvSpPr>
              <p:cNvPr id="2" name="Прямоугольник 1"/>
              <p:cNvSpPr/>
              <p:nvPr/>
            </p:nvSpPr>
            <p:spPr>
              <a:xfrm>
                <a:off x="6411955" y="1275686"/>
                <a:ext cx="545312" cy="91664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>
                <a:noAutofit/>
              </a:bodyPr>
              <a:lstStyle/>
              <a:p>
                <a:pPr algn="r">
                  <a:lnSpc>
                    <a:spcPct val="150000"/>
                  </a:lnSpc>
                </a:pPr>
                <a:r>
                  <a:rPr lang="en-US" sz="1600" b="1" dirty="0" smtClean="0">
                    <a:solidFill>
                      <a:schemeClr val="tx1"/>
                    </a:solidFill>
                  </a:rPr>
                  <a:t>0.0007</a:t>
                </a:r>
                <a:endParaRPr lang="ru-RU" sz="1600" b="1" dirty="0">
                  <a:solidFill>
                    <a:schemeClr val="tx1"/>
                  </a:solidFill>
                </a:endParaRPr>
              </a:p>
              <a:p>
                <a:pPr algn="r">
                  <a:lnSpc>
                    <a:spcPct val="150000"/>
                  </a:lnSpc>
                </a:pPr>
                <a:r>
                  <a:rPr lang="en-US" sz="1600" b="1" dirty="0" smtClean="0">
                    <a:solidFill>
                      <a:schemeClr val="tx1"/>
                    </a:solidFill>
                  </a:rPr>
                  <a:t>0.00065</a:t>
                </a:r>
                <a:endParaRPr lang="ru-RU" sz="1600" b="1" dirty="0">
                  <a:solidFill>
                    <a:schemeClr val="tx1"/>
                  </a:solidFill>
                </a:endParaRPr>
              </a:p>
              <a:p>
                <a:pPr algn="r">
                  <a:lnSpc>
                    <a:spcPct val="150000"/>
                  </a:lnSpc>
                </a:pPr>
                <a:r>
                  <a:rPr lang="en-US" sz="1600" b="1" dirty="0" smtClean="0">
                    <a:solidFill>
                      <a:schemeClr val="tx1"/>
                    </a:solidFill>
                  </a:rPr>
                  <a:t>0.0006</a:t>
                </a:r>
                <a:endParaRPr lang="ru-RU" sz="1600" b="1" dirty="0">
                  <a:solidFill>
                    <a:schemeClr val="tx1"/>
                  </a:solidFill>
                </a:endParaRPr>
              </a:p>
              <a:p>
                <a:pPr algn="r">
                  <a:lnSpc>
                    <a:spcPct val="150000"/>
                  </a:lnSpc>
                </a:pPr>
                <a:r>
                  <a:rPr lang="en-US" sz="1600" b="1" dirty="0" smtClean="0">
                    <a:solidFill>
                      <a:schemeClr val="tx1"/>
                    </a:solidFill>
                  </a:rPr>
                  <a:t>0.00055</a:t>
                </a:r>
                <a:endParaRPr lang="ru-RU" sz="1600" b="1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5" name="Прямоугольник 14"/>
            <p:cNvSpPr/>
            <p:nvPr/>
          </p:nvSpPr>
          <p:spPr bwMode="auto">
            <a:xfrm>
              <a:off x="2262673" y="2741595"/>
              <a:ext cx="767684" cy="12904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>
              <a:no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sz="1600" b="1" dirty="0" smtClean="0">
                  <a:solidFill>
                    <a:schemeClr val="tx1"/>
                  </a:solidFill>
                </a:rPr>
                <a:t>0.0007</a:t>
              </a:r>
              <a:endParaRPr lang="ru-RU" sz="1600" b="1" dirty="0">
                <a:solidFill>
                  <a:schemeClr val="tx1"/>
                </a:solidFill>
              </a:endParaRPr>
            </a:p>
            <a:p>
              <a:pPr algn="r">
                <a:lnSpc>
                  <a:spcPct val="150000"/>
                </a:lnSpc>
              </a:pPr>
              <a:r>
                <a:rPr lang="en-US" sz="1600" b="1" dirty="0" smtClean="0">
                  <a:solidFill>
                    <a:schemeClr val="tx1"/>
                  </a:solidFill>
                </a:rPr>
                <a:t>0.0006</a:t>
              </a:r>
            </a:p>
            <a:p>
              <a:pPr algn="r">
                <a:lnSpc>
                  <a:spcPct val="150000"/>
                </a:lnSpc>
              </a:pPr>
              <a:r>
                <a:rPr lang="en-US" sz="1600" b="1" dirty="0" smtClean="0">
                  <a:solidFill>
                    <a:schemeClr val="tx1"/>
                  </a:solidFill>
                </a:rPr>
                <a:t>0.0005</a:t>
              </a:r>
              <a:endParaRPr lang="ru-RU" sz="1600" b="1" dirty="0">
                <a:solidFill>
                  <a:schemeClr val="tx1"/>
                </a:solidFill>
              </a:endParaRPr>
            </a:p>
            <a:p>
              <a:pPr algn="r">
                <a:lnSpc>
                  <a:spcPct val="150000"/>
                </a:lnSpc>
              </a:pPr>
              <a:r>
                <a:rPr lang="en-US" sz="1600" b="1" dirty="0" smtClean="0">
                  <a:solidFill>
                    <a:schemeClr val="tx1"/>
                  </a:solidFill>
                </a:rPr>
                <a:t>0.0004</a:t>
              </a:r>
              <a:endParaRPr lang="ru-RU" sz="1600" b="1" dirty="0">
                <a:solidFill>
                  <a:schemeClr val="tx1"/>
                </a:solidFill>
              </a:endParaRPr>
            </a:p>
          </p:txBody>
        </p:sp>
        <p:sp>
          <p:nvSpPr>
            <p:cNvPr id="16" name="Прямоугольник 15"/>
            <p:cNvSpPr/>
            <p:nvPr/>
          </p:nvSpPr>
          <p:spPr bwMode="auto">
            <a:xfrm>
              <a:off x="2270700" y="4731468"/>
              <a:ext cx="767684" cy="12904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>
              <a:no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sz="1600" b="1" dirty="0" smtClean="0">
                  <a:solidFill>
                    <a:schemeClr val="tx1"/>
                  </a:solidFill>
                </a:rPr>
                <a:t>0.0009</a:t>
              </a:r>
              <a:endParaRPr lang="ru-RU" sz="1600" b="1" dirty="0">
                <a:solidFill>
                  <a:schemeClr val="tx1"/>
                </a:solidFill>
              </a:endParaRPr>
            </a:p>
            <a:p>
              <a:pPr algn="r">
                <a:lnSpc>
                  <a:spcPct val="150000"/>
                </a:lnSpc>
              </a:pPr>
              <a:r>
                <a:rPr lang="en-US" sz="1600" b="1" dirty="0" smtClean="0">
                  <a:solidFill>
                    <a:schemeClr val="tx1"/>
                  </a:solidFill>
                </a:rPr>
                <a:t>0.0008</a:t>
              </a:r>
            </a:p>
            <a:p>
              <a:pPr algn="r">
                <a:lnSpc>
                  <a:spcPct val="150000"/>
                </a:lnSpc>
              </a:pPr>
              <a:r>
                <a:rPr lang="en-US" sz="1600" b="1" dirty="0" smtClean="0">
                  <a:solidFill>
                    <a:schemeClr val="tx1"/>
                  </a:solidFill>
                </a:rPr>
                <a:t>0.0007</a:t>
              </a:r>
              <a:endParaRPr lang="ru-RU" sz="1600" b="1" dirty="0">
                <a:solidFill>
                  <a:schemeClr val="tx1"/>
                </a:solidFill>
              </a:endParaRPr>
            </a:p>
            <a:p>
              <a:pPr algn="r">
                <a:lnSpc>
                  <a:spcPct val="150000"/>
                </a:lnSpc>
              </a:pPr>
              <a:r>
                <a:rPr lang="en-US" sz="1600" b="1" dirty="0" smtClean="0">
                  <a:solidFill>
                    <a:schemeClr val="tx1"/>
                  </a:solidFill>
                </a:rPr>
                <a:t>0.0006</a:t>
              </a:r>
              <a:endParaRPr lang="ru-RU" sz="1600" b="1" dirty="0">
                <a:solidFill>
                  <a:schemeClr val="tx1"/>
                </a:solidFill>
              </a:endParaRPr>
            </a:p>
          </p:txBody>
        </p:sp>
        <p:sp>
          <p:nvSpPr>
            <p:cNvPr id="17" name="Прямоугольник 16"/>
            <p:cNvSpPr/>
            <p:nvPr/>
          </p:nvSpPr>
          <p:spPr bwMode="auto">
            <a:xfrm>
              <a:off x="3099339" y="2071656"/>
              <a:ext cx="6853183" cy="2629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t" anchorCtr="1">
              <a:noAutofit/>
            </a:bodyPr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12.08.22          14.08.22           16.08.22           18.08.22           20.08.22          22.08.22	</a:t>
              </a:r>
              <a:endParaRPr lang="ru-RU" sz="1600" dirty="0" smtClean="0">
                <a:solidFill>
                  <a:schemeClr val="tx1"/>
                </a:solidFill>
              </a:endParaRPr>
            </a:p>
          </p:txBody>
        </p:sp>
        <p:sp>
          <p:nvSpPr>
            <p:cNvPr id="18" name="Прямоугольник 17"/>
            <p:cNvSpPr/>
            <p:nvPr/>
          </p:nvSpPr>
          <p:spPr bwMode="auto">
            <a:xfrm>
              <a:off x="3038384" y="4032035"/>
              <a:ext cx="6853183" cy="2629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t" anchorCtr="1">
              <a:noAutofit/>
            </a:bodyPr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12.08.22          14.08.22           16.08.22           18.08.22           20.08.22          22.08.22	</a:t>
              </a:r>
              <a:endParaRPr lang="ru-RU" sz="1600" dirty="0" smtClean="0">
                <a:solidFill>
                  <a:schemeClr val="tx1"/>
                </a:solidFill>
              </a:endParaRPr>
            </a:p>
          </p:txBody>
        </p:sp>
        <p:sp>
          <p:nvSpPr>
            <p:cNvPr id="19" name="Прямоугольник 18"/>
            <p:cNvSpPr/>
            <p:nvPr/>
          </p:nvSpPr>
          <p:spPr bwMode="auto">
            <a:xfrm>
              <a:off x="3099338" y="6061521"/>
              <a:ext cx="6853183" cy="2629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t" anchorCtr="1">
              <a:noAutofit/>
            </a:bodyPr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12.08.22          14.08.22           16.08.22           18.08.22           20.08.22          22.08.22	</a:t>
              </a:r>
              <a:endParaRPr lang="ru-RU" sz="1600" dirty="0" smtClean="0">
                <a:solidFill>
                  <a:schemeClr val="tx1"/>
                </a:solidFill>
              </a:endParaRPr>
            </a:p>
          </p:txBody>
        </p:sp>
        <p:sp>
          <p:nvSpPr>
            <p:cNvPr id="20" name="Прямоугольник 19"/>
            <p:cNvSpPr/>
            <p:nvPr/>
          </p:nvSpPr>
          <p:spPr bwMode="auto">
            <a:xfrm>
              <a:off x="5888029" y="2324951"/>
              <a:ext cx="907408" cy="2284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>
              <a:noAutofit/>
            </a:bodyPr>
            <a:lstStyle/>
            <a:p>
              <a:pPr algn="ctr">
                <a:lnSpc>
                  <a:spcPct val="150000"/>
                </a:lnSpc>
              </a:pPr>
              <a:r>
                <a:rPr lang="ru-RU" sz="1600" b="1" dirty="0" smtClean="0">
                  <a:solidFill>
                    <a:schemeClr val="tx1"/>
                  </a:solidFill>
                </a:rPr>
                <a:t>СКО </a:t>
              </a:r>
              <a:r>
                <a:rPr lang="en-US" sz="1600" b="1" dirty="0" smtClean="0">
                  <a:solidFill>
                    <a:schemeClr val="tx1"/>
                  </a:solidFill>
                </a:rPr>
                <a:t>X, m</a:t>
              </a:r>
              <a:endParaRPr lang="ru-RU" sz="1600" b="1" dirty="0" smtClean="0">
                <a:solidFill>
                  <a:schemeClr val="tx1"/>
                </a:solidFill>
              </a:endParaRPr>
            </a:p>
          </p:txBody>
        </p:sp>
        <p:sp>
          <p:nvSpPr>
            <p:cNvPr id="21" name="Прямоугольник 20"/>
            <p:cNvSpPr/>
            <p:nvPr/>
          </p:nvSpPr>
          <p:spPr bwMode="auto">
            <a:xfrm>
              <a:off x="5888029" y="4299741"/>
              <a:ext cx="907408" cy="2284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>
              <a:noAutofit/>
            </a:bodyPr>
            <a:lstStyle/>
            <a:p>
              <a:pPr algn="ctr">
                <a:lnSpc>
                  <a:spcPct val="150000"/>
                </a:lnSpc>
              </a:pPr>
              <a:r>
                <a:rPr lang="ru-RU" sz="1600" b="1" dirty="0" smtClean="0">
                  <a:solidFill>
                    <a:schemeClr val="tx1"/>
                  </a:solidFill>
                </a:rPr>
                <a:t>СКО </a:t>
              </a:r>
              <a:r>
                <a:rPr lang="en-US" sz="1600" b="1" dirty="0" smtClean="0">
                  <a:solidFill>
                    <a:schemeClr val="tx1"/>
                  </a:solidFill>
                </a:rPr>
                <a:t>Y, m</a:t>
              </a:r>
              <a:endParaRPr lang="ru-RU" sz="1600" b="1" dirty="0" smtClean="0">
                <a:solidFill>
                  <a:schemeClr val="tx1"/>
                </a:solidFill>
              </a:endParaRPr>
            </a:p>
          </p:txBody>
        </p:sp>
        <p:sp>
          <p:nvSpPr>
            <p:cNvPr id="22" name="Прямоугольник 21"/>
            <p:cNvSpPr/>
            <p:nvPr/>
          </p:nvSpPr>
          <p:spPr bwMode="auto">
            <a:xfrm>
              <a:off x="5888029" y="6305191"/>
              <a:ext cx="907408" cy="2284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>
              <a:noAutofit/>
            </a:bodyPr>
            <a:lstStyle/>
            <a:p>
              <a:pPr algn="ctr">
                <a:lnSpc>
                  <a:spcPct val="150000"/>
                </a:lnSpc>
              </a:pPr>
              <a:r>
                <a:rPr lang="ru-RU" sz="1600" b="1" dirty="0" smtClean="0">
                  <a:solidFill>
                    <a:schemeClr val="tx1"/>
                  </a:solidFill>
                </a:rPr>
                <a:t>СКО </a:t>
              </a:r>
              <a:r>
                <a:rPr lang="en-US" sz="1600" b="1" dirty="0" smtClean="0">
                  <a:solidFill>
                    <a:schemeClr val="tx1"/>
                  </a:solidFill>
                </a:rPr>
                <a:t>Z, m</a:t>
              </a:r>
              <a:endParaRPr lang="ru-RU" sz="1600" b="1" dirty="0" smtClean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9637461" y="210018"/>
            <a:ext cx="2415199" cy="2768320"/>
            <a:chOff x="7881699" y="6074257"/>
            <a:chExt cx="4245638" cy="642947"/>
          </a:xfrm>
        </p:grpSpPr>
        <p:sp>
          <p:nvSpPr>
            <p:cNvPr id="24" name="Скругленный прямоугольник 23"/>
            <p:cNvSpPr/>
            <p:nvPr/>
          </p:nvSpPr>
          <p:spPr>
            <a:xfrm>
              <a:off x="7881699" y="6074257"/>
              <a:ext cx="4245638" cy="642947"/>
            </a:xfrm>
            <a:prstGeom prst="roundRect">
              <a:avLst/>
            </a:prstGeom>
            <a:solidFill>
              <a:schemeClr val="bg1">
                <a:alpha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909001" y="6095199"/>
              <a:ext cx="4170661" cy="6218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ru-RU" sz="1600" dirty="0" smtClean="0">
                  <a:solidFill>
                    <a:srgbClr val="285096"/>
                  </a:solidFill>
                  <a:latin typeface="Trebuchet MS" panose="020B0603020202020204" pitchFamily="34" charset="0"/>
                </a:rPr>
                <a:t>Точность определения координат пунктов ФСГС – 3 см</a:t>
              </a:r>
              <a:endParaRPr lang="en-US" sz="1600" dirty="0" smtClean="0">
                <a:solidFill>
                  <a:srgbClr val="285096"/>
                </a:solidFill>
                <a:latin typeface="Trebuchet MS" panose="020B0603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endParaRPr lang="ru-RU" sz="1600" dirty="0" smtClean="0">
                <a:solidFill>
                  <a:srgbClr val="285096"/>
                </a:solidFill>
                <a:latin typeface="Trebuchet MS" panose="020B0603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ru-RU" sz="1600" dirty="0" smtClean="0">
                  <a:solidFill>
                    <a:srgbClr val="285096"/>
                  </a:solidFill>
                  <a:latin typeface="Trebuchet MS" panose="020B0603020202020204" pitchFamily="34" charset="0"/>
                </a:rPr>
                <a:t>Точность взаимного положения пунктов ФСГС – 1 см</a:t>
              </a:r>
              <a:endParaRPr lang="ru-RU" sz="1600" dirty="0">
                <a:solidFill>
                  <a:srgbClr val="285096"/>
                </a:solidFill>
                <a:latin typeface="Trebuchet MS" panose="020B0603020202020204" pitchFamily="34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1660777" y="6444343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11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49608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Прямоугольник 28"/>
          <p:cNvSpPr/>
          <p:nvPr/>
        </p:nvSpPr>
        <p:spPr bwMode="auto">
          <a:xfrm>
            <a:off x="195466" y="337352"/>
            <a:ext cx="6104713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2400" b="1" dirty="0" smtClean="0">
                <a:solidFill>
                  <a:srgbClr val="285096"/>
                </a:solidFill>
                <a:cs typeface="Segoe UI" panose="020B0502040204020203" pitchFamily="34" charset="0"/>
              </a:rPr>
              <a:t>Список владельцев ДГС, в настоящее время подключенных к ФСГС </a:t>
            </a:r>
            <a:endParaRPr lang="ru-RU" sz="2400" b="1" dirty="0">
              <a:solidFill>
                <a:srgbClr val="285096"/>
              </a:solidFill>
              <a:cs typeface="Segoe UI" panose="020B0502040204020203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318031" y="80959"/>
            <a:ext cx="11804297" cy="6725977"/>
            <a:chOff x="318031" y="80959"/>
            <a:chExt cx="11804297" cy="6725977"/>
          </a:xfrm>
        </p:grpSpPr>
        <p:sp>
          <p:nvSpPr>
            <p:cNvPr id="13" name="Прямоугольник 28"/>
            <p:cNvSpPr/>
            <p:nvPr/>
          </p:nvSpPr>
          <p:spPr bwMode="auto">
            <a:xfrm>
              <a:off x="318031" y="1020737"/>
              <a:ext cx="7473669" cy="57861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  <a:defRPr/>
              </a:pPr>
              <a:r>
                <a:rPr lang="ru-RU" sz="2000" dirty="0">
                  <a:cs typeface="Segoe UI" panose="020B0502040204020203" pitchFamily="34" charset="0"/>
                </a:rPr>
                <a:t>EFT Group</a:t>
              </a:r>
            </a:p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  <a:defRPr/>
              </a:pPr>
              <a:r>
                <a:rPr lang="ru-RU" sz="2000" dirty="0" smtClean="0">
                  <a:cs typeface="Segoe UI" panose="020B0502040204020203" pitchFamily="34" charset="0"/>
                </a:rPr>
                <a:t>АО </a:t>
              </a:r>
              <a:r>
                <a:rPr lang="ru-RU" sz="2000" dirty="0">
                  <a:cs typeface="Segoe UI" panose="020B0502040204020203" pitchFamily="34" charset="0"/>
                </a:rPr>
                <a:t>"ПРИН"</a:t>
              </a:r>
            </a:p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  <a:defRPr/>
              </a:pPr>
              <a:r>
                <a:rPr lang="ru-RU" sz="2000" dirty="0">
                  <a:cs typeface="Segoe UI" panose="020B0502040204020203" pitchFamily="34" charset="0"/>
                </a:rPr>
                <a:t>АО "Терминал-Рощино"</a:t>
              </a:r>
            </a:p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  <a:defRPr/>
              </a:pPr>
              <a:r>
                <a:rPr lang="ru-RU" sz="2000" dirty="0">
                  <a:cs typeface="Segoe UI" panose="020B0502040204020203" pitchFamily="34" charset="0"/>
                </a:rPr>
                <a:t>АО «Ростехинвентаризация </a:t>
              </a:r>
              <a:r>
                <a:rPr lang="ru-RU" sz="2000" dirty="0" smtClean="0">
                  <a:cs typeface="Segoe UI" panose="020B0502040204020203" pitchFamily="34" charset="0"/>
                </a:rPr>
                <a:t>– Федеральное </a:t>
              </a:r>
              <a:r>
                <a:rPr lang="ru-RU" sz="2000" dirty="0">
                  <a:cs typeface="Segoe UI" panose="020B0502040204020203" pitchFamily="34" charset="0"/>
                </a:rPr>
                <a:t>БТИ»</a:t>
              </a:r>
            </a:p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  <a:defRPr/>
              </a:pPr>
              <a:r>
                <a:rPr lang="ru-RU" sz="2000" dirty="0">
                  <a:cs typeface="Segoe UI" panose="020B0502040204020203" pitchFamily="34" charset="0"/>
                </a:rPr>
                <a:t>АУ «ЦИТ» Минцифры Чувашии</a:t>
              </a:r>
            </a:p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  <a:defRPr/>
              </a:pPr>
              <a:r>
                <a:rPr lang="ru-RU" sz="2000" dirty="0" smtClean="0">
                  <a:cs typeface="Segoe UI" panose="020B0502040204020203" pitchFamily="34" charset="0"/>
                </a:rPr>
                <a:t>ГБУ </a:t>
              </a:r>
              <a:r>
                <a:rPr lang="ru-RU" sz="2000" dirty="0">
                  <a:cs typeface="Segoe UI" panose="020B0502040204020203" pitchFamily="34" charset="0"/>
                </a:rPr>
                <a:t>«Мосгоргеотрест</a:t>
              </a:r>
              <a:r>
                <a:rPr lang="ru-RU" sz="2000" dirty="0" smtClean="0">
                  <a:cs typeface="Segoe UI" panose="020B0502040204020203" pitchFamily="34" charset="0"/>
                </a:rPr>
                <a:t>»</a:t>
              </a:r>
              <a:endParaRPr lang="ru-RU" sz="2000" dirty="0">
                <a:cs typeface="Segoe UI" panose="020B0502040204020203" pitchFamily="34" charset="0"/>
              </a:endParaRPr>
            </a:p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  <a:defRPr/>
              </a:pPr>
              <a:r>
                <a:rPr lang="ru-RU" sz="2000" dirty="0">
                  <a:cs typeface="Segoe UI" panose="020B0502040204020203" pitchFamily="34" charset="0"/>
                </a:rPr>
                <a:t>ОГУП "Липецкоблтехинвентаризация"</a:t>
              </a:r>
            </a:p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  <a:defRPr/>
              </a:pPr>
              <a:r>
                <a:rPr lang="ru-RU" sz="2000" dirty="0">
                  <a:cs typeface="Segoe UI" panose="020B0502040204020203" pitchFamily="34" charset="0"/>
                </a:rPr>
                <a:t>ООО “ГЕКСАГОН ГЕОСИСТЕМС РУС”</a:t>
              </a:r>
            </a:p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  <a:defRPr/>
              </a:pPr>
              <a:r>
                <a:rPr lang="ru-RU" sz="2000" dirty="0">
                  <a:cs typeface="Segoe UI" panose="020B0502040204020203" pitchFamily="34" charset="0"/>
                </a:rPr>
                <a:t>ООО «ГЕОСТРОЙИЗЫСКАНИЯ»</a:t>
              </a:r>
            </a:p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  <a:defRPr/>
              </a:pPr>
              <a:r>
                <a:rPr lang="ru-RU" sz="2000" dirty="0">
                  <a:cs typeface="Segoe UI" panose="020B0502040204020203" pitchFamily="34" charset="0"/>
                </a:rPr>
                <a:t>ПАО "Татнефть"</a:t>
              </a:r>
            </a:p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  <a:defRPr/>
              </a:pPr>
              <a:r>
                <a:rPr lang="ru-RU" sz="2000" dirty="0">
                  <a:cs typeface="Segoe UI" panose="020B0502040204020203" pitchFamily="34" charset="0"/>
                </a:rPr>
                <a:t>ФГБУ "Центр геодезии, картографии и ИПД"</a:t>
              </a:r>
            </a:p>
            <a:p>
              <a:pPr marL="171450" indent="-171450">
                <a:buFont typeface="Arial" panose="020B0604020202020204" pitchFamily="34" charset="0"/>
                <a:buChar char="•"/>
                <a:defRPr/>
              </a:pPr>
              <a:r>
                <a:rPr lang="ru-RU" sz="2000" dirty="0">
                  <a:cs typeface="Segoe UI" panose="020B0502040204020203" pitchFamily="34" charset="0"/>
                </a:rPr>
                <a:t>ФГАОУ ВО "Казанский (Приволжский) федеральный </a:t>
              </a:r>
              <a:endParaRPr lang="en-US" sz="2000" dirty="0" smtClean="0">
                <a:cs typeface="Segoe UI" panose="020B0502040204020203" pitchFamily="34" charset="0"/>
              </a:endParaRPr>
            </a:p>
            <a:p>
              <a:pPr>
                <a:defRPr/>
              </a:pPr>
              <a:r>
                <a:rPr lang="ru-RU" sz="2000" dirty="0" smtClean="0">
                  <a:cs typeface="Segoe UI" panose="020B0502040204020203" pitchFamily="34" charset="0"/>
                </a:rPr>
                <a:t>университет</a:t>
              </a:r>
              <a:r>
                <a:rPr lang="ru-RU" sz="2000" dirty="0">
                  <a:cs typeface="Segoe UI" panose="020B0502040204020203" pitchFamily="34" charset="0"/>
                </a:rPr>
                <a:t>"</a:t>
              </a:r>
            </a:p>
          </p:txBody>
        </p:sp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47286" y="80959"/>
              <a:ext cx="4369337" cy="3715978"/>
            </a:xfrm>
            <a:prstGeom prst="rect">
              <a:avLst/>
            </a:pr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44761" y="2769326"/>
              <a:ext cx="4921042" cy="4037610"/>
            </a:xfrm>
            <a:prstGeom prst="rect">
              <a:avLst/>
            </a:prstGeom>
          </p:spPr>
        </p:pic>
        <p:sp>
          <p:nvSpPr>
            <p:cNvPr id="23" name="Скругленная прямоугольная выноска 22"/>
            <p:cNvSpPr/>
            <p:nvPr/>
          </p:nvSpPr>
          <p:spPr>
            <a:xfrm>
              <a:off x="10215151" y="925182"/>
              <a:ext cx="1907177" cy="1396325"/>
            </a:xfrm>
            <a:prstGeom prst="wedgeRoundRectCallout">
              <a:avLst>
                <a:gd name="adj1" fmla="val -53839"/>
                <a:gd name="adj2" fmla="val 120603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dirty="0" smtClean="0">
                  <a:solidFill>
                    <a:srgbClr val="285096"/>
                  </a:solidFill>
                </a:rPr>
                <a:t>Данные,  предоставляемые владельцами ДГС, для подключения </a:t>
              </a:r>
            </a:p>
            <a:p>
              <a:pPr algn="ctr"/>
              <a:r>
                <a:rPr lang="ru-RU" sz="1600" dirty="0" smtClean="0">
                  <a:solidFill>
                    <a:srgbClr val="285096"/>
                  </a:solidFill>
                </a:rPr>
                <a:t>к ФСГС</a:t>
              </a:r>
              <a:endParaRPr lang="ru-RU" sz="1600" dirty="0">
                <a:solidFill>
                  <a:srgbClr val="285096"/>
                </a:solidFill>
              </a:endParaRPr>
            </a:p>
          </p:txBody>
        </p:sp>
      </p:grpSp>
      <p:sp>
        <p:nvSpPr>
          <p:cNvPr id="3" name="Номер слайда 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89529">
              <a:lnSpc>
                <a:spcPts val="1551"/>
              </a:lnSpc>
              <a:defRPr/>
            </a:pPr>
            <a:fld id="{81D60167-4931-47E6-BA6A-407CBD079E47}" type="slidenum">
              <a:rPr lang="ru-RU" spc="-152" smtClean="0">
                <a:solidFill>
                  <a:srgbClr val="FFFFFF"/>
                </a:solidFill>
                <a:latin typeface="Arial Narrow"/>
                <a:cs typeface="Arial Narrow"/>
              </a:rPr>
              <a:pPr marL="89529">
                <a:lnSpc>
                  <a:spcPts val="1551"/>
                </a:lnSpc>
                <a:defRPr/>
              </a:pPr>
              <a:t>11</a:t>
            </a:fld>
            <a:endParaRPr lang="ru-RU">
              <a:latin typeface="Arial Narrow"/>
              <a:cs typeface="Arial Narrow"/>
            </a:endParaRPr>
          </a:p>
        </p:txBody>
      </p:sp>
      <p:sp>
        <p:nvSpPr>
          <p:cNvPr id="10" name="TextBox 9"/>
          <p:cNvSpPr txBox="1"/>
          <p:nvPr/>
        </p:nvSpPr>
        <p:spPr bwMode="auto">
          <a:xfrm>
            <a:off x="11824592" y="6550223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12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37145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8"/>
          <a:stretch/>
        </p:blipFill>
        <p:spPr>
          <a:xfrm>
            <a:off x="-2141" y="0"/>
            <a:ext cx="12194142" cy="6858000"/>
          </a:xfrm>
          <a:prstGeom prst="rect">
            <a:avLst/>
          </a:prstGeom>
        </p:spPr>
      </p:pic>
      <p:sp>
        <p:nvSpPr>
          <p:cNvPr id="7" name="Прямоугольник 28"/>
          <p:cNvSpPr/>
          <p:nvPr/>
        </p:nvSpPr>
        <p:spPr bwMode="auto">
          <a:xfrm>
            <a:off x="3378468" y="0"/>
            <a:ext cx="5435065" cy="535531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3200" b="1" dirty="0" smtClean="0">
                <a:solidFill>
                  <a:srgbClr val="285096"/>
                </a:solidFill>
                <a:cs typeface="Segoe UI" panose="020B0502040204020203" pitchFamily="34" charset="0"/>
              </a:rPr>
              <a:t>Текущее состояние сети ФСГС  </a:t>
            </a:r>
            <a:endParaRPr lang="ru-RU" sz="3200" b="1" dirty="0">
              <a:solidFill>
                <a:srgbClr val="285096"/>
              </a:solidFill>
              <a:cs typeface="Segoe UI" panose="020B0502040204020203" pitchFamily="34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8999621" y="5916195"/>
            <a:ext cx="3192379" cy="941805"/>
            <a:chOff x="8743406" y="5443232"/>
            <a:chExt cx="2760615" cy="941805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8743406" y="5451566"/>
              <a:ext cx="2760615" cy="9316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4364" y="5966967"/>
              <a:ext cx="241181" cy="287387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2555" y="5485664"/>
              <a:ext cx="304800" cy="352425"/>
            </a:xfrm>
            <a:prstGeom prst="rect">
              <a:avLst/>
            </a:prstGeom>
          </p:spPr>
        </p:pic>
        <p:sp>
          <p:nvSpPr>
            <p:cNvPr id="11" name="Прямоугольник 10"/>
            <p:cNvSpPr/>
            <p:nvPr/>
          </p:nvSpPr>
          <p:spPr>
            <a:xfrm>
              <a:off x="9045545" y="5443232"/>
              <a:ext cx="245847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 smtClean="0"/>
                <a:t>Опорные пункты </a:t>
              </a:r>
            </a:p>
            <a:p>
              <a:r>
                <a:rPr lang="ru-RU" sz="1200" dirty="0" smtClean="0"/>
                <a:t>International </a:t>
              </a:r>
              <a:r>
                <a:rPr lang="ru-RU" sz="1200" dirty="0"/>
                <a:t>GNSS Service (IGS)</a:t>
              </a:r>
            </a:p>
          </p:txBody>
        </p:sp>
        <p:sp>
          <p:nvSpPr>
            <p:cNvPr id="14" name="Прямоугольник 13"/>
            <p:cNvSpPr/>
            <p:nvPr/>
          </p:nvSpPr>
          <p:spPr bwMode="auto">
            <a:xfrm>
              <a:off x="9023790" y="5923372"/>
              <a:ext cx="248023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200" dirty="0" smtClean="0"/>
                <a:t>Дифференциальная геодезическая</a:t>
              </a:r>
            </a:p>
            <a:p>
              <a:r>
                <a:rPr lang="ru-RU" sz="1200" dirty="0" smtClean="0"/>
                <a:t>станция (ДГС)</a:t>
              </a:r>
              <a:endParaRPr lang="ru-RU" sz="1200" dirty="0"/>
            </a:p>
          </p:txBody>
        </p:sp>
      </p:grpSp>
      <p:sp>
        <p:nvSpPr>
          <p:cNvPr id="2" name="Номер слайда 1"/>
          <p:cNvSpPr>
            <a:spLocks noGrp="1"/>
          </p:cNvSpPr>
          <p:nvPr>
            <p:ph type="sldNum" sz="quarter" idx="7"/>
          </p:nvPr>
        </p:nvSpPr>
        <p:spPr>
          <a:xfrm>
            <a:off x="11834948" y="6509546"/>
            <a:ext cx="294579" cy="365125"/>
          </a:xfrm>
        </p:spPr>
        <p:txBody>
          <a:bodyPr/>
          <a:lstStyle/>
          <a:p>
            <a:pPr marL="89529" algn="ctr">
              <a:lnSpc>
                <a:spcPts val="1551"/>
              </a:lnSpc>
              <a:defRPr/>
            </a:pPr>
            <a:fld id="{81D60167-4931-47E6-BA6A-407CBD079E47}" type="slidenum">
              <a:rPr lang="ru-RU" spc="-152" smtClean="0">
                <a:latin typeface="Arial Narrow"/>
                <a:cs typeface="Arial Narrow"/>
              </a:rPr>
              <a:pPr marL="89529" algn="ctr">
                <a:lnSpc>
                  <a:spcPts val="1551"/>
                </a:lnSpc>
                <a:defRPr/>
              </a:pPr>
              <a:t>12</a:t>
            </a:fld>
            <a:endParaRPr lang="ru-RU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26679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Прямоугольник 1"/>
          <p:cNvSpPr/>
          <p:nvPr/>
        </p:nvSpPr>
        <p:spPr bwMode="auto">
          <a:xfrm>
            <a:off x="-1" y="242412"/>
            <a:ext cx="121920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dirty="0" smtClean="0">
                <a:solidFill>
                  <a:srgbClr val="285096"/>
                </a:solidFill>
                <a:ea typeface="Segoe UI Symbol"/>
                <a:cs typeface="Segoe UI"/>
              </a:rPr>
              <a:t>Развитие АПК ФСГС</a:t>
            </a:r>
            <a:endParaRPr lang="ru-RU" sz="3200" b="1" dirty="0">
              <a:solidFill>
                <a:srgbClr val="285096"/>
              </a:solidFill>
              <a:ea typeface="Segoe UI Symbol"/>
              <a:cs typeface="Segoe UI"/>
            </a:endParaRPr>
          </a:p>
        </p:txBody>
      </p:sp>
      <p:sp>
        <p:nvSpPr>
          <p:cNvPr id="37" name="Прямоугольник 28"/>
          <p:cNvSpPr/>
          <p:nvPr/>
        </p:nvSpPr>
        <p:spPr bwMode="auto">
          <a:xfrm>
            <a:off x="127819" y="553232"/>
            <a:ext cx="11872378" cy="62863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defRPr/>
            </a:pPr>
            <a:endParaRPr lang="ru-RU" sz="2500" b="1" dirty="0">
              <a:cs typeface="Segoe UI" panose="020B0502040204020203" pitchFamily="34" charset="0"/>
            </a:endParaRPr>
          </a:p>
          <a:p>
            <a:pPr algn="just">
              <a:spcAft>
                <a:spcPts val="600"/>
              </a:spcAft>
              <a:defRPr/>
            </a:pPr>
            <a:r>
              <a:rPr lang="ru-RU" sz="2500" b="1" dirty="0" smtClean="0">
                <a:cs typeface="Segoe UI" panose="020B0502040204020203" pitchFamily="34" charset="0"/>
              </a:rPr>
              <a:t>1. </a:t>
            </a:r>
            <a:r>
              <a:rPr lang="ru-RU" sz="2500" b="1" dirty="0">
                <a:cs typeface="Segoe UI" panose="020B0502040204020203" pitchFamily="34" charset="0"/>
              </a:rPr>
              <a:t>И</a:t>
            </a:r>
            <a:r>
              <a:rPr lang="ru-RU" sz="2500" b="1" dirty="0" smtClean="0">
                <a:cs typeface="Segoe UI" panose="020B0502040204020203" pitchFamily="34" charset="0"/>
              </a:rPr>
              <a:t>спользование совокупности международных и </a:t>
            </a:r>
            <a:r>
              <a:rPr lang="ru-RU" sz="2500" b="1" dirty="0">
                <a:cs typeface="Segoe UI" panose="020B0502040204020203" pitchFamily="34" charset="0"/>
              </a:rPr>
              <a:t>отечественных источников дополнительных </a:t>
            </a:r>
            <a:r>
              <a:rPr lang="ru-RU" sz="2500" b="1" dirty="0" smtClean="0">
                <a:cs typeface="Segoe UI" panose="020B0502040204020203" pitchFamily="34" charset="0"/>
              </a:rPr>
              <a:t>данных </a:t>
            </a:r>
            <a:r>
              <a:rPr lang="ru-RU" sz="2500" b="1" dirty="0">
                <a:cs typeface="Segoe UI" panose="020B0502040204020203" pitchFamily="34" charset="0"/>
              </a:rPr>
              <a:t>с учётом доступности </a:t>
            </a:r>
            <a:r>
              <a:rPr lang="ru-RU" sz="2500" b="1" dirty="0" smtClean="0">
                <a:cs typeface="Segoe UI" panose="020B0502040204020203" pitchFamily="34" charset="0"/>
              </a:rPr>
              <a:t>каждого.</a:t>
            </a:r>
            <a:endParaRPr lang="ru-RU" sz="2500" b="1" dirty="0">
              <a:cs typeface="Segoe UI" panose="020B0502040204020203" pitchFamily="34" charset="0"/>
            </a:endParaRPr>
          </a:p>
          <a:p>
            <a:pPr algn="just">
              <a:spcAft>
                <a:spcPts val="600"/>
              </a:spcAft>
              <a:defRPr/>
            </a:pPr>
            <a:r>
              <a:rPr lang="ru-RU" sz="2500" b="1" dirty="0" smtClean="0">
                <a:cs typeface="Segoe UI" panose="020B0502040204020203" pitchFamily="34" charset="0"/>
              </a:rPr>
              <a:t>2. С</a:t>
            </a:r>
            <a:r>
              <a:rPr lang="ru-RU" sz="2500" b="1" dirty="0" smtClean="0"/>
              <a:t>табильная работа </a:t>
            </a:r>
            <a:r>
              <a:rPr lang="ru-RU" sz="2500" b="1" dirty="0"/>
              <a:t>Системы в условиях ограничения </a:t>
            </a:r>
            <a:r>
              <a:rPr lang="ru-RU" sz="2500" b="1" dirty="0" smtClean="0"/>
              <a:t>доступности </a:t>
            </a:r>
            <a:r>
              <a:rPr lang="ru-RU" sz="2500" b="1" dirty="0"/>
              <a:t>за счёт обеспечения автономного </a:t>
            </a:r>
            <a:r>
              <a:rPr lang="ru-RU" sz="2500" b="1" dirty="0" smtClean="0"/>
              <a:t>определения (уточненных </a:t>
            </a:r>
            <a:r>
              <a:rPr lang="ru-RU" sz="2500" b="1" dirty="0"/>
              <a:t>эфемерид и поправок бортовых часов спутников GPS и </a:t>
            </a:r>
            <a:r>
              <a:rPr lang="ru-RU" sz="2500" b="1" dirty="0" smtClean="0"/>
              <a:t>ГЛОНАСС).</a:t>
            </a:r>
            <a:endParaRPr lang="ru-RU" sz="2500" b="1" dirty="0">
              <a:cs typeface="Segoe UI" panose="020B0502040204020203" pitchFamily="34" charset="0"/>
            </a:endParaRPr>
          </a:p>
          <a:p>
            <a:pPr algn="just">
              <a:spcAft>
                <a:spcPts val="600"/>
              </a:spcAft>
              <a:defRPr/>
            </a:pPr>
            <a:r>
              <a:rPr lang="ru-RU" sz="2500" b="1" dirty="0" smtClean="0"/>
              <a:t>3. Ретроспективная обработка </a:t>
            </a:r>
            <a:r>
              <a:rPr lang="ru-RU" sz="2500" b="1" dirty="0"/>
              <a:t>данных  ФСГС и уравнивание сети с использованием поступающих с задержкой уточненных дополнительных </a:t>
            </a:r>
            <a:r>
              <a:rPr lang="ru-RU" sz="2500" b="1" dirty="0" smtClean="0"/>
              <a:t>данных.</a:t>
            </a:r>
            <a:endParaRPr lang="ru-RU" sz="2500" b="1" dirty="0">
              <a:cs typeface="Segoe UI" panose="020B0502040204020203" pitchFamily="34" charset="0"/>
            </a:endParaRPr>
          </a:p>
          <a:p>
            <a:pPr algn="just">
              <a:spcAft>
                <a:spcPts val="600"/>
              </a:spcAft>
              <a:defRPr/>
            </a:pPr>
            <a:r>
              <a:rPr lang="ru-RU" sz="2500" b="1" dirty="0" smtClean="0">
                <a:cs typeface="Segoe UI" panose="020B0502040204020203" pitchFamily="34" charset="0"/>
              </a:rPr>
              <a:t>4. С</a:t>
            </a:r>
            <a:r>
              <a:rPr lang="ru-RU" sz="2500" b="1" dirty="0" smtClean="0"/>
              <a:t>овместное </a:t>
            </a:r>
            <a:r>
              <a:rPr lang="ru-RU" sz="2500" b="1" dirty="0"/>
              <a:t>уравнивание результатов заданного набора суточных решений сети </a:t>
            </a:r>
            <a:r>
              <a:rPr lang="ru-RU" sz="2500" b="1" dirty="0" smtClean="0"/>
              <a:t>ФСГС.</a:t>
            </a:r>
            <a:endParaRPr lang="ru-RU" sz="2500" b="1" dirty="0">
              <a:cs typeface="Segoe UI" panose="020B0502040204020203" pitchFamily="34" charset="0"/>
            </a:endParaRPr>
          </a:p>
          <a:p>
            <a:pPr algn="just">
              <a:spcAft>
                <a:spcPts val="600"/>
              </a:spcAft>
              <a:defRPr/>
            </a:pPr>
            <a:r>
              <a:rPr lang="ru-RU" sz="2500" b="1" dirty="0" smtClean="0"/>
              <a:t>5. Возможность </a:t>
            </a:r>
            <a:r>
              <a:rPr lang="ru-RU" sz="2500" b="1" dirty="0"/>
              <a:t>оценки скоростей движения пунктов ФСГС в </a:t>
            </a:r>
            <a:r>
              <a:rPr lang="en-US" sz="2500" b="1" dirty="0" err="1" smtClean="0"/>
              <a:t>ITRFxxxx</a:t>
            </a:r>
            <a:r>
              <a:rPr lang="ru-RU" sz="2500" b="1" dirty="0" smtClean="0"/>
              <a:t>.</a:t>
            </a:r>
            <a:endParaRPr lang="ru-RU" sz="2500" b="1" dirty="0"/>
          </a:p>
          <a:p>
            <a:pPr algn="just">
              <a:spcAft>
                <a:spcPts val="600"/>
              </a:spcAft>
              <a:defRPr/>
            </a:pPr>
            <a:r>
              <a:rPr lang="ru-RU" sz="2500" b="1" dirty="0" smtClean="0"/>
              <a:t>6. Отложенная обработка </a:t>
            </a:r>
            <a:r>
              <a:rPr lang="ru-RU" sz="2500" b="1" dirty="0"/>
              <a:t>данных с отдельных станций или набора нескольких станций с последующей вставкой их в общее уравнивание</a:t>
            </a:r>
            <a:r>
              <a:rPr lang="ru-RU" sz="2500" b="1" dirty="0" smtClean="0"/>
              <a:t>.</a:t>
            </a:r>
            <a:endParaRPr lang="ru-RU" sz="2500" b="1" dirty="0" smtClean="0">
              <a:cs typeface="Segoe UI" panose="020B0502040204020203" pitchFamily="34" charset="0"/>
            </a:endParaRPr>
          </a:p>
          <a:p>
            <a:pPr algn="just">
              <a:spcAft>
                <a:spcPts val="600"/>
              </a:spcAft>
              <a:defRPr/>
            </a:pPr>
            <a:r>
              <a:rPr lang="ru-RU" sz="2500" b="1" dirty="0" smtClean="0"/>
              <a:t>7. Совместное </a:t>
            </a:r>
            <a:r>
              <a:rPr lang="ru-RU" sz="2500" b="1" dirty="0"/>
              <a:t>уравнивание сети станций ФСГС с окончательным общим решением для всей сети станций IGS, реализующих </a:t>
            </a:r>
            <a:r>
              <a:rPr lang="ru-RU" sz="2500" b="1" dirty="0" err="1" smtClean="0"/>
              <a:t>ITRFxxxx</a:t>
            </a:r>
            <a:r>
              <a:rPr lang="ru-RU" sz="2500" b="1" dirty="0" smtClean="0"/>
              <a:t>.</a:t>
            </a:r>
            <a:endParaRPr lang="ru-RU" sz="2500" b="1" dirty="0">
              <a:cs typeface="Segoe UI" panose="020B0502040204020203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7"/>
          </p:nvPr>
        </p:nvSpPr>
        <p:spPr>
          <a:xfrm>
            <a:off x="11758534" y="6492875"/>
            <a:ext cx="241663" cy="365125"/>
          </a:xfrm>
        </p:spPr>
        <p:txBody>
          <a:bodyPr/>
          <a:lstStyle/>
          <a:p>
            <a:pPr marL="89529" algn="ctr">
              <a:lnSpc>
                <a:spcPts val="1551"/>
              </a:lnSpc>
              <a:defRPr/>
            </a:pPr>
            <a:fld id="{81D60167-4931-47E6-BA6A-407CBD079E47}" type="slidenum">
              <a:rPr lang="ru-RU" sz="1400" spc="-152" smtClean="0">
                <a:latin typeface="Arial Narrow"/>
                <a:cs typeface="Arial Narrow"/>
              </a:rPr>
              <a:pPr marL="89529" algn="ctr">
                <a:lnSpc>
                  <a:spcPts val="1551"/>
                </a:lnSpc>
                <a:defRPr/>
              </a:pPr>
              <a:t>13</a:t>
            </a:fld>
            <a:endParaRPr lang="ru-RU" sz="1400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889041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" t="10666" r="2099" b="11579"/>
          <a:stretch/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6" name="Прямоугольник 1"/>
          <p:cNvSpPr/>
          <p:nvPr/>
        </p:nvSpPr>
        <p:spPr bwMode="auto">
          <a:xfrm>
            <a:off x="5707782" y="-40080"/>
            <a:ext cx="4572000" cy="584775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b="1" dirty="0" smtClean="0">
                <a:solidFill>
                  <a:srgbClr val="285096"/>
                </a:solidFill>
                <a:ea typeface="Segoe UI Symbol"/>
                <a:cs typeface="Segoe UI"/>
              </a:rPr>
              <a:t>Текущее состояние ФАГС</a:t>
            </a:r>
            <a:endParaRPr lang="ru-RU" sz="3200" b="1" dirty="0">
              <a:solidFill>
                <a:srgbClr val="285096"/>
              </a:solidFill>
              <a:ea typeface="Segoe UI Symbol"/>
              <a:cs typeface="Segoe UI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7"/>
          </p:nvPr>
        </p:nvSpPr>
        <p:spPr>
          <a:xfrm>
            <a:off x="11747862" y="6540137"/>
            <a:ext cx="313509" cy="251006"/>
          </a:xfrm>
        </p:spPr>
        <p:txBody>
          <a:bodyPr/>
          <a:lstStyle/>
          <a:p>
            <a:pPr marL="89529" algn="ctr">
              <a:lnSpc>
                <a:spcPts val="1551"/>
              </a:lnSpc>
              <a:defRPr/>
            </a:pPr>
            <a:fld id="{81D60167-4931-47E6-BA6A-407CBD079E47}" type="slidenum">
              <a:rPr lang="ru-RU" sz="1400" spc="-152" smtClean="0">
                <a:latin typeface="Arial Narrow"/>
                <a:cs typeface="Arial Narrow"/>
              </a:rPr>
              <a:pPr marL="89529" algn="ctr">
                <a:lnSpc>
                  <a:spcPts val="1551"/>
                </a:lnSpc>
                <a:defRPr/>
              </a:pPr>
              <a:t>14</a:t>
            </a:fld>
            <a:endParaRPr lang="ru-RU" sz="1400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93863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Прямоугольник 1"/>
          <p:cNvSpPr/>
          <p:nvPr/>
        </p:nvSpPr>
        <p:spPr bwMode="auto">
          <a:xfrm>
            <a:off x="3049604" y="8049"/>
            <a:ext cx="6092793" cy="584775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dirty="0" smtClean="0">
                <a:solidFill>
                  <a:srgbClr val="285096"/>
                </a:solidFill>
                <a:ea typeface="Segoe UI Symbol"/>
                <a:cs typeface="Segoe UI"/>
              </a:rPr>
              <a:t>Планирование работ на 2022 год</a:t>
            </a:r>
            <a:endParaRPr lang="ru-RU" sz="3200" b="1" dirty="0">
              <a:solidFill>
                <a:srgbClr val="285096"/>
              </a:solidFill>
              <a:ea typeface="Segoe UI Symbol"/>
              <a:cs typeface="Segoe UI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89529">
              <a:lnSpc>
                <a:spcPts val="1551"/>
              </a:lnSpc>
              <a:defRPr/>
            </a:pPr>
            <a:fld id="{81D60167-4931-47E6-BA6A-407CBD079E47}" type="slidenum">
              <a:rPr lang="ru-RU" spc="-152" smtClean="0">
                <a:solidFill>
                  <a:srgbClr val="FFFFFF"/>
                </a:solidFill>
                <a:latin typeface="Arial Narrow"/>
                <a:cs typeface="Arial Narrow"/>
              </a:rPr>
              <a:pPr marL="89529">
                <a:lnSpc>
                  <a:spcPts val="1551"/>
                </a:lnSpc>
                <a:defRPr/>
              </a:pPr>
              <a:t>15</a:t>
            </a:fld>
            <a:endParaRPr lang="ru-RU">
              <a:latin typeface="Arial Narrow"/>
              <a:cs typeface="Arial Narrow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9622" y="0"/>
            <a:ext cx="12182378" cy="6858542"/>
            <a:chOff x="9622" y="0"/>
            <a:chExt cx="12182378" cy="6858542"/>
          </a:xfrm>
        </p:grpSpPr>
        <p:grpSp>
          <p:nvGrpSpPr>
            <p:cNvPr id="10" name="Группа 9"/>
            <p:cNvGrpSpPr/>
            <p:nvPr/>
          </p:nvGrpSpPr>
          <p:grpSpPr>
            <a:xfrm>
              <a:off x="9622" y="0"/>
              <a:ext cx="12182378" cy="6858542"/>
              <a:chOff x="9622" y="0"/>
              <a:chExt cx="12182378" cy="6858542"/>
            </a:xfrm>
          </p:grpSpPr>
          <p:pic>
            <p:nvPicPr>
              <p:cNvPr id="3" name="Рисунок 2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31" t="10528" r="1899" b="10736"/>
              <a:stretch/>
            </p:blipFill>
            <p:spPr>
              <a:xfrm>
                <a:off x="9622" y="0"/>
                <a:ext cx="12182378" cy="6858542"/>
              </a:xfrm>
              <a:prstGeom prst="rect">
                <a:avLst/>
              </a:prstGeom>
            </p:spPr>
          </p:pic>
          <p:sp>
            <p:nvSpPr>
              <p:cNvPr id="4" name="Скругленный прямоугольник 3"/>
              <p:cNvSpPr/>
              <p:nvPr/>
            </p:nvSpPr>
            <p:spPr>
              <a:xfrm>
                <a:off x="5794407" y="991402"/>
                <a:ext cx="567891" cy="126000"/>
              </a:xfrm>
              <a:prstGeom prst="roundRect">
                <a:avLst/>
              </a:prstGeom>
              <a:solidFill>
                <a:srgbClr val="FFFF00">
                  <a:alpha val="30000"/>
                </a:srgbClr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" name="Скругленный прямоугольник 15"/>
              <p:cNvSpPr/>
              <p:nvPr/>
            </p:nvSpPr>
            <p:spPr bwMode="auto">
              <a:xfrm>
                <a:off x="3137836" y="3898233"/>
                <a:ext cx="468000" cy="126000"/>
              </a:xfrm>
              <a:prstGeom prst="roundRect">
                <a:avLst/>
              </a:prstGeom>
              <a:solidFill>
                <a:srgbClr val="FFFF00">
                  <a:alpha val="30000"/>
                </a:srgbClr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" name="Скругленный прямоугольник 16"/>
              <p:cNvSpPr/>
              <p:nvPr/>
            </p:nvSpPr>
            <p:spPr bwMode="auto">
              <a:xfrm>
                <a:off x="5313146" y="3464580"/>
                <a:ext cx="596766" cy="126000"/>
              </a:xfrm>
              <a:prstGeom prst="roundRect">
                <a:avLst/>
              </a:prstGeom>
              <a:solidFill>
                <a:srgbClr val="FFFF00">
                  <a:alpha val="30000"/>
                </a:srgbClr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" name="Скругленный прямоугольник 17"/>
              <p:cNvSpPr/>
              <p:nvPr/>
            </p:nvSpPr>
            <p:spPr bwMode="auto">
              <a:xfrm>
                <a:off x="3320716" y="4620125"/>
                <a:ext cx="991402" cy="126000"/>
              </a:xfrm>
              <a:prstGeom prst="roundRect">
                <a:avLst/>
              </a:prstGeom>
              <a:solidFill>
                <a:srgbClr val="FFFF00">
                  <a:alpha val="30000"/>
                </a:srgbClr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" name="Скругленный прямоугольник 18"/>
              <p:cNvSpPr/>
              <p:nvPr/>
            </p:nvSpPr>
            <p:spPr bwMode="auto">
              <a:xfrm>
                <a:off x="3826039" y="4783757"/>
                <a:ext cx="1217598" cy="125129"/>
              </a:xfrm>
              <a:prstGeom prst="roundRect">
                <a:avLst/>
              </a:prstGeom>
              <a:solidFill>
                <a:srgbClr val="FFFF00">
                  <a:alpha val="30000"/>
                </a:srgbClr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" name="Скругленный прямоугольник 19"/>
              <p:cNvSpPr/>
              <p:nvPr/>
            </p:nvSpPr>
            <p:spPr bwMode="auto">
              <a:xfrm>
                <a:off x="5900287" y="4947386"/>
                <a:ext cx="644892" cy="126000"/>
              </a:xfrm>
              <a:prstGeom prst="roundRect">
                <a:avLst/>
              </a:prstGeom>
              <a:solidFill>
                <a:srgbClr val="FFFF00">
                  <a:alpha val="30000"/>
                </a:srgbClr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" name="Скругленный прямоугольник 21"/>
              <p:cNvSpPr/>
              <p:nvPr/>
            </p:nvSpPr>
            <p:spPr bwMode="auto">
              <a:xfrm>
                <a:off x="7024838" y="4639375"/>
                <a:ext cx="644892" cy="126000"/>
              </a:xfrm>
              <a:prstGeom prst="roundRect">
                <a:avLst/>
              </a:prstGeom>
              <a:solidFill>
                <a:srgbClr val="FFFF00">
                  <a:alpha val="30000"/>
                </a:srgbClr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" name="Скругленный прямоугольник 28"/>
              <p:cNvSpPr/>
              <p:nvPr/>
            </p:nvSpPr>
            <p:spPr bwMode="auto">
              <a:xfrm>
                <a:off x="10911840" y="6254815"/>
                <a:ext cx="432000" cy="126000"/>
              </a:xfrm>
              <a:prstGeom prst="roundRect">
                <a:avLst/>
              </a:prstGeom>
              <a:solidFill>
                <a:srgbClr val="FFFF00">
                  <a:alpha val="30000"/>
                </a:srgbClr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" name="Скругленный прямоугольник 29"/>
              <p:cNvSpPr/>
              <p:nvPr/>
            </p:nvSpPr>
            <p:spPr bwMode="auto">
              <a:xfrm>
                <a:off x="9322066" y="3571330"/>
                <a:ext cx="900000" cy="126000"/>
              </a:xfrm>
              <a:prstGeom prst="roundRect">
                <a:avLst/>
              </a:prstGeom>
              <a:solidFill>
                <a:srgbClr val="FFFF00">
                  <a:alpha val="30000"/>
                </a:srgbClr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" name="Скругленный прямоугольник 30"/>
              <p:cNvSpPr/>
              <p:nvPr/>
            </p:nvSpPr>
            <p:spPr bwMode="auto">
              <a:xfrm>
                <a:off x="4312118" y="4450809"/>
                <a:ext cx="396000" cy="126000"/>
              </a:xfrm>
              <a:prstGeom prst="roundRect">
                <a:avLst/>
              </a:prstGeom>
              <a:solidFill>
                <a:srgbClr val="FFFF00">
                  <a:alpha val="30000"/>
                </a:srgbClr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8" name="Скругленный прямоугольник 47"/>
              <p:cNvSpPr/>
              <p:nvPr/>
            </p:nvSpPr>
            <p:spPr bwMode="auto">
              <a:xfrm>
                <a:off x="4791432" y="1918557"/>
                <a:ext cx="1183021" cy="123553"/>
              </a:xfrm>
              <a:prstGeom prst="roundRect">
                <a:avLst/>
              </a:prstGeom>
              <a:solidFill>
                <a:srgbClr val="FFFF00">
                  <a:alpha val="30000"/>
                </a:srgbClr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261" y="6129145"/>
              <a:ext cx="873783" cy="186633"/>
            </a:xfrm>
            <a:prstGeom prst="rect">
              <a:avLst/>
            </a:prstGeom>
            <a:ln>
              <a:noFill/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1254034" y="6091656"/>
              <a:ext cx="289047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100" dirty="0" smtClean="0"/>
                <a:t>- пункты, на которых проведены испытания</a:t>
              </a:r>
              <a:endParaRPr lang="ru-RU" sz="1100" dirty="0"/>
            </a:p>
          </p:txBody>
        </p:sp>
        <p:sp>
          <p:nvSpPr>
            <p:cNvPr id="21" name="Прямоугольник 20"/>
            <p:cNvSpPr/>
            <p:nvPr/>
          </p:nvSpPr>
          <p:spPr bwMode="auto">
            <a:xfrm>
              <a:off x="3049604" y="76582"/>
              <a:ext cx="6092793" cy="584775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</p:spPr>
          <p:txBody>
            <a:bodyPr wrap="squar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ru-RU" sz="3200" b="1" dirty="0" smtClean="0">
                  <a:solidFill>
                    <a:srgbClr val="285096"/>
                  </a:solidFill>
                  <a:ea typeface="Segoe UI Symbol"/>
                  <a:cs typeface="Segoe UI"/>
                </a:rPr>
                <a:t>Планирование работ на 2022 год</a:t>
              </a:r>
              <a:endParaRPr lang="ru-RU" sz="3200" b="1" dirty="0">
                <a:solidFill>
                  <a:srgbClr val="285096"/>
                </a:solidFill>
                <a:ea typeface="Segoe UI Symbol"/>
                <a:cs typeface="Segoe UI"/>
              </a:endParaRPr>
            </a:p>
          </p:txBody>
        </p:sp>
      </p:grpSp>
      <p:sp>
        <p:nvSpPr>
          <p:cNvPr id="49" name="Номер слайда 1"/>
          <p:cNvSpPr txBox="1">
            <a:spLocks/>
          </p:cNvSpPr>
          <p:nvPr/>
        </p:nvSpPr>
        <p:spPr bwMode="auto">
          <a:xfrm>
            <a:off x="11747862" y="6540137"/>
            <a:ext cx="313509" cy="251006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r" defTabSz="914400" rtl="0" eaLnBrk="1" latinLnBrk="0" hangingPunct="1">
              <a:defRPr sz="1357" b="0" i="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529" algn="ctr">
              <a:lnSpc>
                <a:spcPts val="1551"/>
              </a:lnSpc>
              <a:defRPr/>
            </a:pPr>
            <a:r>
              <a:rPr lang="ru-RU" sz="1400" spc="-152" dirty="0" smtClean="0">
                <a:latin typeface="Arial Narrow"/>
                <a:cs typeface="Arial Narrow"/>
              </a:rPr>
              <a:t>16</a:t>
            </a:r>
            <a:endParaRPr lang="ru-RU" sz="1400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67263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49" y="808166"/>
            <a:ext cx="6776818" cy="3811960"/>
          </a:xfrm>
          <a:prstGeom prst="rect">
            <a:avLst/>
          </a:prstGeom>
        </p:spPr>
      </p:pic>
      <p:sp>
        <p:nvSpPr>
          <p:cNvPr id="3" name="Прямоугольник 1"/>
          <p:cNvSpPr/>
          <p:nvPr/>
        </p:nvSpPr>
        <p:spPr bwMode="auto">
          <a:xfrm>
            <a:off x="70265" y="161936"/>
            <a:ext cx="69885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ea typeface="Segoe UI Symbol"/>
                <a:cs typeface="Segoe UI"/>
              </a:rPr>
              <a:t>Пункт ФАГС о. </a:t>
            </a:r>
            <a:r>
              <a:rPr lang="ru-RU" sz="2800" b="1" dirty="0" err="1" smtClean="0">
                <a:ea typeface="Segoe UI Symbol"/>
                <a:cs typeface="Segoe UI"/>
              </a:rPr>
              <a:t>Хейса</a:t>
            </a:r>
            <a:endParaRPr lang="ru-RU" sz="2800" b="1" dirty="0">
              <a:ea typeface="Segoe UI Symbol"/>
              <a:cs typeface="Segoe UI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1" r="8801"/>
          <a:stretch/>
        </p:blipFill>
        <p:spPr>
          <a:xfrm>
            <a:off x="3564553" y="4152318"/>
            <a:ext cx="5062889" cy="25859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26" b="15282"/>
          <a:stretch/>
        </p:blipFill>
        <p:spPr>
          <a:xfrm>
            <a:off x="8795948" y="1054488"/>
            <a:ext cx="3090846" cy="5232111"/>
          </a:xfrm>
          <a:prstGeom prst="rect">
            <a:avLst/>
          </a:prstGeom>
        </p:spPr>
      </p:pic>
      <p:sp>
        <p:nvSpPr>
          <p:cNvPr id="7" name="Прямоугольник 1"/>
          <p:cNvSpPr/>
          <p:nvPr/>
        </p:nvSpPr>
        <p:spPr bwMode="auto">
          <a:xfrm>
            <a:off x="7132953" y="161936"/>
            <a:ext cx="522083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ea typeface="Segoe UI Symbol"/>
                <a:cs typeface="Segoe UI"/>
              </a:rPr>
              <a:t>Пункт ФАГС Малые Кармакулы</a:t>
            </a:r>
          </a:p>
          <a:p>
            <a:pPr algn="ctr">
              <a:defRPr/>
            </a:pPr>
            <a:r>
              <a:rPr lang="ru-RU" sz="2400" b="1" dirty="0" smtClean="0">
                <a:ea typeface="Segoe UI Symbol"/>
                <a:cs typeface="Segoe UI"/>
              </a:rPr>
              <a:t>(архипелаг Новая Земля)</a:t>
            </a:r>
            <a:endParaRPr lang="ru-RU" sz="2400" b="1" dirty="0">
              <a:ea typeface="Segoe UI Symbol"/>
              <a:cs typeface="Segoe UI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7"/>
          </p:nvPr>
        </p:nvSpPr>
        <p:spPr>
          <a:xfrm>
            <a:off x="11757254" y="6492875"/>
            <a:ext cx="259080" cy="365125"/>
          </a:xfrm>
        </p:spPr>
        <p:txBody>
          <a:bodyPr/>
          <a:lstStyle/>
          <a:p>
            <a:pPr marL="89529">
              <a:lnSpc>
                <a:spcPts val="1551"/>
              </a:lnSpc>
              <a:defRPr/>
            </a:pPr>
            <a:fld id="{81D60167-4931-47E6-BA6A-407CBD079E47}" type="slidenum">
              <a:rPr lang="ru-RU" sz="1400" spc="-152" smtClean="0">
                <a:latin typeface="Arial Narrow"/>
                <a:cs typeface="Arial Narrow"/>
              </a:rPr>
              <a:pPr marL="89529">
                <a:lnSpc>
                  <a:spcPts val="1551"/>
                </a:lnSpc>
                <a:defRPr/>
              </a:pPr>
              <a:t>16</a:t>
            </a:fld>
            <a:endParaRPr lang="ru-RU" sz="1400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341365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" t="11508" r="1899" b="10456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6" name="Прямоугольник 1"/>
          <p:cNvSpPr/>
          <p:nvPr/>
        </p:nvSpPr>
        <p:spPr bwMode="auto">
          <a:xfrm>
            <a:off x="5361273" y="-1574"/>
            <a:ext cx="5515274" cy="523220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rgbClr val="285096"/>
                </a:solidFill>
                <a:ea typeface="Segoe UI Symbol"/>
                <a:cs typeface="Segoe UI"/>
              </a:rPr>
              <a:t>Состояние ФАГС к концу 2022 года</a:t>
            </a:r>
            <a:endParaRPr lang="ru-RU" sz="2800" b="1" dirty="0">
              <a:solidFill>
                <a:srgbClr val="285096"/>
              </a:solidFill>
              <a:ea typeface="Segoe UI Symbol"/>
              <a:cs typeface="Segoe UI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7"/>
          </p:nvPr>
        </p:nvSpPr>
        <p:spPr>
          <a:xfrm>
            <a:off x="11817531" y="6492875"/>
            <a:ext cx="259080" cy="365125"/>
          </a:xfrm>
        </p:spPr>
        <p:txBody>
          <a:bodyPr/>
          <a:lstStyle/>
          <a:p>
            <a:pPr marL="89529" algn="ctr">
              <a:lnSpc>
                <a:spcPts val="1551"/>
              </a:lnSpc>
              <a:defRPr/>
            </a:pPr>
            <a:fld id="{81D60167-4931-47E6-BA6A-407CBD079E47}" type="slidenum">
              <a:rPr lang="ru-RU" sz="1400" spc="-152" smtClean="0">
                <a:latin typeface="Arial Narrow"/>
                <a:cs typeface="Arial Narrow"/>
              </a:rPr>
              <a:pPr marL="89529" algn="ctr">
                <a:lnSpc>
                  <a:spcPts val="1551"/>
                </a:lnSpc>
                <a:defRPr/>
              </a:pPr>
              <a:t>17</a:t>
            </a:fld>
            <a:endParaRPr lang="ru-RU" sz="1400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428712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28"/>
          <p:cNvSpPr/>
          <p:nvPr/>
        </p:nvSpPr>
        <p:spPr bwMode="auto">
          <a:xfrm>
            <a:off x="1601268" y="489742"/>
            <a:ext cx="3320716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defRPr/>
            </a:pPr>
            <a:r>
              <a:rPr lang="en-US" sz="3600" b="1" i="1" u="sng" dirty="0" smtClean="0">
                <a:latin typeface="+mj-lt"/>
                <a:cs typeface="Segoe UI" panose="020B0502040204020203" pitchFamily="34" charset="0"/>
              </a:rPr>
              <a:t>https</a:t>
            </a:r>
            <a:r>
              <a:rPr lang="en-US" sz="3600" b="1" i="1" u="sng" dirty="0">
                <a:latin typeface="+mj-lt"/>
                <a:cs typeface="Segoe UI" panose="020B0502040204020203" pitchFamily="34" charset="0"/>
              </a:rPr>
              <a:t>://</a:t>
            </a:r>
            <a:r>
              <a:rPr lang="en-US" sz="3600" b="1" i="1" u="sng" dirty="0" smtClean="0">
                <a:latin typeface="+mj-lt"/>
                <a:cs typeface="Segoe UI" panose="020B0502040204020203" pitchFamily="34" charset="0"/>
              </a:rPr>
              <a:t>cgkipd.ru</a:t>
            </a:r>
            <a:endParaRPr lang="en-US" sz="3600" b="1" i="1" u="sng" dirty="0" smtClean="0">
              <a:latin typeface="+mj-lt"/>
              <a:cs typeface="Segoe UI" panose="020B0502040204020203" pitchFamily="34" charset="0"/>
              <a:hlinkClick r:id="rId3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058" y="1196205"/>
            <a:ext cx="9815630" cy="5521292"/>
          </a:xfrm>
          <a:prstGeom prst="rect">
            <a:avLst/>
          </a:prstGeom>
        </p:spPr>
      </p:pic>
      <p:sp>
        <p:nvSpPr>
          <p:cNvPr id="4" name="Прямоугольная выноска 3"/>
          <p:cNvSpPr/>
          <p:nvPr/>
        </p:nvSpPr>
        <p:spPr>
          <a:xfrm>
            <a:off x="7313593" y="924025"/>
            <a:ext cx="4878405" cy="2846592"/>
          </a:xfrm>
          <a:prstGeom prst="wedgeRectCallout">
            <a:avLst>
              <a:gd name="adj1" fmla="val -78179"/>
              <a:gd name="adj2" fmla="val 126574"/>
            </a:avLst>
          </a:prstGeom>
          <a:solidFill>
            <a:schemeClr val="bg1">
              <a:alpha val="5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4056" y="994016"/>
            <a:ext cx="4819067" cy="2710725"/>
          </a:xfrm>
          <a:prstGeom prst="rect">
            <a:avLst/>
          </a:prstGeom>
        </p:spPr>
      </p:pic>
      <p:sp>
        <p:nvSpPr>
          <p:cNvPr id="19" name="Прямоугольник 28"/>
          <p:cNvSpPr/>
          <p:nvPr/>
        </p:nvSpPr>
        <p:spPr bwMode="auto">
          <a:xfrm>
            <a:off x="7660105" y="253528"/>
            <a:ext cx="4833486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defRPr/>
            </a:pPr>
            <a:r>
              <a:rPr lang="en-US" sz="3600" b="1" i="1" u="sng" dirty="0" smtClean="0">
                <a:latin typeface="+mj-lt"/>
                <a:cs typeface="Segoe UI" panose="020B0502040204020203" pitchFamily="34" charset="0"/>
              </a:rPr>
              <a:t>https://fsgs.cgkipd.ru/</a:t>
            </a:r>
            <a:r>
              <a:rPr lang="ru-RU" sz="3600" b="1" i="1" u="sng" dirty="0" smtClean="0">
                <a:latin typeface="+mj-lt"/>
                <a:cs typeface="Segoe UI" panose="020B0502040204020203" pitchFamily="34" charset="0"/>
              </a:rPr>
              <a:t> </a:t>
            </a:r>
            <a:endParaRPr lang="ru-RU" sz="3600" i="1" u="sng" dirty="0">
              <a:latin typeface="+mj-lt"/>
              <a:cs typeface="Segoe UI" panose="020B0502040204020203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7"/>
          </p:nvPr>
        </p:nvSpPr>
        <p:spPr>
          <a:xfrm>
            <a:off x="11756570" y="6492875"/>
            <a:ext cx="250371" cy="365125"/>
          </a:xfrm>
        </p:spPr>
        <p:txBody>
          <a:bodyPr/>
          <a:lstStyle/>
          <a:p>
            <a:pPr marL="89529">
              <a:lnSpc>
                <a:spcPts val="1551"/>
              </a:lnSpc>
              <a:defRPr/>
            </a:pPr>
            <a:fld id="{81D60167-4931-47E6-BA6A-407CBD079E47}" type="slidenum">
              <a:rPr lang="ru-RU" sz="1400" spc="-152" smtClean="0">
                <a:latin typeface="Arial Narrow"/>
                <a:cs typeface="Arial Narrow"/>
              </a:rPr>
              <a:pPr marL="89529">
                <a:lnSpc>
                  <a:spcPts val="1551"/>
                </a:lnSpc>
                <a:defRPr/>
              </a:pPr>
              <a:t>18</a:t>
            </a:fld>
            <a:endParaRPr lang="ru-RU" sz="1400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76598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Прямоугольник 1"/>
          <p:cNvSpPr/>
          <p:nvPr/>
        </p:nvSpPr>
        <p:spPr bwMode="auto">
          <a:xfrm>
            <a:off x="-2" y="123551"/>
            <a:ext cx="121920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rgbClr val="285096"/>
                </a:solidFill>
                <a:ea typeface="Segoe UI Symbol"/>
                <a:cs typeface="Segoe UI"/>
              </a:rPr>
              <a:t>ФЕДЕРАЛЬНАЯ СЕТЬ ГЕОДЕЗИЧЕСКИХ СТАНЦИЙ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171451" y="851052"/>
            <a:ext cx="3162300" cy="1920723"/>
            <a:chOff x="2135561" y="553507"/>
            <a:chExt cx="2804399" cy="1665979"/>
          </a:xfrm>
        </p:grpSpPr>
        <p:pic>
          <p:nvPicPr>
            <p:cNvPr id="23" name="Рисунок 37"/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>
              <a:off x="2135561" y="553507"/>
              <a:ext cx="2804399" cy="1665979"/>
            </a:xfrm>
            <a:prstGeom prst="rect">
              <a:avLst/>
            </a:prstGeom>
          </p:spPr>
        </p:pic>
        <p:grpSp>
          <p:nvGrpSpPr>
            <p:cNvPr id="7" name="Группа 6"/>
            <p:cNvGrpSpPr/>
            <p:nvPr/>
          </p:nvGrpSpPr>
          <p:grpSpPr>
            <a:xfrm>
              <a:off x="2552185" y="1149656"/>
              <a:ext cx="1888416" cy="867827"/>
              <a:chOff x="2552185" y="1149656"/>
              <a:chExt cx="1888416" cy="867827"/>
            </a:xfrm>
          </p:grpSpPr>
          <p:pic>
            <p:nvPicPr>
              <p:cNvPr id="24" name="Рисунок 51"/>
              <p:cNvPicPr>
                <a:picLocks noChangeAspect="1"/>
              </p:cNvPicPr>
              <p:nvPr/>
            </p:nvPicPr>
            <p:blipFill>
              <a:blip r:embed="rId4"/>
              <a:stretch/>
            </p:blipFill>
            <p:spPr bwMode="auto">
              <a:xfrm>
                <a:off x="2919410" y="1430149"/>
                <a:ext cx="377468" cy="383440"/>
              </a:xfrm>
              <a:prstGeom prst="rect">
                <a:avLst/>
              </a:prstGeom>
            </p:spPr>
          </p:pic>
          <p:pic>
            <p:nvPicPr>
              <p:cNvPr id="25" name="Рисунок 64"/>
              <p:cNvPicPr>
                <a:picLocks noChangeAspect="1"/>
              </p:cNvPicPr>
              <p:nvPr/>
            </p:nvPicPr>
            <p:blipFill>
              <a:blip r:embed="rId5"/>
              <a:stretch/>
            </p:blipFill>
            <p:spPr bwMode="auto">
              <a:xfrm>
                <a:off x="2552185" y="1386496"/>
                <a:ext cx="255304" cy="384360"/>
              </a:xfrm>
              <a:prstGeom prst="rect">
                <a:avLst/>
              </a:prstGeom>
            </p:spPr>
          </p:pic>
          <p:pic>
            <p:nvPicPr>
              <p:cNvPr id="26" name="Рисунок 64"/>
              <p:cNvPicPr>
                <a:picLocks noChangeAspect="1"/>
              </p:cNvPicPr>
              <p:nvPr/>
            </p:nvPicPr>
            <p:blipFill>
              <a:blip r:embed="rId5"/>
              <a:stretch/>
            </p:blipFill>
            <p:spPr bwMode="auto">
              <a:xfrm>
                <a:off x="3448318" y="1633123"/>
                <a:ext cx="255304" cy="384360"/>
              </a:xfrm>
              <a:prstGeom prst="rect">
                <a:avLst/>
              </a:prstGeom>
            </p:spPr>
          </p:pic>
          <p:pic>
            <p:nvPicPr>
              <p:cNvPr id="27" name="Рисунок 64"/>
              <p:cNvPicPr>
                <a:picLocks noChangeAspect="1"/>
              </p:cNvPicPr>
              <p:nvPr/>
            </p:nvPicPr>
            <p:blipFill>
              <a:blip r:embed="rId5"/>
              <a:stretch/>
            </p:blipFill>
            <p:spPr bwMode="auto">
              <a:xfrm>
                <a:off x="4185297" y="1149656"/>
                <a:ext cx="255304" cy="384360"/>
              </a:xfrm>
              <a:prstGeom prst="rect">
                <a:avLst/>
              </a:prstGeom>
            </p:spPr>
          </p:pic>
          <p:pic>
            <p:nvPicPr>
              <p:cNvPr id="28" name="Рисунок 51"/>
              <p:cNvPicPr>
                <a:picLocks noChangeAspect="1"/>
              </p:cNvPicPr>
              <p:nvPr/>
            </p:nvPicPr>
            <p:blipFill>
              <a:blip r:embed="rId4"/>
              <a:stretch/>
            </p:blipFill>
            <p:spPr bwMode="auto">
              <a:xfrm>
                <a:off x="3786267" y="1441863"/>
                <a:ext cx="377468" cy="383440"/>
              </a:xfrm>
              <a:prstGeom prst="rect">
                <a:avLst/>
              </a:prstGeom>
            </p:spPr>
          </p:pic>
        </p:grpSp>
      </p:grpSp>
      <p:sp>
        <p:nvSpPr>
          <p:cNvPr id="37" name="Прямоугольник 28"/>
          <p:cNvSpPr/>
          <p:nvPr/>
        </p:nvSpPr>
        <p:spPr bwMode="auto">
          <a:xfrm>
            <a:off x="3440932" y="706677"/>
            <a:ext cx="8215366" cy="2345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2400" b="1" dirty="0" smtClean="0">
                <a:cs typeface="Segoe UI" panose="020B0502040204020203" pitchFamily="34" charset="0"/>
              </a:rPr>
              <a:t>ФЕДЕРАЛЬНАЯ СЕТЬ ГЕОДЕЗИЧЕСКИХ СТАНЦИЙ</a:t>
            </a:r>
            <a:r>
              <a:rPr lang="en-US" sz="2400" b="1" dirty="0" smtClean="0">
                <a:cs typeface="Segoe UI" panose="020B0502040204020203" pitchFamily="34" charset="0"/>
              </a:rPr>
              <a:t> (</a:t>
            </a:r>
            <a:r>
              <a:rPr lang="ru-RU" sz="2400" b="1" dirty="0" smtClean="0">
                <a:cs typeface="Segoe UI" panose="020B0502040204020203" pitchFamily="34" charset="0"/>
              </a:rPr>
              <a:t>ФСГС)</a:t>
            </a:r>
            <a:r>
              <a:rPr lang="ru-RU" sz="2000" b="1" dirty="0" smtClean="0">
                <a:cs typeface="Segoe UI" panose="020B0502040204020203" pitchFamily="34" charset="0"/>
              </a:rPr>
              <a:t> </a:t>
            </a:r>
          </a:p>
          <a:p>
            <a:pPr algn="just">
              <a:lnSpc>
                <a:spcPct val="85000"/>
              </a:lnSpc>
              <a:defRPr/>
            </a:pPr>
            <a:r>
              <a:rPr lang="ru-RU" dirty="0"/>
              <a:t>представляет собой совокупность дифференциальных геодезических станций, созданных за счет средств бюджетов бюджетной системы Российской Федерации, а также средств физических и юридических лиц, удовлетворяющих требованиям к дифференциальным геодезическим станциям, на которых выполняется постоянный прием сигналов спутниковых навигационных систем и передача измерительной информации в единый центр интеграции, сбора, хранения и обработки получаемых данных, обеспечивающий вычисление координат дифференциальных геодезических станций.</a:t>
            </a:r>
            <a:endParaRPr lang="ru-RU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7"/>
          </p:nvPr>
        </p:nvSpPr>
        <p:spPr>
          <a:xfrm>
            <a:off x="11869783" y="6492875"/>
            <a:ext cx="235130" cy="365125"/>
          </a:xfrm>
        </p:spPr>
        <p:txBody>
          <a:bodyPr/>
          <a:lstStyle/>
          <a:p>
            <a:pPr marL="89529" algn="ctr">
              <a:lnSpc>
                <a:spcPts val="1551"/>
              </a:lnSpc>
              <a:defRPr/>
            </a:pPr>
            <a:fld id="{81D60167-4931-47E6-BA6A-407CBD079E47}" type="slidenum">
              <a:rPr lang="ru-RU" spc="-152" smtClean="0">
                <a:latin typeface="Arial Narrow"/>
                <a:cs typeface="Arial Narrow"/>
              </a:rPr>
              <a:pPr marL="89529" algn="ctr">
                <a:lnSpc>
                  <a:spcPts val="1551"/>
                </a:lnSpc>
                <a:defRPr/>
              </a:pPr>
              <a:t>2</a:t>
            </a:fld>
            <a:endParaRPr lang="ru-RU" dirty="0">
              <a:latin typeface="Arial Narrow"/>
              <a:cs typeface="Arial Narrow"/>
            </a:endParaRPr>
          </a:p>
        </p:txBody>
      </p:sp>
      <p:sp>
        <p:nvSpPr>
          <p:cNvPr id="16" name="Прямоугольник 15"/>
          <p:cNvSpPr/>
          <p:nvPr/>
        </p:nvSpPr>
        <p:spPr bwMode="auto">
          <a:xfrm>
            <a:off x="606339" y="3061037"/>
            <a:ext cx="10979323" cy="3477875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ru-RU" sz="2000" b="1" dirty="0" smtClean="0"/>
              <a:t>ОСНОВНЫЕ ЦЕЛИ СОЗДАНИЯ ФСГС: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ru-RU" dirty="0" smtClean="0"/>
              <a:t>развитие </a:t>
            </a:r>
            <a:r>
              <a:rPr lang="ru-RU" dirty="0"/>
              <a:t>и модернизация геодезического обеспечения Российской </a:t>
            </a:r>
            <a:r>
              <a:rPr lang="ru-RU" dirty="0" smtClean="0"/>
              <a:t>Федерации;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ru-RU" dirty="0" smtClean="0"/>
              <a:t>практическая </a:t>
            </a:r>
            <a:r>
              <a:rPr lang="ru-RU" dirty="0"/>
              <a:t>реализация составной части отечественной цифровой платформы сбора, обработки и распространения пространственных данных для нужд геодезии и картографии, обеспечивающей потребности граждан, бизнеса и </a:t>
            </a:r>
            <a:r>
              <a:rPr lang="ru-RU" dirty="0" smtClean="0"/>
              <a:t>власти;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ru-RU" dirty="0" smtClean="0"/>
              <a:t>совершенствование </a:t>
            </a:r>
            <a:r>
              <a:rPr lang="ru-RU" dirty="0"/>
              <a:t>системы государственного управления и контроля за техническими средствами поддержания, оперативного воспроизведения и распространения систем координат при решении широкого круга задач геодезического обеспечения </a:t>
            </a:r>
            <a:r>
              <a:rPr lang="ru-RU" dirty="0" smtClean="0"/>
              <a:t>экономики;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ru-RU" dirty="0" smtClean="0"/>
              <a:t>снижение </a:t>
            </a:r>
            <a:r>
              <a:rPr lang="ru-RU" dirty="0"/>
              <a:t>трудозатрат пользователей геодезических станций при выполнении геодезических и кадастровых работ с использованием спутникового геодезического оборудования в государственной системе координат</a:t>
            </a:r>
            <a:r>
              <a:rPr lang="ru-RU" b="1" dirty="0">
                <a:cs typeface="Segoe UI" panose="020B05020402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806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Прямоугольник 1"/>
          <p:cNvSpPr/>
          <p:nvPr/>
        </p:nvSpPr>
        <p:spPr bwMode="auto">
          <a:xfrm>
            <a:off x="-2" y="123551"/>
            <a:ext cx="121920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dirty="0" smtClean="0">
                <a:solidFill>
                  <a:srgbClr val="285096"/>
                </a:solidFill>
                <a:ea typeface="Segoe UI Symbol"/>
                <a:cs typeface="Calibri Light" panose="020F0302020204030204" pitchFamily="34" charset="0"/>
              </a:rPr>
              <a:t>АПК ФСГС</a:t>
            </a:r>
          </a:p>
        </p:txBody>
      </p:sp>
      <p:sp>
        <p:nvSpPr>
          <p:cNvPr id="37" name="Прямоугольник 28"/>
          <p:cNvSpPr/>
          <p:nvPr/>
        </p:nvSpPr>
        <p:spPr bwMode="auto">
          <a:xfrm>
            <a:off x="245320" y="646361"/>
            <a:ext cx="11495081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defRPr/>
            </a:pPr>
            <a:r>
              <a:rPr lang="ru-RU" b="1" i="1" dirty="0">
                <a:latin typeface="+mj-lt"/>
                <a:cs typeface="Segoe UI" panose="020B0502040204020203" pitchFamily="34" charset="0"/>
              </a:rPr>
              <a:t>Согласно приказу </a:t>
            </a:r>
            <a:r>
              <a:rPr lang="ru-RU" b="1" i="1" dirty="0" err="1" smtClean="0">
                <a:latin typeface="+mj-lt"/>
                <a:cs typeface="Segoe UI" panose="020B0502040204020203" pitchFamily="34" charset="0"/>
              </a:rPr>
              <a:t>Росреестра</a:t>
            </a:r>
            <a:r>
              <a:rPr lang="ru-RU" b="1" i="1" dirty="0" smtClean="0">
                <a:latin typeface="+mj-lt"/>
                <a:cs typeface="Segoe UI" panose="020B0502040204020203" pitchFamily="34" charset="0"/>
              </a:rPr>
              <a:t> </a:t>
            </a:r>
            <a:r>
              <a:rPr lang="ru-RU" b="1" i="1" dirty="0">
                <a:latin typeface="+mj-lt"/>
                <a:cs typeface="Segoe UI" panose="020B0502040204020203" pitchFamily="34" charset="0"/>
              </a:rPr>
              <a:t>от 22.04.2022 № </a:t>
            </a:r>
            <a:r>
              <a:rPr lang="ru-RU" b="1" i="1" dirty="0" smtClean="0">
                <a:latin typeface="+mj-lt"/>
                <a:cs typeface="Segoe UI" panose="020B0502040204020203" pitchFamily="34" charset="0"/>
              </a:rPr>
              <a:t>П/0162 с 29 </a:t>
            </a:r>
            <a:r>
              <a:rPr lang="ru-RU" b="1" i="1" dirty="0">
                <a:latin typeface="+mj-lt"/>
                <a:cs typeface="Segoe UI" panose="020B0502040204020203" pitchFamily="34" charset="0"/>
              </a:rPr>
              <a:t>апреля 2022 года аппаратно-программный комплекс ФСГС введен </a:t>
            </a:r>
            <a:r>
              <a:rPr lang="ru-RU" b="1" i="1" dirty="0" smtClean="0">
                <a:latin typeface="+mj-lt"/>
                <a:cs typeface="Segoe UI" panose="020B0502040204020203" pitchFamily="34" charset="0"/>
              </a:rPr>
              <a:t>в эксплуатацию</a:t>
            </a:r>
            <a:r>
              <a:rPr lang="ru-RU" b="1" i="1" dirty="0">
                <a:latin typeface="+mj-lt"/>
                <a:cs typeface="Segoe UI" panose="020B0502040204020203" pitchFamily="34" charset="0"/>
              </a:rPr>
              <a:t>. </a:t>
            </a:r>
            <a:r>
              <a:rPr lang="ru-RU" b="1" i="1" dirty="0" smtClean="0">
                <a:latin typeface="+mj-lt"/>
                <a:cs typeface="Segoe UI" panose="020B0502040204020203" pitchFamily="34" charset="0"/>
              </a:rPr>
              <a:t>Подключено </a:t>
            </a:r>
            <a:r>
              <a:rPr lang="ru-RU" b="1" i="1" dirty="0">
                <a:latin typeface="+mj-lt"/>
                <a:cs typeface="Segoe UI" panose="020B0502040204020203" pitchFamily="34" charset="0"/>
              </a:rPr>
              <a:t>уже более 1 </a:t>
            </a:r>
            <a:r>
              <a:rPr lang="ru-RU" b="1" i="1" dirty="0" smtClean="0">
                <a:latin typeface="+mj-lt"/>
                <a:cs typeface="Segoe UI" panose="020B0502040204020203" pitchFamily="34" charset="0"/>
              </a:rPr>
              <a:t>900</a:t>
            </a:r>
            <a:r>
              <a:rPr lang="ru-RU" b="1" i="1" dirty="0" smtClean="0">
                <a:latin typeface="+mj-lt"/>
                <a:cs typeface="Segoe UI" panose="020B0502040204020203" pitchFamily="34" charset="0"/>
              </a:rPr>
              <a:t> </a:t>
            </a:r>
            <a:r>
              <a:rPr lang="ru-RU" b="1" i="1" dirty="0">
                <a:latin typeface="+mj-lt"/>
                <a:cs typeface="Segoe UI" panose="020B0502040204020203" pitchFamily="34" charset="0"/>
              </a:rPr>
              <a:t>геодезических станций. Доступ к порталу ФСГС осуществляется через официальный сайт ФГБУ «Центр геодезии, картографии и </a:t>
            </a:r>
            <a:r>
              <a:rPr lang="ru-RU" b="1" i="1" dirty="0" smtClean="0">
                <a:latin typeface="+mj-lt"/>
                <a:cs typeface="Segoe UI" panose="020B0502040204020203" pitchFamily="34" charset="0"/>
              </a:rPr>
              <a:t>ИПД» </a:t>
            </a:r>
            <a:r>
              <a:rPr lang="en-US" b="1" i="1" u="sng" dirty="0" smtClean="0">
                <a:latin typeface="+mj-lt"/>
                <a:cs typeface="Segoe UI" panose="020B0502040204020203" pitchFamily="34" charset="0"/>
              </a:rPr>
              <a:t>cgkipd.ru</a:t>
            </a:r>
            <a:r>
              <a:rPr lang="ru-RU" b="1" i="1" dirty="0" smtClean="0">
                <a:latin typeface="+mj-lt"/>
                <a:cs typeface="Segoe UI" panose="020B0502040204020203" pitchFamily="34" charset="0"/>
              </a:rPr>
              <a:t>, а так же напрямую через сайт </a:t>
            </a:r>
            <a:r>
              <a:rPr lang="en-US" b="1" i="1" u="sng" dirty="0" smtClean="0">
                <a:latin typeface="+mj-lt"/>
                <a:cs typeface="Segoe UI" panose="020B0502040204020203" pitchFamily="34" charset="0"/>
              </a:rPr>
              <a:t>fsgs.cgkipd.ru</a:t>
            </a:r>
            <a:r>
              <a:rPr lang="ru-RU" b="1" i="1" dirty="0" smtClean="0">
                <a:latin typeface="+mj-lt"/>
                <a:cs typeface="Segoe UI" panose="020B0502040204020203" pitchFamily="34" charset="0"/>
              </a:rPr>
              <a:t>.</a:t>
            </a:r>
            <a:endParaRPr lang="ru-RU" b="1" i="1" dirty="0">
              <a:latin typeface="+mj-lt"/>
              <a:cs typeface="Segoe UI" panose="020B0502040204020203" pitchFamily="34" charset="0"/>
            </a:endParaRPr>
          </a:p>
          <a:p>
            <a:pPr algn="just">
              <a:lnSpc>
                <a:spcPct val="90000"/>
              </a:lnSpc>
              <a:defRPr/>
            </a:pPr>
            <a:endParaRPr lang="ru-RU" b="1" i="1" dirty="0">
              <a:latin typeface="+mj-lt"/>
              <a:cs typeface="Segoe UI" panose="020B0502040204020203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b="4161"/>
          <a:stretch/>
        </p:blipFill>
        <p:spPr>
          <a:xfrm>
            <a:off x="3991897" y="1767840"/>
            <a:ext cx="8111064" cy="4770766"/>
          </a:xfrm>
          <a:prstGeom prst="rect">
            <a:avLst/>
          </a:prstGeom>
        </p:spPr>
      </p:pic>
      <p:sp>
        <p:nvSpPr>
          <p:cNvPr id="17" name="Прямоугольник 28"/>
          <p:cNvSpPr/>
          <p:nvPr/>
        </p:nvSpPr>
        <p:spPr bwMode="auto">
          <a:xfrm>
            <a:off x="221824" y="1756176"/>
            <a:ext cx="3647412" cy="5099858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05000"/>
              </a:lnSpc>
              <a:spcAft>
                <a:spcPts val="1200"/>
              </a:spcAft>
              <a:tabLst>
                <a:tab pos="85725" algn="l"/>
              </a:tabLst>
            </a:pPr>
            <a:r>
              <a:rPr lang="ru-RU" sz="1600" b="1" dirty="0">
                <a:cs typeface="Segoe UI" panose="020B0502040204020203" pitchFamily="34" charset="0"/>
              </a:rPr>
              <a:t>КЛЮЧЕВОЙ </a:t>
            </a:r>
            <a:r>
              <a:rPr lang="ru-RU" sz="1600" b="1" dirty="0" smtClean="0">
                <a:cs typeface="Segoe UI" panose="020B0502040204020203" pitchFamily="34" charset="0"/>
              </a:rPr>
              <a:t>ФУНКЦИОНАЛ:</a:t>
            </a:r>
            <a:endParaRPr lang="ru-RU" sz="1600" b="1" dirty="0">
              <a:cs typeface="Segoe UI" panose="020B0502040204020203" pitchFamily="34" charset="0"/>
            </a:endParaRPr>
          </a:p>
          <a:p>
            <a:pPr marL="285750" indent="-285750">
              <a:lnSpc>
                <a:spcPct val="8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85725" algn="l"/>
              </a:tabLst>
            </a:pPr>
            <a:r>
              <a:rPr lang="ru-RU" b="1" dirty="0">
                <a:cs typeface="Segoe UI"/>
              </a:rPr>
              <a:t>сбор исходных спутниковых измерительных </a:t>
            </a:r>
            <a:r>
              <a:rPr lang="ru-RU" b="1" dirty="0" smtClean="0">
                <a:cs typeface="Segoe UI"/>
              </a:rPr>
              <a:t>данных</a:t>
            </a:r>
            <a:r>
              <a:rPr lang="ru-RU" b="1" dirty="0">
                <a:cs typeface="Segoe UI"/>
              </a:rPr>
              <a:t> </a:t>
            </a:r>
            <a:r>
              <a:rPr lang="ru-RU" b="1" dirty="0" smtClean="0">
                <a:cs typeface="Segoe UI"/>
              </a:rPr>
              <a:t>от операторов ДГС, с которыми заключены соглашения;</a:t>
            </a:r>
          </a:p>
          <a:p>
            <a:pPr marL="285750" indent="-285750">
              <a:lnSpc>
                <a:spcPct val="8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85725" algn="l"/>
              </a:tabLst>
            </a:pPr>
            <a:r>
              <a:rPr lang="ru-RU" b="1" dirty="0">
                <a:cs typeface="Segoe UI"/>
              </a:rPr>
              <a:t>п</a:t>
            </a:r>
            <a:r>
              <a:rPr lang="ru-RU" b="1" dirty="0" smtClean="0">
                <a:cs typeface="Segoe UI"/>
              </a:rPr>
              <a:t>роверка качества файлов наблюдений;</a:t>
            </a:r>
            <a:endParaRPr lang="ru-RU" b="1" dirty="0">
              <a:cs typeface="Segoe UI"/>
            </a:endParaRPr>
          </a:p>
          <a:p>
            <a:pPr marL="285750" indent="-285750">
              <a:lnSpc>
                <a:spcPct val="8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85725" algn="l"/>
              </a:tabLst>
            </a:pPr>
            <a:r>
              <a:rPr lang="ru-RU" b="1" dirty="0" smtClean="0">
                <a:cs typeface="Segoe UI"/>
              </a:rPr>
              <a:t>формирование </a:t>
            </a:r>
            <a:r>
              <a:rPr lang="ru-RU" b="1" dirty="0">
                <a:cs typeface="Segoe UI"/>
              </a:rPr>
              <a:t>и ведение интегрированной базы </a:t>
            </a:r>
            <a:r>
              <a:rPr lang="ru-RU" b="1" dirty="0" smtClean="0">
                <a:cs typeface="Segoe UI"/>
              </a:rPr>
              <a:t>данных</a:t>
            </a:r>
            <a:endParaRPr lang="ru-RU" b="1" dirty="0">
              <a:cs typeface="Segoe UI"/>
            </a:endParaRPr>
          </a:p>
          <a:p>
            <a:pPr marL="285750" indent="-285750">
              <a:lnSpc>
                <a:spcPct val="8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85725" algn="l"/>
              </a:tabLst>
            </a:pPr>
            <a:r>
              <a:rPr lang="ru-RU" b="1" dirty="0">
                <a:cs typeface="Segoe UI"/>
              </a:rPr>
              <a:t>долговременное надежное </a:t>
            </a:r>
            <a:r>
              <a:rPr lang="ru-RU" b="1" dirty="0" smtClean="0">
                <a:cs typeface="Segoe UI"/>
              </a:rPr>
              <a:t>хранение</a:t>
            </a:r>
            <a:endParaRPr lang="ru-RU" b="1" dirty="0">
              <a:cs typeface="Segoe UI"/>
            </a:endParaRPr>
          </a:p>
          <a:p>
            <a:pPr marL="285750" indent="-285750">
              <a:lnSpc>
                <a:spcPct val="8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85725" algn="l"/>
              </a:tabLst>
            </a:pPr>
            <a:r>
              <a:rPr lang="ru-RU" b="1" dirty="0">
                <a:cs typeface="Segoe UI"/>
              </a:rPr>
              <a:t>защита хранимой информации от несанкционированного доступа;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§"/>
              <a:tabLst>
                <a:tab pos="85725" algn="l"/>
              </a:tabLst>
            </a:pPr>
            <a:r>
              <a:rPr lang="ru-RU" b="1" dirty="0">
                <a:cs typeface="Segoe UI"/>
              </a:rPr>
              <a:t>о</a:t>
            </a:r>
            <a:r>
              <a:rPr lang="ru-RU" b="1" dirty="0" smtClean="0">
                <a:cs typeface="Segoe UI"/>
              </a:rPr>
              <a:t>бработка данных спутниковых наблюдений от разрозненных операторов единым инструментом, реализованным внутри АПК ФСГС.</a:t>
            </a:r>
            <a:endParaRPr lang="ru-RU" b="1" dirty="0">
              <a:cs typeface="Segoe UI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7"/>
          </p:nvPr>
        </p:nvSpPr>
        <p:spPr>
          <a:xfrm>
            <a:off x="11810069" y="6492875"/>
            <a:ext cx="292892" cy="365125"/>
          </a:xfrm>
        </p:spPr>
        <p:txBody>
          <a:bodyPr/>
          <a:lstStyle/>
          <a:p>
            <a:pPr marL="89529" algn="ctr">
              <a:lnSpc>
                <a:spcPts val="1551"/>
              </a:lnSpc>
              <a:defRPr/>
            </a:pPr>
            <a:fld id="{81D60167-4931-47E6-BA6A-407CBD079E47}" type="slidenum">
              <a:rPr lang="ru-RU" spc="-152" smtClean="0">
                <a:latin typeface="Arial Narrow"/>
                <a:cs typeface="Arial Narrow"/>
              </a:rPr>
              <a:pPr marL="89529" algn="ctr">
                <a:lnSpc>
                  <a:spcPts val="1551"/>
                </a:lnSpc>
                <a:defRPr/>
              </a:pPr>
              <a:t>3</a:t>
            </a:fld>
            <a:endParaRPr lang="ru-RU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2857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8"/>
          <p:cNvSpPr/>
          <p:nvPr/>
        </p:nvSpPr>
        <p:spPr bwMode="auto">
          <a:xfrm>
            <a:off x="2081579" y="225458"/>
            <a:ext cx="8028843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defRPr/>
            </a:pPr>
            <a:r>
              <a:rPr lang="ru-RU" sz="3200" b="1" dirty="0" smtClean="0">
                <a:solidFill>
                  <a:srgbClr val="285096"/>
                </a:solidFill>
                <a:cs typeface="Segoe UI" panose="020B0502040204020203" pitchFamily="34" charset="0"/>
              </a:rPr>
              <a:t>Процесс </a:t>
            </a:r>
            <a:r>
              <a:rPr lang="ru-RU" sz="3200" b="1" dirty="0">
                <a:solidFill>
                  <a:srgbClr val="285096"/>
                </a:solidFill>
                <a:cs typeface="Segoe UI" panose="020B0502040204020203" pitchFamily="34" charset="0"/>
              </a:rPr>
              <a:t>вычисления координат в АПК </a:t>
            </a:r>
            <a:r>
              <a:rPr lang="ru-RU" sz="3200" b="1" dirty="0" smtClean="0">
                <a:solidFill>
                  <a:srgbClr val="285096"/>
                </a:solidFill>
                <a:cs typeface="Segoe UI" panose="020B0502040204020203" pitchFamily="34" charset="0"/>
              </a:rPr>
              <a:t>ФСГС 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188431" y="1085919"/>
            <a:ext cx="11815139" cy="5416732"/>
            <a:chOff x="393286" y="1034082"/>
            <a:chExt cx="11712989" cy="5369901"/>
          </a:xfrm>
        </p:grpSpPr>
        <p:grpSp>
          <p:nvGrpSpPr>
            <p:cNvPr id="2" name="Группа 1"/>
            <p:cNvGrpSpPr/>
            <p:nvPr/>
          </p:nvGrpSpPr>
          <p:grpSpPr>
            <a:xfrm>
              <a:off x="393286" y="1034082"/>
              <a:ext cx="8467574" cy="5369901"/>
              <a:chOff x="1943411" y="1083150"/>
              <a:chExt cx="8467574" cy="5369901"/>
            </a:xfrm>
          </p:grpSpPr>
          <p:pic>
            <p:nvPicPr>
              <p:cNvPr id="23" name="Рисунок 22"/>
              <p:cNvPicPr>
                <a:picLocks noChangeAspect="1"/>
              </p:cNvPicPr>
              <p:nvPr/>
            </p:nvPicPr>
            <p:blipFill rotWithShape="1">
              <a:blip r:embed="rId3"/>
              <a:srcRect b="82049"/>
              <a:stretch/>
            </p:blipFill>
            <p:spPr bwMode="auto">
              <a:xfrm>
                <a:off x="1943417" y="5853413"/>
                <a:ext cx="8113676" cy="599638"/>
              </a:xfrm>
              <a:prstGeom prst="rect">
                <a:avLst/>
              </a:prstGeom>
              <a:ln>
                <a:solidFill>
                  <a:srgbClr val="009242"/>
                </a:solidFill>
              </a:ln>
            </p:spPr>
          </p:pic>
          <p:pic>
            <p:nvPicPr>
              <p:cNvPr id="24" name="Рисунок 23"/>
              <p:cNvPicPr>
                <a:picLocks noChangeAspect="1"/>
              </p:cNvPicPr>
              <p:nvPr/>
            </p:nvPicPr>
            <p:blipFill rotWithShape="1">
              <a:blip r:embed="rId3"/>
              <a:srcRect t="15970" b="67189"/>
              <a:stretch/>
            </p:blipFill>
            <p:spPr bwMode="auto">
              <a:xfrm>
                <a:off x="1943417" y="4905923"/>
                <a:ext cx="8113676" cy="562558"/>
              </a:xfrm>
              <a:prstGeom prst="rect">
                <a:avLst/>
              </a:prstGeom>
              <a:ln>
                <a:solidFill>
                  <a:srgbClr val="009242"/>
                </a:solidFill>
              </a:ln>
            </p:spPr>
          </p:pic>
          <p:pic>
            <p:nvPicPr>
              <p:cNvPr id="25" name="Рисунок 24"/>
              <p:cNvPicPr>
                <a:picLocks noChangeAspect="1"/>
              </p:cNvPicPr>
              <p:nvPr/>
            </p:nvPicPr>
            <p:blipFill rotWithShape="1">
              <a:blip r:embed="rId3"/>
              <a:srcRect t="30829" b="50844"/>
              <a:stretch/>
            </p:blipFill>
            <p:spPr bwMode="auto">
              <a:xfrm>
                <a:off x="1943419" y="3942276"/>
                <a:ext cx="8113673" cy="612195"/>
              </a:xfrm>
              <a:prstGeom prst="rect">
                <a:avLst/>
              </a:prstGeom>
              <a:ln>
                <a:solidFill>
                  <a:srgbClr val="009242"/>
                </a:solidFill>
              </a:ln>
            </p:spPr>
          </p:pic>
          <p:pic>
            <p:nvPicPr>
              <p:cNvPr id="26" name="Рисунок 25"/>
              <p:cNvPicPr>
                <a:picLocks noChangeAspect="1"/>
              </p:cNvPicPr>
              <p:nvPr/>
            </p:nvPicPr>
            <p:blipFill rotWithShape="1">
              <a:blip r:embed="rId3"/>
              <a:srcRect t="47670" b="35489"/>
              <a:stretch/>
            </p:blipFill>
            <p:spPr bwMode="auto">
              <a:xfrm>
                <a:off x="1943417" y="3027097"/>
                <a:ext cx="8113676" cy="562558"/>
              </a:xfrm>
              <a:prstGeom prst="rect">
                <a:avLst/>
              </a:prstGeom>
              <a:ln>
                <a:solidFill>
                  <a:srgbClr val="009242"/>
                </a:solidFill>
              </a:ln>
            </p:spPr>
          </p:pic>
          <p:pic>
            <p:nvPicPr>
              <p:cNvPr id="27" name="Рисунок 26"/>
              <p:cNvPicPr>
                <a:picLocks noChangeAspect="1"/>
              </p:cNvPicPr>
              <p:nvPr/>
            </p:nvPicPr>
            <p:blipFill rotWithShape="1">
              <a:blip r:embed="rId3"/>
              <a:srcRect t="65007" b="18648"/>
              <a:stretch/>
            </p:blipFill>
            <p:spPr bwMode="auto">
              <a:xfrm>
                <a:off x="1943411" y="2053093"/>
                <a:ext cx="8113682" cy="546014"/>
              </a:xfrm>
              <a:prstGeom prst="rect">
                <a:avLst/>
              </a:prstGeom>
              <a:ln>
                <a:solidFill>
                  <a:srgbClr val="009242"/>
                </a:solidFill>
              </a:ln>
            </p:spPr>
          </p:pic>
          <p:pic>
            <p:nvPicPr>
              <p:cNvPr id="28" name="Рисунок 27"/>
              <p:cNvPicPr>
                <a:picLocks noChangeAspect="1"/>
              </p:cNvPicPr>
              <p:nvPr/>
            </p:nvPicPr>
            <p:blipFill rotWithShape="1">
              <a:blip r:embed="rId3"/>
              <a:srcRect t="80361" b="3000"/>
              <a:stretch/>
            </p:blipFill>
            <p:spPr bwMode="auto">
              <a:xfrm>
                <a:off x="1943411" y="1083150"/>
                <a:ext cx="8113681" cy="555810"/>
              </a:xfrm>
              <a:prstGeom prst="rect">
                <a:avLst/>
              </a:prstGeom>
              <a:ln>
                <a:solidFill>
                  <a:srgbClr val="009242"/>
                </a:solidFill>
              </a:ln>
            </p:spPr>
          </p:pic>
          <p:sp>
            <p:nvSpPr>
              <p:cNvPr id="19" name="Стрелка вправо 18"/>
              <p:cNvSpPr/>
              <p:nvPr/>
            </p:nvSpPr>
            <p:spPr>
              <a:xfrm rot="5400000">
                <a:off x="5921094" y="1647886"/>
                <a:ext cx="344634" cy="363152"/>
              </a:xfrm>
              <a:prstGeom prst="rightArrow">
                <a:avLst/>
              </a:prstGeom>
              <a:solidFill>
                <a:schemeClr val="accent6"/>
              </a:solidFill>
              <a:ln>
                <a:solidFill>
                  <a:srgbClr val="0092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" name="Стрелка вправо 28"/>
              <p:cNvSpPr/>
              <p:nvPr/>
            </p:nvSpPr>
            <p:spPr bwMode="auto">
              <a:xfrm rot="5400000">
                <a:off x="5921092" y="2600329"/>
                <a:ext cx="344634" cy="363152"/>
              </a:xfrm>
              <a:prstGeom prst="rightArrow">
                <a:avLst/>
              </a:prstGeom>
              <a:solidFill>
                <a:schemeClr val="accent6"/>
              </a:solidFill>
              <a:ln>
                <a:solidFill>
                  <a:srgbClr val="0092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" name="Стрелка вправо 29"/>
              <p:cNvSpPr/>
              <p:nvPr/>
            </p:nvSpPr>
            <p:spPr bwMode="auto">
              <a:xfrm rot="5400000">
                <a:off x="5921090" y="3567120"/>
                <a:ext cx="344634" cy="363152"/>
              </a:xfrm>
              <a:prstGeom prst="rightArrow">
                <a:avLst/>
              </a:prstGeom>
              <a:solidFill>
                <a:schemeClr val="accent6"/>
              </a:solidFill>
              <a:ln>
                <a:solidFill>
                  <a:srgbClr val="0092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" name="Стрелка вправо 30"/>
              <p:cNvSpPr/>
              <p:nvPr/>
            </p:nvSpPr>
            <p:spPr bwMode="auto">
              <a:xfrm rot="5400000">
                <a:off x="5921089" y="4527930"/>
                <a:ext cx="344634" cy="363152"/>
              </a:xfrm>
              <a:prstGeom prst="rightArrow">
                <a:avLst/>
              </a:prstGeom>
              <a:solidFill>
                <a:schemeClr val="accent6"/>
              </a:solidFill>
              <a:ln>
                <a:solidFill>
                  <a:srgbClr val="0092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" name="Стрелка вправо 31"/>
              <p:cNvSpPr/>
              <p:nvPr/>
            </p:nvSpPr>
            <p:spPr bwMode="auto">
              <a:xfrm rot="5400000">
                <a:off x="5921089" y="5466291"/>
                <a:ext cx="344634" cy="363152"/>
              </a:xfrm>
              <a:prstGeom prst="rightArrow">
                <a:avLst>
                  <a:gd name="adj1" fmla="val 50000"/>
                  <a:gd name="adj2" fmla="val 55054"/>
                </a:avLst>
              </a:prstGeom>
              <a:solidFill>
                <a:schemeClr val="accent6"/>
              </a:solidFill>
              <a:ln>
                <a:solidFill>
                  <a:srgbClr val="0092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" name="Стрелка вправо 16"/>
              <p:cNvSpPr/>
              <p:nvPr/>
            </p:nvSpPr>
            <p:spPr bwMode="auto">
              <a:xfrm>
                <a:off x="10066351" y="5971656"/>
                <a:ext cx="344634" cy="363152"/>
              </a:xfrm>
              <a:prstGeom prst="rightArrow">
                <a:avLst>
                  <a:gd name="adj1" fmla="val 50000"/>
                  <a:gd name="adj2" fmla="val 55054"/>
                </a:avLst>
              </a:prstGeom>
              <a:solidFill>
                <a:schemeClr val="accent6"/>
              </a:solidFill>
              <a:ln>
                <a:solidFill>
                  <a:srgbClr val="0092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" name="Прямоугольник 2"/>
            <p:cNvSpPr/>
            <p:nvPr/>
          </p:nvSpPr>
          <p:spPr>
            <a:xfrm>
              <a:off x="8870118" y="5796318"/>
              <a:ext cx="3236157" cy="599637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92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>
                  <a:solidFill>
                    <a:srgbClr val="285096"/>
                  </a:solidFill>
                </a:rPr>
                <a:t>Каталог уравненных координат</a:t>
              </a:r>
              <a:endParaRPr lang="ru-RU" dirty="0">
                <a:solidFill>
                  <a:srgbClr val="285096"/>
                </a:solidFill>
              </a:endParaRPr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9638471" y="4271536"/>
              <a:ext cx="1699450" cy="91182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92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 smtClean="0">
                <a:solidFill>
                  <a:srgbClr val="285096"/>
                </a:solidFill>
              </a:endParaRPr>
            </a:p>
            <a:p>
              <a:pPr algn="ctr"/>
              <a:r>
                <a:rPr lang="ru-RU" dirty="0" smtClean="0">
                  <a:solidFill>
                    <a:srgbClr val="285096"/>
                  </a:solidFill>
                </a:rPr>
                <a:t>Портал ФСГС</a:t>
              </a:r>
            </a:p>
            <a:p>
              <a:pPr algn="ctr"/>
              <a:r>
                <a:rPr lang="en-US" i="1" u="sng" dirty="0">
                  <a:solidFill>
                    <a:srgbClr val="285096"/>
                  </a:solidFill>
                  <a:cs typeface="Segoe UI" panose="020B0502040204020203" pitchFamily="34" charset="0"/>
                </a:rPr>
                <a:t>fsgs.cgkipd.ru</a:t>
              </a:r>
              <a:endParaRPr lang="ru-RU" u="sng" dirty="0" smtClean="0">
                <a:solidFill>
                  <a:srgbClr val="285096"/>
                </a:solidFill>
              </a:endParaRPr>
            </a:p>
            <a:p>
              <a:pPr algn="ctr"/>
              <a:endParaRPr lang="ru-RU" dirty="0">
                <a:solidFill>
                  <a:srgbClr val="285096"/>
                </a:solidFill>
              </a:endParaRPr>
            </a:p>
          </p:txBody>
        </p:sp>
        <p:cxnSp>
          <p:nvCxnSpPr>
            <p:cNvPr id="7" name="Прямая со стрелкой 6"/>
            <p:cNvCxnSpPr/>
            <p:nvPr/>
          </p:nvCxnSpPr>
          <p:spPr>
            <a:xfrm flipV="1">
              <a:off x="10491272" y="5208558"/>
              <a:ext cx="0" cy="562558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Номер слайда 3"/>
          <p:cNvSpPr>
            <a:spLocks noGrp="1"/>
          </p:cNvSpPr>
          <p:nvPr>
            <p:ph type="sldNum" sz="quarter" idx="7"/>
          </p:nvPr>
        </p:nvSpPr>
        <p:spPr>
          <a:xfrm>
            <a:off x="11808822" y="6494553"/>
            <a:ext cx="304701" cy="365125"/>
          </a:xfrm>
        </p:spPr>
        <p:txBody>
          <a:bodyPr/>
          <a:lstStyle/>
          <a:p>
            <a:pPr marL="89529" algn="ctr">
              <a:lnSpc>
                <a:spcPts val="1551"/>
              </a:lnSpc>
              <a:defRPr/>
            </a:pPr>
            <a:fld id="{81D60167-4931-47E6-BA6A-407CBD079E47}" type="slidenum">
              <a:rPr lang="ru-RU" spc="-152" smtClean="0">
                <a:latin typeface="Arial Narrow"/>
                <a:cs typeface="Arial Narrow"/>
              </a:rPr>
              <a:pPr marL="89529" algn="ctr">
                <a:lnSpc>
                  <a:spcPts val="1551"/>
                </a:lnSpc>
                <a:defRPr/>
              </a:pPr>
              <a:t>4</a:t>
            </a:fld>
            <a:endParaRPr lang="ru-RU" dirty="0">
              <a:latin typeface="Arial Narrow"/>
              <a:cs typeface="Arial Narrow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8431" y="762754"/>
            <a:ext cx="89546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cs typeface="Segoe UI" panose="020B0502040204020203" pitchFamily="34" charset="0"/>
              </a:rPr>
              <a:t>Процесс вычисления координат представляет </a:t>
            </a:r>
            <a:r>
              <a:rPr lang="ru-RU" dirty="0">
                <a:cs typeface="Segoe UI" panose="020B0502040204020203" pitchFamily="34" charset="0"/>
              </a:rPr>
              <a:t>собой последовательную цепочку </a:t>
            </a:r>
            <a:r>
              <a:rPr lang="ru-RU" dirty="0" smtClean="0">
                <a:cs typeface="Segoe UI" panose="020B0502040204020203" pitchFamily="34" charset="0"/>
              </a:rPr>
              <a:t>этапов.</a:t>
            </a:r>
            <a:endParaRPr lang="ru-RU" dirty="0">
              <a:cs typeface="Segoe UI" panose="020B0502040204020203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0749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8"/>
          <p:cNvSpPr/>
          <p:nvPr/>
        </p:nvSpPr>
        <p:spPr bwMode="auto">
          <a:xfrm>
            <a:off x="-11355" y="95889"/>
            <a:ext cx="12192000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2800" b="1" dirty="0" smtClean="0">
                <a:cs typeface="Segoe UI" panose="020B0502040204020203" pitchFamily="34" charset="0"/>
              </a:rPr>
              <a:t>Кластеризация и общее уравнивание сети</a:t>
            </a:r>
            <a:endParaRPr lang="ru-RU" sz="2800" b="1" dirty="0">
              <a:cs typeface="Segoe UI" panose="020B0502040204020203" pitchFamily="34" charset="0"/>
            </a:endParaRPr>
          </a:p>
        </p:txBody>
      </p:sp>
      <p:grpSp>
        <p:nvGrpSpPr>
          <p:cNvPr id="42" name="Группа 41"/>
          <p:cNvGrpSpPr/>
          <p:nvPr/>
        </p:nvGrpSpPr>
        <p:grpSpPr>
          <a:xfrm>
            <a:off x="506067" y="356135"/>
            <a:ext cx="11179867" cy="6384288"/>
            <a:chOff x="872526" y="453303"/>
            <a:chExt cx="10645541" cy="6088326"/>
          </a:xfrm>
        </p:grpSpPr>
        <p:sp>
          <p:nvSpPr>
            <p:cNvPr id="33" name="Скругленный прямоугольник 32"/>
            <p:cNvSpPr/>
            <p:nvPr/>
          </p:nvSpPr>
          <p:spPr bwMode="auto">
            <a:xfrm>
              <a:off x="872526" y="640263"/>
              <a:ext cx="10645541" cy="5901366"/>
            </a:xfrm>
            <a:prstGeom prst="roundRect">
              <a:avLst>
                <a:gd name="adj" fmla="val 37219"/>
              </a:avLst>
            </a:prstGeom>
            <a:solidFill>
              <a:srgbClr val="FFFFFF">
                <a:alpha val="40000"/>
              </a:srgbClr>
            </a:solidFill>
            <a:ln w="25400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26" name="Picture 2" descr="https://static.wixstatic.com/media/688c44_34bab1747c2149029e4962d76e6ba704~mv2.png/v1/crop/x_0,y_0,w_768,h_453,q_85,enc_auto/688c44_34bab1747c2149029e4962d76e6ba704~mv2.png"/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GlowEdges/>
                      </a14:imgEffect>
                      <a14:imgEffect>
                        <a14:sharpenSoften amount="50000"/>
                      </a14:imgEffect>
                      <a14:imgEffect>
                        <a14:saturation sat="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3078" y="674364"/>
              <a:ext cx="9483134" cy="55935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Овал 2"/>
            <p:cNvSpPr/>
            <p:nvPr/>
          </p:nvSpPr>
          <p:spPr>
            <a:xfrm>
              <a:off x="1132207" y="3944026"/>
              <a:ext cx="2181635" cy="2186998"/>
            </a:xfrm>
            <a:prstGeom prst="ellipse">
              <a:avLst/>
            </a:prstGeom>
            <a:solidFill>
              <a:schemeClr val="accent5">
                <a:alpha val="15000"/>
              </a:schemeClr>
            </a:solidFill>
            <a:ln w="25400">
              <a:solidFill>
                <a:srgbClr val="28509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Овал 6"/>
            <p:cNvSpPr/>
            <p:nvPr/>
          </p:nvSpPr>
          <p:spPr bwMode="auto">
            <a:xfrm rot="20774782">
              <a:off x="1297351" y="2350454"/>
              <a:ext cx="2731478" cy="1718660"/>
            </a:xfrm>
            <a:prstGeom prst="ellipse">
              <a:avLst/>
            </a:prstGeom>
            <a:solidFill>
              <a:schemeClr val="accent5">
                <a:alpha val="15000"/>
              </a:schemeClr>
            </a:solidFill>
            <a:ln w="25400">
              <a:solidFill>
                <a:srgbClr val="28509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Овал 7"/>
            <p:cNvSpPr/>
            <p:nvPr/>
          </p:nvSpPr>
          <p:spPr bwMode="auto">
            <a:xfrm rot="1632524">
              <a:off x="2675086" y="3808154"/>
              <a:ext cx="2183306" cy="1777183"/>
            </a:xfrm>
            <a:prstGeom prst="ellipse">
              <a:avLst/>
            </a:prstGeom>
            <a:solidFill>
              <a:schemeClr val="accent5">
                <a:alpha val="15000"/>
              </a:schemeClr>
            </a:solidFill>
            <a:ln w="25400">
              <a:solidFill>
                <a:srgbClr val="28509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Овал 8"/>
            <p:cNvSpPr/>
            <p:nvPr/>
          </p:nvSpPr>
          <p:spPr bwMode="auto">
            <a:xfrm rot="715126">
              <a:off x="3655358" y="2865874"/>
              <a:ext cx="2296352" cy="1451843"/>
            </a:xfrm>
            <a:prstGeom prst="ellipse">
              <a:avLst/>
            </a:prstGeom>
            <a:solidFill>
              <a:schemeClr val="accent5">
                <a:alpha val="15000"/>
              </a:schemeClr>
            </a:solidFill>
            <a:ln w="25400">
              <a:solidFill>
                <a:srgbClr val="28509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Овал 9"/>
            <p:cNvSpPr/>
            <p:nvPr/>
          </p:nvSpPr>
          <p:spPr bwMode="auto">
            <a:xfrm rot="922547">
              <a:off x="4535303" y="4147155"/>
              <a:ext cx="2526604" cy="2120586"/>
            </a:xfrm>
            <a:prstGeom prst="ellipse">
              <a:avLst/>
            </a:prstGeom>
            <a:solidFill>
              <a:schemeClr val="accent5">
                <a:alpha val="15000"/>
              </a:schemeClr>
            </a:solidFill>
            <a:ln w="25400">
              <a:solidFill>
                <a:srgbClr val="28509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Овал 10"/>
            <p:cNvSpPr/>
            <p:nvPr/>
          </p:nvSpPr>
          <p:spPr bwMode="auto">
            <a:xfrm rot="20929446">
              <a:off x="5561818" y="2221875"/>
              <a:ext cx="2863594" cy="2129869"/>
            </a:xfrm>
            <a:prstGeom prst="ellipse">
              <a:avLst/>
            </a:prstGeom>
            <a:solidFill>
              <a:schemeClr val="accent5">
                <a:alpha val="15000"/>
              </a:schemeClr>
            </a:solidFill>
            <a:ln w="25400">
              <a:solidFill>
                <a:srgbClr val="28509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Овал 11"/>
            <p:cNvSpPr/>
            <p:nvPr/>
          </p:nvSpPr>
          <p:spPr bwMode="auto">
            <a:xfrm rot="1123112">
              <a:off x="6277530" y="4007208"/>
              <a:ext cx="2332427" cy="2060633"/>
            </a:xfrm>
            <a:prstGeom prst="ellipse">
              <a:avLst/>
            </a:prstGeom>
            <a:solidFill>
              <a:schemeClr val="accent5">
                <a:alpha val="15000"/>
              </a:schemeClr>
            </a:solidFill>
            <a:ln w="25400">
              <a:solidFill>
                <a:srgbClr val="28509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Овал 12"/>
            <p:cNvSpPr/>
            <p:nvPr/>
          </p:nvSpPr>
          <p:spPr bwMode="auto">
            <a:xfrm rot="1123112">
              <a:off x="8486981" y="4039016"/>
              <a:ext cx="2083520" cy="1937023"/>
            </a:xfrm>
            <a:prstGeom prst="ellipse">
              <a:avLst/>
            </a:prstGeom>
            <a:solidFill>
              <a:schemeClr val="accent5">
                <a:alpha val="15000"/>
              </a:schemeClr>
            </a:solidFill>
            <a:ln w="25400">
              <a:solidFill>
                <a:srgbClr val="28509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Овал 13"/>
            <p:cNvSpPr/>
            <p:nvPr/>
          </p:nvSpPr>
          <p:spPr bwMode="auto">
            <a:xfrm rot="2491045">
              <a:off x="8205242" y="2310334"/>
              <a:ext cx="1507586" cy="2598034"/>
            </a:xfrm>
            <a:prstGeom prst="ellipse">
              <a:avLst/>
            </a:prstGeom>
            <a:solidFill>
              <a:schemeClr val="accent5">
                <a:alpha val="15000"/>
              </a:schemeClr>
            </a:solidFill>
            <a:ln w="25400">
              <a:solidFill>
                <a:srgbClr val="28509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Овал 14"/>
            <p:cNvSpPr/>
            <p:nvPr/>
          </p:nvSpPr>
          <p:spPr bwMode="auto">
            <a:xfrm rot="2491045">
              <a:off x="8351255" y="453303"/>
              <a:ext cx="1658425" cy="2893774"/>
            </a:xfrm>
            <a:prstGeom prst="ellipse">
              <a:avLst/>
            </a:prstGeom>
            <a:solidFill>
              <a:schemeClr val="accent5">
                <a:alpha val="15000"/>
              </a:schemeClr>
            </a:solidFill>
            <a:ln w="25400">
              <a:solidFill>
                <a:srgbClr val="28509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Овал 16"/>
            <p:cNvSpPr/>
            <p:nvPr/>
          </p:nvSpPr>
          <p:spPr bwMode="auto">
            <a:xfrm rot="20689666">
              <a:off x="9785303" y="1311993"/>
              <a:ext cx="1274487" cy="2397272"/>
            </a:xfrm>
            <a:prstGeom prst="ellipse">
              <a:avLst/>
            </a:prstGeom>
            <a:solidFill>
              <a:schemeClr val="accent5">
                <a:alpha val="15000"/>
              </a:schemeClr>
            </a:solidFill>
            <a:ln w="25400">
              <a:solidFill>
                <a:srgbClr val="28509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Прямоугольник 28"/>
            <p:cNvSpPr/>
            <p:nvPr/>
          </p:nvSpPr>
          <p:spPr bwMode="auto">
            <a:xfrm>
              <a:off x="1841660" y="2597915"/>
              <a:ext cx="1468158" cy="10895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ru-RU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Segoe UI" panose="020B0502040204020203" pitchFamily="34" charset="0"/>
                </a:rPr>
                <a:t>1 </a:t>
              </a:r>
            </a:p>
            <a:p>
              <a:pPr algn="ctr">
                <a:lnSpc>
                  <a:spcPct val="90000"/>
                </a:lnSpc>
                <a:defRPr/>
              </a:pPr>
              <a:r>
                <a:rPr lang="ru-RU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Segoe UI" panose="020B0502040204020203" pitchFamily="34" charset="0"/>
                </a:rPr>
                <a:t>Кластер</a:t>
              </a:r>
            </a:p>
            <a:p>
              <a:pPr algn="ctr">
                <a:lnSpc>
                  <a:spcPct val="90000"/>
                </a:lnSpc>
                <a:defRPr/>
              </a:pPr>
              <a:r>
                <a:rPr 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Segoe UI" panose="020B0502040204020203" pitchFamily="34" charset="0"/>
                </a:rPr>
                <a:t>RNX2SNX</a:t>
              </a:r>
              <a:endPara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Segoe UI" panose="020B0502040204020203" pitchFamily="34" charset="0"/>
              </a:endParaRPr>
            </a:p>
          </p:txBody>
        </p:sp>
        <p:sp>
          <p:nvSpPr>
            <p:cNvPr id="31" name="Прямоугольник 28"/>
            <p:cNvSpPr/>
            <p:nvPr/>
          </p:nvSpPr>
          <p:spPr bwMode="auto">
            <a:xfrm>
              <a:off x="1381255" y="4420451"/>
              <a:ext cx="1468158" cy="10895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ru-RU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Segoe UI" panose="020B0502040204020203" pitchFamily="34" charset="0"/>
                </a:rPr>
                <a:t>2 </a:t>
              </a:r>
            </a:p>
            <a:p>
              <a:pPr algn="ctr">
                <a:lnSpc>
                  <a:spcPct val="90000"/>
                </a:lnSpc>
                <a:defRPr/>
              </a:pPr>
              <a:r>
                <a:rPr lang="ru-RU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Segoe UI" panose="020B0502040204020203" pitchFamily="34" charset="0"/>
                </a:rPr>
                <a:t>Кластер</a:t>
              </a:r>
              <a:endPara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Segoe UI" panose="020B0502040204020203" pitchFamily="34" charset="0"/>
              </a:endParaRPr>
            </a:p>
            <a:p>
              <a:pPr algn="ctr">
                <a:lnSpc>
                  <a:spcPct val="90000"/>
                </a:lnSpc>
                <a:defRPr/>
              </a:pP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Segoe UI" panose="020B0502040204020203" pitchFamily="34" charset="0"/>
                </a:rPr>
                <a:t>RNX2SNX</a:t>
              </a:r>
              <a:endPara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Segoe UI" panose="020B0502040204020203" pitchFamily="34" charset="0"/>
              </a:endParaRPr>
            </a:p>
          </p:txBody>
        </p:sp>
        <p:sp>
          <p:nvSpPr>
            <p:cNvPr id="32" name="Прямоугольник 28"/>
            <p:cNvSpPr/>
            <p:nvPr/>
          </p:nvSpPr>
          <p:spPr bwMode="auto">
            <a:xfrm>
              <a:off x="3084694" y="4052236"/>
              <a:ext cx="1468158" cy="10895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ru-RU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Segoe UI" panose="020B0502040204020203" pitchFamily="34" charset="0"/>
                </a:rPr>
                <a:t>3 </a:t>
              </a:r>
            </a:p>
            <a:p>
              <a:pPr algn="ctr">
                <a:lnSpc>
                  <a:spcPct val="90000"/>
                </a:lnSpc>
                <a:defRPr/>
              </a:pPr>
              <a:r>
                <a:rPr lang="ru-RU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Segoe UI" panose="020B0502040204020203" pitchFamily="34" charset="0"/>
                </a:rPr>
                <a:t>Кластер</a:t>
              </a:r>
              <a:endPara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Segoe UI" panose="020B0502040204020203" pitchFamily="34" charset="0"/>
              </a:endParaRPr>
            </a:p>
            <a:p>
              <a:pPr algn="ctr">
                <a:lnSpc>
                  <a:spcPct val="90000"/>
                </a:lnSpc>
                <a:defRPr/>
              </a:pP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Segoe UI" panose="020B0502040204020203" pitchFamily="34" charset="0"/>
                </a:rPr>
                <a:t>RNX2SNX</a:t>
              </a:r>
              <a:endPara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Segoe UI" panose="020B0502040204020203" pitchFamily="34" charset="0"/>
              </a:endParaRPr>
            </a:p>
          </p:txBody>
        </p:sp>
        <p:sp>
          <p:nvSpPr>
            <p:cNvPr id="34" name="Прямоугольник 28"/>
            <p:cNvSpPr/>
            <p:nvPr/>
          </p:nvSpPr>
          <p:spPr bwMode="auto">
            <a:xfrm>
              <a:off x="4081310" y="2988430"/>
              <a:ext cx="1468158" cy="10895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ru-RU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Segoe UI" panose="020B0502040204020203" pitchFamily="34" charset="0"/>
                </a:rPr>
                <a:t>4 </a:t>
              </a:r>
            </a:p>
            <a:p>
              <a:pPr algn="ctr">
                <a:lnSpc>
                  <a:spcPct val="90000"/>
                </a:lnSpc>
                <a:defRPr/>
              </a:pPr>
              <a:r>
                <a:rPr lang="ru-RU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Segoe UI" panose="020B0502040204020203" pitchFamily="34" charset="0"/>
                </a:rPr>
                <a:t>Кластер</a:t>
              </a:r>
              <a:endPara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Segoe UI" panose="020B0502040204020203" pitchFamily="34" charset="0"/>
              </a:endParaRPr>
            </a:p>
            <a:p>
              <a:pPr algn="ctr">
                <a:lnSpc>
                  <a:spcPct val="90000"/>
                </a:lnSpc>
                <a:defRPr/>
              </a:pP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Segoe UI" panose="020B0502040204020203" pitchFamily="34" charset="0"/>
                </a:rPr>
                <a:t>RNX2SNX</a:t>
              </a:r>
              <a:endPara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Segoe UI" panose="020B0502040204020203" pitchFamily="34" charset="0"/>
              </a:endParaRPr>
            </a:p>
          </p:txBody>
        </p:sp>
        <p:sp>
          <p:nvSpPr>
            <p:cNvPr id="35" name="Прямоугольник 28"/>
            <p:cNvSpPr/>
            <p:nvPr/>
          </p:nvSpPr>
          <p:spPr bwMode="auto">
            <a:xfrm>
              <a:off x="4928385" y="4498152"/>
              <a:ext cx="1468158" cy="10895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ru-RU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Segoe UI" panose="020B0502040204020203" pitchFamily="34" charset="0"/>
                </a:rPr>
                <a:t>5 </a:t>
              </a:r>
            </a:p>
            <a:p>
              <a:pPr algn="ctr">
                <a:lnSpc>
                  <a:spcPct val="90000"/>
                </a:lnSpc>
              </a:pPr>
              <a:r>
                <a:rPr lang="ru-RU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Segoe UI" panose="020B0502040204020203" pitchFamily="34" charset="0"/>
                </a:rPr>
                <a:t>Кластер</a:t>
              </a:r>
              <a:endPara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Segoe UI" panose="020B0502040204020203" pitchFamily="34" charset="0"/>
              </a:endParaRPr>
            </a:p>
            <a:p>
              <a:pPr algn="ctr">
                <a:lnSpc>
                  <a:spcPct val="90000"/>
                </a:lnSpc>
              </a:pPr>
              <a:r>
                <a:rPr 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Segoe UI" panose="020B0502040204020203" pitchFamily="34" charset="0"/>
                </a:rPr>
                <a:t>RNX2SNX</a:t>
              </a:r>
              <a:endPara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Segoe UI" panose="020B0502040204020203" pitchFamily="34" charset="0"/>
              </a:endParaRPr>
            </a:p>
          </p:txBody>
        </p:sp>
        <p:sp>
          <p:nvSpPr>
            <p:cNvPr id="36" name="Прямоугольник 28"/>
            <p:cNvSpPr/>
            <p:nvPr/>
          </p:nvSpPr>
          <p:spPr bwMode="auto">
            <a:xfrm>
              <a:off x="6226154" y="2747174"/>
              <a:ext cx="1468158" cy="10895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ru-RU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Segoe UI" panose="020B0502040204020203" pitchFamily="34" charset="0"/>
                </a:rPr>
                <a:t>6 </a:t>
              </a:r>
            </a:p>
            <a:p>
              <a:pPr algn="ctr">
                <a:lnSpc>
                  <a:spcPct val="90000"/>
                </a:lnSpc>
              </a:pPr>
              <a:r>
                <a:rPr lang="ru-RU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Segoe UI" panose="020B0502040204020203" pitchFamily="34" charset="0"/>
                </a:rPr>
                <a:t>Кластер</a:t>
              </a:r>
              <a:endPara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Segoe UI" panose="020B0502040204020203" pitchFamily="34" charset="0"/>
              </a:endParaRPr>
            </a:p>
            <a:p>
              <a:pPr algn="ctr">
                <a:lnSpc>
                  <a:spcPct val="90000"/>
                </a:lnSpc>
              </a:pPr>
              <a:r>
                <a:rPr 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Segoe UI" panose="020B0502040204020203" pitchFamily="34" charset="0"/>
                </a:rPr>
                <a:t>RNX2SNX</a:t>
              </a:r>
              <a:endPara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Segoe UI" panose="020B0502040204020203" pitchFamily="34" charset="0"/>
              </a:endParaRPr>
            </a:p>
          </p:txBody>
        </p:sp>
        <p:sp>
          <p:nvSpPr>
            <p:cNvPr id="37" name="Прямоугольник 28"/>
            <p:cNvSpPr/>
            <p:nvPr/>
          </p:nvSpPr>
          <p:spPr bwMode="auto">
            <a:xfrm>
              <a:off x="6782727" y="4394907"/>
              <a:ext cx="1468158" cy="10895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ru-RU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Segoe UI" panose="020B0502040204020203" pitchFamily="34" charset="0"/>
                </a:rPr>
                <a:t>7</a:t>
              </a:r>
            </a:p>
            <a:p>
              <a:pPr algn="ctr">
                <a:lnSpc>
                  <a:spcPct val="90000"/>
                </a:lnSpc>
              </a:pPr>
              <a:r>
                <a:rPr lang="ru-RU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Segoe UI" panose="020B0502040204020203" pitchFamily="34" charset="0"/>
                </a:rPr>
                <a:t> Кластер</a:t>
              </a:r>
              <a:endPara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Segoe UI" panose="020B0502040204020203" pitchFamily="34" charset="0"/>
              </a:endParaRPr>
            </a:p>
            <a:p>
              <a:pPr algn="ctr">
                <a:lnSpc>
                  <a:spcPct val="90000"/>
                </a:lnSpc>
              </a:pPr>
              <a:r>
                <a:rPr 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Segoe UI" panose="020B0502040204020203" pitchFamily="34" charset="0"/>
                </a:rPr>
                <a:t>RNX2SNX</a:t>
              </a:r>
              <a:endPara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Segoe UI" panose="020B0502040204020203" pitchFamily="34" charset="0"/>
              </a:endParaRPr>
            </a:p>
          </p:txBody>
        </p:sp>
        <p:sp>
          <p:nvSpPr>
            <p:cNvPr id="38" name="Прямоугольник 28"/>
            <p:cNvSpPr/>
            <p:nvPr/>
          </p:nvSpPr>
          <p:spPr bwMode="auto">
            <a:xfrm>
              <a:off x="8270243" y="1525301"/>
              <a:ext cx="1468158" cy="10895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ru-RU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Segoe UI" panose="020B0502040204020203" pitchFamily="34" charset="0"/>
                </a:rPr>
                <a:t>8 </a:t>
              </a:r>
            </a:p>
            <a:p>
              <a:pPr algn="ctr">
                <a:lnSpc>
                  <a:spcPct val="90000"/>
                </a:lnSpc>
              </a:pPr>
              <a:r>
                <a:rPr lang="ru-RU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Segoe UI" panose="020B0502040204020203" pitchFamily="34" charset="0"/>
                </a:rPr>
                <a:t>Кластер</a:t>
              </a:r>
              <a:endPara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Segoe UI" panose="020B0502040204020203" pitchFamily="34" charset="0"/>
              </a:endParaRPr>
            </a:p>
            <a:p>
              <a:pPr algn="ctr">
                <a:lnSpc>
                  <a:spcPct val="90000"/>
                </a:lnSpc>
              </a:pPr>
              <a:r>
                <a:rPr 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Segoe UI" panose="020B0502040204020203" pitchFamily="34" charset="0"/>
                </a:rPr>
                <a:t>RNX2SNX</a:t>
              </a:r>
              <a:endPara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Segoe UI" panose="020B0502040204020203" pitchFamily="34" charset="0"/>
              </a:endParaRPr>
            </a:p>
          </p:txBody>
        </p:sp>
        <p:sp>
          <p:nvSpPr>
            <p:cNvPr id="39" name="Прямоугольник 28"/>
            <p:cNvSpPr/>
            <p:nvPr/>
          </p:nvSpPr>
          <p:spPr bwMode="auto">
            <a:xfrm>
              <a:off x="8265645" y="3051782"/>
              <a:ext cx="1468158" cy="10895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ru-RU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Segoe UI" panose="020B0502040204020203" pitchFamily="34" charset="0"/>
                </a:rPr>
                <a:t>9 </a:t>
              </a:r>
            </a:p>
            <a:p>
              <a:pPr algn="ctr">
                <a:lnSpc>
                  <a:spcPct val="90000"/>
                </a:lnSpc>
              </a:pPr>
              <a:r>
                <a:rPr lang="ru-RU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Segoe UI" panose="020B0502040204020203" pitchFamily="34" charset="0"/>
                </a:rPr>
                <a:t>Кластер</a:t>
              </a:r>
              <a:endPara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Segoe UI" panose="020B0502040204020203" pitchFamily="34" charset="0"/>
              </a:endParaRPr>
            </a:p>
            <a:p>
              <a:pPr algn="ctr">
                <a:lnSpc>
                  <a:spcPct val="90000"/>
                </a:lnSpc>
              </a:pPr>
              <a:r>
                <a:rPr 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Segoe UI" panose="020B0502040204020203" pitchFamily="34" charset="0"/>
                </a:rPr>
                <a:t>RNX2SNX</a:t>
              </a:r>
              <a:endPara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Segoe UI" panose="020B0502040204020203" pitchFamily="34" charset="0"/>
              </a:endParaRPr>
            </a:p>
          </p:txBody>
        </p:sp>
        <p:sp>
          <p:nvSpPr>
            <p:cNvPr id="40" name="Прямоугольник 28"/>
            <p:cNvSpPr/>
            <p:nvPr/>
          </p:nvSpPr>
          <p:spPr bwMode="auto">
            <a:xfrm>
              <a:off x="8678980" y="4473465"/>
              <a:ext cx="1731916" cy="10895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ru-RU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Segoe UI" panose="020B0502040204020203" pitchFamily="34" charset="0"/>
                </a:rPr>
                <a:t>10 </a:t>
              </a:r>
            </a:p>
            <a:p>
              <a:pPr algn="ctr">
                <a:lnSpc>
                  <a:spcPct val="90000"/>
                </a:lnSpc>
              </a:pPr>
              <a:r>
                <a:rPr lang="ru-RU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Segoe UI" panose="020B0502040204020203" pitchFamily="34" charset="0"/>
                </a:rPr>
                <a:t>Кластер</a:t>
              </a:r>
              <a:endPara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Segoe UI" panose="020B0502040204020203" pitchFamily="34" charset="0"/>
              </a:endParaRPr>
            </a:p>
            <a:p>
              <a:pPr algn="ctr">
                <a:lnSpc>
                  <a:spcPct val="90000"/>
                </a:lnSpc>
              </a:pPr>
              <a:r>
                <a:rPr 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Segoe UI" panose="020B0502040204020203" pitchFamily="34" charset="0"/>
                </a:rPr>
                <a:t>RNX2SNX</a:t>
              </a:r>
              <a:endPara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Segoe UI" panose="020B0502040204020203" pitchFamily="34" charset="0"/>
              </a:endParaRPr>
            </a:p>
          </p:txBody>
        </p:sp>
        <p:sp>
          <p:nvSpPr>
            <p:cNvPr id="41" name="Прямоугольник 28"/>
            <p:cNvSpPr/>
            <p:nvPr/>
          </p:nvSpPr>
          <p:spPr bwMode="auto">
            <a:xfrm>
              <a:off x="9635988" y="2012160"/>
              <a:ext cx="1731916" cy="10895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ru-RU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Segoe UI" panose="020B0502040204020203" pitchFamily="34" charset="0"/>
                </a:rPr>
                <a:t>1</a:t>
              </a:r>
              <a:r>
                <a:rPr 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Segoe UI" panose="020B0502040204020203" pitchFamily="34" charset="0"/>
                </a:rPr>
                <a:t>1</a:t>
              </a:r>
              <a:r>
                <a:rPr lang="ru-RU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Segoe UI" panose="020B0502040204020203" pitchFamily="34" charset="0"/>
                </a:rPr>
                <a:t> </a:t>
              </a:r>
            </a:p>
            <a:p>
              <a:pPr algn="ctr">
                <a:lnSpc>
                  <a:spcPct val="90000"/>
                </a:lnSpc>
              </a:pPr>
              <a:r>
                <a:rPr lang="ru-RU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Segoe UI" panose="020B0502040204020203" pitchFamily="34" charset="0"/>
                </a:rPr>
                <a:t>Кластер</a:t>
              </a:r>
              <a:endPara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Segoe UI" panose="020B0502040204020203" pitchFamily="34" charset="0"/>
              </a:endParaRPr>
            </a:p>
            <a:p>
              <a:pPr algn="ctr">
                <a:lnSpc>
                  <a:spcPct val="90000"/>
                </a:lnSpc>
              </a:pPr>
              <a:r>
                <a:rPr 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Segoe UI" panose="020B0502040204020203" pitchFamily="34" charset="0"/>
                </a:rPr>
                <a:t>RNX2SNX</a:t>
              </a:r>
              <a:endPara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Segoe UI" panose="020B0502040204020203" pitchFamily="34" charset="0"/>
              </a:endParaRPr>
            </a:p>
          </p:txBody>
        </p:sp>
        <p:sp>
          <p:nvSpPr>
            <p:cNvPr id="43" name="Прямоугольник 28"/>
            <p:cNvSpPr/>
            <p:nvPr/>
          </p:nvSpPr>
          <p:spPr bwMode="auto">
            <a:xfrm>
              <a:off x="2389587" y="854357"/>
              <a:ext cx="2798718" cy="8276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ru-RU" sz="2800" b="1" dirty="0" smtClean="0">
                  <a:solidFill>
                    <a:srgbClr val="009242"/>
                  </a:solidFill>
                  <a:cs typeface="Segoe UI" panose="020B0502040204020203" pitchFamily="34" charset="0"/>
                </a:rPr>
                <a:t>Кластер</a:t>
              </a:r>
            </a:p>
            <a:p>
              <a:pPr algn="ctr">
                <a:lnSpc>
                  <a:spcPct val="90000"/>
                </a:lnSpc>
              </a:pPr>
              <a:r>
                <a:rPr lang="en-US" sz="2800" b="1" dirty="0" smtClean="0">
                  <a:solidFill>
                    <a:srgbClr val="009242"/>
                  </a:solidFill>
                  <a:cs typeface="Segoe UI" panose="020B0502040204020203" pitchFamily="34" charset="0"/>
                </a:rPr>
                <a:t>SNX2SNX</a:t>
              </a:r>
              <a:endParaRPr lang="ru-RU" sz="2800" b="1" dirty="0">
                <a:solidFill>
                  <a:srgbClr val="009242"/>
                </a:solidFill>
                <a:cs typeface="Segoe UI" panose="020B0502040204020203" pitchFamily="34" charset="0"/>
              </a:endParaRPr>
            </a:p>
          </p:txBody>
        </p:sp>
      </p:grpSp>
      <p:sp>
        <p:nvSpPr>
          <p:cNvPr id="2" name="Номер слайда 1"/>
          <p:cNvSpPr>
            <a:spLocks noGrp="1"/>
          </p:cNvSpPr>
          <p:nvPr>
            <p:ph type="sldNum" sz="quarter" idx="7"/>
          </p:nvPr>
        </p:nvSpPr>
        <p:spPr>
          <a:xfrm>
            <a:off x="11685933" y="6535489"/>
            <a:ext cx="538395" cy="365125"/>
          </a:xfrm>
        </p:spPr>
        <p:txBody>
          <a:bodyPr/>
          <a:lstStyle/>
          <a:p>
            <a:pPr marL="89529" algn="ctr">
              <a:lnSpc>
                <a:spcPts val="1551"/>
              </a:lnSpc>
              <a:defRPr/>
            </a:pPr>
            <a:fld id="{81D60167-4931-47E6-BA6A-407CBD079E47}" type="slidenum">
              <a:rPr lang="ru-RU" spc="-152" smtClean="0">
                <a:latin typeface="Arial Narrow"/>
                <a:cs typeface="Arial Narrow"/>
              </a:rPr>
              <a:pPr marL="89529" algn="ctr">
                <a:lnSpc>
                  <a:spcPts val="1551"/>
                </a:lnSpc>
                <a:defRPr/>
              </a:pPr>
              <a:t>5</a:t>
            </a:fld>
            <a:endParaRPr lang="ru-RU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23152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89529">
              <a:lnSpc>
                <a:spcPts val="1551"/>
              </a:lnSpc>
              <a:defRPr/>
            </a:pPr>
            <a:fld id="{81D60167-4931-47E6-BA6A-407CBD079E47}" type="slidenum">
              <a:rPr lang="ru-RU" spc="-152" smtClean="0">
                <a:solidFill>
                  <a:srgbClr val="FFFFFF"/>
                </a:solidFill>
                <a:latin typeface="Arial Narrow"/>
                <a:cs typeface="Arial Narrow"/>
              </a:rPr>
              <a:pPr marL="89529">
                <a:lnSpc>
                  <a:spcPts val="1551"/>
                </a:lnSpc>
                <a:defRPr/>
              </a:pPr>
              <a:t>6</a:t>
            </a:fld>
            <a:endParaRPr lang="ru-RU" dirty="0">
              <a:latin typeface="Arial Narrow"/>
              <a:cs typeface="Arial Narrow"/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-2" y="108318"/>
            <a:ext cx="12287796" cy="6807717"/>
            <a:chOff x="-2" y="108318"/>
            <a:chExt cx="12287796" cy="6807717"/>
          </a:xfrm>
        </p:grpSpPr>
        <p:sp>
          <p:nvSpPr>
            <p:cNvPr id="12" name="Прямоугольник 28"/>
            <p:cNvSpPr/>
            <p:nvPr/>
          </p:nvSpPr>
          <p:spPr bwMode="auto">
            <a:xfrm>
              <a:off x="-2" y="108318"/>
              <a:ext cx="12192002" cy="7017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ru-RU" sz="2400" b="1" dirty="0" smtClean="0">
                  <a:cs typeface="Segoe UI" panose="020B0502040204020203" pitchFamily="34" charset="0"/>
                </a:rPr>
                <a:t>Информация, </a:t>
              </a:r>
              <a:r>
                <a:rPr lang="ru-RU" sz="2400" b="1" dirty="0">
                  <a:cs typeface="Segoe UI" panose="020B0502040204020203" pitchFamily="34" charset="0"/>
                </a:rPr>
                <a:t>доступная </a:t>
              </a:r>
              <a:r>
                <a:rPr lang="ru-RU" sz="2400" b="1" dirty="0" smtClean="0">
                  <a:cs typeface="Segoe UI" panose="020B0502040204020203" pitchFamily="34" charset="0"/>
                </a:rPr>
                <a:t>для сторонних пользователей/потребителей</a:t>
              </a:r>
            </a:p>
            <a:p>
              <a:pPr algn="ctr">
                <a:lnSpc>
                  <a:spcPct val="90000"/>
                </a:lnSpc>
                <a:defRPr/>
              </a:pPr>
              <a:r>
                <a:rPr lang="ru-RU" sz="2000" b="1" dirty="0" smtClean="0">
                  <a:cs typeface="Segoe UI" panose="020B0502040204020203" pitchFamily="34" charset="0"/>
                </a:rPr>
                <a:t>(координаты </a:t>
              </a:r>
              <a:r>
                <a:rPr lang="ru-RU" sz="2000" b="1" dirty="0">
                  <a:cs typeface="Segoe UI" panose="020B0502040204020203" pitchFamily="34" charset="0"/>
                </a:rPr>
                <a:t>округлены до метра)  </a:t>
              </a: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11939451" y="6608258"/>
              <a:ext cx="34834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 smtClean="0"/>
                <a:t>7</a:t>
              </a:r>
              <a:endParaRPr lang="ru-RU" sz="1400" dirty="0"/>
            </a:p>
          </p:txBody>
        </p:sp>
        <p:grpSp>
          <p:nvGrpSpPr>
            <p:cNvPr id="16" name="Группа 15"/>
            <p:cNvGrpSpPr/>
            <p:nvPr/>
          </p:nvGrpSpPr>
          <p:grpSpPr>
            <a:xfrm>
              <a:off x="1208892" y="954640"/>
              <a:ext cx="10624912" cy="5903360"/>
              <a:chOff x="1208892" y="954640"/>
              <a:chExt cx="10624912" cy="5903360"/>
            </a:xfrm>
          </p:grpSpPr>
          <p:pic>
            <p:nvPicPr>
              <p:cNvPr id="5" name="Рисунок 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15428" y="954640"/>
                <a:ext cx="7918376" cy="5673555"/>
              </a:xfrm>
              <a:prstGeom prst="rect">
                <a:avLst/>
              </a:prstGeom>
            </p:spPr>
          </p:pic>
          <p:grpSp>
            <p:nvGrpSpPr>
              <p:cNvPr id="13" name="Группа 12"/>
              <p:cNvGrpSpPr/>
              <p:nvPr/>
            </p:nvGrpSpPr>
            <p:grpSpPr>
              <a:xfrm>
                <a:off x="1208892" y="3218786"/>
                <a:ext cx="7210690" cy="3639214"/>
                <a:chOff x="2080200" y="2899698"/>
                <a:chExt cx="7250616" cy="3639214"/>
              </a:xfrm>
            </p:grpSpPr>
            <p:grpSp>
              <p:nvGrpSpPr>
                <p:cNvPr id="10" name="Группа 9"/>
                <p:cNvGrpSpPr/>
                <p:nvPr/>
              </p:nvGrpSpPr>
              <p:grpSpPr>
                <a:xfrm>
                  <a:off x="2080200" y="2959960"/>
                  <a:ext cx="7094611" cy="3578952"/>
                  <a:chOff x="2080200" y="2959960"/>
                  <a:chExt cx="7094611" cy="3578952"/>
                </a:xfrm>
              </p:grpSpPr>
              <p:grpSp>
                <p:nvGrpSpPr>
                  <p:cNvPr id="6" name="Группа 5"/>
                  <p:cNvGrpSpPr/>
                  <p:nvPr/>
                </p:nvGrpSpPr>
                <p:grpSpPr>
                  <a:xfrm>
                    <a:off x="2080200" y="3211740"/>
                    <a:ext cx="5695405" cy="3327172"/>
                    <a:chOff x="2332749" y="3340015"/>
                    <a:chExt cx="5695405" cy="3205569"/>
                  </a:xfrm>
                </p:grpSpPr>
                <p:sp>
                  <p:nvSpPr>
                    <p:cNvPr id="18" name="Прямоугольная выноска 17"/>
                    <p:cNvSpPr/>
                    <p:nvPr/>
                  </p:nvSpPr>
                  <p:spPr bwMode="auto">
                    <a:xfrm>
                      <a:off x="2332749" y="3340015"/>
                      <a:ext cx="5695405" cy="3205569"/>
                    </a:xfrm>
                    <a:prstGeom prst="wedgeRectCallout">
                      <a:avLst>
                        <a:gd name="adj1" fmla="val 38151"/>
                        <a:gd name="adj2" fmla="val -104806"/>
                      </a:avLst>
                    </a:prstGeom>
                    <a:solidFill>
                      <a:schemeClr val="bg1">
                        <a:alpha val="30000"/>
                      </a:schemeClr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pic>
                  <p:nvPicPr>
                    <p:cNvPr id="3" name="Рисунок 2"/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2430646" y="3479321"/>
                      <a:ext cx="5499610" cy="2935603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8" name="Прямоугольник 7"/>
                  <p:cNvSpPr/>
                  <p:nvPr/>
                </p:nvSpPr>
                <p:spPr>
                  <a:xfrm>
                    <a:off x="8782836" y="2959960"/>
                    <a:ext cx="391975" cy="156476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1000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11" name="TextBox 10"/>
                <p:cNvSpPr txBox="1"/>
                <p:nvPr/>
              </p:nvSpPr>
              <p:spPr>
                <a:xfrm>
                  <a:off x="8740562" y="2899698"/>
                  <a:ext cx="590254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1200" b="1" dirty="0" smtClean="0"/>
                    <a:t>100%</a:t>
                  </a:r>
                  <a:endParaRPr lang="ru-RU" sz="1200" b="1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560564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8"/>
          <p:cNvSpPr/>
          <p:nvPr/>
        </p:nvSpPr>
        <p:spPr bwMode="auto">
          <a:xfrm>
            <a:off x="5818" y="242753"/>
            <a:ext cx="12186182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2300" b="1" dirty="0" smtClean="0">
                <a:cs typeface="Segoe UI" panose="020B0502040204020203" pitchFamily="34" charset="0"/>
              </a:rPr>
              <a:t>Информация, </a:t>
            </a:r>
            <a:r>
              <a:rPr lang="ru-RU" sz="2300" b="1" dirty="0">
                <a:cs typeface="Segoe UI" panose="020B0502040204020203" pitchFamily="34" charset="0"/>
              </a:rPr>
              <a:t>доступная для </a:t>
            </a:r>
            <a:r>
              <a:rPr lang="ru-RU" sz="2300" b="1" dirty="0" smtClean="0">
                <a:cs typeface="Segoe UI" panose="020B0502040204020203" pitchFamily="34" charset="0"/>
              </a:rPr>
              <a:t>операторов </a:t>
            </a:r>
            <a:r>
              <a:rPr lang="ru-RU" sz="2300" b="1" dirty="0">
                <a:cs typeface="Segoe UI" panose="020B0502040204020203" pitchFamily="34" charset="0"/>
              </a:rPr>
              <a:t>сетей дифференциальных геодезических </a:t>
            </a:r>
            <a:r>
              <a:rPr lang="ru-RU" sz="2300" b="1" dirty="0" smtClean="0">
                <a:cs typeface="Segoe UI" panose="020B0502040204020203" pitchFamily="34" charset="0"/>
              </a:rPr>
              <a:t>станций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89529">
              <a:lnSpc>
                <a:spcPts val="1551"/>
              </a:lnSpc>
              <a:defRPr/>
            </a:pPr>
            <a:fld id="{81D60167-4931-47E6-BA6A-407CBD079E47}" type="slidenum">
              <a:rPr lang="ru-RU" spc="-152" smtClean="0">
                <a:solidFill>
                  <a:srgbClr val="FFFFFF"/>
                </a:solidFill>
                <a:latin typeface="Arial Narrow"/>
                <a:cs typeface="Arial Narrow"/>
              </a:rPr>
              <a:pPr marL="89529">
                <a:lnSpc>
                  <a:spcPts val="1551"/>
                </a:lnSpc>
                <a:defRPr/>
              </a:pPr>
              <a:t>7</a:t>
            </a:fld>
            <a:endParaRPr lang="ru-RU">
              <a:latin typeface="Arial Narrow"/>
              <a:cs typeface="Arial Narrow"/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943175" y="653635"/>
            <a:ext cx="11027287" cy="5989663"/>
            <a:chOff x="943175" y="653635"/>
            <a:chExt cx="11027287" cy="5989663"/>
          </a:xfrm>
        </p:grpSpPr>
        <p:grpSp>
          <p:nvGrpSpPr>
            <p:cNvPr id="16" name="Группа 15"/>
            <p:cNvGrpSpPr/>
            <p:nvPr/>
          </p:nvGrpSpPr>
          <p:grpSpPr>
            <a:xfrm>
              <a:off x="943175" y="653635"/>
              <a:ext cx="11027287" cy="5989663"/>
              <a:chOff x="943175" y="653635"/>
              <a:chExt cx="11027287" cy="5989663"/>
            </a:xfrm>
          </p:grpSpPr>
          <p:grpSp>
            <p:nvGrpSpPr>
              <p:cNvPr id="7" name="Группа 6"/>
              <p:cNvGrpSpPr/>
              <p:nvPr/>
            </p:nvGrpSpPr>
            <p:grpSpPr>
              <a:xfrm>
                <a:off x="943175" y="653635"/>
                <a:ext cx="11027287" cy="5989663"/>
                <a:chOff x="943175" y="653635"/>
                <a:chExt cx="11027287" cy="5989663"/>
              </a:xfrm>
            </p:grpSpPr>
            <p:pic>
              <p:nvPicPr>
                <p:cNvPr id="6" name="Рисунок 5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12062" y="653635"/>
                  <a:ext cx="10058400" cy="5989663"/>
                </a:xfrm>
                <a:prstGeom prst="rect">
                  <a:avLst/>
                </a:prstGeom>
              </p:spPr>
            </p:pic>
            <p:grpSp>
              <p:nvGrpSpPr>
                <p:cNvPr id="9" name="Группа 8"/>
                <p:cNvGrpSpPr/>
                <p:nvPr/>
              </p:nvGrpSpPr>
              <p:grpSpPr>
                <a:xfrm>
                  <a:off x="943175" y="2007230"/>
                  <a:ext cx="4781005" cy="4225185"/>
                  <a:chOff x="696685" y="2007230"/>
                  <a:chExt cx="4781005" cy="4225185"/>
                </a:xfrm>
              </p:grpSpPr>
              <p:pic>
                <p:nvPicPr>
                  <p:cNvPr id="3" name="Рисунок 2"/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01416" y="2203938"/>
                    <a:ext cx="4571542" cy="3831768"/>
                  </a:xfrm>
                  <a:prstGeom prst="rect">
                    <a:avLst/>
                  </a:prstGeom>
                </p:spPr>
              </p:pic>
              <p:sp>
                <p:nvSpPr>
                  <p:cNvPr id="17" name="Прямоугольная выноска 16"/>
                  <p:cNvSpPr/>
                  <p:nvPr/>
                </p:nvSpPr>
                <p:spPr bwMode="auto">
                  <a:xfrm>
                    <a:off x="696685" y="2007230"/>
                    <a:ext cx="4781005" cy="4225185"/>
                  </a:xfrm>
                  <a:prstGeom prst="wedgeRectCallout">
                    <a:avLst>
                      <a:gd name="adj1" fmla="val 46922"/>
                      <a:gd name="adj2" fmla="val -64309"/>
                    </a:avLst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</p:grpSp>
          <p:sp>
            <p:nvSpPr>
              <p:cNvPr id="8" name="Прямоугольник 7"/>
              <p:cNvSpPr/>
              <p:nvPr/>
            </p:nvSpPr>
            <p:spPr>
              <a:xfrm>
                <a:off x="6978611" y="3152717"/>
                <a:ext cx="1480991" cy="23561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" name="Прямоугольник 12"/>
              <p:cNvSpPr/>
              <p:nvPr/>
            </p:nvSpPr>
            <p:spPr>
              <a:xfrm>
                <a:off x="6978611" y="3638550"/>
                <a:ext cx="336589" cy="152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6880646" y="3576250"/>
              <a:ext cx="53251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b="1" dirty="0" smtClean="0"/>
                <a:t>100%</a:t>
              </a:r>
              <a:endParaRPr lang="ru-RU" sz="1200" b="1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1926917" y="6564917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8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582712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250997" y="704179"/>
            <a:ext cx="11690006" cy="5639856"/>
            <a:chOff x="861114" y="704179"/>
            <a:chExt cx="10978461" cy="5296570"/>
          </a:xfrm>
        </p:grpSpPr>
        <p:pic>
          <p:nvPicPr>
            <p:cNvPr id="6" name="Рисунок 5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49"/>
            <a:stretch/>
          </p:blipFill>
          <p:spPr>
            <a:xfrm>
              <a:off x="861114" y="704179"/>
              <a:ext cx="5319713" cy="5296569"/>
            </a:xfrm>
            <a:prstGeom prst="rect">
              <a:avLst/>
            </a:prstGeom>
          </p:spPr>
        </p:pic>
        <p:pic>
          <p:nvPicPr>
            <p:cNvPr id="7" name="Рисунок 6"/>
            <p:cNvPicPr/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35"/>
            <a:stretch/>
          </p:blipFill>
          <p:spPr>
            <a:xfrm>
              <a:off x="6533252" y="704180"/>
              <a:ext cx="5306323" cy="5296569"/>
            </a:xfrm>
            <a:prstGeom prst="rect">
              <a:avLst/>
            </a:prstGeom>
          </p:spPr>
        </p:pic>
      </p:grpSp>
      <p:sp>
        <p:nvSpPr>
          <p:cNvPr id="4" name="Прямоугольник 3"/>
          <p:cNvSpPr/>
          <p:nvPr/>
        </p:nvSpPr>
        <p:spPr>
          <a:xfrm>
            <a:off x="250997" y="0"/>
            <a:ext cx="5664499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2400" b="1" dirty="0" smtClean="0">
                <a:cs typeface="Segoe UI" panose="020B0502040204020203" pitchFamily="34" charset="0"/>
              </a:rPr>
              <a:t>Для сторонних </a:t>
            </a:r>
            <a:r>
              <a:rPr lang="ru-RU" sz="2400" b="1" dirty="0">
                <a:cs typeface="Segoe UI" panose="020B0502040204020203" pitchFamily="34" charset="0"/>
              </a:rPr>
              <a:t>пользователей/потребителей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290762" y="80322"/>
            <a:ext cx="56502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cs typeface="Segoe UI" panose="020B0502040204020203" pitchFamily="34" charset="0"/>
              </a:rPr>
              <a:t>Для </a:t>
            </a:r>
            <a:r>
              <a:rPr lang="ru-RU" sz="2400" b="1" dirty="0">
                <a:cs typeface="Segoe UI" panose="020B0502040204020203" pitchFamily="34" charset="0"/>
              </a:rPr>
              <a:t>операторов сетей</a:t>
            </a:r>
            <a:endParaRPr lang="ru-RU" sz="2400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7"/>
          </p:nvPr>
        </p:nvSpPr>
        <p:spPr>
          <a:xfrm>
            <a:off x="11817530" y="6519131"/>
            <a:ext cx="232955" cy="365125"/>
          </a:xfrm>
        </p:spPr>
        <p:txBody>
          <a:bodyPr/>
          <a:lstStyle/>
          <a:p>
            <a:pPr marL="89529" algn="ctr">
              <a:lnSpc>
                <a:spcPts val="1551"/>
              </a:lnSpc>
              <a:defRPr/>
            </a:pPr>
            <a:fld id="{81D60167-4931-47E6-BA6A-407CBD079E47}" type="slidenum">
              <a:rPr lang="ru-RU" spc="-152" smtClean="0">
                <a:latin typeface="Arial Narrow"/>
                <a:cs typeface="Arial Narrow"/>
              </a:rPr>
              <a:pPr marL="89529" algn="ctr">
                <a:lnSpc>
                  <a:spcPts val="1551"/>
                </a:lnSpc>
                <a:defRPr/>
              </a:pPr>
              <a:t>8</a:t>
            </a:fld>
            <a:endParaRPr lang="ru-RU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1840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8" name="Прямоугольник 28"/>
          <p:cNvSpPr/>
          <p:nvPr/>
        </p:nvSpPr>
        <p:spPr bwMode="auto">
          <a:xfrm>
            <a:off x="0" y="151497"/>
            <a:ext cx="1219200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2400" b="1" dirty="0" smtClean="0">
                <a:cs typeface="Segoe UI" panose="020B0502040204020203" pitchFamily="34" charset="0"/>
              </a:rPr>
              <a:t>График динамики изменения координат ГСК-2011 на текущую эпоху</a:t>
            </a:r>
            <a:endParaRPr lang="ru-RU" sz="2400" b="1" dirty="0">
              <a:cs typeface="Segoe UI" panose="020B0502040204020203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2165684" y="712268"/>
            <a:ext cx="7700213" cy="6054291"/>
            <a:chOff x="2085096" y="1033068"/>
            <a:chExt cx="5613553" cy="4328907"/>
          </a:xfrm>
        </p:grpSpPr>
        <p:pic>
          <p:nvPicPr>
            <p:cNvPr id="35" name="Рисунок 34"/>
            <p:cNvPicPr>
              <a:picLocks noChangeAspect="1"/>
            </p:cNvPicPr>
            <p:nvPr/>
          </p:nvPicPr>
          <p:blipFill rotWithShape="1">
            <a:blip r:embed="rId3"/>
            <a:srcRect l="2160" t="28990" r="19460"/>
            <a:stretch/>
          </p:blipFill>
          <p:spPr>
            <a:xfrm>
              <a:off x="2085096" y="1033068"/>
              <a:ext cx="5613553" cy="4328907"/>
            </a:xfrm>
            <a:prstGeom prst="rect">
              <a:avLst/>
            </a:prstGeom>
          </p:spPr>
        </p:pic>
        <p:sp>
          <p:nvSpPr>
            <p:cNvPr id="2" name="Прямоугольник 1"/>
            <p:cNvSpPr/>
            <p:nvPr/>
          </p:nvSpPr>
          <p:spPr>
            <a:xfrm>
              <a:off x="2136810" y="1045015"/>
              <a:ext cx="880029" cy="9501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>
              <a:noAutofit/>
            </a:bodyPr>
            <a:lstStyle/>
            <a:p>
              <a:pPr algn="ctr">
                <a:lnSpc>
                  <a:spcPct val="150000"/>
                </a:lnSpc>
              </a:pPr>
              <a:r>
                <a:rPr lang="ru-RU" sz="1600" b="1" dirty="0" smtClean="0">
                  <a:solidFill>
                    <a:schemeClr val="tx1"/>
                  </a:solidFill>
                </a:rPr>
                <a:t>3 470 994.07</a:t>
              </a:r>
            </a:p>
            <a:p>
              <a:pPr algn="ctr">
                <a:lnSpc>
                  <a:spcPct val="150000"/>
                </a:lnSpc>
              </a:pPr>
              <a:r>
                <a:rPr lang="ru-RU" sz="1600" b="1" dirty="0">
                  <a:solidFill>
                    <a:schemeClr val="tx1"/>
                  </a:solidFill>
                </a:rPr>
                <a:t>3 470 </a:t>
              </a:r>
              <a:r>
                <a:rPr lang="ru-RU" sz="1600" b="1" dirty="0" smtClean="0">
                  <a:solidFill>
                    <a:schemeClr val="tx1"/>
                  </a:solidFill>
                </a:rPr>
                <a:t>994.06</a:t>
              </a:r>
            </a:p>
            <a:p>
              <a:pPr algn="ctr">
                <a:lnSpc>
                  <a:spcPct val="150000"/>
                </a:lnSpc>
              </a:pPr>
              <a:r>
                <a:rPr lang="ru-RU" sz="1600" b="1" dirty="0">
                  <a:solidFill>
                    <a:schemeClr val="tx1"/>
                  </a:solidFill>
                </a:rPr>
                <a:t>3 470 </a:t>
              </a:r>
              <a:r>
                <a:rPr lang="ru-RU" sz="1600" b="1" dirty="0" smtClean="0">
                  <a:solidFill>
                    <a:schemeClr val="tx1"/>
                  </a:solidFill>
                </a:rPr>
                <a:t>994.05</a:t>
              </a:r>
            </a:p>
            <a:p>
              <a:pPr algn="ctr">
                <a:lnSpc>
                  <a:spcPct val="150000"/>
                </a:lnSpc>
              </a:pPr>
              <a:r>
                <a:rPr lang="ru-RU" sz="1600" b="1" dirty="0" smtClean="0">
                  <a:solidFill>
                    <a:schemeClr val="tx1"/>
                  </a:solidFill>
                </a:rPr>
                <a:t>3 470 994.04</a:t>
              </a:r>
            </a:p>
          </p:txBody>
        </p:sp>
        <p:sp>
          <p:nvSpPr>
            <p:cNvPr id="11" name="Прямоугольник 10"/>
            <p:cNvSpPr/>
            <p:nvPr/>
          </p:nvSpPr>
          <p:spPr bwMode="auto">
            <a:xfrm>
              <a:off x="2136810" y="2529839"/>
              <a:ext cx="887126" cy="9501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>
              <a:noAutofit/>
            </a:bodyPr>
            <a:lstStyle/>
            <a:p>
              <a:pPr algn="ctr">
                <a:lnSpc>
                  <a:spcPct val="150000"/>
                </a:lnSpc>
              </a:pPr>
              <a:r>
                <a:rPr lang="ru-RU" sz="1600" b="1" dirty="0">
                  <a:solidFill>
                    <a:schemeClr val="tx1"/>
                  </a:solidFill>
                </a:rPr>
                <a:t>2 873 079, 95</a:t>
              </a:r>
            </a:p>
            <a:p>
              <a:pPr algn="ctr">
                <a:lnSpc>
                  <a:spcPct val="150000"/>
                </a:lnSpc>
              </a:pPr>
              <a:r>
                <a:rPr lang="ru-RU" sz="1600" b="1" dirty="0">
                  <a:solidFill>
                    <a:schemeClr val="tx1"/>
                  </a:solidFill>
                </a:rPr>
                <a:t>2 873 079, 94 </a:t>
              </a:r>
            </a:p>
            <a:p>
              <a:pPr algn="ctr">
                <a:lnSpc>
                  <a:spcPct val="150000"/>
                </a:lnSpc>
              </a:pPr>
              <a:r>
                <a:rPr lang="ru-RU" sz="1600" b="1" dirty="0">
                  <a:solidFill>
                    <a:schemeClr val="tx1"/>
                  </a:solidFill>
                </a:rPr>
                <a:t>2 873 079, 93 </a:t>
              </a:r>
            </a:p>
            <a:p>
              <a:pPr algn="ctr">
                <a:lnSpc>
                  <a:spcPct val="150000"/>
                </a:lnSpc>
              </a:pPr>
              <a:r>
                <a:rPr lang="ru-RU" sz="1600" b="1" dirty="0">
                  <a:solidFill>
                    <a:schemeClr val="tx1"/>
                  </a:solidFill>
                </a:rPr>
                <a:t>2 873 079, 92</a:t>
              </a:r>
            </a:p>
          </p:txBody>
        </p:sp>
        <p:sp>
          <p:nvSpPr>
            <p:cNvPr id="12" name="Прямоугольник 11"/>
            <p:cNvSpPr/>
            <p:nvPr/>
          </p:nvSpPr>
          <p:spPr bwMode="auto">
            <a:xfrm>
              <a:off x="2139338" y="4023119"/>
              <a:ext cx="887126" cy="9501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>
              <a:noAutofit/>
            </a:bodyPr>
            <a:lstStyle/>
            <a:p>
              <a:pPr algn="ctr">
                <a:lnSpc>
                  <a:spcPct val="150000"/>
                </a:lnSpc>
              </a:pPr>
              <a:r>
                <a:rPr lang="ru-RU" sz="1600" b="1" dirty="0">
                  <a:solidFill>
                    <a:schemeClr val="tx1"/>
                  </a:solidFill>
                </a:rPr>
                <a:t>4 499 181,36</a:t>
              </a:r>
            </a:p>
            <a:p>
              <a:pPr algn="ctr">
                <a:lnSpc>
                  <a:spcPct val="150000"/>
                </a:lnSpc>
              </a:pPr>
              <a:r>
                <a:rPr lang="ru-RU" sz="1600" b="1" dirty="0">
                  <a:solidFill>
                    <a:schemeClr val="tx1"/>
                  </a:solidFill>
                </a:rPr>
                <a:t>4 499 181,34</a:t>
              </a:r>
            </a:p>
            <a:p>
              <a:pPr algn="ctr">
                <a:lnSpc>
                  <a:spcPct val="150000"/>
                </a:lnSpc>
              </a:pPr>
              <a:r>
                <a:rPr lang="ru-RU" sz="1600" b="1" dirty="0">
                  <a:solidFill>
                    <a:schemeClr val="tx1"/>
                  </a:solidFill>
                </a:rPr>
                <a:t>4 499 181,32</a:t>
              </a:r>
            </a:p>
            <a:p>
              <a:pPr algn="ctr">
                <a:lnSpc>
                  <a:spcPct val="150000"/>
                </a:lnSpc>
              </a:pPr>
              <a:r>
                <a:rPr lang="ru-RU" sz="1600" b="1" dirty="0">
                  <a:solidFill>
                    <a:schemeClr val="tx1"/>
                  </a:solidFill>
                </a:rPr>
                <a:t>4 499 181,30</a:t>
              </a:r>
            </a:p>
          </p:txBody>
        </p:sp>
      </p:grpSp>
      <p:sp>
        <p:nvSpPr>
          <p:cNvPr id="15" name="Прямоугольник 14"/>
          <p:cNvSpPr/>
          <p:nvPr/>
        </p:nvSpPr>
        <p:spPr bwMode="auto">
          <a:xfrm>
            <a:off x="5955405" y="2319688"/>
            <a:ext cx="569947" cy="2934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smtClean="0">
                <a:solidFill>
                  <a:schemeClr val="tx1"/>
                </a:solidFill>
              </a:rPr>
              <a:t>X, m</a:t>
            </a:r>
            <a:endParaRPr lang="ru-RU" sz="1600" b="1" dirty="0" smtClean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 bwMode="auto">
          <a:xfrm>
            <a:off x="5955407" y="4391601"/>
            <a:ext cx="569947" cy="2934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smtClean="0">
                <a:solidFill>
                  <a:schemeClr val="tx1"/>
                </a:solidFill>
              </a:rPr>
              <a:t>Y, m</a:t>
            </a:r>
            <a:endParaRPr lang="ru-RU" sz="1600" b="1" dirty="0" smtClean="0">
              <a:solidFill>
                <a:schemeClr val="tx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 bwMode="auto">
          <a:xfrm>
            <a:off x="5936155" y="6473141"/>
            <a:ext cx="569947" cy="2934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smtClean="0">
                <a:solidFill>
                  <a:schemeClr val="tx1"/>
                </a:solidFill>
              </a:rPr>
              <a:t>Z, m</a:t>
            </a:r>
            <a:endParaRPr lang="ru-RU" sz="1600" b="1" dirty="0" smtClean="0">
              <a:solidFill>
                <a:schemeClr val="tx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3282214" y="2100532"/>
            <a:ext cx="6487427" cy="262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 anchorCtr="1">
            <a:noAutofit/>
          </a:bodyPr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12.08.22          14.08.22         16.08.22         18.08.22         20.08.22        22.08.22	</a:t>
            </a:r>
            <a:endParaRPr lang="ru-RU" sz="1600" dirty="0" smtClean="0">
              <a:solidFill>
                <a:schemeClr val="tx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3282214" y="4191517"/>
            <a:ext cx="6487427" cy="262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 anchorCtr="1">
            <a:noAutofit/>
          </a:bodyPr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12.08.22          14.08.22         16.08.22         18.08.22         20.08.22        22.08.22	</a:t>
            </a:r>
            <a:endParaRPr lang="ru-RU" sz="1600" dirty="0" smtClean="0">
              <a:solidFill>
                <a:schemeClr val="tx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 bwMode="auto">
          <a:xfrm>
            <a:off x="3282214" y="6252183"/>
            <a:ext cx="6487427" cy="262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 anchorCtr="1">
            <a:noAutofit/>
          </a:bodyPr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12.08.22          14.08.22         16.08.22         18.08.22         20.08.22        22.08.22	</a:t>
            </a:r>
            <a:endParaRPr lang="ru-RU" sz="1600" dirty="0" smtClean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747863" y="6534100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10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24170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1768</TotalTime>
  <Words>842</Words>
  <Application>Microsoft Office PowerPoint</Application>
  <PresentationFormat>Широкоэкранный</PresentationFormat>
  <Paragraphs>189</Paragraphs>
  <Slides>18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7" baseType="lpstr">
      <vt:lpstr>Arial</vt:lpstr>
      <vt:lpstr>Arial Narrow</vt:lpstr>
      <vt:lpstr>Calibri</vt:lpstr>
      <vt:lpstr>Calibri Light</vt:lpstr>
      <vt:lpstr>Segoe UI</vt:lpstr>
      <vt:lpstr>Segoe UI Symbol</vt:lpstr>
      <vt:lpstr>Trebuchet MS</vt:lpstr>
      <vt:lpstr>Wingdings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Смирнова Александра Андреевна</dc:creator>
  <cp:lastModifiedBy>Aleksei Lapshin</cp:lastModifiedBy>
  <cp:revision>156</cp:revision>
  <cp:lastPrinted>2022-08-30T18:05:56Z</cp:lastPrinted>
  <dcterms:created xsi:type="dcterms:W3CDTF">2022-08-25T07:29:57Z</dcterms:created>
  <dcterms:modified xsi:type="dcterms:W3CDTF">2022-09-13T05:32:29Z</dcterms:modified>
</cp:coreProperties>
</file>