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2"/>
  </p:notesMasterIdLst>
  <p:sldIdLst>
    <p:sldId id="256" r:id="rId4"/>
    <p:sldId id="275" r:id="rId5"/>
    <p:sldId id="257" r:id="rId6"/>
    <p:sldId id="276" r:id="rId7"/>
    <p:sldId id="277" r:id="rId8"/>
    <p:sldId id="278" r:id="rId9"/>
    <p:sldId id="274" r:id="rId10"/>
    <p:sldId id="258" r:id="rId11"/>
    <p:sldId id="259" r:id="rId12"/>
    <p:sldId id="260" r:id="rId13"/>
    <p:sldId id="273" r:id="rId14"/>
    <p:sldId id="264" r:id="rId15"/>
    <p:sldId id="279" r:id="rId16"/>
    <p:sldId id="265" r:id="rId17"/>
    <p:sldId id="267" r:id="rId18"/>
    <p:sldId id="270" r:id="rId19"/>
    <p:sldId id="271" r:id="rId20"/>
    <p:sldId id="272" r:id="rId21"/>
  </p:sldIdLst>
  <p:sldSz cx="10691813" cy="7559675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BE2"/>
    <a:srgbClr val="69CBD5"/>
    <a:srgbClr val="FF9966"/>
    <a:srgbClr val="EEF6DA"/>
    <a:srgbClr val="B8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6" autoAdjust="0"/>
    <p:restoredTop sz="94434" autoAdjust="0"/>
  </p:normalViewPr>
  <p:slideViewPr>
    <p:cSldViewPr snapToGrid="0">
      <p:cViewPr varScale="1">
        <p:scale>
          <a:sx n="78" d="100"/>
          <a:sy n="78" d="100"/>
        </p:scale>
        <p:origin x="120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175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800869137701876E-2"/>
          <c:y val="0.25044890439271655"/>
          <c:w val="0.94615590966834817"/>
          <c:h val="0.35275708637753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РАБОТ ПО ДИСТАНЦИОННОМУ МОНИТОРИНГУ ИСПОЛЬЗОВАНИЯ ЛЕСОВ, МЛН. ГА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1.0159878081463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30</c:v>
                </c:pt>
                <c:pt idx="1">
                  <c:v>74.8</c:v>
                </c:pt>
                <c:pt idx="2">
                  <c:v>76</c:v>
                </c:pt>
                <c:pt idx="3">
                  <c:v>76</c:v>
                </c:pt>
                <c:pt idx="4">
                  <c:v>98.6</c:v>
                </c:pt>
                <c:pt idx="5">
                  <c:v>109.6</c:v>
                </c:pt>
                <c:pt idx="6">
                  <c:v>139.69999999999999</c:v>
                </c:pt>
                <c:pt idx="7">
                  <c:v>171.5</c:v>
                </c:pt>
                <c:pt idx="8">
                  <c:v>211.5</c:v>
                </c:pt>
                <c:pt idx="9">
                  <c:v>220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В ТОМ ЧИСЛЕ ОБЪЕМ РАБОТ ПО НЕПРЕРЫВНОМУ ДИСТАНЦИОННОМУ МОНИТОРИНГУ ИСПОЛЬЗОВАНИЯ ЛЕСОВ, МЛН. ГА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1">
                  <c:v>2.6</c:v>
                </c:pt>
                <c:pt idx="3">
                  <c:v>1.4</c:v>
                </c:pt>
                <c:pt idx="4">
                  <c:v>3.3</c:v>
                </c:pt>
                <c:pt idx="5">
                  <c:v>7.1</c:v>
                </c:pt>
                <c:pt idx="6">
                  <c:v>15.1</c:v>
                </c:pt>
                <c:pt idx="7">
                  <c:v>25</c:v>
                </c:pt>
                <c:pt idx="8">
                  <c:v>35</c:v>
                </c:pt>
                <c:pt idx="9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7"/>
        <c:axId val="1313986816"/>
        <c:axId val="1313652240"/>
      </c:barChart>
      <c:catAx>
        <c:axId val="131398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ru-RU"/>
          </a:p>
        </c:txPr>
        <c:crossAx val="1313652240"/>
        <c:crosses val="autoZero"/>
        <c:auto val="1"/>
        <c:lblAlgn val="ctr"/>
        <c:lblOffset val="100"/>
        <c:noMultiLvlLbl val="0"/>
      </c:catAx>
      <c:valAx>
        <c:axId val="1313652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398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671606702604965E-2"/>
          <c:y val="0.72181758785079708"/>
          <c:w val="0.86462932952237326"/>
          <c:h val="0.17562015768727821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Narrow" panose="020B050602020203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922045165825925E-2"/>
          <c:y val="0.31985039016994943"/>
          <c:w val="0.94615590966834817"/>
          <c:h val="0.42372174509849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НЕЗАКОННОЙ РУБКИ, ТЫС КУБ.М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4.72167797504830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6176918379165415E-17"/>
                  <c:y val="-4.5397694527929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3.82722821059605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Arial Narrow" panose="020B05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275.60000000000002</c:v>
                </c:pt>
                <c:pt idx="1">
                  <c:v>1308.5</c:v>
                </c:pt>
                <c:pt idx="2">
                  <c:v>1265.5999999999999</c:v>
                </c:pt>
                <c:pt idx="3">
                  <c:v>1031.5999999999999</c:v>
                </c:pt>
                <c:pt idx="4">
                  <c:v>1113.8</c:v>
                </c:pt>
                <c:pt idx="5">
                  <c:v>757.1</c:v>
                </c:pt>
                <c:pt idx="6">
                  <c:v>929.3</c:v>
                </c:pt>
                <c:pt idx="7">
                  <c:v>1093.8</c:v>
                </c:pt>
                <c:pt idx="8">
                  <c:v>305.39999999999998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3983856"/>
        <c:axId val="1313652848"/>
      </c:barChart>
      <c:catAx>
        <c:axId val="13139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1313652848"/>
        <c:crosses val="autoZero"/>
        <c:auto val="1"/>
        <c:lblAlgn val="ctr"/>
        <c:lblOffset val="100"/>
        <c:noMultiLvlLbl val="0"/>
      </c:catAx>
      <c:valAx>
        <c:axId val="1313652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39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2725430504020491E-3"/>
          <c:y val="0.84656611918026781"/>
          <c:w val="0.95571680089788968"/>
          <c:h val="8.9524161343720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 Narrow" panose="020B05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PT Sans" panose="020B0503020203020204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Потребность в материалах ДЗЗ, млн. га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600" b="1" strike="noStrike" spc="-1">
                    <a:solidFill>
                      <a:schemeClr val="accent6">
                        <a:lumMod val="75000"/>
                      </a:schemeClr>
                    </a:solidFill>
                    <a:latin typeface="Arial Narrow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648</c:v>
                </c:pt>
                <c:pt idx="1">
                  <c:v>803</c:v>
                </c:pt>
                <c:pt idx="2">
                  <c:v>1015</c:v>
                </c:pt>
                <c:pt idx="3">
                  <c:v>1161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5"/>
        <c:overlap val="-100"/>
        <c:axId val="1275632080"/>
        <c:axId val="1313661360"/>
      </c:barChart>
      <c:lineChart>
        <c:grouping val="standard"/>
        <c:varyColors val="0"/>
        <c:ser>
          <c:idx val="1"/>
          <c:order val="1"/>
          <c:tx>
            <c:strRef>
              <c:f>label 1</c:f>
              <c:strCache>
                <c:ptCount val="1"/>
                <c:pt idx="0">
                  <c:v>% обеспечения материалами ДЗЗ</c:v>
                </c:pt>
              </c:strCache>
            </c:strRef>
          </c:tx>
          <c:spPr>
            <a:ln w="28440" cap="rnd">
              <a:solidFill>
                <a:srgbClr val="FFC000"/>
              </a:solidFill>
              <a:round/>
            </a:ln>
          </c:spPr>
          <c:marker>
            <c:symbol val="circle"/>
            <c:size val="5"/>
            <c:spPr>
              <a:solidFill>
                <a:srgbClr val="FFC000"/>
              </a:solidFill>
            </c:spPr>
          </c:marker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400" b="1" strike="noStrike" spc="-1">
                    <a:solidFill>
                      <a:srgbClr val="FFC000"/>
                    </a:solidFill>
                    <a:latin typeface="Arial Narrow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4"/>
                <c:pt idx="0">
                  <c:v>43</c:v>
                </c:pt>
                <c:pt idx="1">
                  <c:v>50</c:v>
                </c:pt>
                <c:pt idx="2">
                  <c:v>53</c:v>
                </c:pt>
                <c:pt idx="3">
                  <c:v>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0">
              <a:noFill/>
            </a:ln>
          </c:spPr>
        </c:hiLowLines>
        <c:marker val="1"/>
        <c:smooth val="0"/>
        <c:axId val="1275635632"/>
        <c:axId val="1313661968"/>
      </c:lineChart>
      <c:catAx>
        <c:axId val="1275632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6DCE6"/>
            </a:solidFill>
            <a:round/>
          </a:ln>
        </c:spPr>
        <c:txPr>
          <a:bodyPr/>
          <a:lstStyle/>
          <a:p>
            <a:pPr>
              <a:defRPr sz="1197" b="1" strike="noStrike" spc="-1">
                <a:solidFill>
                  <a:srgbClr val="55698A"/>
                </a:solidFill>
                <a:latin typeface="Arial Narrow"/>
              </a:defRPr>
            </a:pPr>
            <a:endParaRPr lang="ru-RU"/>
          </a:p>
        </c:txPr>
        <c:crossAx val="1313661360"/>
        <c:crosses val="autoZero"/>
        <c:auto val="1"/>
        <c:lblAlgn val="ctr"/>
        <c:lblOffset val="100"/>
        <c:noMultiLvlLbl val="0"/>
      </c:catAx>
      <c:valAx>
        <c:axId val="1313661360"/>
        <c:scaling>
          <c:orientation val="minMax"/>
          <c:max val="120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1197" b="0" strike="noStrike" spc="-1">
                <a:solidFill>
                  <a:srgbClr val="55698A"/>
                </a:solidFill>
                <a:latin typeface="Arial Narrow"/>
              </a:defRPr>
            </a:pPr>
            <a:endParaRPr lang="ru-RU"/>
          </a:p>
        </c:txPr>
        <c:crossAx val="1275632080"/>
        <c:crosses val="autoZero"/>
        <c:crossBetween val="between"/>
      </c:valAx>
      <c:catAx>
        <c:axId val="1275635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3661968"/>
        <c:crosses val="autoZero"/>
        <c:auto val="1"/>
        <c:lblAlgn val="ctr"/>
        <c:lblOffset val="100"/>
        <c:noMultiLvlLbl val="0"/>
      </c:catAx>
      <c:valAx>
        <c:axId val="1313661968"/>
        <c:scaling>
          <c:orientation val="minMax"/>
          <c:max val="100"/>
        </c:scaling>
        <c:delete val="0"/>
        <c:axPos val="r"/>
        <c:numFmt formatCode="General" sourceLinked="0"/>
        <c:majorTickMark val="out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1197" b="0" strike="noStrike" spc="-1">
                <a:solidFill>
                  <a:srgbClr val="55698A"/>
                </a:solidFill>
                <a:latin typeface="Arial Narrow"/>
              </a:defRPr>
            </a:pPr>
            <a:endParaRPr lang="ru-RU"/>
          </a:p>
        </c:txPr>
        <c:crossAx val="1275635632"/>
        <c:crosses val="max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2.7008026973996572E-2"/>
          <c:y val="0.88618464890477755"/>
          <c:w val="0.91741980971323978"/>
          <c:h val="8.6950405618369697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strike="noStrike" cap="all" spc="-1" baseline="0">
              <a:solidFill>
                <a:srgbClr val="55698A"/>
              </a:solidFill>
              <a:latin typeface="Arial Narrow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0.19749</cdr:x>
      <cdr:y>0.22225</cdr:y>
    </cdr:from>
    <cdr:to>
      <cdr:x>0.91964</cdr:x>
      <cdr:y>0.55591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>
          <a:off x="1041410" y="559570"/>
          <a:ext cx="3808046" cy="84008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 dirty="0">
                <a:solidFill>
                  <a:srgbClr val="1A202A"/>
                </a:solidFill>
                <a:latin typeface="Arial Narrow"/>
              </a:rPr>
              <a:t>Для перемещения страницы щёлкните мышью</a:t>
            </a: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3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 dirty="0">
                <a:latin typeface="Times New Roman"/>
              </a:rPr>
              <a:t>&lt;верхний колонтитул&gt;</a:t>
            </a:r>
          </a:p>
        </p:txBody>
      </p:sp>
      <p:sp>
        <p:nvSpPr>
          <p:cNvPr id="13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buNone/>
            </a:pPr>
            <a:r>
              <a:rPr lang="ru-RU" sz="1400" b="0" strike="noStrike" spc="-1" dirty="0">
                <a:latin typeface="Times New Roman"/>
              </a:rPr>
              <a:t>&lt;дата/время&gt;</a:t>
            </a:r>
          </a:p>
        </p:txBody>
      </p:sp>
      <p:sp>
        <p:nvSpPr>
          <p:cNvPr id="13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 dirty="0">
                <a:latin typeface="Times New Roman"/>
              </a:rPr>
              <a:t>&lt;нижний колонтитул&gt;</a:t>
            </a:r>
          </a:p>
        </p:txBody>
      </p:sp>
      <p:sp>
        <p:nvSpPr>
          <p:cNvPr id="14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buNone/>
            </a:pPr>
            <a:fld id="{6A578D05-49AA-42D0-A66B-27FF1BD699B1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7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4563" y="812800"/>
            <a:ext cx="567055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6A578D05-49AA-42D0-A66B-27FF1BD699B1}" type="slidenum">
              <a:rPr lang="ru-RU" sz="1400" b="0" strike="noStrike" spc="-1" smtClean="0">
                <a:latin typeface="Times New Roman"/>
              </a:rPr>
              <a:t>11</a:t>
            </a:fld>
            <a:endParaRPr lang="ru-RU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824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753084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0" y="3272760"/>
            <a:ext cx="753084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385884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2546280" y="127224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5092560" y="127224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0" y="327276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2546280" y="327276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5092560" y="327276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0" y="1272240"/>
            <a:ext cx="753084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753084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0" y="1272240"/>
            <a:ext cx="753084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385884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0" y="3272760"/>
            <a:ext cx="753084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753084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0" y="3272760"/>
            <a:ext cx="753084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385884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2546280" y="127224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5092560" y="127224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0" y="327276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/>
          </p:nvPr>
        </p:nvSpPr>
        <p:spPr>
          <a:xfrm>
            <a:off x="2546280" y="327276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/>
          </p:nvPr>
        </p:nvSpPr>
        <p:spPr>
          <a:xfrm>
            <a:off x="5092560" y="327276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0" y="1272240"/>
            <a:ext cx="753084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753084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753084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385884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0" y="3272760"/>
            <a:ext cx="753084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753084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0" y="3272760"/>
            <a:ext cx="753084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385884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2546280" y="127224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5092560" y="127224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0" y="327276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/>
          </p:nvPr>
        </p:nvSpPr>
        <p:spPr>
          <a:xfrm>
            <a:off x="2546280" y="327276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/>
          </p:nvPr>
        </p:nvSpPr>
        <p:spPr>
          <a:xfrm>
            <a:off x="5092560" y="3272760"/>
            <a:ext cx="242460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3830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858840" y="327276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858840" y="1272240"/>
            <a:ext cx="367488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0" y="3272760"/>
            <a:ext cx="7530840" cy="182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090" b="0" strike="noStrike" spc="-1">
              <a:solidFill>
                <a:srgbClr val="1A202A"/>
              </a:solidFill>
              <a:latin typeface="Arial Narrow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body"/>
          </p:nvPr>
        </p:nvSpPr>
        <p:spPr>
          <a:xfrm>
            <a:off x="0" y="1272240"/>
            <a:ext cx="7494840" cy="3801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Седьмой уровень структуры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616600" y="5078880"/>
            <a:ext cx="1828440" cy="98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ts val="1599"/>
              </a:lnSpc>
              <a:buNone/>
              <a:tabLst>
                <a:tab pos="0" algn="l"/>
              </a:tabLst>
            </a:pPr>
            <a:r>
              <a:rPr lang="ru-RU" sz="1400" b="1" strike="noStrike" spc="-1">
                <a:solidFill>
                  <a:srgbClr val="1A202A"/>
                </a:solidFill>
                <a:latin typeface="Arial Narrow"/>
              </a:rPr>
              <a:t>ОБРАЗЕЦ ТЕКСТА</a:t>
            </a:r>
            <a:endParaRPr lang="en-US" sz="14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147680" y="5545440"/>
            <a:ext cx="4248000" cy="66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ts val="1681"/>
              </a:lnSpc>
              <a:buNone/>
              <a:tabLst>
                <a:tab pos="0" algn="l"/>
              </a:tabLst>
            </a:pPr>
            <a:r>
              <a:rPr lang="ru-RU" sz="1400" b="1" strike="noStrike" spc="-1">
                <a:solidFill>
                  <a:srgbClr val="9D9D9E"/>
                </a:solidFill>
                <a:latin typeface="Arial Narrow"/>
              </a:rPr>
              <a:t>ОБРАЗЕЦ ТЕКСТА</a:t>
            </a:r>
            <a:endParaRPr lang="en-US" sz="14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797040" y="2342880"/>
            <a:ext cx="4546080" cy="4384440"/>
          </a:xfrm>
          <a:prstGeom prst="rect">
            <a:avLst/>
          </a:prstGeom>
          <a:noFill/>
          <a:ln w="0">
            <a:noFill/>
          </a:ln>
        </p:spPr>
        <p:txBody>
          <a:bodyPr lIns="324000" tIns="0" rIns="0" bIns="0" anchor="ctr">
            <a:noAutofit/>
          </a:bodyPr>
          <a:lstStyle/>
          <a:p>
            <a:pPr>
              <a:lnSpc>
                <a:spcPts val="3101"/>
              </a:lnSpc>
              <a:buNone/>
              <a:tabLst>
                <a:tab pos="0" algn="l"/>
              </a:tabLst>
            </a:pPr>
            <a:r>
              <a:rPr lang="ru-RU" sz="3000" b="1" strike="noStrike" spc="-1">
                <a:solidFill>
                  <a:srgbClr val="FFFFFF"/>
                </a:solidFill>
                <a:latin typeface="Arial Narrow"/>
              </a:rPr>
              <a:t>ОБРАЗЕЦ ТЕКСТА</a:t>
            </a:r>
            <a:endParaRPr lang="en-US" sz="30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4" name="Прямоугольник 5"/>
          <p:cNvSpPr/>
          <p:nvPr/>
        </p:nvSpPr>
        <p:spPr>
          <a:xfrm>
            <a:off x="7506000" y="5078880"/>
            <a:ext cx="1000440" cy="1000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Рисунок 6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665840" y="5246280"/>
            <a:ext cx="680760" cy="66564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Для правки текста заглавия щёлкните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body"/>
          </p:nvPr>
        </p:nvSpPr>
        <p:spPr>
          <a:xfrm>
            <a:off x="795240" y="668160"/>
            <a:ext cx="6638400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ts val="4439"/>
              </a:lnSpc>
              <a:buNone/>
              <a:tabLst>
                <a:tab pos="0" algn="l"/>
              </a:tabLst>
            </a:pPr>
            <a:r>
              <a:rPr lang="ru-RU" sz="3700" b="1" strike="noStrike" spc="-1">
                <a:solidFill>
                  <a:srgbClr val="1A202A"/>
                </a:solidFill>
                <a:latin typeface="Arial Narrow"/>
              </a:rPr>
              <a:t>ОБРАЗЕЦ ТЕКСТА</a:t>
            </a:r>
            <a:endParaRPr lang="en-US" sz="37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95240" y="1272960"/>
            <a:ext cx="6725880" cy="311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ru-RU" sz="1400" b="1" strike="noStrike" spc="-1">
                <a:solidFill>
                  <a:srgbClr val="9D9D9E"/>
                </a:solidFill>
                <a:latin typeface="Arial Narrow"/>
              </a:rPr>
              <a:t>ОБРАЗЕЦ ТЕКСТА</a:t>
            </a:r>
            <a:endParaRPr lang="en-US" sz="1400" b="0" strike="noStrike" spc="-1">
              <a:solidFill>
                <a:srgbClr val="1A202A"/>
              </a:solidFill>
              <a:latin typeface="Arial Narrow"/>
            </a:endParaRPr>
          </a:p>
        </p:txBody>
      </p:sp>
      <p:pic>
        <p:nvPicPr>
          <p:cNvPr id="45" name="Рисунок 1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409320" y="543600"/>
            <a:ext cx="606240" cy="868320"/>
          </a:xfrm>
          <a:prstGeom prst="rect">
            <a:avLst/>
          </a:prstGeom>
          <a:ln w="0">
            <a:noFill/>
          </a:ln>
        </p:spPr>
      </p:pic>
      <p:sp>
        <p:nvSpPr>
          <p:cNvPr id="46" name="Прямоугольник 12"/>
          <p:cNvSpPr/>
          <p:nvPr/>
        </p:nvSpPr>
        <p:spPr>
          <a:xfrm>
            <a:off x="10104840" y="6841800"/>
            <a:ext cx="586440" cy="464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0" y="2011320"/>
            <a:ext cx="719640" cy="172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strike="noStrike" spc="-1">
                <a:solidFill>
                  <a:srgbClr val="1A202A"/>
                </a:solidFill>
                <a:latin typeface="Arial Narrow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00" b="0" strike="noStrike" spc="-1">
                <a:solidFill>
                  <a:srgbClr val="1A202A"/>
                </a:solidFill>
                <a:latin typeface="Arial Narrow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strike="noStrike" spc="-1">
                <a:solidFill>
                  <a:srgbClr val="1A202A"/>
                </a:solidFill>
                <a:latin typeface="Arial Narrow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00" b="0" strike="noStrike" spc="-1">
                <a:solidFill>
                  <a:srgbClr val="1A202A"/>
                </a:solidFill>
                <a:latin typeface="Arial Narrow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strike="noStrike" spc="-1">
                <a:solidFill>
                  <a:srgbClr val="1A202A"/>
                </a:solidFill>
                <a:latin typeface="Arial Narrow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strike="noStrike" spc="-1">
                <a:solidFill>
                  <a:srgbClr val="1A202A"/>
                </a:solidFill>
                <a:latin typeface="Arial Narrow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00" b="0" strike="noStrike" spc="-1">
                <a:solidFill>
                  <a:srgbClr val="1A202A"/>
                </a:solidFill>
                <a:latin typeface="Arial Narrow"/>
              </a:rPr>
              <a:t>Седьмой уровень структуры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724320" y="2012040"/>
            <a:ext cx="1727640" cy="1727640"/>
          </a:xfrm>
          <a:prstGeom prst="rect">
            <a:avLst/>
          </a:prstGeom>
          <a:solidFill>
            <a:srgbClr val="51BF39"/>
          </a:solidFill>
          <a:ln w="0">
            <a:noFill/>
          </a:ln>
        </p:spPr>
        <p:txBody>
          <a:bodyPr lIns="180000" tIns="180000" anchor="t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Arial Narrow"/>
              </a:rPr>
              <a:t>ОБРАЗЕЦ ТЕКСТА</a:t>
            </a:r>
            <a:endParaRPr lang="en-US" sz="24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724320" y="3805200"/>
            <a:ext cx="1727640" cy="1727640"/>
          </a:xfrm>
          <a:prstGeom prst="rect">
            <a:avLst/>
          </a:prstGeom>
          <a:solidFill>
            <a:srgbClr val="32B561"/>
          </a:solidFill>
          <a:ln w="0">
            <a:noFill/>
          </a:ln>
        </p:spPr>
        <p:txBody>
          <a:bodyPr lIns="180000" tIns="180000" anchor="t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Arial Narrow"/>
              </a:rPr>
              <a:t>ОБРАЗЕЦ ТЕКСТА</a:t>
            </a:r>
            <a:endParaRPr lang="en-US" sz="24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724320" y="5591880"/>
            <a:ext cx="1727640" cy="1727640"/>
          </a:xfrm>
          <a:prstGeom prst="rect">
            <a:avLst/>
          </a:prstGeom>
          <a:solidFill>
            <a:srgbClr val="00878A"/>
          </a:solidFill>
          <a:ln w="0">
            <a:noFill/>
          </a:ln>
        </p:spPr>
        <p:txBody>
          <a:bodyPr lIns="180000" tIns="180000" anchor="t">
            <a:noAutofit/>
          </a:bodyPr>
          <a:lstStyle/>
          <a:p>
            <a:pPr>
              <a:lnSpc>
                <a:spcPct val="9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ru-RU" sz="2400" b="1" strike="noStrike" spc="-1">
                <a:solidFill>
                  <a:srgbClr val="FFFFFF"/>
                </a:solidFill>
                <a:latin typeface="Arial Narrow"/>
              </a:rPr>
              <a:t>ОБРАЗЕЦ ТЕКСТА</a:t>
            </a:r>
            <a:endParaRPr lang="en-US" sz="24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3575160" y="2764440"/>
            <a:ext cx="6418800" cy="973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ts val="2041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ru-RU" sz="1700" b="1" strike="noStrike" spc="-1">
                <a:solidFill>
                  <a:srgbClr val="1A202A"/>
                </a:solidFill>
                <a:latin typeface="Arial Narrow"/>
              </a:rPr>
              <a:t>ОБРАЗЕЦ ТЕКСТА</a:t>
            </a:r>
            <a:endParaRPr lang="en-US" sz="17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52" name="PlaceHolder 8"/>
          <p:cNvSpPr>
            <a:spLocks noGrp="1"/>
          </p:cNvSpPr>
          <p:nvPr>
            <p:ph type="body"/>
          </p:nvPr>
        </p:nvSpPr>
        <p:spPr>
          <a:xfrm>
            <a:off x="3575160" y="4053240"/>
            <a:ext cx="6418800" cy="1231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ts val="2041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ru-RU" sz="1700" b="1" strike="noStrike" spc="-1">
                <a:solidFill>
                  <a:srgbClr val="1A202A"/>
                </a:solidFill>
                <a:latin typeface="Arial Narrow"/>
              </a:rPr>
              <a:t>ОБРАЗЕЦ ТЕКСТА</a:t>
            </a:r>
            <a:endParaRPr lang="en-US" sz="17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53" name="PlaceHolder 9"/>
          <p:cNvSpPr>
            <a:spLocks noGrp="1"/>
          </p:cNvSpPr>
          <p:nvPr>
            <p:ph type="body"/>
          </p:nvPr>
        </p:nvSpPr>
        <p:spPr>
          <a:xfrm>
            <a:off x="3575160" y="6063120"/>
            <a:ext cx="6418800" cy="78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ts val="2041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ru-RU" sz="1700" b="1" strike="noStrike" spc="-1">
                <a:solidFill>
                  <a:srgbClr val="1A202A"/>
                </a:solidFill>
                <a:latin typeface="Arial Narrow"/>
              </a:rPr>
              <a:t>ОБРАЗЕЦ ТЕКСТА</a:t>
            </a:r>
            <a:endParaRPr lang="en-US" sz="17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54" name="TextBox 19"/>
          <p:cNvSpPr/>
          <p:nvPr/>
        </p:nvSpPr>
        <p:spPr>
          <a:xfrm>
            <a:off x="10152720" y="6912360"/>
            <a:ext cx="441360" cy="3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fld id="{CF2EC6FA-8F08-47C4-9447-74BF6F2BB02C}" type="slidenum">
              <a:rPr lang="ru-RU" sz="1500" b="0" strike="noStrike" spc="-1">
                <a:solidFill>
                  <a:srgbClr val="FFFFFF"/>
                </a:solidFill>
                <a:latin typeface="Arial Narrow"/>
              </a:rPr>
              <a:t>‹#›</a:t>
            </a:fld>
            <a:endParaRPr lang="ru-RU" sz="1500" b="0" strike="noStrike" spc="-1" dirty="0">
              <a:latin typeface="Arial"/>
            </a:endParaRPr>
          </a:p>
        </p:txBody>
      </p:sp>
      <p:sp>
        <p:nvSpPr>
          <p:cNvPr id="55" name="Прямоугольник 13"/>
          <p:cNvSpPr/>
          <p:nvPr/>
        </p:nvSpPr>
        <p:spPr>
          <a:xfrm>
            <a:off x="0" y="800280"/>
            <a:ext cx="593640" cy="611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" name="Рисунок 1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200" y="866880"/>
            <a:ext cx="489240" cy="478440"/>
          </a:xfrm>
          <a:prstGeom prst="rect">
            <a:avLst/>
          </a:prstGeom>
          <a:ln w="0">
            <a:noFill/>
          </a:ln>
        </p:spPr>
      </p:pic>
      <p:sp>
        <p:nvSpPr>
          <p:cNvPr id="57" name="PlaceHolder 10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Для правки текста заглавия щёлкните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body"/>
          </p:nvPr>
        </p:nvSpPr>
        <p:spPr>
          <a:xfrm>
            <a:off x="0" y="1272240"/>
            <a:ext cx="7530840" cy="3830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Седьмой уровень структуры</a:t>
            </a: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97040" y="3637080"/>
            <a:ext cx="7541640" cy="1889640"/>
          </a:xfrm>
          <a:prstGeom prst="rect">
            <a:avLst/>
          </a:prstGeom>
          <a:solidFill>
            <a:srgbClr val="88C86F"/>
          </a:solidFill>
          <a:ln w="0">
            <a:noFill/>
          </a:ln>
        </p:spPr>
        <p:txBody>
          <a:bodyPr lIns="324000" anchor="ctr">
            <a:noAutofit/>
          </a:bodyPr>
          <a:lstStyle/>
          <a:p>
            <a:pPr>
              <a:lnSpc>
                <a:spcPts val="4000"/>
              </a:lnSpc>
              <a:buNone/>
              <a:tabLst>
                <a:tab pos="0" algn="l"/>
              </a:tabLst>
            </a:pPr>
            <a:r>
              <a:rPr lang="ru-RU" sz="3700" b="1" strike="noStrike" spc="-1">
                <a:solidFill>
                  <a:srgbClr val="FFFFFF"/>
                </a:solidFill>
                <a:latin typeface="Arial Narrow"/>
              </a:rPr>
              <a:t>ОБРАЗЕЦ ТЕКСТА</a:t>
            </a:r>
            <a:endParaRPr lang="en-US" sz="3700" b="0" strike="noStrike" spc="-1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96" name="Прямоугольник 3"/>
          <p:cNvSpPr/>
          <p:nvPr/>
        </p:nvSpPr>
        <p:spPr>
          <a:xfrm>
            <a:off x="8315640" y="5523120"/>
            <a:ext cx="2375640" cy="1004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7" name="Рисунок 4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434080" y="5692320"/>
            <a:ext cx="680760" cy="665640"/>
          </a:xfrm>
          <a:prstGeom prst="rect">
            <a:avLst/>
          </a:prstGeom>
          <a:ln w="0">
            <a:noFill/>
          </a:ln>
        </p:spPr>
      </p:pic>
      <p:sp>
        <p:nvSpPr>
          <p:cNvPr id="98" name="PlaceHolder 3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1A202A"/>
                </a:solidFill>
                <a:latin typeface="Arial Narrow"/>
              </a:rPr>
              <a:t>Для правки текста заглавия щёлкните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png"/><Relationship Id="rId21" Type="http://schemas.openxmlformats.org/officeDocument/2006/relationships/image" Target="../media/image43.png"/><Relationship Id="rId42" Type="http://schemas.openxmlformats.org/officeDocument/2006/relationships/image" Target="../media/image64.png"/><Relationship Id="rId47" Type="http://schemas.openxmlformats.org/officeDocument/2006/relationships/image" Target="../media/image69.png"/><Relationship Id="rId63" Type="http://schemas.openxmlformats.org/officeDocument/2006/relationships/image" Target="../media/image85.png"/><Relationship Id="rId68" Type="http://schemas.openxmlformats.org/officeDocument/2006/relationships/image" Target="../media/image90.png"/><Relationship Id="rId84" Type="http://schemas.openxmlformats.org/officeDocument/2006/relationships/image" Target="../media/image106.png"/><Relationship Id="rId89" Type="http://schemas.openxmlformats.org/officeDocument/2006/relationships/image" Target="../media/image111.png"/><Relationship Id="rId16" Type="http://schemas.openxmlformats.org/officeDocument/2006/relationships/image" Target="../media/image38.png"/><Relationship Id="rId11" Type="http://schemas.openxmlformats.org/officeDocument/2006/relationships/image" Target="../media/image33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3" Type="http://schemas.openxmlformats.org/officeDocument/2006/relationships/image" Target="../media/image75.png"/><Relationship Id="rId58" Type="http://schemas.openxmlformats.org/officeDocument/2006/relationships/image" Target="../media/image80.png"/><Relationship Id="rId74" Type="http://schemas.openxmlformats.org/officeDocument/2006/relationships/image" Target="../media/image96.png"/><Relationship Id="rId79" Type="http://schemas.openxmlformats.org/officeDocument/2006/relationships/image" Target="../media/image101.png"/><Relationship Id="rId5" Type="http://schemas.openxmlformats.org/officeDocument/2006/relationships/image" Target="../media/image27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43" Type="http://schemas.openxmlformats.org/officeDocument/2006/relationships/image" Target="../media/image65.png"/><Relationship Id="rId48" Type="http://schemas.openxmlformats.org/officeDocument/2006/relationships/image" Target="../media/image70.png"/><Relationship Id="rId56" Type="http://schemas.openxmlformats.org/officeDocument/2006/relationships/image" Target="../media/image78.png"/><Relationship Id="rId64" Type="http://schemas.openxmlformats.org/officeDocument/2006/relationships/image" Target="../media/image86.png"/><Relationship Id="rId69" Type="http://schemas.openxmlformats.org/officeDocument/2006/relationships/image" Target="../media/image91.png"/><Relationship Id="rId77" Type="http://schemas.openxmlformats.org/officeDocument/2006/relationships/image" Target="../media/image99.png"/><Relationship Id="rId8" Type="http://schemas.openxmlformats.org/officeDocument/2006/relationships/image" Target="../media/image30.png"/><Relationship Id="rId51" Type="http://schemas.openxmlformats.org/officeDocument/2006/relationships/image" Target="../media/image73.png"/><Relationship Id="rId72" Type="http://schemas.openxmlformats.org/officeDocument/2006/relationships/image" Target="../media/image94.png"/><Relationship Id="rId80" Type="http://schemas.openxmlformats.org/officeDocument/2006/relationships/image" Target="../media/image102.png"/><Relationship Id="rId85" Type="http://schemas.openxmlformats.org/officeDocument/2006/relationships/image" Target="../media/image107.png"/><Relationship Id="rId3" Type="http://schemas.openxmlformats.org/officeDocument/2006/relationships/image" Target="../media/image25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59" Type="http://schemas.openxmlformats.org/officeDocument/2006/relationships/image" Target="../media/image81.png"/><Relationship Id="rId67" Type="http://schemas.openxmlformats.org/officeDocument/2006/relationships/image" Target="../media/image89.png"/><Relationship Id="rId20" Type="http://schemas.openxmlformats.org/officeDocument/2006/relationships/image" Target="../media/image42.png"/><Relationship Id="rId41" Type="http://schemas.openxmlformats.org/officeDocument/2006/relationships/image" Target="../media/image63.png"/><Relationship Id="rId54" Type="http://schemas.openxmlformats.org/officeDocument/2006/relationships/image" Target="../media/image76.png"/><Relationship Id="rId62" Type="http://schemas.openxmlformats.org/officeDocument/2006/relationships/image" Target="../media/image84.png"/><Relationship Id="rId70" Type="http://schemas.openxmlformats.org/officeDocument/2006/relationships/image" Target="../media/image92.png"/><Relationship Id="rId75" Type="http://schemas.openxmlformats.org/officeDocument/2006/relationships/image" Target="../media/image97.png"/><Relationship Id="rId83" Type="http://schemas.openxmlformats.org/officeDocument/2006/relationships/image" Target="../media/image105.png"/><Relationship Id="rId88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49" Type="http://schemas.openxmlformats.org/officeDocument/2006/relationships/image" Target="../media/image71.png"/><Relationship Id="rId57" Type="http://schemas.openxmlformats.org/officeDocument/2006/relationships/image" Target="../media/image79.png"/><Relationship Id="rId10" Type="http://schemas.openxmlformats.org/officeDocument/2006/relationships/image" Target="../media/image32.png"/><Relationship Id="rId31" Type="http://schemas.openxmlformats.org/officeDocument/2006/relationships/image" Target="../media/image53.png"/><Relationship Id="rId44" Type="http://schemas.openxmlformats.org/officeDocument/2006/relationships/image" Target="../media/image66.png"/><Relationship Id="rId52" Type="http://schemas.openxmlformats.org/officeDocument/2006/relationships/image" Target="../media/image74.png"/><Relationship Id="rId60" Type="http://schemas.openxmlformats.org/officeDocument/2006/relationships/image" Target="../media/image82.png"/><Relationship Id="rId65" Type="http://schemas.openxmlformats.org/officeDocument/2006/relationships/image" Target="../media/image87.png"/><Relationship Id="rId73" Type="http://schemas.openxmlformats.org/officeDocument/2006/relationships/image" Target="../media/image95.png"/><Relationship Id="rId78" Type="http://schemas.openxmlformats.org/officeDocument/2006/relationships/image" Target="../media/image100.png"/><Relationship Id="rId81" Type="http://schemas.openxmlformats.org/officeDocument/2006/relationships/image" Target="../media/image103.png"/><Relationship Id="rId86" Type="http://schemas.openxmlformats.org/officeDocument/2006/relationships/image" Target="../media/image108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9" Type="http://schemas.openxmlformats.org/officeDocument/2006/relationships/image" Target="../media/image61.png"/><Relationship Id="rId34" Type="http://schemas.openxmlformats.org/officeDocument/2006/relationships/image" Target="../media/image56.png"/><Relationship Id="rId50" Type="http://schemas.openxmlformats.org/officeDocument/2006/relationships/image" Target="../media/image72.png"/><Relationship Id="rId55" Type="http://schemas.openxmlformats.org/officeDocument/2006/relationships/image" Target="../media/image77.png"/><Relationship Id="rId76" Type="http://schemas.openxmlformats.org/officeDocument/2006/relationships/image" Target="../media/image98.png"/><Relationship Id="rId7" Type="http://schemas.openxmlformats.org/officeDocument/2006/relationships/image" Target="../media/image29.png"/><Relationship Id="rId71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51.png"/><Relationship Id="rId24" Type="http://schemas.openxmlformats.org/officeDocument/2006/relationships/image" Target="../media/image46.pn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66" Type="http://schemas.openxmlformats.org/officeDocument/2006/relationships/image" Target="../media/image88.png"/><Relationship Id="rId87" Type="http://schemas.openxmlformats.org/officeDocument/2006/relationships/image" Target="../media/image109.png"/><Relationship Id="rId61" Type="http://schemas.openxmlformats.org/officeDocument/2006/relationships/image" Target="../media/image83.png"/><Relationship Id="rId82" Type="http://schemas.openxmlformats.org/officeDocument/2006/relationships/image" Target="../media/image104.png"/><Relationship Id="rId1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.png"/><Relationship Id="rId21" Type="http://schemas.openxmlformats.org/officeDocument/2006/relationships/image" Target="../media/image42.png"/><Relationship Id="rId42" Type="http://schemas.openxmlformats.org/officeDocument/2006/relationships/image" Target="../media/image63.png"/><Relationship Id="rId47" Type="http://schemas.openxmlformats.org/officeDocument/2006/relationships/image" Target="../media/image68.png"/><Relationship Id="rId63" Type="http://schemas.openxmlformats.org/officeDocument/2006/relationships/image" Target="../media/image84.png"/><Relationship Id="rId68" Type="http://schemas.openxmlformats.org/officeDocument/2006/relationships/image" Target="../media/image89.png"/><Relationship Id="rId84" Type="http://schemas.openxmlformats.org/officeDocument/2006/relationships/image" Target="../media/image105.png"/><Relationship Id="rId89" Type="http://schemas.openxmlformats.org/officeDocument/2006/relationships/image" Target="../media/image110.png"/><Relationship Id="rId16" Type="http://schemas.openxmlformats.org/officeDocument/2006/relationships/image" Target="../media/image37.png"/><Relationship Id="rId11" Type="http://schemas.openxmlformats.org/officeDocument/2006/relationships/image" Target="../media/image32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53" Type="http://schemas.openxmlformats.org/officeDocument/2006/relationships/image" Target="../media/image74.png"/><Relationship Id="rId58" Type="http://schemas.openxmlformats.org/officeDocument/2006/relationships/image" Target="../media/image79.png"/><Relationship Id="rId74" Type="http://schemas.openxmlformats.org/officeDocument/2006/relationships/image" Target="../media/image95.png"/><Relationship Id="rId79" Type="http://schemas.openxmlformats.org/officeDocument/2006/relationships/image" Target="../media/image100.png"/><Relationship Id="rId5" Type="http://schemas.openxmlformats.org/officeDocument/2006/relationships/image" Target="../media/image26.png"/><Relationship Id="rId90" Type="http://schemas.openxmlformats.org/officeDocument/2006/relationships/image" Target="../media/image1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43" Type="http://schemas.openxmlformats.org/officeDocument/2006/relationships/image" Target="../media/image64.png"/><Relationship Id="rId48" Type="http://schemas.openxmlformats.org/officeDocument/2006/relationships/image" Target="../media/image69.png"/><Relationship Id="rId56" Type="http://schemas.openxmlformats.org/officeDocument/2006/relationships/image" Target="../media/image77.png"/><Relationship Id="rId64" Type="http://schemas.openxmlformats.org/officeDocument/2006/relationships/image" Target="../media/image85.png"/><Relationship Id="rId69" Type="http://schemas.openxmlformats.org/officeDocument/2006/relationships/image" Target="../media/image90.png"/><Relationship Id="rId77" Type="http://schemas.openxmlformats.org/officeDocument/2006/relationships/image" Target="../media/image98.png"/><Relationship Id="rId8" Type="http://schemas.openxmlformats.org/officeDocument/2006/relationships/image" Target="../media/image29.png"/><Relationship Id="rId51" Type="http://schemas.openxmlformats.org/officeDocument/2006/relationships/image" Target="../media/image72.png"/><Relationship Id="rId72" Type="http://schemas.openxmlformats.org/officeDocument/2006/relationships/image" Target="../media/image93.png"/><Relationship Id="rId80" Type="http://schemas.openxmlformats.org/officeDocument/2006/relationships/image" Target="../media/image101.png"/><Relationship Id="rId85" Type="http://schemas.openxmlformats.org/officeDocument/2006/relationships/image" Target="../media/image106.png"/><Relationship Id="rId3" Type="http://schemas.openxmlformats.org/officeDocument/2006/relationships/image" Target="../media/image128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46" Type="http://schemas.openxmlformats.org/officeDocument/2006/relationships/image" Target="../media/image67.png"/><Relationship Id="rId59" Type="http://schemas.openxmlformats.org/officeDocument/2006/relationships/image" Target="../media/image80.png"/><Relationship Id="rId67" Type="http://schemas.openxmlformats.org/officeDocument/2006/relationships/image" Target="../media/image88.png"/><Relationship Id="rId20" Type="http://schemas.openxmlformats.org/officeDocument/2006/relationships/image" Target="../media/image41.png"/><Relationship Id="rId41" Type="http://schemas.openxmlformats.org/officeDocument/2006/relationships/image" Target="../media/image62.png"/><Relationship Id="rId54" Type="http://schemas.openxmlformats.org/officeDocument/2006/relationships/image" Target="../media/image75.png"/><Relationship Id="rId62" Type="http://schemas.openxmlformats.org/officeDocument/2006/relationships/image" Target="../media/image83.png"/><Relationship Id="rId70" Type="http://schemas.openxmlformats.org/officeDocument/2006/relationships/image" Target="../media/image91.png"/><Relationship Id="rId75" Type="http://schemas.openxmlformats.org/officeDocument/2006/relationships/image" Target="../media/image96.png"/><Relationship Id="rId83" Type="http://schemas.openxmlformats.org/officeDocument/2006/relationships/image" Target="../media/image104.png"/><Relationship Id="rId88" Type="http://schemas.openxmlformats.org/officeDocument/2006/relationships/image" Target="../media/image109.png"/><Relationship Id="rId91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49" Type="http://schemas.openxmlformats.org/officeDocument/2006/relationships/image" Target="../media/image70.png"/><Relationship Id="rId57" Type="http://schemas.openxmlformats.org/officeDocument/2006/relationships/image" Target="../media/image78.png"/><Relationship Id="rId10" Type="http://schemas.openxmlformats.org/officeDocument/2006/relationships/image" Target="../media/image31.png"/><Relationship Id="rId31" Type="http://schemas.openxmlformats.org/officeDocument/2006/relationships/image" Target="../media/image52.png"/><Relationship Id="rId44" Type="http://schemas.openxmlformats.org/officeDocument/2006/relationships/image" Target="../media/image65.png"/><Relationship Id="rId52" Type="http://schemas.openxmlformats.org/officeDocument/2006/relationships/image" Target="../media/image73.png"/><Relationship Id="rId60" Type="http://schemas.openxmlformats.org/officeDocument/2006/relationships/image" Target="../media/image81.png"/><Relationship Id="rId65" Type="http://schemas.openxmlformats.org/officeDocument/2006/relationships/image" Target="../media/image86.png"/><Relationship Id="rId73" Type="http://schemas.openxmlformats.org/officeDocument/2006/relationships/image" Target="../media/image94.png"/><Relationship Id="rId78" Type="http://schemas.openxmlformats.org/officeDocument/2006/relationships/image" Target="../media/image99.png"/><Relationship Id="rId81" Type="http://schemas.openxmlformats.org/officeDocument/2006/relationships/image" Target="../media/image102.png"/><Relationship Id="rId86" Type="http://schemas.openxmlformats.org/officeDocument/2006/relationships/image" Target="../media/image107.png"/><Relationship Id="rId4" Type="http://schemas.openxmlformats.org/officeDocument/2006/relationships/image" Target="../media/image129.png"/><Relationship Id="rId9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9" Type="http://schemas.openxmlformats.org/officeDocument/2006/relationships/image" Target="../media/image60.png"/><Relationship Id="rId34" Type="http://schemas.openxmlformats.org/officeDocument/2006/relationships/image" Target="../media/image55.png"/><Relationship Id="rId50" Type="http://schemas.openxmlformats.org/officeDocument/2006/relationships/image" Target="../media/image71.png"/><Relationship Id="rId55" Type="http://schemas.openxmlformats.org/officeDocument/2006/relationships/image" Target="../media/image76.png"/><Relationship Id="rId76" Type="http://schemas.openxmlformats.org/officeDocument/2006/relationships/image" Target="../media/image97.png"/><Relationship Id="rId7" Type="http://schemas.openxmlformats.org/officeDocument/2006/relationships/image" Target="../media/image28.png"/><Relationship Id="rId71" Type="http://schemas.openxmlformats.org/officeDocument/2006/relationships/image" Target="../media/image92.png"/><Relationship Id="rId2" Type="http://schemas.openxmlformats.org/officeDocument/2006/relationships/image" Target="../media/image127.png"/><Relationship Id="rId29" Type="http://schemas.openxmlformats.org/officeDocument/2006/relationships/image" Target="../media/image50.png"/><Relationship Id="rId24" Type="http://schemas.openxmlformats.org/officeDocument/2006/relationships/image" Target="../media/image45.png"/><Relationship Id="rId40" Type="http://schemas.openxmlformats.org/officeDocument/2006/relationships/image" Target="../media/image61.png"/><Relationship Id="rId45" Type="http://schemas.openxmlformats.org/officeDocument/2006/relationships/image" Target="../media/image66.png"/><Relationship Id="rId66" Type="http://schemas.openxmlformats.org/officeDocument/2006/relationships/image" Target="../media/image87.png"/><Relationship Id="rId87" Type="http://schemas.openxmlformats.org/officeDocument/2006/relationships/image" Target="../media/image108.png"/><Relationship Id="rId61" Type="http://schemas.openxmlformats.org/officeDocument/2006/relationships/image" Target="../media/image82.png"/><Relationship Id="rId82" Type="http://schemas.openxmlformats.org/officeDocument/2006/relationships/image" Target="../media/image103.png"/><Relationship Id="rId1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2240"/>
            <a:ext cx="7494840" cy="3801240"/>
          </a:xfrm>
          <a:prstGeom prst="rect">
            <a:avLst/>
          </a:prstGeom>
          <a:ln w="0">
            <a:noFill/>
          </a:ln>
        </p:spPr>
      </p:pic>
      <p:sp>
        <p:nvSpPr>
          <p:cNvPr id="142" name="Прямоугольник 8"/>
          <p:cNvSpPr/>
          <p:nvPr/>
        </p:nvSpPr>
        <p:spPr>
          <a:xfrm>
            <a:off x="1500840" y="459360"/>
            <a:ext cx="791640" cy="8276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Прямоугольник 9"/>
          <p:cNvSpPr/>
          <p:nvPr/>
        </p:nvSpPr>
        <p:spPr>
          <a:xfrm>
            <a:off x="5643360" y="1272240"/>
            <a:ext cx="2584440" cy="237456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Прямоугольник 15"/>
          <p:cNvSpPr/>
          <p:nvPr/>
        </p:nvSpPr>
        <p:spPr>
          <a:xfrm>
            <a:off x="7247520" y="6076800"/>
            <a:ext cx="258840" cy="258840"/>
          </a:xfrm>
          <a:prstGeom prst="rect">
            <a:avLst/>
          </a:prstGeom>
          <a:solidFill>
            <a:schemeClr val="accent6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5" name="Рисунок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616600" y="1272240"/>
            <a:ext cx="941400" cy="1348200"/>
          </a:xfrm>
          <a:prstGeom prst="rect">
            <a:avLst/>
          </a:prstGeom>
          <a:ln w="0">
            <a:noFill/>
          </a:ln>
        </p:spPr>
      </p:pic>
      <p:sp>
        <p:nvSpPr>
          <p:cNvPr id="146" name="Прямоугольник 13"/>
          <p:cNvSpPr/>
          <p:nvPr/>
        </p:nvSpPr>
        <p:spPr>
          <a:xfrm>
            <a:off x="797040" y="3637080"/>
            <a:ext cx="5729884" cy="2249280"/>
          </a:xfrm>
          <a:prstGeom prst="rect">
            <a:avLst/>
          </a:prstGeom>
          <a:solidFill>
            <a:srgbClr val="32B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PlaceHolder 1"/>
          <p:cNvSpPr>
            <a:spLocks noGrp="1"/>
          </p:cNvSpPr>
          <p:nvPr>
            <p:ph/>
          </p:nvPr>
        </p:nvSpPr>
        <p:spPr>
          <a:xfrm>
            <a:off x="797041" y="3646800"/>
            <a:ext cx="5493400" cy="2239560"/>
          </a:xfrm>
          <a:prstGeom prst="rect">
            <a:avLst/>
          </a:prstGeom>
          <a:noFill/>
          <a:ln w="0">
            <a:noFill/>
          </a:ln>
        </p:spPr>
        <p:txBody>
          <a:bodyPr lIns="324000" tIns="0" rIns="0" bIns="0" anchor="ctr">
            <a:noAutofit/>
          </a:bodyPr>
          <a:lstStyle/>
          <a:p>
            <a:pPr marL="0" indent="0">
              <a:lnSpc>
                <a:spcPts val="3101"/>
              </a:lnSpc>
              <a:buNone/>
              <a:tabLst>
                <a:tab pos="0" algn="l"/>
              </a:tabLst>
            </a:pPr>
            <a:r>
              <a:rPr lang="ru-RU" sz="1800" b="1" strike="noStrike" spc="-1" dirty="0" smtClean="0">
                <a:solidFill>
                  <a:srgbClr val="FFFFFF"/>
                </a:solidFill>
                <a:latin typeface="Arial Narrow"/>
              </a:rPr>
              <a:t>ПРИМЕНЕНИЕ ФГБУ «РОСЛЕСИНФОРГ» ИННОВАЦИОННЫХ ЦИФРОВЫХ СЕРВИСОВ, РАЗРАБОТАННЫХ ГК «РОСКОСМОС» </a:t>
            </a:r>
            <a:br>
              <a:rPr lang="ru-RU" sz="1800" b="1" strike="noStrike" spc="-1" dirty="0" smtClean="0">
                <a:solidFill>
                  <a:srgbClr val="FFFFFF"/>
                </a:solidFill>
                <a:latin typeface="Arial Narrow"/>
              </a:rPr>
            </a:br>
            <a:r>
              <a:rPr lang="ru-RU" sz="1800" b="1" strike="noStrike" spc="-1" dirty="0" smtClean="0">
                <a:solidFill>
                  <a:srgbClr val="FFFFFF"/>
                </a:solidFill>
                <a:latin typeface="Arial Narrow"/>
              </a:rPr>
              <a:t>ПРИ РЕШЕНИИ МОНИТОРИНГОВЫХ ЗАДАЧ </a:t>
            </a:r>
            <a:br>
              <a:rPr lang="ru-RU" sz="1800" b="1" strike="noStrike" spc="-1" dirty="0" smtClean="0">
                <a:solidFill>
                  <a:srgbClr val="FFFFFF"/>
                </a:solidFill>
                <a:latin typeface="Arial Narrow"/>
              </a:rPr>
            </a:br>
            <a:r>
              <a:rPr lang="ru-RU" sz="1800" b="1" strike="noStrike" spc="-1" dirty="0" smtClean="0">
                <a:solidFill>
                  <a:srgbClr val="FFFFFF"/>
                </a:solidFill>
                <a:latin typeface="Arial Narrow"/>
              </a:rPr>
              <a:t>В СФЕРЕ ЛЕСНОГО ХОЗЯЙСТВА</a:t>
            </a:r>
            <a:endParaRPr lang="en-US" sz="1800" b="0" strike="noStrike" spc="-1" dirty="0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7773" y="5895280"/>
            <a:ext cx="2929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Arial Narrow" panose="020B0606020202030204" pitchFamily="34" charset="0"/>
              </a:rPr>
              <a:t>ЗАМЕСТИТЕЛЬ ДИРЕКТОРА </a:t>
            </a:r>
            <a:br>
              <a:rPr lang="ru-RU" sz="1600" b="1" dirty="0" smtClean="0">
                <a:latin typeface="Arial Narrow" panose="020B0606020202030204" pitchFamily="34" charset="0"/>
              </a:rPr>
            </a:br>
            <a:r>
              <a:rPr lang="ru-RU" sz="1600" b="1" dirty="0" smtClean="0">
                <a:latin typeface="Arial Narrow" panose="020B0606020202030204" pitchFamily="34" charset="0"/>
              </a:rPr>
              <a:t>Л.В. КОНОВАЛОВА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59800" y="2377763"/>
            <a:ext cx="3785760" cy="2452680"/>
          </a:xfrm>
          <a:prstGeom prst="rect">
            <a:avLst/>
          </a:prstGeom>
          <a:ln w="0">
            <a:noFill/>
          </a:ln>
        </p:spPr>
      </p:pic>
      <p:pic>
        <p:nvPicPr>
          <p:cNvPr id="181" name="Рисунок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79542" y="2377763"/>
            <a:ext cx="3785760" cy="2481480"/>
          </a:xfrm>
          <a:prstGeom prst="rect">
            <a:avLst/>
          </a:prstGeom>
          <a:ln w="0">
            <a:noFill/>
          </a:ln>
        </p:spPr>
      </p:pic>
      <p:sp>
        <p:nvSpPr>
          <p:cNvPr id="183" name="Объект 2"/>
          <p:cNvSpPr/>
          <p:nvPr/>
        </p:nvSpPr>
        <p:spPr>
          <a:xfrm>
            <a:off x="959800" y="4959764"/>
            <a:ext cx="3785760" cy="53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1600" strike="noStrike" spc="-1" dirty="0" smtClean="0">
                <a:latin typeface="Arial Narrow"/>
              </a:rPr>
              <a:t>ВЕКТОРНЫЕ ГРАНИЦЫ РУБОК ПРИ ДИСТАНЦИОННОМ МОНИТОРИНГЕ </a:t>
            </a:r>
            <a:r>
              <a:rPr lang="ru-RU" sz="1600" strike="noStrike" spc="-1" dirty="0">
                <a:latin typeface="Arial Narrow"/>
              </a:rPr>
              <a:t>ИСПОЛЬЗОВАНИЯ ЛЕСОВ</a:t>
            </a:r>
            <a:endParaRPr lang="ru-RU" sz="1600" strike="noStrike" spc="-1" dirty="0">
              <a:latin typeface="Arial"/>
            </a:endParaRPr>
          </a:p>
        </p:txBody>
      </p:sp>
      <p:sp>
        <p:nvSpPr>
          <p:cNvPr id="184" name="Объект 2"/>
          <p:cNvSpPr/>
          <p:nvPr/>
        </p:nvSpPr>
        <p:spPr>
          <a:xfrm>
            <a:off x="5379542" y="4921664"/>
            <a:ext cx="3558960" cy="53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spcAft>
                <a:spcPts val="1001"/>
              </a:spcAft>
              <a:tabLst>
                <a:tab pos="0" algn="l"/>
              </a:tabLst>
            </a:pPr>
            <a:r>
              <a:rPr lang="ru-RU" sz="1600" spc="-1" dirty="0">
                <a:latin typeface="Arial Narrow"/>
              </a:rPr>
              <a:t>ВЕКТОРНЫЕ ГРАНИЦЫ РУБОК, ВЫЯВЛЕННЫЕ НЕЙРОСЕТЬЮ</a:t>
            </a:r>
          </a:p>
        </p:txBody>
      </p:sp>
      <p:sp>
        <p:nvSpPr>
          <p:cNvPr id="185" name="Объект 2"/>
          <p:cNvSpPr/>
          <p:nvPr/>
        </p:nvSpPr>
        <p:spPr>
          <a:xfrm>
            <a:off x="612334" y="5714025"/>
            <a:ext cx="9460440" cy="16898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40000"/>
              </a:lnSpc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16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Arial Narrow"/>
              </a:rPr>
              <a:t>ПО РЕЗУЛЬТАТАМ РЕАЛИЗАЦИИ ПИЛОТНЫХ ПРОЕКТОВ БЫЛО ПРЕДЛОЖЕНО ПРОВЕСТИ В 2022 ГОДУ ЭКСПЕРИМЕНТ ПО ПРИМЕНЕНИЮ ЦИФРОВЫХ СРЕВИСОВ, РАЗРАБОТАННЫХ ГК «РОСКОСМОС» ПРИ ПРОВЕДЕНИИ НЕПРЕРЫВНОГО ДИСТАНЦИОННОГО МОНИТОРИНГА ИСПОЛЬЗОВАНИЯ ЛЕСОВ</a:t>
            </a:r>
            <a:endParaRPr lang="ru-RU" sz="16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3" name="PlaceHolder 1"/>
          <p:cNvSpPr txBox="1">
            <a:spLocks/>
          </p:cNvSpPr>
          <p:nvPr/>
        </p:nvSpPr>
        <p:spPr>
          <a:xfrm>
            <a:off x="786369" y="781960"/>
            <a:ext cx="9112371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ВЗАИМОДЕЙСТВИЕ РОСЛЕСХОЗА И ГК «РОСКОМОС»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ПИЛОТНЫЕ ПРОЕКТЫ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20" y="1679174"/>
            <a:ext cx="10153320" cy="530888"/>
          </a:xfrm>
          <a:prstGeom prst="rect">
            <a:avLst/>
          </a:prstGeom>
          <a:gradFill>
            <a:gsLst>
              <a:gs pos="26000">
                <a:srgbClr val="50CCBD"/>
              </a:gs>
              <a:gs pos="100000">
                <a:srgbClr val="27838D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indent="622300"/>
            <a:r>
              <a:rPr lang="ru-RU" dirty="0">
                <a:latin typeface="Arial Narrow" panose="020B0606020202030204" pitchFamily="34" charset="0"/>
              </a:rPr>
              <a:t>РЕЗУЛЬТАТЫ ПИЛОТНОГО ПРОЕКТА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>
            <a:off x="8873202" y="1681751"/>
            <a:ext cx="1510938" cy="1165547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5651500"/>
            <a:ext cx="1069181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09623"/>
            <a:ext cx="7613964" cy="1345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83" name="Стрелка углом вверх 382"/>
          <p:cNvSpPr/>
          <p:nvPr/>
        </p:nvSpPr>
        <p:spPr>
          <a:xfrm rot="10800000" flipH="1">
            <a:off x="9034096" y="4920695"/>
            <a:ext cx="741289" cy="1488587"/>
          </a:xfrm>
          <a:prstGeom prst="bentUpArrow">
            <a:avLst/>
          </a:prstGeom>
          <a:solidFill>
            <a:srgbClr val="56C5D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1633679"/>
            <a:ext cx="9734549" cy="555262"/>
          </a:xfrm>
          <a:prstGeom prst="rect">
            <a:avLst/>
          </a:prstGeom>
          <a:gradFill>
            <a:gsLst>
              <a:gs pos="26000">
                <a:srgbClr val="50CCBD"/>
              </a:gs>
              <a:gs pos="100000">
                <a:srgbClr val="27838D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СХЕМА ВЗАИМОДЕЙСТВИЯ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ИСПОЛНИТЕЛЕЙ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ЭКСПЕРИМЕНТА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9470729" y="1633679"/>
            <a:ext cx="1581306" cy="1219829"/>
          </a:xfrm>
          <a:prstGeom prst="rect">
            <a:avLst/>
          </a:prstGeom>
        </p:spPr>
      </p:pic>
      <p:sp>
        <p:nvSpPr>
          <p:cNvPr id="15" name="Стрелка вниз 14"/>
          <p:cNvSpPr/>
          <p:nvPr/>
        </p:nvSpPr>
        <p:spPr>
          <a:xfrm rot="16200000">
            <a:off x="2516268" y="4640290"/>
            <a:ext cx="405517" cy="840326"/>
          </a:xfrm>
          <a:prstGeom prst="downArrow">
            <a:avLst/>
          </a:prstGeom>
          <a:gradFill>
            <a:gsLst>
              <a:gs pos="26000">
                <a:srgbClr val="51BF39"/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9564"/>
            <a:endParaRPr lang="ru-RU" sz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1022514" y="3616127"/>
            <a:ext cx="405517" cy="568636"/>
          </a:xfrm>
          <a:prstGeom prst="downArrow">
            <a:avLst/>
          </a:prstGeom>
          <a:gradFill>
            <a:gsLst>
              <a:gs pos="26000">
                <a:schemeClr val="accent6">
                  <a:lumMod val="75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9564"/>
            <a:endParaRPr lang="ru-RU" sz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760259" y="3305932"/>
            <a:ext cx="405517" cy="457420"/>
          </a:xfrm>
          <a:prstGeom prst="downArrow">
            <a:avLst/>
          </a:prstGeom>
          <a:gradFill>
            <a:gsLst>
              <a:gs pos="26000">
                <a:srgbClr val="00878A"/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9564"/>
            <a:endParaRPr lang="ru-RU" sz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6200000" flipV="1">
            <a:off x="2512375" y="4049743"/>
            <a:ext cx="405517" cy="838662"/>
          </a:xfrm>
          <a:prstGeom prst="downArrow">
            <a:avLst/>
          </a:prstGeom>
          <a:gradFill>
            <a:gsLst>
              <a:gs pos="26000">
                <a:schemeClr val="accent1">
                  <a:lumMod val="60000"/>
                  <a:lumOff val="40000"/>
                </a:schemeClr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39564"/>
            <a:endParaRPr lang="ru-RU" sz="1200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Выгнутая вверх стрелка 18"/>
          <p:cNvSpPr/>
          <p:nvPr/>
        </p:nvSpPr>
        <p:spPr>
          <a:xfrm rot="545287" flipV="1">
            <a:off x="6345093" y="4940900"/>
            <a:ext cx="2898133" cy="1127997"/>
          </a:xfrm>
          <a:prstGeom prst="curvedDownArrow">
            <a:avLst/>
          </a:prstGeom>
          <a:gradFill>
            <a:gsLst>
              <a:gs pos="26000">
                <a:srgbClr val="2887B6"/>
              </a:gs>
              <a:gs pos="100000">
                <a:schemeClr val="accent3">
                  <a:lumMod val="60000"/>
                  <a:lumOff val="4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Выгнутая вверх стрелка 19"/>
          <p:cNvSpPr/>
          <p:nvPr/>
        </p:nvSpPr>
        <p:spPr>
          <a:xfrm rot="381732" flipH="1">
            <a:off x="6175014" y="3388498"/>
            <a:ext cx="2919753" cy="869498"/>
          </a:xfrm>
          <a:prstGeom prst="curvedDownArrow">
            <a:avLst/>
          </a:prstGeom>
          <a:gradFill>
            <a:gsLst>
              <a:gs pos="26000">
                <a:srgbClr val="56C5D0"/>
              </a:gs>
              <a:gs pos="100000">
                <a:schemeClr val="accent5">
                  <a:lumMod val="40000"/>
                  <a:lumOff val="60000"/>
                  <a:alpha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22850" y="2303421"/>
            <a:ext cx="2666337" cy="862193"/>
          </a:xfrm>
          <a:prstGeom prst="roundRect">
            <a:avLst>
              <a:gd name="adj" fmla="val 0"/>
            </a:avLst>
          </a:prstGeom>
          <a:solidFill>
            <a:srgbClr val="00878A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ГК «РОСКОСМОС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(АО «ТЕРРА ТЕХ»)</a:t>
            </a:r>
          </a:p>
          <a:p>
            <a:pPr algn="ctr"/>
            <a:r>
              <a:rPr lang="ru-RU" sz="9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АВТОМАТИЗИРОВАННОЕ ПОЛУЧЕНИЕ</a:t>
            </a:r>
            <a:r>
              <a:rPr lang="en-US" sz="9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sz="9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9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И  ОБРАБОТКА МАТЕРИАЛОВ ДЗЗ НЕЙРОСЕТЬЮ</a:t>
            </a:r>
            <a:endParaRPr lang="ru-RU" sz="9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1302" y="4207781"/>
            <a:ext cx="2158924" cy="1092197"/>
          </a:xfrm>
          <a:prstGeom prst="roundRect">
            <a:avLst>
              <a:gd name="adj" fmla="val 0"/>
            </a:avLst>
          </a:prstGeom>
          <a:solidFill>
            <a:srgbClr val="51BF39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ФГБУ «РОСЛЕСИНФОРГ»</a:t>
            </a:r>
          </a:p>
          <a:p>
            <a:pPr algn="ctr"/>
            <a:r>
              <a:rPr lang="ru-RU" sz="8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Верификация результатов </a:t>
            </a:r>
          </a:p>
          <a:p>
            <a:pPr algn="ctr"/>
            <a:r>
              <a:rPr lang="ru-RU" sz="8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Работы нейросети,</a:t>
            </a:r>
          </a:p>
          <a:p>
            <a:pPr algn="ctr"/>
            <a:r>
              <a:rPr lang="ru-RU" sz="8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Определение признаков</a:t>
            </a:r>
          </a:p>
          <a:p>
            <a:pPr algn="ctr"/>
            <a:r>
              <a:rPr lang="ru-RU" sz="800" b="1" cap="all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Лесонарушений</a:t>
            </a:r>
            <a:endParaRPr lang="ru-RU" sz="800" b="1" cap="all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3265" y="3193245"/>
            <a:ext cx="1996561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dirty="0">
                <a:latin typeface="Arial Narrow" panose="020B0606020202030204" pitchFamily="34" charset="0"/>
              </a:rPr>
              <a:t>РЕЗУЛЬТАТЫ РАБОТЫ НЕЙРОСЕТИ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13918" y="4185742"/>
            <a:ext cx="2815772" cy="941058"/>
          </a:xfrm>
          <a:prstGeom prst="roundRect">
            <a:avLst>
              <a:gd name="adj" fmla="val 0"/>
            </a:avLst>
          </a:prstGeom>
          <a:solidFill>
            <a:srgbClr val="56C5D0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ОРГАНЫ ГОСУДАРСТВЕННОЙ ВЛАСТИ СУБЪЕКТОВ РФ </a:t>
            </a:r>
            <a:r>
              <a:rPr lang="ru-RU" sz="900" dirty="0">
                <a:solidFill>
                  <a:schemeClr val="bg1"/>
                </a:solidFill>
                <a:latin typeface="Arial Narrow" panose="020B0606020202030204" pitchFamily="34" charset="0"/>
              </a:rPr>
              <a:t>предоставление первичных материалов, проведение проверочных мероприятий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43317" y="2911459"/>
            <a:ext cx="1554687" cy="502702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dirty="0">
                <a:latin typeface="Arial Narrow" panose="020B0606020202030204" pitchFamily="34" charset="0"/>
              </a:rPr>
              <a:t>РАЗРЕШИТЕЛЬНЫЕ ДОКУМЕНТЫ, В Т.Ч. ЛЕСНЫЕ ДЕКЛАРАЦИИ В ЭЛЕКТРОННОМ ВИДЕ (</a:t>
            </a:r>
            <a:r>
              <a:rPr lang="en-US" sz="900" dirty="0">
                <a:latin typeface="Arial Narrow" panose="020B0606020202030204" pitchFamily="34" charset="0"/>
              </a:rPr>
              <a:t>XML)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21735" y="5827919"/>
            <a:ext cx="1544847" cy="400110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800"/>
              </a:lnSpc>
              <a:defRPr sz="900"/>
            </a:lvl1pPr>
          </a:lstStyle>
          <a:p>
            <a:r>
              <a:rPr lang="ru-RU" dirty="0">
                <a:latin typeface="Arial Narrow" panose="020B0606020202030204" pitchFamily="34" charset="0"/>
              </a:rPr>
              <a:t>ИНФОРМАЦИЯ О ВЫЯВЛЕННЫХ ПРИЗНАКАХ ЛЕСОНАРУШЕНИЙ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28808" y="2508702"/>
            <a:ext cx="2166994" cy="766837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ЛесЕГАИС</a:t>
            </a:r>
            <a:endParaRPr lang="ru-RU" sz="1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2483" y="3305932"/>
            <a:ext cx="1996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dirty="0" smtClean="0">
                <a:latin typeface="Arial Narrow" panose="020B0606020202030204" pitchFamily="34" charset="0"/>
              </a:rPr>
              <a:t>ИНФОРМАЦИЯ О ЛЕГАЛЬНОМ ИСПОЛЬЗОВАНИИ</a:t>
            </a:r>
          </a:p>
          <a:p>
            <a:pPr algn="ctr">
              <a:lnSpc>
                <a:spcPts val="800"/>
              </a:lnSpc>
            </a:pPr>
            <a:r>
              <a:rPr lang="ru-RU" sz="900" dirty="0" smtClean="0">
                <a:latin typeface="Arial Narrow" panose="020B0606020202030204" pitchFamily="34" charset="0"/>
              </a:rPr>
              <a:t> ЛЕСОВ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725104" y="6459034"/>
            <a:ext cx="2354758" cy="999674"/>
          </a:xfrm>
          <a:prstGeom prst="roundRect">
            <a:avLst>
              <a:gd name="adj" fmla="val 0"/>
            </a:avLst>
          </a:prstGeom>
          <a:solidFill>
            <a:srgbClr val="FF9966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ПРАВОХРАНИТЕЛЬНЫЕ ОРГАНЫ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3257549" y="3737375"/>
            <a:ext cx="3819525" cy="2215750"/>
            <a:chOff x="3282760" y="3310920"/>
            <a:chExt cx="3819525" cy="2215750"/>
          </a:xfrm>
        </p:grpSpPr>
        <p:sp>
          <p:nvSpPr>
            <p:cNvPr id="31" name="Скругленный прямоугольник 721"/>
            <p:cNvSpPr/>
            <p:nvPr/>
          </p:nvSpPr>
          <p:spPr>
            <a:xfrm>
              <a:off x="3282760" y="3325320"/>
              <a:ext cx="3819525" cy="2201350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rgbClr val="24854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32" name="Группа 722"/>
            <p:cNvGrpSpPr/>
            <p:nvPr/>
          </p:nvGrpSpPr>
          <p:grpSpPr>
            <a:xfrm>
              <a:off x="3367800" y="3310920"/>
              <a:ext cx="3663720" cy="2133000"/>
              <a:chOff x="3367800" y="3310920"/>
              <a:chExt cx="3663720" cy="2133000"/>
            </a:xfrm>
          </p:grpSpPr>
          <p:sp>
            <p:nvSpPr>
              <p:cNvPr id="33" name="Скругленный прямоугольник 723"/>
              <p:cNvSpPr/>
              <p:nvPr/>
            </p:nvSpPr>
            <p:spPr>
              <a:xfrm>
                <a:off x="3367800" y="3691800"/>
                <a:ext cx="3663720" cy="1752120"/>
              </a:xfrm>
              <a:prstGeom prst="roundRect">
                <a:avLst>
                  <a:gd name="adj" fmla="val 0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grpSp>
            <p:nvGrpSpPr>
              <p:cNvPr id="34" name="Группа 724"/>
              <p:cNvGrpSpPr/>
              <p:nvPr/>
            </p:nvGrpSpPr>
            <p:grpSpPr>
              <a:xfrm>
                <a:off x="3611520" y="3310920"/>
                <a:ext cx="3183840" cy="1635840"/>
                <a:chOff x="3611520" y="3310920"/>
                <a:chExt cx="3183840" cy="1635840"/>
              </a:xfrm>
            </p:grpSpPr>
            <p:sp>
              <p:nvSpPr>
                <p:cNvPr id="35" name="object 73"/>
                <p:cNvSpPr/>
                <p:nvPr/>
              </p:nvSpPr>
              <p:spPr>
                <a:xfrm>
                  <a:off x="5015520" y="3310920"/>
                  <a:ext cx="646920" cy="34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583564">
                      <a:moveTo>
                        <a:pt x="505251" y="0"/>
                      </a:moveTo>
                      <a:lnTo>
                        <a:pt x="0" y="291718"/>
                      </a:lnTo>
                      <a:lnTo>
                        <a:pt x="505262" y="583427"/>
                      </a:lnTo>
                      <a:lnTo>
                        <a:pt x="1010513" y="291729"/>
                      </a:lnTo>
                      <a:lnTo>
                        <a:pt x="505251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" name="object 74"/>
                <p:cNvSpPr/>
                <p:nvPr/>
              </p:nvSpPr>
              <p:spPr>
                <a:xfrm>
                  <a:off x="4965840" y="4056480"/>
                  <a:ext cx="746280" cy="399960"/>
                </a:xfrm>
                <a:prstGeom prst="rect">
                  <a:avLst/>
                </a:prstGeom>
                <a:blipFill rotWithShape="0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" name="object 75"/>
                <p:cNvSpPr/>
                <p:nvPr/>
              </p:nvSpPr>
              <p:spPr>
                <a:xfrm>
                  <a:off x="5065200" y="4111920"/>
                  <a:ext cx="548280" cy="289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615" h="494664">
                      <a:moveTo>
                        <a:pt x="428133" y="0"/>
                      </a:moveTo>
                      <a:lnTo>
                        <a:pt x="0" y="247186"/>
                      </a:lnTo>
                      <a:lnTo>
                        <a:pt x="428144" y="494361"/>
                      </a:lnTo>
                      <a:lnTo>
                        <a:pt x="856277" y="247196"/>
                      </a:lnTo>
                      <a:lnTo>
                        <a:pt x="428133" y="0"/>
                      </a:lnTo>
                      <a:close/>
                    </a:path>
                  </a:pathLst>
                </a:custGeom>
                <a:solidFill>
                  <a:srgbClr val="232992">
                    <a:alpha val="67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8" name="object 76"/>
                <p:cNvSpPr/>
                <p:nvPr/>
              </p:nvSpPr>
              <p:spPr>
                <a:xfrm>
                  <a:off x="5015520" y="3966840"/>
                  <a:ext cx="646920" cy="34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583564">
                      <a:moveTo>
                        <a:pt x="505251" y="0"/>
                      </a:moveTo>
                      <a:lnTo>
                        <a:pt x="0" y="291708"/>
                      </a:lnTo>
                      <a:lnTo>
                        <a:pt x="505262" y="583427"/>
                      </a:lnTo>
                      <a:lnTo>
                        <a:pt x="1010513" y="291718"/>
                      </a:lnTo>
                      <a:lnTo>
                        <a:pt x="50525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9" name="object 77"/>
                <p:cNvSpPr/>
                <p:nvPr/>
              </p:nvSpPr>
              <p:spPr>
                <a:xfrm>
                  <a:off x="5339160" y="3481560"/>
                  <a:ext cx="323280" cy="826200"/>
                </a:xfrm>
                <a:prstGeom prst="rect">
                  <a:avLst/>
                </a:prstGeom>
                <a:blipFill rotWithShape="0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0" name="object 78"/>
                <p:cNvSpPr/>
                <p:nvPr/>
              </p:nvSpPr>
              <p:spPr>
                <a:xfrm>
                  <a:off x="5015520" y="3481560"/>
                  <a:ext cx="323280" cy="8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59" h="1411604">
                      <a:moveTo>
                        <a:pt x="0" y="0"/>
                      </a:moveTo>
                      <a:lnTo>
                        <a:pt x="0" y="1119746"/>
                      </a:lnTo>
                      <a:lnTo>
                        <a:pt x="505262" y="1411475"/>
                      </a:lnTo>
                      <a:lnTo>
                        <a:pt x="505262" y="2917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1" name="object 79"/>
                <p:cNvSpPr/>
                <p:nvPr/>
              </p:nvSpPr>
              <p:spPr>
                <a:xfrm>
                  <a:off x="5037480" y="3525120"/>
                  <a:ext cx="279360" cy="73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879" h="1259204">
                      <a:moveTo>
                        <a:pt x="0" y="0"/>
                      </a:moveTo>
                      <a:lnTo>
                        <a:pt x="0" y="1006471"/>
                      </a:lnTo>
                      <a:lnTo>
                        <a:pt x="436813" y="1258673"/>
                      </a:lnTo>
                      <a:lnTo>
                        <a:pt x="436813" y="2522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2" name="object 80"/>
                <p:cNvSpPr/>
                <p:nvPr/>
              </p:nvSpPr>
              <p:spPr>
                <a:xfrm>
                  <a:off x="5387760" y="364032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203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3" name="object 81"/>
                <p:cNvSpPr/>
                <p:nvPr/>
              </p:nvSpPr>
              <p:spPr>
                <a:xfrm>
                  <a:off x="5387760" y="371340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8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4" name="object 82"/>
                <p:cNvSpPr/>
                <p:nvPr/>
              </p:nvSpPr>
              <p:spPr>
                <a:xfrm>
                  <a:off x="5387760" y="378684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5" name="object 83"/>
                <p:cNvSpPr/>
                <p:nvPr/>
              </p:nvSpPr>
              <p:spPr>
                <a:xfrm>
                  <a:off x="5387760" y="385992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6" name="object 84"/>
                <p:cNvSpPr/>
                <p:nvPr/>
              </p:nvSpPr>
              <p:spPr>
                <a:xfrm>
                  <a:off x="5387760" y="393336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203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7" name="object 85"/>
                <p:cNvSpPr/>
                <p:nvPr/>
              </p:nvSpPr>
              <p:spPr>
                <a:xfrm>
                  <a:off x="5387760" y="400680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8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8" name="object 86"/>
                <p:cNvSpPr/>
                <p:nvPr/>
              </p:nvSpPr>
              <p:spPr>
                <a:xfrm>
                  <a:off x="5015520" y="3478680"/>
                  <a:ext cx="646920" cy="173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297180">
                      <a:moveTo>
                        <a:pt x="8617" y="0"/>
                      </a:moveTo>
                      <a:lnTo>
                        <a:pt x="0" y="4984"/>
                      </a:lnTo>
                      <a:lnTo>
                        <a:pt x="505262" y="296703"/>
                      </a:lnTo>
                      <a:lnTo>
                        <a:pt x="522509" y="286745"/>
                      </a:lnTo>
                      <a:lnTo>
                        <a:pt x="505262" y="286745"/>
                      </a:lnTo>
                      <a:lnTo>
                        <a:pt x="8617" y="0"/>
                      </a:lnTo>
                      <a:close/>
                      <a:moveTo>
                        <a:pt x="1001896" y="10"/>
                      </a:moveTo>
                      <a:lnTo>
                        <a:pt x="505262" y="286745"/>
                      </a:lnTo>
                      <a:lnTo>
                        <a:pt x="522509" y="286745"/>
                      </a:lnTo>
                      <a:lnTo>
                        <a:pt x="1010513" y="4994"/>
                      </a:lnTo>
                      <a:lnTo>
                        <a:pt x="1001896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9" name="object 87"/>
                <p:cNvSpPr/>
                <p:nvPr/>
              </p:nvSpPr>
              <p:spPr>
                <a:xfrm>
                  <a:off x="5015520" y="3344760"/>
                  <a:ext cx="558000" cy="262800"/>
                </a:xfrm>
                <a:prstGeom prst="rect">
                  <a:avLst/>
                </a:prstGeom>
                <a:blipFill rotWithShape="0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0" name="object 88"/>
                <p:cNvSpPr/>
                <p:nvPr/>
              </p:nvSpPr>
              <p:spPr>
                <a:xfrm>
                  <a:off x="5237640" y="340920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60"/>
                      </a:lnTo>
                      <a:lnTo>
                        <a:pt x="172874" y="9968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1" name="object 89"/>
                <p:cNvSpPr/>
                <p:nvPr/>
              </p:nvSpPr>
              <p:spPr>
                <a:xfrm>
                  <a:off x="5231160" y="3406320"/>
                  <a:ext cx="121320" cy="58320"/>
                </a:xfrm>
                <a:prstGeom prst="rect">
                  <a:avLst/>
                </a:prstGeom>
                <a:blipFill rotWithShape="0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2" name="object 90"/>
                <p:cNvSpPr/>
                <p:nvPr/>
              </p:nvSpPr>
              <p:spPr>
                <a:xfrm>
                  <a:off x="5269320" y="342612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4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60"/>
                      </a:lnTo>
                      <a:lnTo>
                        <a:pt x="172874" y="9968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3" name="object 91"/>
                <p:cNvSpPr/>
                <p:nvPr/>
              </p:nvSpPr>
              <p:spPr>
                <a:xfrm>
                  <a:off x="5262480" y="3422880"/>
                  <a:ext cx="121320" cy="58320"/>
                </a:xfrm>
                <a:prstGeom prst="rect">
                  <a:avLst/>
                </a:prstGeom>
                <a:blipFill rotWithShape="0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4" name="object 92"/>
                <p:cNvSpPr/>
                <p:nvPr/>
              </p:nvSpPr>
              <p:spPr>
                <a:xfrm>
                  <a:off x="5301000" y="344268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60"/>
                      </a:lnTo>
                      <a:lnTo>
                        <a:pt x="172884" y="9968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5" name="object 93"/>
                <p:cNvSpPr/>
                <p:nvPr/>
              </p:nvSpPr>
              <p:spPr>
                <a:xfrm>
                  <a:off x="5294160" y="3439800"/>
                  <a:ext cx="121320" cy="58320"/>
                </a:xfrm>
                <a:prstGeom prst="rect">
                  <a:avLst/>
                </a:prstGeom>
                <a:blipFill rotWithShape="0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6" name="object 94"/>
                <p:cNvSpPr/>
                <p:nvPr/>
              </p:nvSpPr>
              <p:spPr>
                <a:xfrm>
                  <a:off x="5332320" y="345924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60"/>
                      </a:lnTo>
                      <a:lnTo>
                        <a:pt x="172874" y="9968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7" name="object 95"/>
                <p:cNvSpPr/>
                <p:nvPr/>
              </p:nvSpPr>
              <p:spPr>
                <a:xfrm>
                  <a:off x="5325840" y="3456360"/>
                  <a:ext cx="121320" cy="58320"/>
                </a:xfrm>
                <a:prstGeom prst="rect">
                  <a:avLst/>
                </a:prstGeom>
                <a:blipFill rotWithShape="0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8" name="object 96"/>
                <p:cNvSpPr/>
                <p:nvPr/>
              </p:nvSpPr>
              <p:spPr>
                <a:xfrm>
                  <a:off x="5015520" y="3481560"/>
                  <a:ext cx="323280" cy="551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59" h="942975">
                      <a:moveTo>
                        <a:pt x="0" y="0"/>
                      </a:moveTo>
                      <a:lnTo>
                        <a:pt x="0" y="942798"/>
                      </a:lnTo>
                      <a:lnTo>
                        <a:pt x="505251" y="637729"/>
                      </a:lnTo>
                      <a:lnTo>
                        <a:pt x="505262" y="2917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59" name="object 97"/>
                <p:cNvSpPr/>
                <p:nvPr/>
              </p:nvSpPr>
              <p:spPr>
                <a:xfrm>
                  <a:off x="5291640" y="3660120"/>
                  <a:ext cx="34560" cy="34920"/>
                </a:xfrm>
                <a:prstGeom prst="rect">
                  <a:avLst/>
                </a:prstGeom>
                <a:blipFill rotWithShape="0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0" name="object 98"/>
                <p:cNvSpPr/>
                <p:nvPr/>
              </p:nvSpPr>
              <p:spPr>
                <a:xfrm>
                  <a:off x="5297040" y="367020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2994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1" name="object 99"/>
                <p:cNvSpPr/>
                <p:nvPr/>
              </p:nvSpPr>
              <p:spPr>
                <a:xfrm>
                  <a:off x="5020200" y="3507480"/>
                  <a:ext cx="34560" cy="34920"/>
                </a:xfrm>
                <a:prstGeom prst="rect">
                  <a:avLst/>
                </a:prstGeom>
                <a:blipFill rotWithShape="0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2" name="object 100"/>
                <p:cNvSpPr/>
                <p:nvPr/>
              </p:nvSpPr>
              <p:spPr>
                <a:xfrm>
                  <a:off x="5025600" y="351756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3005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55"/>
                      </a:lnTo>
                      <a:lnTo>
                        <a:pt x="17957" y="738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3" name="object 101"/>
                <p:cNvSpPr/>
                <p:nvPr/>
              </p:nvSpPr>
              <p:spPr>
                <a:xfrm>
                  <a:off x="5291640" y="4247280"/>
                  <a:ext cx="34560" cy="34920"/>
                </a:xfrm>
                <a:prstGeom prst="rect">
                  <a:avLst/>
                </a:prstGeom>
                <a:blipFill rotWithShape="0"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4" name="object 102"/>
                <p:cNvSpPr/>
                <p:nvPr/>
              </p:nvSpPr>
              <p:spPr>
                <a:xfrm>
                  <a:off x="5297040" y="425736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2994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5" name="object 103"/>
                <p:cNvSpPr/>
                <p:nvPr/>
              </p:nvSpPr>
              <p:spPr>
                <a:xfrm>
                  <a:off x="5020200" y="4095000"/>
                  <a:ext cx="34560" cy="34920"/>
                </a:xfrm>
                <a:prstGeom prst="rect">
                  <a:avLst/>
                </a:prstGeom>
                <a:blipFill rotWithShape="0"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6" name="object 104"/>
                <p:cNvSpPr/>
                <p:nvPr/>
              </p:nvSpPr>
              <p:spPr>
                <a:xfrm>
                  <a:off x="5025600" y="410508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3005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55"/>
                      </a:lnTo>
                      <a:lnTo>
                        <a:pt x="17957" y="738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7" name="object 105"/>
                <p:cNvSpPr/>
                <p:nvPr/>
              </p:nvSpPr>
              <p:spPr>
                <a:xfrm>
                  <a:off x="4667400" y="3494520"/>
                  <a:ext cx="646920" cy="34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583564">
                      <a:moveTo>
                        <a:pt x="505251" y="0"/>
                      </a:moveTo>
                      <a:lnTo>
                        <a:pt x="0" y="291718"/>
                      </a:lnTo>
                      <a:lnTo>
                        <a:pt x="505262" y="583427"/>
                      </a:lnTo>
                      <a:lnTo>
                        <a:pt x="1010513" y="291718"/>
                      </a:lnTo>
                      <a:lnTo>
                        <a:pt x="505251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8" name="object 106"/>
                <p:cNvSpPr/>
                <p:nvPr/>
              </p:nvSpPr>
              <p:spPr>
                <a:xfrm>
                  <a:off x="4145040" y="4173120"/>
                  <a:ext cx="1119600" cy="591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8790" h="1009650">
                      <a:moveTo>
                        <a:pt x="1320535" y="0"/>
                      </a:moveTo>
                      <a:lnTo>
                        <a:pt x="0" y="762029"/>
                      </a:lnTo>
                      <a:lnTo>
                        <a:pt x="428144" y="1009204"/>
                      </a:lnTo>
                      <a:lnTo>
                        <a:pt x="1748669" y="247186"/>
                      </a:lnTo>
                      <a:lnTo>
                        <a:pt x="1320535" y="0"/>
                      </a:lnTo>
                      <a:close/>
                    </a:path>
                  </a:pathLst>
                </a:custGeom>
                <a:solidFill>
                  <a:srgbClr val="232992">
                    <a:alpha val="67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9" name="object 107"/>
                <p:cNvSpPr/>
                <p:nvPr/>
              </p:nvSpPr>
              <p:spPr>
                <a:xfrm>
                  <a:off x="4667400" y="4150440"/>
                  <a:ext cx="646920" cy="34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583564">
                      <a:moveTo>
                        <a:pt x="505251" y="0"/>
                      </a:moveTo>
                      <a:lnTo>
                        <a:pt x="0" y="291718"/>
                      </a:lnTo>
                      <a:lnTo>
                        <a:pt x="505262" y="583427"/>
                      </a:lnTo>
                      <a:lnTo>
                        <a:pt x="1010513" y="291729"/>
                      </a:lnTo>
                      <a:lnTo>
                        <a:pt x="50525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0" name="object 108"/>
                <p:cNvSpPr/>
                <p:nvPr/>
              </p:nvSpPr>
              <p:spPr>
                <a:xfrm>
                  <a:off x="4990680" y="3665520"/>
                  <a:ext cx="323280" cy="826200"/>
                </a:xfrm>
                <a:prstGeom prst="rect">
                  <a:avLst/>
                </a:prstGeom>
                <a:blipFill rotWithShape="0"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1" name="object 109"/>
                <p:cNvSpPr/>
                <p:nvPr/>
              </p:nvSpPr>
              <p:spPr>
                <a:xfrm>
                  <a:off x="4667400" y="3665520"/>
                  <a:ext cx="323280" cy="8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59" h="1411604">
                      <a:moveTo>
                        <a:pt x="0" y="0"/>
                      </a:moveTo>
                      <a:lnTo>
                        <a:pt x="0" y="1119746"/>
                      </a:lnTo>
                      <a:lnTo>
                        <a:pt x="505262" y="1411464"/>
                      </a:lnTo>
                      <a:lnTo>
                        <a:pt x="505262" y="2917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2" name="object 110"/>
                <p:cNvSpPr/>
                <p:nvPr/>
              </p:nvSpPr>
              <p:spPr>
                <a:xfrm>
                  <a:off x="4689000" y="3709080"/>
                  <a:ext cx="279360" cy="73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879" h="1259204">
                      <a:moveTo>
                        <a:pt x="0" y="0"/>
                      </a:moveTo>
                      <a:lnTo>
                        <a:pt x="0" y="1006471"/>
                      </a:lnTo>
                      <a:lnTo>
                        <a:pt x="436813" y="1258663"/>
                      </a:lnTo>
                      <a:lnTo>
                        <a:pt x="436813" y="2521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3" name="object 111"/>
                <p:cNvSpPr/>
                <p:nvPr/>
              </p:nvSpPr>
              <p:spPr>
                <a:xfrm>
                  <a:off x="5039280" y="382392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4" name="object 112"/>
                <p:cNvSpPr/>
                <p:nvPr/>
              </p:nvSpPr>
              <p:spPr>
                <a:xfrm>
                  <a:off x="5039280" y="389736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203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5" name="object 113"/>
                <p:cNvSpPr/>
                <p:nvPr/>
              </p:nvSpPr>
              <p:spPr>
                <a:xfrm>
                  <a:off x="5039280" y="397044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8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6" name="object 114"/>
                <p:cNvSpPr/>
                <p:nvPr/>
              </p:nvSpPr>
              <p:spPr>
                <a:xfrm>
                  <a:off x="5039280" y="404388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7" name="object 115"/>
                <p:cNvSpPr/>
                <p:nvPr/>
              </p:nvSpPr>
              <p:spPr>
                <a:xfrm>
                  <a:off x="5039280" y="411696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8" name="object 116"/>
                <p:cNvSpPr/>
                <p:nvPr/>
              </p:nvSpPr>
              <p:spPr>
                <a:xfrm>
                  <a:off x="5039280" y="419040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203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9" name="object 117"/>
                <p:cNvSpPr/>
                <p:nvPr/>
              </p:nvSpPr>
              <p:spPr>
                <a:xfrm>
                  <a:off x="4667400" y="3662640"/>
                  <a:ext cx="646920" cy="173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297179">
                      <a:moveTo>
                        <a:pt x="8628" y="0"/>
                      </a:moveTo>
                      <a:lnTo>
                        <a:pt x="0" y="4984"/>
                      </a:lnTo>
                      <a:lnTo>
                        <a:pt x="505272" y="296692"/>
                      </a:lnTo>
                      <a:lnTo>
                        <a:pt x="522519" y="286734"/>
                      </a:lnTo>
                      <a:lnTo>
                        <a:pt x="505272" y="286734"/>
                      </a:lnTo>
                      <a:lnTo>
                        <a:pt x="8628" y="0"/>
                      </a:lnTo>
                      <a:close/>
                      <a:moveTo>
                        <a:pt x="1001906" y="0"/>
                      </a:moveTo>
                      <a:lnTo>
                        <a:pt x="505272" y="286734"/>
                      </a:lnTo>
                      <a:lnTo>
                        <a:pt x="522519" y="286734"/>
                      </a:lnTo>
                      <a:lnTo>
                        <a:pt x="1010524" y="4984"/>
                      </a:lnTo>
                      <a:lnTo>
                        <a:pt x="10019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0" name="object 118"/>
                <p:cNvSpPr/>
                <p:nvPr/>
              </p:nvSpPr>
              <p:spPr>
                <a:xfrm>
                  <a:off x="4667400" y="3528360"/>
                  <a:ext cx="558000" cy="262800"/>
                </a:xfrm>
                <a:prstGeom prst="rect">
                  <a:avLst/>
                </a:prstGeom>
                <a:blipFill rotWithShape="0"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1" name="object 119"/>
                <p:cNvSpPr/>
                <p:nvPr/>
              </p:nvSpPr>
              <p:spPr>
                <a:xfrm>
                  <a:off x="4889520" y="359316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2" name="object 120"/>
                <p:cNvSpPr/>
                <p:nvPr/>
              </p:nvSpPr>
              <p:spPr>
                <a:xfrm>
                  <a:off x="4882680" y="3590280"/>
                  <a:ext cx="121320" cy="58320"/>
                </a:xfrm>
                <a:prstGeom prst="rect">
                  <a:avLst/>
                </a:prstGeom>
                <a:blipFill rotWithShape="0"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3" name="object 121"/>
                <p:cNvSpPr/>
                <p:nvPr/>
              </p:nvSpPr>
              <p:spPr>
                <a:xfrm>
                  <a:off x="4920840" y="360972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4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4" name="object 122"/>
                <p:cNvSpPr/>
                <p:nvPr/>
              </p:nvSpPr>
              <p:spPr>
                <a:xfrm>
                  <a:off x="4914360" y="3606840"/>
                  <a:ext cx="121320" cy="58320"/>
                </a:xfrm>
                <a:prstGeom prst="rect">
                  <a:avLst/>
                </a:prstGeom>
                <a:blipFill rotWithShape="0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5" name="object 123"/>
                <p:cNvSpPr/>
                <p:nvPr/>
              </p:nvSpPr>
              <p:spPr>
                <a:xfrm>
                  <a:off x="4952520" y="362628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4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8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6" name="object 124"/>
                <p:cNvSpPr/>
                <p:nvPr/>
              </p:nvSpPr>
              <p:spPr>
                <a:xfrm>
                  <a:off x="4945680" y="3623400"/>
                  <a:ext cx="121320" cy="58320"/>
                </a:xfrm>
                <a:prstGeom prst="rect">
                  <a:avLst/>
                </a:prstGeom>
                <a:blipFill rotWithShape="0"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7" name="object 125"/>
                <p:cNvSpPr/>
                <p:nvPr/>
              </p:nvSpPr>
              <p:spPr>
                <a:xfrm>
                  <a:off x="4984200" y="364284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4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8" name="object 126"/>
                <p:cNvSpPr/>
                <p:nvPr/>
              </p:nvSpPr>
              <p:spPr>
                <a:xfrm>
                  <a:off x="4977360" y="3639960"/>
                  <a:ext cx="121320" cy="58320"/>
                </a:xfrm>
                <a:prstGeom prst="rect">
                  <a:avLst/>
                </a:prstGeom>
                <a:blipFill rotWithShape="0"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9" name="object 127"/>
                <p:cNvSpPr/>
                <p:nvPr/>
              </p:nvSpPr>
              <p:spPr>
                <a:xfrm>
                  <a:off x="4667400" y="3665520"/>
                  <a:ext cx="323280" cy="551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59" h="942975">
                      <a:moveTo>
                        <a:pt x="0" y="0"/>
                      </a:moveTo>
                      <a:lnTo>
                        <a:pt x="0" y="942788"/>
                      </a:lnTo>
                      <a:lnTo>
                        <a:pt x="505262" y="637718"/>
                      </a:lnTo>
                      <a:lnTo>
                        <a:pt x="505262" y="2917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0" name="object 128"/>
                <p:cNvSpPr/>
                <p:nvPr/>
              </p:nvSpPr>
              <p:spPr>
                <a:xfrm>
                  <a:off x="4943160" y="3843720"/>
                  <a:ext cx="34560" cy="34920"/>
                </a:xfrm>
                <a:prstGeom prst="rect">
                  <a:avLst/>
                </a:prstGeom>
                <a:blipFill rotWithShape="0"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1" name="object 129"/>
                <p:cNvSpPr/>
                <p:nvPr/>
              </p:nvSpPr>
              <p:spPr>
                <a:xfrm>
                  <a:off x="4948560" y="385380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2994"/>
                      </a:lnTo>
                      <a:lnTo>
                        <a:pt x="0" y="17737"/>
                      </a:lnTo>
                      <a:lnTo>
                        <a:pt x="5183" y="26700"/>
                      </a:lnTo>
                      <a:lnTo>
                        <a:pt x="17957" y="34082"/>
                      </a:lnTo>
                      <a:lnTo>
                        <a:pt x="23130" y="3108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2" name="object 130"/>
                <p:cNvSpPr/>
                <p:nvPr/>
              </p:nvSpPr>
              <p:spPr>
                <a:xfrm>
                  <a:off x="4671720" y="3691440"/>
                  <a:ext cx="34560" cy="34920"/>
                </a:xfrm>
                <a:prstGeom prst="rect">
                  <a:avLst/>
                </a:prstGeom>
                <a:blipFill rotWithShape="0"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3" name="object 131"/>
                <p:cNvSpPr/>
                <p:nvPr/>
              </p:nvSpPr>
              <p:spPr>
                <a:xfrm>
                  <a:off x="4677120" y="370152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2994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4" name="object 132"/>
                <p:cNvSpPr/>
                <p:nvPr/>
              </p:nvSpPr>
              <p:spPr>
                <a:xfrm>
                  <a:off x="4943160" y="4431240"/>
                  <a:ext cx="34560" cy="34920"/>
                </a:xfrm>
                <a:prstGeom prst="rect">
                  <a:avLst/>
                </a:prstGeom>
                <a:blipFill rotWithShape="0"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5" name="object 133"/>
                <p:cNvSpPr/>
                <p:nvPr/>
              </p:nvSpPr>
              <p:spPr>
                <a:xfrm>
                  <a:off x="4948560" y="444132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3005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93"/>
                      </a:lnTo>
                      <a:lnTo>
                        <a:pt x="23130" y="31098"/>
                      </a:lnTo>
                      <a:lnTo>
                        <a:pt x="23130" y="16355"/>
                      </a:lnTo>
                      <a:lnTo>
                        <a:pt x="17957" y="738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6" name="object 134"/>
                <p:cNvSpPr/>
                <p:nvPr/>
              </p:nvSpPr>
              <p:spPr>
                <a:xfrm>
                  <a:off x="4671720" y="4278600"/>
                  <a:ext cx="34560" cy="34920"/>
                </a:xfrm>
                <a:prstGeom prst="rect">
                  <a:avLst/>
                </a:prstGeom>
                <a:blipFill rotWithShape="0"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7" name="object 135"/>
                <p:cNvSpPr/>
                <p:nvPr/>
              </p:nvSpPr>
              <p:spPr>
                <a:xfrm>
                  <a:off x="4677120" y="428868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2994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8" name="object 136"/>
                <p:cNvSpPr/>
                <p:nvPr/>
              </p:nvSpPr>
              <p:spPr>
                <a:xfrm>
                  <a:off x="4590360" y="4228200"/>
                  <a:ext cx="1371240" cy="718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854" h="1227454">
                      <a:moveTo>
                        <a:pt x="1713549" y="0"/>
                      </a:moveTo>
                      <a:lnTo>
                        <a:pt x="1159420" y="314629"/>
                      </a:lnTo>
                      <a:lnTo>
                        <a:pt x="1159828" y="314869"/>
                      </a:lnTo>
                      <a:lnTo>
                        <a:pt x="0" y="984168"/>
                      </a:lnTo>
                      <a:lnTo>
                        <a:pt x="435588" y="1227041"/>
                      </a:lnTo>
                      <a:lnTo>
                        <a:pt x="1597616" y="556485"/>
                      </a:lnTo>
                      <a:lnTo>
                        <a:pt x="1597281" y="556286"/>
                      </a:lnTo>
                      <a:lnTo>
                        <a:pt x="2141683" y="247175"/>
                      </a:lnTo>
                      <a:lnTo>
                        <a:pt x="1713549" y="0"/>
                      </a:lnTo>
                      <a:close/>
                    </a:path>
                  </a:pathLst>
                </a:custGeom>
                <a:solidFill>
                  <a:srgbClr val="232992">
                    <a:alpha val="50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9" name="object 137"/>
                <p:cNvSpPr/>
                <p:nvPr/>
              </p:nvSpPr>
              <p:spPr>
                <a:xfrm>
                  <a:off x="5364000" y="3494520"/>
                  <a:ext cx="646920" cy="34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583564">
                      <a:moveTo>
                        <a:pt x="505251" y="0"/>
                      </a:moveTo>
                      <a:lnTo>
                        <a:pt x="0" y="291718"/>
                      </a:lnTo>
                      <a:lnTo>
                        <a:pt x="505262" y="583427"/>
                      </a:lnTo>
                      <a:lnTo>
                        <a:pt x="1010513" y="291718"/>
                      </a:lnTo>
                      <a:lnTo>
                        <a:pt x="505251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0" name="object 138"/>
                <p:cNvSpPr/>
                <p:nvPr/>
              </p:nvSpPr>
              <p:spPr>
                <a:xfrm>
                  <a:off x="5364000" y="4150440"/>
                  <a:ext cx="646920" cy="34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583564">
                      <a:moveTo>
                        <a:pt x="505251" y="0"/>
                      </a:moveTo>
                      <a:lnTo>
                        <a:pt x="0" y="291718"/>
                      </a:lnTo>
                      <a:lnTo>
                        <a:pt x="505262" y="583427"/>
                      </a:lnTo>
                      <a:lnTo>
                        <a:pt x="1010513" y="291729"/>
                      </a:lnTo>
                      <a:lnTo>
                        <a:pt x="50525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1" name="object 139"/>
                <p:cNvSpPr/>
                <p:nvPr/>
              </p:nvSpPr>
              <p:spPr>
                <a:xfrm>
                  <a:off x="5687640" y="3665520"/>
                  <a:ext cx="323280" cy="826200"/>
                </a:xfrm>
                <a:prstGeom prst="rect">
                  <a:avLst/>
                </a:prstGeom>
                <a:blipFill rotWithShape="0">
                  <a:blip r:embed="rId2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2" name="object 140"/>
                <p:cNvSpPr/>
                <p:nvPr/>
              </p:nvSpPr>
              <p:spPr>
                <a:xfrm>
                  <a:off x="5364000" y="3665520"/>
                  <a:ext cx="323280" cy="8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59" h="1411604">
                      <a:moveTo>
                        <a:pt x="0" y="0"/>
                      </a:moveTo>
                      <a:lnTo>
                        <a:pt x="0" y="1119746"/>
                      </a:lnTo>
                      <a:lnTo>
                        <a:pt x="505262" y="1411464"/>
                      </a:lnTo>
                      <a:lnTo>
                        <a:pt x="505262" y="2917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3" name="object 141"/>
                <p:cNvSpPr/>
                <p:nvPr/>
              </p:nvSpPr>
              <p:spPr>
                <a:xfrm>
                  <a:off x="5385960" y="3709080"/>
                  <a:ext cx="279360" cy="73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879" h="1259204">
                      <a:moveTo>
                        <a:pt x="0" y="0"/>
                      </a:moveTo>
                      <a:lnTo>
                        <a:pt x="0" y="1006471"/>
                      </a:lnTo>
                      <a:lnTo>
                        <a:pt x="436813" y="1258663"/>
                      </a:lnTo>
                      <a:lnTo>
                        <a:pt x="436813" y="2521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4" name="object 142"/>
                <p:cNvSpPr/>
                <p:nvPr/>
              </p:nvSpPr>
              <p:spPr>
                <a:xfrm>
                  <a:off x="5736240" y="382392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5" name="object 143"/>
                <p:cNvSpPr/>
                <p:nvPr/>
              </p:nvSpPr>
              <p:spPr>
                <a:xfrm>
                  <a:off x="5736240" y="389736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203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6" name="object 144"/>
                <p:cNvSpPr/>
                <p:nvPr/>
              </p:nvSpPr>
              <p:spPr>
                <a:xfrm>
                  <a:off x="5736240" y="397044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8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7" name="object 145"/>
                <p:cNvSpPr/>
                <p:nvPr/>
              </p:nvSpPr>
              <p:spPr>
                <a:xfrm>
                  <a:off x="5736240" y="404388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8" name="object 146"/>
                <p:cNvSpPr/>
                <p:nvPr/>
              </p:nvSpPr>
              <p:spPr>
                <a:xfrm>
                  <a:off x="5736240" y="411696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" name="object 147"/>
                <p:cNvSpPr/>
                <p:nvPr/>
              </p:nvSpPr>
              <p:spPr>
                <a:xfrm>
                  <a:off x="5736240" y="419040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203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" name="object 148"/>
                <p:cNvSpPr/>
                <p:nvPr/>
              </p:nvSpPr>
              <p:spPr>
                <a:xfrm>
                  <a:off x="5364000" y="3662640"/>
                  <a:ext cx="646920" cy="173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297179">
                      <a:moveTo>
                        <a:pt x="8617" y="0"/>
                      </a:moveTo>
                      <a:lnTo>
                        <a:pt x="0" y="4984"/>
                      </a:lnTo>
                      <a:lnTo>
                        <a:pt x="505262" y="296692"/>
                      </a:lnTo>
                      <a:lnTo>
                        <a:pt x="522509" y="286734"/>
                      </a:lnTo>
                      <a:lnTo>
                        <a:pt x="505262" y="286734"/>
                      </a:lnTo>
                      <a:lnTo>
                        <a:pt x="8617" y="0"/>
                      </a:lnTo>
                      <a:close/>
                      <a:moveTo>
                        <a:pt x="1001896" y="0"/>
                      </a:moveTo>
                      <a:lnTo>
                        <a:pt x="505262" y="286734"/>
                      </a:lnTo>
                      <a:lnTo>
                        <a:pt x="522509" y="286734"/>
                      </a:lnTo>
                      <a:lnTo>
                        <a:pt x="1010513" y="4984"/>
                      </a:lnTo>
                      <a:lnTo>
                        <a:pt x="10018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" name="object 150"/>
                <p:cNvSpPr/>
                <p:nvPr/>
              </p:nvSpPr>
              <p:spPr>
                <a:xfrm>
                  <a:off x="5586120" y="359316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4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2" name="object 151"/>
                <p:cNvSpPr/>
                <p:nvPr/>
              </p:nvSpPr>
              <p:spPr>
                <a:xfrm>
                  <a:off x="5579640" y="3590280"/>
                  <a:ext cx="121320" cy="58320"/>
                </a:xfrm>
                <a:prstGeom prst="rect">
                  <a:avLst/>
                </a:prstGeom>
                <a:blipFill rotWithShape="0"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3" name="object 152"/>
                <p:cNvSpPr/>
                <p:nvPr/>
              </p:nvSpPr>
              <p:spPr>
                <a:xfrm>
                  <a:off x="5617800" y="360972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4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68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4" name="object 153"/>
                <p:cNvSpPr/>
                <p:nvPr/>
              </p:nvSpPr>
              <p:spPr>
                <a:xfrm>
                  <a:off x="5610960" y="3606840"/>
                  <a:ext cx="121320" cy="58320"/>
                </a:xfrm>
                <a:prstGeom prst="rect">
                  <a:avLst/>
                </a:prstGeom>
                <a:blipFill rotWithShape="0">
                  <a:blip r:embed="rId2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5" name="object 154"/>
                <p:cNvSpPr/>
                <p:nvPr/>
              </p:nvSpPr>
              <p:spPr>
                <a:xfrm>
                  <a:off x="5649120" y="362628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4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6" name="object 155"/>
                <p:cNvSpPr/>
                <p:nvPr/>
              </p:nvSpPr>
              <p:spPr>
                <a:xfrm>
                  <a:off x="5642640" y="3623400"/>
                  <a:ext cx="121320" cy="58320"/>
                </a:xfrm>
                <a:prstGeom prst="rect">
                  <a:avLst/>
                </a:prstGeom>
                <a:blipFill rotWithShape="0"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7" name="object 156"/>
                <p:cNvSpPr/>
                <p:nvPr/>
              </p:nvSpPr>
              <p:spPr>
                <a:xfrm>
                  <a:off x="5680800" y="364284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4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8" name="object 157"/>
                <p:cNvSpPr/>
                <p:nvPr/>
              </p:nvSpPr>
              <p:spPr>
                <a:xfrm>
                  <a:off x="5674320" y="3639960"/>
                  <a:ext cx="121320" cy="58320"/>
                </a:xfrm>
                <a:prstGeom prst="rect">
                  <a:avLst/>
                </a:prstGeom>
                <a:blipFill rotWithShape="0">
                  <a:blip r:embed="rId2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9" name="object 158"/>
                <p:cNvSpPr/>
                <p:nvPr/>
              </p:nvSpPr>
              <p:spPr>
                <a:xfrm>
                  <a:off x="5364000" y="3665520"/>
                  <a:ext cx="323280" cy="551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59" h="942975">
                      <a:moveTo>
                        <a:pt x="0" y="0"/>
                      </a:moveTo>
                      <a:lnTo>
                        <a:pt x="0" y="942788"/>
                      </a:lnTo>
                      <a:lnTo>
                        <a:pt x="505251" y="637718"/>
                      </a:lnTo>
                      <a:lnTo>
                        <a:pt x="505262" y="2917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0" name="object 159"/>
                <p:cNvSpPr/>
                <p:nvPr/>
              </p:nvSpPr>
              <p:spPr>
                <a:xfrm>
                  <a:off x="5639760" y="3843720"/>
                  <a:ext cx="34560" cy="34920"/>
                </a:xfrm>
                <a:prstGeom prst="rect">
                  <a:avLst/>
                </a:prstGeom>
                <a:blipFill rotWithShape="0">
                  <a:blip r:embed="rId3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1" name="object 160"/>
                <p:cNvSpPr/>
                <p:nvPr/>
              </p:nvSpPr>
              <p:spPr>
                <a:xfrm>
                  <a:off x="5645520" y="385380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2994"/>
                      </a:lnTo>
                      <a:lnTo>
                        <a:pt x="0" y="17737"/>
                      </a:lnTo>
                      <a:lnTo>
                        <a:pt x="5183" y="26700"/>
                      </a:lnTo>
                      <a:lnTo>
                        <a:pt x="17957" y="34082"/>
                      </a:lnTo>
                      <a:lnTo>
                        <a:pt x="23130" y="3108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2" name="object 161"/>
                <p:cNvSpPr/>
                <p:nvPr/>
              </p:nvSpPr>
              <p:spPr>
                <a:xfrm>
                  <a:off x="5368680" y="3691440"/>
                  <a:ext cx="34560" cy="34920"/>
                </a:xfrm>
                <a:prstGeom prst="rect">
                  <a:avLst/>
                </a:prstGeom>
                <a:blipFill rotWithShape="0">
                  <a:blip r:embed="rId3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3" name="object 162"/>
                <p:cNvSpPr/>
                <p:nvPr/>
              </p:nvSpPr>
              <p:spPr>
                <a:xfrm>
                  <a:off x="5374080" y="370152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72" y="0"/>
                      </a:moveTo>
                      <a:lnTo>
                        <a:pt x="0" y="2994"/>
                      </a:lnTo>
                      <a:lnTo>
                        <a:pt x="0" y="17748"/>
                      </a:lnTo>
                      <a:lnTo>
                        <a:pt x="5172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72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4" name="object 163"/>
                <p:cNvSpPr/>
                <p:nvPr/>
              </p:nvSpPr>
              <p:spPr>
                <a:xfrm>
                  <a:off x="5639760" y="4431240"/>
                  <a:ext cx="34560" cy="34920"/>
                </a:xfrm>
                <a:prstGeom prst="rect">
                  <a:avLst/>
                </a:prstGeom>
                <a:blipFill rotWithShape="0">
                  <a:blip r:embed="rId3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5" name="object 164"/>
                <p:cNvSpPr/>
                <p:nvPr/>
              </p:nvSpPr>
              <p:spPr>
                <a:xfrm>
                  <a:off x="5645520" y="444132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3005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93"/>
                      </a:lnTo>
                      <a:lnTo>
                        <a:pt x="23130" y="31098"/>
                      </a:lnTo>
                      <a:lnTo>
                        <a:pt x="23130" y="16355"/>
                      </a:lnTo>
                      <a:lnTo>
                        <a:pt x="17957" y="738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6" name="object 165"/>
                <p:cNvSpPr/>
                <p:nvPr/>
              </p:nvSpPr>
              <p:spPr>
                <a:xfrm>
                  <a:off x="5368680" y="4278600"/>
                  <a:ext cx="34560" cy="34920"/>
                </a:xfrm>
                <a:prstGeom prst="rect">
                  <a:avLst/>
                </a:prstGeom>
                <a:blipFill rotWithShape="0">
                  <a:blip r:embed="rId3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7" name="object 166"/>
                <p:cNvSpPr/>
                <p:nvPr/>
              </p:nvSpPr>
              <p:spPr>
                <a:xfrm>
                  <a:off x="5374080" y="428868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72" y="0"/>
                      </a:moveTo>
                      <a:lnTo>
                        <a:pt x="0" y="2994"/>
                      </a:lnTo>
                      <a:lnTo>
                        <a:pt x="0" y="17748"/>
                      </a:lnTo>
                      <a:lnTo>
                        <a:pt x="5172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72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8" name="object 167"/>
                <p:cNvSpPr/>
                <p:nvPr/>
              </p:nvSpPr>
              <p:spPr>
                <a:xfrm>
                  <a:off x="5015520" y="3675960"/>
                  <a:ext cx="646920" cy="34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583564">
                      <a:moveTo>
                        <a:pt x="505251" y="0"/>
                      </a:moveTo>
                      <a:lnTo>
                        <a:pt x="0" y="291708"/>
                      </a:lnTo>
                      <a:lnTo>
                        <a:pt x="505262" y="583427"/>
                      </a:lnTo>
                      <a:lnTo>
                        <a:pt x="1010513" y="291718"/>
                      </a:lnTo>
                      <a:lnTo>
                        <a:pt x="505251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29" name="object 168"/>
                <p:cNvSpPr/>
                <p:nvPr/>
              </p:nvSpPr>
              <p:spPr>
                <a:xfrm>
                  <a:off x="5015520" y="3843720"/>
                  <a:ext cx="646920" cy="173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297179">
                      <a:moveTo>
                        <a:pt x="8617" y="0"/>
                      </a:moveTo>
                      <a:lnTo>
                        <a:pt x="0" y="4973"/>
                      </a:lnTo>
                      <a:lnTo>
                        <a:pt x="505262" y="296692"/>
                      </a:lnTo>
                      <a:lnTo>
                        <a:pt x="522509" y="286734"/>
                      </a:lnTo>
                      <a:lnTo>
                        <a:pt x="505262" y="286734"/>
                      </a:lnTo>
                      <a:lnTo>
                        <a:pt x="8617" y="0"/>
                      </a:lnTo>
                      <a:close/>
                      <a:moveTo>
                        <a:pt x="1001896" y="10"/>
                      </a:moveTo>
                      <a:lnTo>
                        <a:pt x="505262" y="286734"/>
                      </a:lnTo>
                      <a:lnTo>
                        <a:pt x="522509" y="286734"/>
                      </a:lnTo>
                      <a:lnTo>
                        <a:pt x="1010513" y="4984"/>
                      </a:lnTo>
                      <a:lnTo>
                        <a:pt x="1001896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0" name="object 169"/>
                <p:cNvSpPr/>
                <p:nvPr/>
              </p:nvSpPr>
              <p:spPr>
                <a:xfrm>
                  <a:off x="5015520" y="4331520"/>
                  <a:ext cx="646920" cy="341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920" h="583564">
                      <a:moveTo>
                        <a:pt x="505251" y="0"/>
                      </a:moveTo>
                      <a:lnTo>
                        <a:pt x="0" y="291718"/>
                      </a:lnTo>
                      <a:lnTo>
                        <a:pt x="505262" y="583427"/>
                      </a:lnTo>
                      <a:lnTo>
                        <a:pt x="1010513" y="291729"/>
                      </a:lnTo>
                      <a:lnTo>
                        <a:pt x="50525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1" name="object 170"/>
                <p:cNvSpPr/>
                <p:nvPr/>
              </p:nvSpPr>
              <p:spPr>
                <a:xfrm>
                  <a:off x="5339160" y="3846600"/>
                  <a:ext cx="323280" cy="826200"/>
                </a:xfrm>
                <a:prstGeom prst="rect">
                  <a:avLst/>
                </a:prstGeom>
                <a:blipFill rotWithShape="0">
                  <a:blip r:embed="rId3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2" name="object 171"/>
                <p:cNvSpPr/>
                <p:nvPr/>
              </p:nvSpPr>
              <p:spPr>
                <a:xfrm>
                  <a:off x="5015520" y="3846600"/>
                  <a:ext cx="323280" cy="82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59" h="1411604">
                      <a:moveTo>
                        <a:pt x="0" y="0"/>
                      </a:moveTo>
                      <a:lnTo>
                        <a:pt x="0" y="1119756"/>
                      </a:lnTo>
                      <a:lnTo>
                        <a:pt x="505262" y="1411475"/>
                      </a:lnTo>
                      <a:lnTo>
                        <a:pt x="505262" y="291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3" name="object 172"/>
                <p:cNvSpPr/>
                <p:nvPr/>
              </p:nvSpPr>
              <p:spPr>
                <a:xfrm>
                  <a:off x="5037480" y="3890160"/>
                  <a:ext cx="279360" cy="73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879" h="1259204">
                      <a:moveTo>
                        <a:pt x="0" y="0"/>
                      </a:moveTo>
                      <a:lnTo>
                        <a:pt x="0" y="1006471"/>
                      </a:lnTo>
                      <a:lnTo>
                        <a:pt x="436813" y="1258663"/>
                      </a:lnTo>
                      <a:lnTo>
                        <a:pt x="436813" y="25219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4" name="object 173"/>
                <p:cNvSpPr/>
                <p:nvPr/>
              </p:nvSpPr>
              <p:spPr>
                <a:xfrm>
                  <a:off x="5037480" y="3890160"/>
                  <a:ext cx="279360" cy="737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879" h="1259204">
                      <a:moveTo>
                        <a:pt x="0" y="0"/>
                      </a:moveTo>
                      <a:lnTo>
                        <a:pt x="0" y="1006471"/>
                      </a:lnTo>
                      <a:lnTo>
                        <a:pt x="436813" y="1258663"/>
                      </a:lnTo>
                      <a:lnTo>
                        <a:pt x="436813" y="1250244"/>
                      </a:lnTo>
                      <a:lnTo>
                        <a:pt x="6638" y="1001875"/>
                      </a:lnTo>
                      <a:lnTo>
                        <a:pt x="6638" y="38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A8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5" name="object 174"/>
                <p:cNvSpPr/>
                <p:nvPr/>
              </p:nvSpPr>
              <p:spPr>
                <a:xfrm>
                  <a:off x="5387760" y="400500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6" name="object 175"/>
                <p:cNvSpPr/>
                <p:nvPr/>
              </p:nvSpPr>
              <p:spPr>
                <a:xfrm>
                  <a:off x="5387760" y="407844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203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7" name="object 176"/>
                <p:cNvSpPr/>
                <p:nvPr/>
              </p:nvSpPr>
              <p:spPr>
                <a:xfrm>
                  <a:off x="5387760" y="415152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8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8" name="object 177"/>
                <p:cNvSpPr/>
                <p:nvPr/>
              </p:nvSpPr>
              <p:spPr>
                <a:xfrm>
                  <a:off x="5387760" y="422496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39" name="object 178"/>
                <p:cNvSpPr/>
                <p:nvPr/>
              </p:nvSpPr>
              <p:spPr>
                <a:xfrm>
                  <a:off x="5387760" y="429840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192"/>
                      </a:lnTo>
                      <a:lnTo>
                        <a:pt x="0" y="233793"/>
                      </a:lnTo>
                      <a:lnTo>
                        <a:pt x="353675" y="29590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0" name="object 179"/>
                <p:cNvSpPr/>
                <p:nvPr/>
              </p:nvSpPr>
              <p:spPr>
                <a:xfrm>
                  <a:off x="5387760" y="4371480"/>
                  <a:ext cx="226080" cy="1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695" h="234314">
                      <a:moveTo>
                        <a:pt x="353675" y="0"/>
                      </a:moveTo>
                      <a:lnTo>
                        <a:pt x="0" y="204203"/>
                      </a:lnTo>
                      <a:lnTo>
                        <a:pt x="0" y="233793"/>
                      </a:lnTo>
                      <a:lnTo>
                        <a:pt x="353675" y="29601"/>
                      </a:lnTo>
                      <a:lnTo>
                        <a:pt x="353675" y="0"/>
                      </a:lnTo>
                      <a:close/>
                    </a:path>
                  </a:pathLst>
                </a:custGeom>
                <a:solidFill>
                  <a:srgbClr val="4552C6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1" name="object 180"/>
                <p:cNvSpPr/>
                <p:nvPr/>
              </p:nvSpPr>
              <p:spPr>
                <a:xfrm>
                  <a:off x="5015520" y="3709440"/>
                  <a:ext cx="558000" cy="262800"/>
                </a:xfrm>
                <a:prstGeom prst="rect">
                  <a:avLst/>
                </a:prstGeom>
                <a:blipFill rotWithShape="0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2" name="object 181"/>
                <p:cNvSpPr/>
                <p:nvPr/>
              </p:nvSpPr>
              <p:spPr>
                <a:xfrm>
                  <a:off x="5237640" y="377424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3" name="object 182"/>
                <p:cNvSpPr/>
                <p:nvPr/>
              </p:nvSpPr>
              <p:spPr>
                <a:xfrm>
                  <a:off x="5231160" y="3771360"/>
                  <a:ext cx="121320" cy="58320"/>
                </a:xfrm>
                <a:prstGeom prst="rect">
                  <a:avLst/>
                </a:prstGeom>
                <a:blipFill rotWithShape="0">
                  <a:blip r:embed="rId3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4" name="object 183"/>
                <p:cNvSpPr/>
                <p:nvPr/>
              </p:nvSpPr>
              <p:spPr>
                <a:xfrm>
                  <a:off x="5269320" y="379080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4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5" name="object 184"/>
                <p:cNvSpPr/>
                <p:nvPr/>
              </p:nvSpPr>
              <p:spPr>
                <a:xfrm>
                  <a:off x="5262480" y="3787920"/>
                  <a:ext cx="121320" cy="58320"/>
                </a:xfrm>
                <a:prstGeom prst="rect">
                  <a:avLst/>
                </a:prstGeom>
                <a:blipFill rotWithShape="0">
                  <a:blip r:embed="rId3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6" name="object 185"/>
                <p:cNvSpPr/>
                <p:nvPr/>
              </p:nvSpPr>
              <p:spPr>
                <a:xfrm>
                  <a:off x="5301000" y="380736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5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8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7" name="object 186"/>
                <p:cNvSpPr/>
                <p:nvPr/>
              </p:nvSpPr>
              <p:spPr>
                <a:xfrm>
                  <a:off x="5294160" y="3804480"/>
                  <a:ext cx="121320" cy="58320"/>
                </a:xfrm>
                <a:prstGeom prst="rect">
                  <a:avLst/>
                </a:prstGeom>
                <a:blipFill rotWithShape="0">
                  <a:blip r:embed="rId3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8" name="object 187"/>
                <p:cNvSpPr/>
                <p:nvPr/>
              </p:nvSpPr>
              <p:spPr>
                <a:xfrm>
                  <a:off x="5332320" y="3823920"/>
                  <a:ext cx="110520" cy="6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54" h="104775">
                      <a:moveTo>
                        <a:pt x="151963" y="0"/>
                      </a:moveTo>
                      <a:lnTo>
                        <a:pt x="1350" y="87641"/>
                      </a:lnTo>
                      <a:lnTo>
                        <a:pt x="0" y="95253"/>
                      </a:lnTo>
                      <a:lnTo>
                        <a:pt x="16250" y="104635"/>
                      </a:lnTo>
                      <a:lnTo>
                        <a:pt x="168979" y="16449"/>
                      </a:lnTo>
                      <a:lnTo>
                        <a:pt x="172874" y="9957"/>
                      </a:lnTo>
                      <a:lnTo>
                        <a:pt x="15196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49" name="object 188"/>
                <p:cNvSpPr/>
                <p:nvPr/>
              </p:nvSpPr>
              <p:spPr>
                <a:xfrm>
                  <a:off x="5325840" y="3821040"/>
                  <a:ext cx="121320" cy="58320"/>
                </a:xfrm>
                <a:prstGeom prst="rect">
                  <a:avLst/>
                </a:prstGeom>
                <a:blipFill rotWithShape="0">
                  <a:blip r:embed="rId3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0" name="object 189"/>
                <p:cNvSpPr/>
                <p:nvPr/>
              </p:nvSpPr>
              <p:spPr>
                <a:xfrm>
                  <a:off x="5015520" y="3846600"/>
                  <a:ext cx="323280" cy="551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459" h="942975">
                      <a:moveTo>
                        <a:pt x="0" y="0"/>
                      </a:moveTo>
                      <a:lnTo>
                        <a:pt x="0" y="942798"/>
                      </a:lnTo>
                      <a:lnTo>
                        <a:pt x="505251" y="637729"/>
                      </a:lnTo>
                      <a:lnTo>
                        <a:pt x="505262" y="291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1" name="object 190"/>
                <p:cNvSpPr/>
                <p:nvPr/>
              </p:nvSpPr>
              <p:spPr>
                <a:xfrm>
                  <a:off x="5291640" y="4025160"/>
                  <a:ext cx="34560" cy="34920"/>
                </a:xfrm>
                <a:prstGeom prst="rect">
                  <a:avLst/>
                </a:prstGeom>
                <a:blipFill rotWithShape="0">
                  <a:blip r:embed="rId3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2" name="object 191"/>
                <p:cNvSpPr/>
                <p:nvPr/>
              </p:nvSpPr>
              <p:spPr>
                <a:xfrm>
                  <a:off x="5297040" y="403524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2994"/>
                      </a:lnTo>
                      <a:lnTo>
                        <a:pt x="0" y="17737"/>
                      </a:lnTo>
                      <a:lnTo>
                        <a:pt x="5183" y="26700"/>
                      </a:lnTo>
                      <a:lnTo>
                        <a:pt x="17957" y="34082"/>
                      </a:lnTo>
                      <a:lnTo>
                        <a:pt x="23130" y="3108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3" name="object 192"/>
                <p:cNvSpPr/>
                <p:nvPr/>
              </p:nvSpPr>
              <p:spPr>
                <a:xfrm>
                  <a:off x="5020200" y="3872520"/>
                  <a:ext cx="34560" cy="34920"/>
                </a:xfrm>
                <a:prstGeom prst="rect">
                  <a:avLst/>
                </a:prstGeom>
                <a:blipFill rotWithShape="0">
                  <a:blip r:embed="rId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4" name="object 193"/>
                <p:cNvSpPr/>
                <p:nvPr/>
              </p:nvSpPr>
              <p:spPr>
                <a:xfrm>
                  <a:off x="5025600" y="388260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2994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5" name="object 194"/>
                <p:cNvSpPr/>
                <p:nvPr/>
              </p:nvSpPr>
              <p:spPr>
                <a:xfrm>
                  <a:off x="5291640" y="4612320"/>
                  <a:ext cx="34560" cy="34920"/>
                </a:xfrm>
                <a:prstGeom prst="rect">
                  <a:avLst/>
                </a:prstGeom>
                <a:blipFill rotWithShape="0">
                  <a:blip r:embed="rId4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6" name="object 195"/>
                <p:cNvSpPr/>
                <p:nvPr/>
              </p:nvSpPr>
              <p:spPr>
                <a:xfrm>
                  <a:off x="5297040" y="462240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3005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93"/>
                      </a:lnTo>
                      <a:lnTo>
                        <a:pt x="23130" y="31098"/>
                      </a:lnTo>
                      <a:lnTo>
                        <a:pt x="23130" y="16355"/>
                      </a:lnTo>
                      <a:lnTo>
                        <a:pt x="17957" y="738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7" name="object 196"/>
                <p:cNvSpPr/>
                <p:nvPr/>
              </p:nvSpPr>
              <p:spPr>
                <a:xfrm>
                  <a:off x="5020200" y="4459680"/>
                  <a:ext cx="34560" cy="34920"/>
                </a:xfrm>
                <a:prstGeom prst="rect">
                  <a:avLst/>
                </a:prstGeom>
                <a:blipFill rotWithShape="0">
                  <a:blip r:embed="rId4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8" name="object 197"/>
                <p:cNvSpPr/>
                <p:nvPr/>
              </p:nvSpPr>
              <p:spPr>
                <a:xfrm>
                  <a:off x="5025600" y="4470120"/>
                  <a:ext cx="14760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5" h="34289">
                      <a:moveTo>
                        <a:pt x="5183" y="0"/>
                      </a:moveTo>
                      <a:lnTo>
                        <a:pt x="0" y="2994"/>
                      </a:lnTo>
                      <a:lnTo>
                        <a:pt x="0" y="17748"/>
                      </a:lnTo>
                      <a:lnTo>
                        <a:pt x="5183" y="26711"/>
                      </a:lnTo>
                      <a:lnTo>
                        <a:pt x="17957" y="34082"/>
                      </a:lnTo>
                      <a:lnTo>
                        <a:pt x="23130" y="31098"/>
                      </a:lnTo>
                      <a:lnTo>
                        <a:pt x="23130" y="16345"/>
                      </a:lnTo>
                      <a:lnTo>
                        <a:pt x="17957" y="7371"/>
                      </a:lnTo>
                      <a:lnTo>
                        <a:pt x="5183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9" name="object 198"/>
                <p:cNvSpPr/>
                <p:nvPr/>
              </p:nvSpPr>
              <p:spPr>
                <a:xfrm>
                  <a:off x="6303240" y="409824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42"/>
                      </a:lnTo>
                      <a:lnTo>
                        <a:pt x="249678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0" name="object 199"/>
                <p:cNvSpPr/>
                <p:nvPr/>
              </p:nvSpPr>
              <p:spPr>
                <a:xfrm>
                  <a:off x="6278760" y="4466520"/>
                  <a:ext cx="368640" cy="197640"/>
                </a:xfrm>
                <a:prstGeom prst="rect">
                  <a:avLst/>
                </a:prstGeom>
                <a:blipFill rotWithShape="0">
                  <a:blip r:embed="rId4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1" name="object 200"/>
                <p:cNvSpPr/>
                <p:nvPr/>
              </p:nvSpPr>
              <p:spPr>
                <a:xfrm>
                  <a:off x="6327720" y="4494240"/>
                  <a:ext cx="270720" cy="142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45" h="244475">
                      <a:moveTo>
                        <a:pt x="211553" y="0"/>
                      </a:moveTo>
                      <a:lnTo>
                        <a:pt x="0" y="122132"/>
                      </a:lnTo>
                      <a:lnTo>
                        <a:pt x="211564" y="244275"/>
                      </a:lnTo>
                      <a:lnTo>
                        <a:pt x="423107" y="122142"/>
                      </a:lnTo>
                      <a:lnTo>
                        <a:pt x="211553" y="0"/>
                      </a:lnTo>
                      <a:close/>
                    </a:path>
                  </a:pathLst>
                </a:custGeom>
                <a:solidFill>
                  <a:srgbClr val="232992">
                    <a:alpha val="67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2" name="object 201"/>
                <p:cNvSpPr/>
                <p:nvPr/>
              </p:nvSpPr>
              <p:spPr>
                <a:xfrm>
                  <a:off x="6303240" y="442224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78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3" name="object 202"/>
                <p:cNvSpPr/>
                <p:nvPr/>
              </p:nvSpPr>
              <p:spPr>
                <a:xfrm>
                  <a:off x="6463440" y="4182840"/>
                  <a:ext cx="159480" cy="408240"/>
                </a:xfrm>
                <a:prstGeom prst="rect">
                  <a:avLst/>
                </a:prstGeom>
                <a:blipFill rotWithShape="0">
                  <a:blip r:embed="rId4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4" name="object 203"/>
                <p:cNvSpPr/>
                <p:nvPr/>
              </p:nvSpPr>
              <p:spPr>
                <a:xfrm>
                  <a:off x="6303240" y="4182840"/>
                  <a:ext cx="159840" cy="40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697864">
                      <a:moveTo>
                        <a:pt x="0" y="0"/>
                      </a:moveTo>
                      <a:lnTo>
                        <a:pt x="0" y="553302"/>
                      </a:lnTo>
                      <a:lnTo>
                        <a:pt x="249678" y="697444"/>
                      </a:lnTo>
                      <a:lnTo>
                        <a:pt x="249678" y="144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5" name="object 204"/>
                <p:cNvSpPr/>
                <p:nvPr/>
              </p:nvSpPr>
              <p:spPr>
                <a:xfrm>
                  <a:off x="6314040" y="420408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25"/>
                      </a:lnTo>
                      <a:lnTo>
                        <a:pt x="215846" y="621939"/>
                      </a:lnTo>
                      <a:lnTo>
                        <a:pt x="215846" y="1246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6" name="object 205"/>
                <p:cNvSpPr/>
                <p:nvPr/>
              </p:nvSpPr>
              <p:spPr>
                <a:xfrm>
                  <a:off x="6487200" y="4260960"/>
                  <a:ext cx="111600" cy="248400"/>
                </a:xfrm>
                <a:prstGeom prst="rect">
                  <a:avLst/>
                </a:prstGeom>
                <a:blipFill rotWithShape="0">
                  <a:blip r:embed="rId4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7" name="object 206"/>
                <p:cNvSpPr/>
                <p:nvPr/>
              </p:nvSpPr>
              <p:spPr>
                <a:xfrm>
                  <a:off x="6303240" y="4181040"/>
                  <a:ext cx="319680" cy="8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146685">
                      <a:moveTo>
                        <a:pt x="4272" y="0"/>
                      </a:moveTo>
                      <a:lnTo>
                        <a:pt x="0" y="2460"/>
                      </a:lnTo>
                      <a:lnTo>
                        <a:pt x="249678" y="146613"/>
                      </a:lnTo>
                      <a:lnTo>
                        <a:pt x="258201" y="141692"/>
                      </a:lnTo>
                      <a:lnTo>
                        <a:pt x="249678" y="141692"/>
                      </a:lnTo>
                      <a:lnTo>
                        <a:pt x="4272" y="0"/>
                      </a:lnTo>
                      <a:close/>
                      <a:moveTo>
                        <a:pt x="495084" y="10"/>
                      </a:moveTo>
                      <a:lnTo>
                        <a:pt x="249678" y="141692"/>
                      </a:lnTo>
                      <a:lnTo>
                        <a:pt x="258201" y="141692"/>
                      </a:lnTo>
                      <a:lnTo>
                        <a:pt x="499335" y="2460"/>
                      </a:lnTo>
                      <a:lnTo>
                        <a:pt x="495084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8" name="object 207"/>
                <p:cNvSpPr/>
                <p:nvPr/>
              </p:nvSpPr>
              <p:spPr>
                <a:xfrm>
                  <a:off x="6303240" y="4114800"/>
                  <a:ext cx="275400" cy="129600"/>
                </a:xfrm>
                <a:prstGeom prst="rect">
                  <a:avLst/>
                </a:prstGeom>
                <a:blipFill rotWithShape="0">
                  <a:blip r:embed="rId4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9" name="object 208"/>
                <p:cNvSpPr/>
                <p:nvPr/>
              </p:nvSpPr>
              <p:spPr>
                <a:xfrm>
                  <a:off x="6413040" y="414684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97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41" y="51705"/>
                      </a:lnTo>
                      <a:lnTo>
                        <a:pt x="83505" y="8125"/>
                      </a:lnTo>
                      <a:lnTo>
                        <a:pt x="85431" y="4921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0" name="object 209"/>
                <p:cNvSpPr/>
                <p:nvPr/>
              </p:nvSpPr>
              <p:spPr>
                <a:xfrm>
                  <a:off x="6409800" y="4145400"/>
                  <a:ext cx="59760" cy="28800"/>
                </a:xfrm>
                <a:prstGeom prst="rect">
                  <a:avLst/>
                </a:prstGeom>
                <a:blipFill rotWithShape="0">
                  <a:blip r:embed="rId4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1" name="object 210"/>
                <p:cNvSpPr/>
                <p:nvPr/>
              </p:nvSpPr>
              <p:spPr>
                <a:xfrm>
                  <a:off x="6428880" y="415512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29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31" y="4910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2" name="object 211"/>
                <p:cNvSpPr/>
                <p:nvPr/>
              </p:nvSpPr>
              <p:spPr>
                <a:xfrm>
                  <a:off x="6425280" y="4153680"/>
                  <a:ext cx="59760" cy="28800"/>
                </a:xfrm>
                <a:prstGeom prst="rect">
                  <a:avLst/>
                </a:prstGeom>
                <a:blipFill rotWithShape="0">
                  <a:blip r:embed="rId4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3" name="object 212"/>
                <p:cNvSpPr/>
                <p:nvPr/>
              </p:nvSpPr>
              <p:spPr>
                <a:xfrm>
                  <a:off x="6444360" y="416340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29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21" y="4910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74" name="object 213"/>
                <p:cNvSpPr/>
                <p:nvPr/>
              </p:nvSpPr>
              <p:spPr>
                <a:xfrm>
                  <a:off x="6441120" y="4161960"/>
                  <a:ext cx="59760" cy="28800"/>
                </a:xfrm>
                <a:prstGeom prst="rect">
                  <a:avLst/>
                </a:prstGeom>
                <a:blipFill rotWithShape="0">
                  <a:blip r:embed="rId4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6" name="object 214"/>
                <p:cNvSpPr/>
                <p:nvPr/>
              </p:nvSpPr>
              <p:spPr>
                <a:xfrm>
                  <a:off x="6459840" y="417168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505" y="813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7" name="object 215"/>
                <p:cNvSpPr/>
                <p:nvPr/>
              </p:nvSpPr>
              <p:spPr>
                <a:xfrm>
                  <a:off x="6456600" y="4170240"/>
                  <a:ext cx="59760" cy="28800"/>
                </a:xfrm>
                <a:prstGeom prst="rect">
                  <a:avLst/>
                </a:prstGeom>
                <a:blipFill rotWithShape="0">
                  <a:blip r:embed="rId4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8" name="object 216"/>
                <p:cNvSpPr/>
                <p:nvPr/>
              </p:nvSpPr>
              <p:spPr>
                <a:xfrm>
                  <a:off x="6303240" y="4182840"/>
                  <a:ext cx="159840" cy="27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466089">
                      <a:moveTo>
                        <a:pt x="0" y="0"/>
                      </a:moveTo>
                      <a:lnTo>
                        <a:pt x="0" y="465860"/>
                      </a:lnTo>
                      <a:lnTo>
                        <a:pt x="249667" y="315121"/>
                      </a:lnTo>
                      <a:lnTo>
                        <a:pt x="249678" y="1441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89" name="object 217"/>
                <p:cNvSpPr/>
                <p:nvPr/>
              </p:nvSpPr>
              <p:spPr>
                <a:xfrm>
                  <a:off x="6439680" y="4270680"/>
                  <a:ext cx="16920" cy="18000"/>
                </a:xfrm>
                <a:prstGeom prst="rect">
                  <a:avLst/>
                </a:prstGeom>
                <a:blipFill rotWithShape="0"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0" name="object 218"/>
                <p:cNvSpPr/>
                <p:nvPr/>
              </p:nvSpPr>
              <p:spPr>
                <a:xfrm>
                  <a:off x="6442200" y="427572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65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54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1" name="object 219"/>
                <p:cNvSpPr/>
                <p:nvPr/>
              </p:nvSpPr>
              <p:spPr>
                <a:xfrm>
                  <a:off x="6305760" y="4195440"/>
                  <a:ext cx="16920" cy="18000"/>
                </a:xfrm>
                <a:prstGeom prst="rect">
                  <a:avLst/>
                </a:prstGeom>
                <a:blipFill rotWithShape="0"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2" name="object 220"/>
                <p:cNvSpPr/>
                <p:nvPr/>
              </p:nvSpPr>
              <p:spPr>
                <a:xfrm>
                  <a:off x="6308280" y="420048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79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79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3" name="object 221"/>
                <p:cNvSpPr/>
                <p:nvPr/>
              </p:nvSpPr>
              <p:spPr>
                <a:xfrm>
                  <a:off x="6439680" y="4560840"/>
                  <a:ext cx="16920" cy="18000"/>
                </a:xfrm>
                <a:prstGeom prst="rect">
                  <a:avLst/>
                </a:prstGeom>
                <a:blipFill rotWithShape="0"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4" name="object 222"/>
                <p:cNvSpPr/>
                <p:nvPr/>
              </p:nvSpPr>
              <p:spPr>
                <a:xfrm>
                  <a:off x="6442200" y="456588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65" y="13193"/>
                      </a:lnTo>
                      <a:lnTo>
                        <a:pt x="8879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79" y="3643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5" name="object 223"/>
                <p:cNvSpPr/>
                <p:nvPr/>
              </p:nvSpPr>
              <p:spPr>
                <a:xfrm>
                  <a:off x="6305760" y="4485600"/>
                  <a:ext cx="16920" cy="18000"/>
                </a:xfrm>
                <a:prstGeom prst="rect">
                  <a:avLst/>
                </a:prstGeom>
                <a:blipFill rotWithShape="0"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6" name="object 224"/>
                <p:cNvSpPr/>
                <p:nvPr/>
              </p:nvSpPr>
              <p:spPr>
                <a:xfrm>
                  <a:off x="6308280" y="449064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79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79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7" name="object 225"/>
                <p:cNvSpPr/>
                <p:nvPr/>
              </p:nvSpPr>
              <p:spPr>
                <a:xfrm>
                  <a:off x="6131160" y="418896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78" y="288284"/>
                      </a:lnTo>
                      <a:lnTo>
                        <a:pt x="499346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8" name="object 226"/>
                <p:cNvSpPr/>
                <p:nvPr/>
              </p:nvSpPr>
              <p:spPr>
                <a:xfrm>
                  <a:off x="5873400" y="4524120"/>
                  <a:ext cx="552960" cy="2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4" h="499110">
                      <a:moveTo>
                        <a:pt x="652503" y="0"/>
                      </a:moveTo>
                      <a:lnTo>
                        <a:pt x="0" y="376543"/>
                      </a:lnTo>
                      <a:lnTo>
                        <a:pt x="211553" y="498686"/>
                      </a:lnTo>
                      <a:lnTo>
                        <a:pt x="864057" y="122142"/>
                      </a:lnTo>
                      <a:lnTo>
                        <a:pt x="652503" y="0"/>
                      </a:lnTo>
                      <a:close/>
                    </a:path>
                  </a:pathLst>
                </a:custGeom>
                <a:solidFill>
                  <a:srgbClr val="232992">
                    <a:alpha val="67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99" name="object 227"/>
                <p:cNvSpPr/>
                <p:nvPr/>
              </p:nvSpPr>
              <p:spPr>
                <a:xfrm>
                  <a:off x="6131160" y="451296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78" y="288284"/>
                      </a:lnTo>
                      <a:lnTo>
                        <a:pt x="499346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0" name="object 228"/>
                <p:cNvSpPr/>
                <p:nvPr/>
              </p:nvSpPr>
              <p:spPr>
                <a:xfrm>
                  <a:off x="6291000" y="4273560"/>
                  <a:ext cx="159480" cy="408240"/>
                </a:xfrm>
                <a:prstGeom prst="rect">
                  <a:avLst/>
                </a:prstGeom>
                <a:blipFill rotWithShape="0">
                  <a:blip r:embed="rId5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1" name="object 229"/>
                <p:cNvSpPr/>
                <p:nvPr/>
              </p:nvSpPr>
              <p:spPr>
                <a:xfrm>
                  <a:off x="6131160" y="4273560"/>
                  <a:ext cx="159840" cy="40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697864">
                      <a:moveTo>
                        <a:pt x="0" y="0"/>
                      </a:moveTo>
                      <a:lnTo>
                        <a:pt x="0" y="553312"/>
                      </a:lnTo>
                      <a:lnTo>
                        <a:pt x="249678" y="697455"/>
                      </a:lnTo>
                      <a:lnTo>
                        <a:pt x="249678" y="144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2" name="object 230"/>
                <p:cNvSpPr/>
                <p:nvPr/>
              </p:nvSpPr>
              <p:spPr>
                <a:xfrm>
                  <a:off x="6141960" y="429480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35"/>
                      </a:lnTo>
                      <a:lnTo>
                        <a:pt x="215846" y="621949"/>
                      </a:lnTo>
                      <a:lnTo>
                        <a:pt x="215846" y="1246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3" name="object 231"/>
                <p:cNvSpPr/>
                <p:nvPr/>
              </p:nvSpPr>
              <p:spPr>
                <a:xfrm>
                  <a:off x="6315120" y="4351680"/>
                  <a:ext cx="111600" cy="248400"/>
                </a:xfrm>
                <a:prstGeom prst="rect">
                  <a:avLst/>
                </a:prstGeom>
                <a:blipFill rotWithShape="0">
                  <a:blip r:embed="rId5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4" name="object 232"/>
                <p:cNvSpPr/>
                <p:nvPr/>
              </p:nvSpPr>
              <p:spPr>
                <a:xfrm>
                  <a:off x="6131160" y="4272120"/>
                  <a:ext cx="319680" cy="8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146685">
                      <a:moveTo>
                        <a:pt x="4261" y="0"/>
                      </a:moveTo>
                      <a:lnTo>
                        <a:pt x="0" y="2450"/>
                      </a:lnTo>
                      <a:lnTo>
                        <a:pt x="249667" y="146602"/>
                      </a:lnTo>
                      <a:lnTo>
                        <a:pt x="258191" y="141681"/>
                      </a:lnTo>
                      <a:lnTo>
                        <a:pt x="249667" y="141681"/>
                      </a:lnTo>
                      <a:lnTo>
                        <a:pt x="4261" y="0"/>
                      </a:lnTo>
                      <a:close/>
                      <a:moveTo>
                        <a:pt x="495073" y="0"/>
                      </a:moveTo>
                      <a:lnTo>
                        <a:pt x="249667" y="141681"/>
                      </a:lnTo>
                      <a:lnTo>
                        <a:pt x="258191" y="141681"/>
                      </a:lnTo>
                      <a:lnTo>
                        <a:pt x="499335" y="2460"/>
                      </a:lnTo>
                      <a:lnTo>
                        <a:pt x="49507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5" name="object 233"/>
                <p:cNvSpPr/>
                <p:nvPr/>
              </p:nvSpPr>
              <p:spPr>
                <a:xfrm>
                  <a:off x="6131160" y="4205880"/>
                  <a:ext cx="275400" cy="129600"/>
                </a:xfrm>
                <a:prstGeom prst="rect">
                  <a:avLst/>
                </a:prstGeom>
                <a:blipFill rotWithShape="0">
                  <a:blip r:embed="rId5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6" name="object 234"/>
                <p:cNvSpPr/>
                <p:nvPr/>
              </p:nvSpPr>
              <p:spPr>
                <a:xfrm>
                  <a:off x="6240960" y="423756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2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7" name="object 235"/>
                <p:cNvSpPr/>
                <p:nvPr/>
              </p:nvSpPr>
              <p:spPr>
                <a:xfrm>
                  <a:off x="6237720" y="4236120"/>
                  <a:ext cx="59760" cy="28800"/>
                </a:xfrm>
                <a:prstGeom prst="rect">
                  <a:avLst/>
                </a:prstGeom>
                <a:blipFill rotWithShape="0">
                  <a:blip r:embed="rId5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8" name="object 236"/>
                <p:cNvSpPr/>
                <p:nvPr/>
              </p:nvSpPr>
              <p:spPr>
                <a:xfrm>
                  <a:off x="6256440" y="424584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97" y="0"/>
                      </a:moveTo>
                      <a:lnTo>
                        <a:pt x="670" y="4329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505" y="8125"/>
                      </a:lnTo>
                      <a:lnTo>
                        <a:pt x="85431" y="4910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09" name="object 237"/>
                <p:cNvSpPr/>
                <p:nvPr/>
              </p:nvSpPr>
              <p:spPr>
                <a:xfrm>
                  <a:off x="6253200" y="4244400"/>
                  <a:ext cx="59760" cy="28800"/>
                </a:xfrm>
                <a:prstGeom prst="rect">
                  <a:avLst/>
                </a:prstGeom>
                <a:blipFill rotWithShape="0">
                  <a:blip r:embed="rId5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0" name="object 238"/>
                <p:cNvSpPr/>
                <p:nvPr/>
              </p:nvSpPr>
              <p:spPr>
                <a:xfrm>
                  <a:off x="6272280" y="425412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494" y="813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1" name="object 239"/>
                <p:cNvSpPr/>
                <p:nvPr/>
              </p:nvSpPr>
              <p:spPr>
                <a:xfrm>
                  <a:off x="6268680" y="4252680"/>
                  <a:ext cx="59760" cy="28800"/>
                </a:xfrm>
                <a:prstGeom prst="rect">
                  <a:avLst/>
                </a:prstGeom>
                <a:blipFill rotWithShape="0">
                  <a:blip r:embed="rId5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2" name="object 240"/>
                <p:cNvSpPr/>
                <p:nvPr/>
              </p:nvSpPr>
              <p:spPr>
                <a:xfrm>
                  <a:off x="6287760" y="426240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97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505" y="8125"/>
                      </a:lnTo>
                      <a:lnTo>
                        <a:pt x="85431" y="4921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3" name="object 241"/>
                <p:cNvSpPr/>
                <p:nvPr/>
              </p:nvSpPr>
              <p:spPr>
                <a:xfrm>
                  <a:off x="6284520" y="4260960"/>
                  <a:ext cx="59760" cy="28800"/>
                </a:xfrm>
                <a:prstGeom prst="rect">
                  <a:avLst/>
                </a:prstGeom>
                <a:blipFill rotWithShape="0">
                  <a:blip r:embed="rId5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4" name="object 242"/>
                <p:cNvSpPr/>
                <p:nvPr/>
              </p:nvSpPr>
              <p:spPr>
                <a:xfrm>
                  <a:off x="6131160" y="4273560"/>
                  <a:ext cx="159840" cy="27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466089">
                      <a:moveTo>
                        <a:pt x="0" y="0"/>
                      </a:moveTo>
                      <a:lnTo>
                        <a:pt x="0" y="465870"/>
                      </a:lnTo>
                      <a:lnTo>
                        <a:pt x="249678" y="315131"/>
                      </a:lnTo>
                      <a:lnTo>
                        <a:pt x="249678" y="144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5" name="object 243"/>
                <p:cNvSpPr/>
                <p:nvPr/>
              </p:nvSpPr>
              <p:spPr>
                <a:xfrm>
                  <a:off x="6267600" y="4361760"/>
                  <a:ext cx="16920" cy="18000"/>
                </a:xfrm>
                <a:prstGeom prst="rect">
                  <a:avLst/>
                </a:prstGeom>
                <a:blipFill rotWithShape="0">
                  <a:blip r:embed="rId5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6" name="object 244"/>
                <p:cNvSpPr/>
                <p:nvPr/>
              </p:nvSpPr>
              <p:spPr>
                <a:xfrm>
                  <a:off x="6270120" y="436644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68" y="16837"/>
                      </a:lnTo>
                      <a:lnTo>
                        <a:pt x="11423" y="15371"/>
                      </a:lnTo>
                      <a:lnTo>
                        <a:pt x="11423" y="8073"/>
                      </a:lnTo>
                      <a:lnTo>
                        <a:pt x="8868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7" name="object 245"/>
                <p:cNvSpPr/>
                <p:nvPr/>
              </p:nvSpPr>
              <p:spPr>
                <a:xfrm>
                  <a:off x="6133320" y="4286160"/>
                  <a:ext cx="16920" cy="18000"/>
                </a:xfrm>
                <a:prstGeom prst="rect">
                  <a:avLst/>
                </a:prstGeom>
                <a:blipFill rotWithShape="0">
                  <a:blip r:embed="rId5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8" name="object 246"/>
                <p:cNvSpPr/>
                <p:nvPr/>
              </p:nvSpPr>
              <p:spPr>
                <a:xfrm>
                  <a:off x="6136200" y="429120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65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54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19" name="object 247"/>
                <p:cNvSpPr/>
                <p:nvPr/>
              </p:nvSpPr>
              <p:spPr>
                <a:xfrm>
                  <a:off x="6267600" y="4651920"/>
                  <a:ext cx="16920" cy="18000"/>
                </a:xfrm>
                <a:prstGeom prst="rect">
                  <a:avLst/>
                </a:prstGeom>
                <a:blipFill rotWithShape="0">
                  <a:blip r:embed="rId5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0" name="object 248"/>
                <p:cNvSpPr/>
                <p:nvPr/>
              </p:nvSpPr>
              <p:spPr>
                <a:xfrm>
                  <a:off x="6270120" y="465696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68" y="16837"/>
                      </a:lnTo>
                      <a:lnTo>
                        <a:pt x="11423" y="15371"/>
                      </a:lnTo>
                      <a:lnTo>
                        <a:pt x="11423" y="8073"/>
                      </a:lnTo>
                      <a:lnTo>
                        <a:pt x="8868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1" name="object 249"/>
                <p:cNvSpPr/>
                <p:nvPr/>
              </p:nvSpPr>
              <p:spPr>
                <a:xfrm>
                  <a:off x="6133320" y="4576320"/>
                  <a:ext cx="16920" cy="18000"/>
                </a:xfrm>
                <a:prstGeom prst="rect">
                  <a:avLst/>
                </a:prstGeom>
                <a:blipFill rotWithShape="0">
                  <a:blip r:embed="rId5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2" name="object 250"/>
                <p:cNvSpPr/>
                <p:nvPr/>
              </p:nvSpPr>
              <p:spPr>
                <a:xfrm>
                  <a:off x="6136200" y="458136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65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54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3" name="object 251"/>
                <p:cNvSpPr/>
                <p:nvPr/>
              </p:nvSpPr>
              <p:spPr>
                <a:xfrm>
                  <a:off x="6093360" y="4551480"/>
                  <a:ext cx="677520" cy="354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545" h="606425">
                      <a:moveTo>
                        <a:pt x="846717" y="0"/>
                      </a:moveTo>
                      <a:lnTo>
                        <a:pt x="572904" y="155471"/>
                      </a:lnTo>
                      <a:lnTo>
                        <a:pt x="573102" y="155586"/>
                      </a:lnTo>
                      <a:lnTo>
                        <a:pt x="0" y="486299"/>
                      </a:lnTo>
                      <a:lnTo>
                        <a:pt x="215229" y="606316"/>
                      </a:lnTo>
                      <a:lnTo>
                        <a:pt x="789420" y="274986"/>
                      </a:lnTo>
                      <a:lnTo>
                        <a:pt x="789263" y="274881"/>
                      </a:lnTo>
                      <a:lnTo>
                        <a:pt x="1058271" y="122142"/>
                      </a:lnTo>
                      <a:lnTo>
                        <a:pt x="846717" y="0"/>
                      </a:lnTo>
                      <a:close/>
                    </a:path>
                  </a:pathLst>
                </a:custGeom>
                <a:solidFill>
                  <a:srgbClr val="232992">
                    <a:alpha val="50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4" name="object 252"/>
                <p:cNvSpPr/>
                <p:nvPr/>
              </p:nvSpPr>
              <p:spPr>
                <a:xfrm>
                  <a:off x="6475680" y="418896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67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5" name="object 253"/>
                <p:cNvSpPr/>
                <p:nvPr/>
              </p:nvSpPr>
              <p:spPr>
                <a:xfrm>
                  <a:off x="6475680" y="451296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67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6" name="object 254"/>
                <p:cNvSpPr/>
                <p:nvPr/>
              </p:nvSpPr>
              <p:spPr>
                <a:xfrm>
                  <a:off x="6635520" y="4273560"/>
                  <a:ext cx="159480" cy="408240"/>
                </a:xfrm>
                <a:prstGeom prst="rect">
                  <a:avLst/>
                </a:prstGeom>
                <a:blipFill rotWithShape="0">
                  <a:blip r:embed="rId5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7" name="object 255"/>
                <p:cNvSpPr/>
                <p:nvPr/>
              </p:nvSpPr>
              <p:spPr>
                <a:xfrm>
                  <a:off x="6475680" y="4273560"/>
                  <a:ext cx="159840" cy="40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697864">
                      <a:moveTo>
                        <a:pt x="0" y="0"/>
                      </a:moveTo>
                      <a:lnTo>
                        <a:pt x="0" y="553312"/>
                      </a:lnTo>
                      <a:lnTo>
                        <a:pt x="249667" y="697455"/>
                      </a:lnTo>
                      <a:lnTo>
                        <a:pt x="249667" y="144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8" name="object 256"/>
                <p:cNvSpPr/>
                <p:nvPr/>
              </p:nvSpPr>
              <p:spPr>
                <a:xfrm>
                  <a:off x="6486480" y="429480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35"/>
                      </a:lnTo>
                      <a:lnTo>
                        <a:pt x="215836" y="621949"/>
                      </a:lnTo>
                      <a:lnTo>
                        <a:pt x="215836" y="1246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29" name="object 257"/>
                <p:cNvSpPr/>
                <p:nvPr/>
              </p:nvSpPr>
              <p:spPr>
                <a:xfrm>
                  <a:off x="6659280" y="4351680"/>
                  <a:ext cx="111600" cy="248400"/>
                </a:xfrm>
                <a:prstGeom prst="rect">
                  <a:avLst/>
                </a:prstGeom>
                <a:blipFill rotWithShape="0">
                  <a:blip r:embed="rId5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0" name="object 258"/>
                <p:cNvSpPr/>
                <p:nvPr/>
              </p:nvSpPr>
              <p:spPr>
                <a:xfrm>
                  <a:off x="6475680" y="4272120"/>
                  <a:ext cx="319680" cy="8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146685">
                      <a:moveTo>
                        <a:pt x="4261" y="0"/>
                      </a:moveTo>
                      <a:lnTo>
                        <a:pt x="0" y="2450"/>
                      </a:lnTo>
                      <a:lnTo>
                        <a:pt x="249667" y="146602"/>
                      </a:lnTo>
                      <a:lnTo>
                        <a:pt x="258191" y="141681"/>
                      </a:lnTo>
                      <a:lnTo>
                        <a:pt x="249667" y="141681"/>
                      </a:lnTo>
                      <a:lnTo>
                        <a:pt x="4261" y="0"/>
                      </a:lnTo>
                      <a:close/>
                      <a:moveTo>
                        <a:pt x="495073" y="0"/>
                      </a:moveTo>
                      <a:lnTo>
                        <a:pt x="249667" y="141681"/>
                      </a:lnTo>
                      <a:lnTo>
                        <a:pt x="258191" y="141681"/>
                      </a:lnTo>
                      <a:lnTo>
                        <a:pt x="499335" y="2460"/>
                      </a:lnTo>
                      <a:lnTo>
                        <a:pt x="49507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1" name="object 259"/>
                <p:cNvSpPr/>
                <p:nvPr/>
              </p:nvSpPr>
              <p:spPr>
                <a:xfrm>
                  <a:off x="6475680" y="4205880"/>
                  <a:ext cx="275400" cy="129600"/>
                </a:xfrm>
                <a:prstGeom prst="rect">
                  <a:avLst/>
                </a:prstGeom>
                <a:blipFill rotWithShape="0">
                  <a:blip r:embed="rId5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2" name="object 260"/>
                <p:cNvSpPr/>
                <p:nvPr/>
              </p:nvSpPr>
              <p:spPr>
                <a:xfrm>
                  <a:off x="6585120" y="423756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505" y="812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3" name="object 261"/>
                <p:cNvSpPr/>
                <p:nvPr/>
              </p:nvSpPr>
              <p:spPr>
                <a:xfrm>
                  <a:off x="6581880" y="4236120"/>
                  <a:ext cx="59760" cy="28800"/>
                </a:xfrm>
                <a:prstGeom prst="rect">
                  <a:avLst/>
                </a:prstGeom>
                <a:blipFill rotWithShape="0">
                  <a:blip r:embed="rId5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4" name="object 262"/>
                <p:cNvSpPr/>
                <p:nvPr/>
              </p:nvSpPr>
              <p:spPr>
                <a:xfrm>
                  <a:off x="6600960" y="424584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29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31" y="4910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5" name="object 263"/>
                <p:cNvSpPr/>
                <p:nvPr/>
              </p:nvSpPr>
              <p:spPr>
                <a:xfrm>
                  <a:off x="6597720" y="4244400"/>
                  <a:ext cx="59760" cy="28800"/>
                </a:xfrm>
                <a:prstGeom prst="rect">
                  <a:avLst/>
                </a:prstGeom>
                <a:blipFill rotWithShape="0">
                  <a:blip r:embed="rId5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6" name="object 264"/>
                <p:cNvSpPr/>
                <p:nvPr/>
              </p:nvSpPr>
              <p:spPr>
                <a:xfrm>
                  <a:off x="6616440" y="425412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97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505" y="8135"/>
                      </a:lnTo>
                      <a:lnTo>
                        <a:pt x="85431" y="4921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7" name="object 265"/>
                <p:cNvSpPr/>
                <p:nvPr/>
              </p:nvSpPr>
              <p:spPr>
                <a:xfrm>
                  <a:off x="6613200" y="4252680"/>
                  <a:ext cx="59760" cy="28800"/>
                </a:xfrm>
                <a:prstGeom prst="rect">
                  <a:avLst/>
                </a:prstGeom>
                <a:blipFill rotWithShape="0">
                  <a:blip r:embed="rId6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8" name="object 266"/>
                <p:cNvSpPr/>
                <p:nvPr/>
              </p:nvSpPr>
              <p:spPr>
                <a:xfrm>
                  <a:off x="6631920" y="426240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39" name="object 267"/>
                <p:cNvSpPr/>
                <p:nvPr/>
              </p:nvSpPr>
              <p:spPr>
                <a:xfrm>
                  <a:off x="6628680" y="4260960"/>
                  <a:ext cx="59760" cy="28800"/>
                </a:xfrm>
                <a:prstGeom prst="rect">
                  <a:avLst/>
                </a:prstGeom>
                <a:blipFill rotWithShape="0">
                  <a:blip r:embed="rId6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0" name="object 268"/>
                <p:cNvSpPr/>
                <p:nvPr/>
              </p:nvSpPr>
              <p:spPr>
                <a:xfrm>
                  <a:off x="6475680" y="4273560"/>
                  <a:ext cx="159840" cy="27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466089">
                      <a:moveTo>
                        <a:pt x="0" y="0"/>
                      </a:moveTo>
                      <a:lnTo>
                        <a:pt x="0" y="465870"/>
                      </a:lnTo>
                      <a:lnTo>
                        <a:pt x="249667" y="315131"/>
                      </a:lnTo>
                      <a:lnTo>
                        <a:pt x="249667" y="144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1" name="object 269"/>
                <p:cNvSpPr/>
                <p:nvPr/>
              </p:nvSpPr>
              <p:spPr>
                <a:xfrm>
                  <a:off x="6611760" y="436176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2" name="object 270"/>
                <p:cNvSpPr/>
                <p:nvPr/>
              </p:nvSpPr>
              <p:spPr>
                <a:xfrm>
                  <a:off x="6614640" y="436644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65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43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3" name="object 271"/>
                <p:cNvSpPr/>
                <p:nvPr/>
              </p:nvSpPr>
              <p:spPr>
                <a:xfrm>
                  <a:off x="6477840" y="428616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4" name="object 272"/>
                <p:cNvSpPr/>
                <p:nvPr/>
              </p:nvSpPr>
              <p:spPr>
                <a:xfrm>
                  <a:off x="6480360" y="429120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68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68" y="3654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5" name="object 273"/>
                <p:cNvSpPr/>
                <p:nvPr/>
              </p:nvSpPr>
              <p:spPr>
                <a:xfrm>
                  <a:off x="6611760" y="465192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6" name="object 274"/>
                <p:cNvSpPr/>
                <p:nvPr/>
              </p:nvSpPr>
              <p:spPr>
                <a:xfrm>
                  <a:off x="6614640" y="465696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65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43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7" name="object 275"/>
                <p:cNvSpPr/>
                <p:nvPr/>
              </p:nvSpPr>
              <p:spPr>
                <a:xfrm>
                  <a:off x="6477840" y="457632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8" name="object 276"/>
                <p:cNvSpPr/>
                <p:nvPr/>
              </p:nvSpPr>
              <p:spPr>
                <a:xfrm>
                  <a:off x="6480360" y="458136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68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68" y="3654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49" name="object 277"/>
                <p:cNvSpPr/>
                <p:nvPr/>
              </p:nvSpPr>
              <p:spPr>
                <a:xfrm>
                  <a:off x="6303240" y="427860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78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0" name="object 278"/>
                <p:cNvSpPr/>
                <p:nvPr/>
              </p:nvSpPr>
              <p:spPr>
                <a:xfrm>
                  <a:off x="6303240" y="4361400"/>
                  <a:ext cx="319680" cy="8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146685">
                      <a:moveTo>
                        <a:pt x="4272" y="0"/>
                      </a:moveTo>
                      <a:lnTo>
                        <a:pt x="0" y="2450"/>
                      </a:lnTo>
                      <a:lnTo>
                        <a:pt x="249678" y="146602"/>
                      </a:lnTo>
                      <a:lnTo>
                        <a:pt x="258202" y="141681"/>
                      </a:lnTo>
                      <a:lnTo>
                        <a:pt x="249678" y="141681"/>
                      </a:lnTo>
                      <a:lnTo>
                        <a:pt x="4272" y="0"/>
                      </a:lnTo>
                      <a:close/>
                      <a:moveTo>
                        <a:pt x="495084" y="0"/>
                      </a:moveTo>
                      <a:lnTo>
                        <a:pt x="249678" y="141681"/>
                      </a:lnTo>
                      <a:lnTo>
                        <a:pt x="258202" y="141681"/>
                      </a:lnTo>
                      <a:lnTo>
                        <a:pt x="499335" y="2460"/>
                      </a:lnTo>
                      <a:lnTo>
                        <a:pt x="49508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1" name="object 279"/>
                <p:cNvSpPr/>
                <p:nvPr/>
              </p:nvSpPr>
              <p:spPr>
                <a:xfrm>
                  <a:off x="6303240" y="460260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78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2" name="object 280"/>
                <p:cNvSpPr/>
                <p:nvPr/>
              </p:nvSpPr>
              <p:spPr>
                <a:xfrm>
                  <a:off x="6463440" y="4362840"/>
                  <a:ext cx="159480" cy="408240"/>
                </a:xfrm>
                <a:prstGeom prst="rect">
                  <a:avLst/>
                </a:prstGeom>
                <a:blipFill rotWithShape="0">
                  <a:blip r:embed="rId6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3" name="object 281"/>
                <p:cNvSpPr/>
                <p:nvPr/>
              </p:nvSpPr>
              <p:spPr>
                <a:xfrm>
                  <a:off x="6303240" y="4362840"/>
                  <a:ext cx="159840" cy="40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697864">
                      <a:moveTo>
                        <a:pt x="0" y="0"/>
                      </a:moveTo>
                      <a:lnTo>
                        <a:pt x="0" y="553312"/>
                      </a:lnTo>
                      <a:lnTo>
                        <a:pt x="249678" y="697455"/>
                      </a:lnTo>
                      <a:lnTo>
                        <a:pt x="249678" y="144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4" name="object 282"/>
                <p:cNvSpPr/>
                <p:nvPr/>
              </p:nvSpPr>
              <p:spPr>
                <a:xfrm>
                  <a:off x="6314040" y="438444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25"/>
                      </a:lnTo>
                      <a:lnTo>
                        <a:pt x="215846" y="621939"/>
                      </a:lnTo>
                      <a:lnTo>
                        <a:pt x="215846" y="1246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5" name="object 283"/>
                <p:cNvSpPr/>
                <p:nvPr/>
              </p:nvSpPr>
              <p:spPr>
                <a:xfrm>
                  <a:off x="6314040" y="438444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35"/>
                      </a:lnTo>
                      <a:lnTo>
                        <a:pt x="215846" y="621949"/>
                      </a:lnTo>
                      <a:lnTo>
                        <a:pt x="215846" y="617792"/>
                      </a:lnTo>
                      <a:lnTo>
                        <a:pt x="3277" y="495063"/>
                      </a:lnTo>
                      <a:lnTo>
                        <a:pt x="3277" y="18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A8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6" name="object 284"/>
                <p:cNvSpPr/>
                <p:nvPr/>
              </p:nvSpPr>
              <p:spPr>
                <a:xfrm>
                  <a:off x="6487200" y="4441320"/>
                  <a:ext cx="111600" cy="248400"/>
                </a:xfrm>
                <a:prstGeom prst="rect">
                  <a:avLst/>
                </a:prstGeom>
                <a:blipFill rotWithShape="0">
                  <a:blip r:embed="rId6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7" name="object 285"/>
                <p:cNvSpPr/>
                <p:nvPr/>
              </p:nvSpPr>
              <p:spPr>
                <a:xfrm>
                  <a:off x="6303240" y="4295160"/>
                  <a:ext cx="275400" cy="129600"/>
                </a:xfrm>
                <a:prstGeom prst="rect">
                  <a:avLst/>
                </a:prstGeom>
                <a:blipFill rotWithShape="0">
                  <a:blip r:embed="rId6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8" name="object 286"/>
                <p:cNvSpPr/>
                <p:nvPr/>
              </p:nvSpPr>
              <p:spPr>
                <a:xfrm>
                  <a:off x="6413040" y="432720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97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41" y="51694"/>
                      </a:lnTo>
                      <a:lnTo>
                        <a:pt x="83505" y="8125"/>
                      </a:lnTo>
                      <a:lnTo>
                        <a:pt x="85431" y="4921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59" name="object 287"/>
                <p:cNvSpPr/>
                <p:nvPr/>
              </p:nvSpPr>
              <p:spPr>
                <a:xfrm>
                  <a:off x="6409800" y="4325760"/>
                  <a:ext cx="59760" cy="28800"/>
                </a:xfrm>
                <a:prstGeom prst="rect">
                  <a:avLst/>
                </a:prstGeom>
                <a:blipFill rotWithShape="0">
                  <a:blip r:embed="rId6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0" name="object 288"/>
                <p:cNvSpPr/>
                <p:nvPr/>
              </p:nvSpPr>
              <p:spPr>
                <a:xfrm>
                  <a:off x="6428880" y="433548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29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31" y="4910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1" name="object 289"/>
                <p:cNvSpPr/>
                <p:nvPr/>
              </p:nvSpPr>
              <p:spPr>
                <a:xfrm>
                  <a:off x="6425280" y="4334040"/>
                  <a:ext cx="59760" cy="28800"/>
                </a:xfrm>
                <a:prstGeom prst="rect">
                  <a:avLst/>
                </a:prstGeom>
                <a:blipFill rotWithShape="0">
                  <a:blip r:embed="rId6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2" name="object 290"/>
                <p:cNvSpPr/>
                <p:nvPr/>
              </p:nvSpPr>
              <p:spPr>
                <a:xfrm>
                  <a:off x="6444360" y="434376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494" y="8135"/>
                      </a:lnTo>
                      <a:lnTo>
                        <a:pt x="8542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3" name="object 291"/>
                <p:cNvSpPr/>
                <p:nvPr/>
              </p:nvSpPr>
              <p:spPr>
                <a:xfrm>
                  <a:off x="6441120" y="4342320"/>
                  <a:ext cx="59760" cy="28800"/>
                </a:xfrm>
                <a:prstGeom prst="rect">
                  <a:avLst/>
                </a:prstGeom>
                <a:blipFill rotWithShape="0">
                  <a:blip r:embed="rId6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4" name="object 292"/>
                <p:cNvSpPr/>
                <p:nvPr/>
              </p:nvSpPr>
              <p:spPr>
                <a:xfrm>
                  <a:off x="6459840" y="435168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505" y="812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5" name="object 293"/>
                <p:cNvSpPr/>
                <p:nvPr/>
              </p:nvSpPr>
              <p:spPr>
                <a:xfrm>
                  <a:off x="6456600" y="4350240"/>
                  <a:ext cx="59760" cy="28800"/>
                </a:xfrm>
                <a:prstGeom prst="rect">
                  <a:avLst/>
                </a:prstGeom>
                <a:blipFill rotWithShape="0">
                  <a:blip r:embed="rId6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6" name="object 294"/>
                <p:cNvSpPr/>
                <p:nvPr/>
              </p:nvSpPr>
              <p:spPr>
                <a:xfrm>
                  <a:off x="6303240" y="4362840"/>
                  <a:ext cx="159840" cy="27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466089">
                      <a:moveTo>
                        <a:pt x="0" y="0"/>
                      </a:moveTo>
                      <a:lnTo>
                        <a:pt x="0" y="465870"/>
                      </a:lnTo>
                      <a:lnTo>
                        <a:pt x="249667" y="315131"/>
                      </a:lnTo>
                      <a:lnTo>
                        <a:pt x="249678" y="144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7" name="object 295"/>
                <p:cNvSpPr/>
                <p:nvPr/>
              </p:nvSpPr>
              <p:spPr>
                <a:xfrm>
                  <a:off x="6439680" y="445104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8" name="object 296"/>
                <p:cNvSpPr/>
                <p:nvPr/>
              </p:nvSpPr>
              <p:spPr>
                <a:xfrm>
                  <a:off x="6442200" y="445608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65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43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69" name="object 297"/>
                <p:cNvSpPr/>
                <p:nvPr/>
              </p:nvSpPr>
              <p:spPr>
                <a:xfrm>
                  <a:off x="6305760" y="437580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0" name="object 298"/>
                <p:cNvSpPr/>
                <p:nvPr/>
              </p:nvSpPr>
              <p:spPr>
                <a:xfrm>
                  <a:off x="6308280" y="438084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54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1" name="object 299"/>
                <p:cNvSpPr/>
                <p:nvPr/>
              </p:nvSpPr>
              <p:spPr>
                <a:xfrm>
                  <a:off x="6439680" y="474120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2" name="object 300"/>
                <p:cNvSpPr/>
                <p:nvPr/>
              </p:nvSpPr>
              <p:spPr>
                <a:xfrm>
                  <a:off x="6442200" y="474624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65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43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3" name="object 301"/>
                <p:cNvSpPr/>
                <p:nvPr/>
              </p:nvSpPr>
              <p:spPr>
                <a:xfrm>
                  <a:off x="6305760" y="466596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4" name="object 302"/>
                <p:cNvSpPr/>
                <p:nvPr/>
              </p:nvSpPr>
              <p:spPr>
                <a:xfrm>
                  <a:off x="6308280" y="467100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54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5" name="object 303"/>
                <p:cNvSpPr/>
                <p:nvPr/>
              </p:nvSpPr>
              <p:spPr>
                <a:xfrm>
                  <a:off x="4041720" y="348480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42"/>
                      </a:lnTo>
                      <a:lnTo>
                        <a:pt x="249667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6" name="object 304"/>
                <p:cNvSpPr/>
                <p:nvPr/>
              </p:nvSpPr>
              <p:spPr>
                <a:xfrm>
                  <a:off x="4017240" y="3853080"/>
                  <a:ext cx="368640" cy="197640"/>
                </a:xfrm>
                <a:prstGeom prst="rect">
                  <a:avLst/>
                </a:prstGeom>
                <a:blipFill rotWithShape="0">
                  <a:blip r:embed="rId6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7" name="object 305"/>
                <p:cNvSpPr/>
                <p:nvPr/>
              </p:nvSpPr>
              <p:spPr>
                <a:xfrm>
                  <a:off x="4066200" y="3880440"/>
                  <a:ext cx="270720" cy="142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45" h="244475">
                      <a:moveTo>
                        <a:pt x="211553" y="0"/>
                      </a:moveTo>
                      <a:lnTo>
                        <a:pt x="0" y="122132"/>
                      </a:lnTo>
                      <a:lnTo>
                        <a:pt x="211553" y="244275"/>
                      </a:lnTo>
                      <a:lnTo>
                        <a:pt x="423107" y="122142"/>
                      </a:lnTo>
                      <a:lnTo>
                        <a:pt x="211553" y="0"/>
                      </a:lnTo>
                      <a:close/>
                    </a:path>
                  </a:pathLst>
                </a:custGeom>
                <a:solidFill>
                  <a:srgbClr val="232992">
                    <a:alpha val="67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8" name="object 306"/>
                <p:cNvSpPr/>
                <p:nvPr/>
              </p:nvSpPr>
              <p:spPr>
                <a:xfrm>
                  <a:off x="4041720" y="380880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67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79" name="object 307"/>
                <p:cNvSpPr/>
                <p:nvPr/>
              </p:nvSpPr>
              <p:spPr>
                <a:xfrm>
                  <a:off x="4201560" y="3569040"/>
                  <a:ext cx="159480" cy="408240"/>
                </a:xfrm>
                <a:prstGeom prst="rect">
                  <a:avLst/>
                </a:prstGeom>
                <a:blipFill rotWithShape="0">
                  <a:blip r:embed="rId6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0" name="object 308"/>
                <p:cNvSpPr/>
                <p:nvPr/>
              </p:nvSpPr>
              <p:spPr>
                <a:xfrm>
                  <a:off x="4041720" y="3569040"/>
                  <a:ext cx="159840" cy="40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697864">
                      <a:moveTo>
                        <a:pt x="0" y="0"/>
                      </a:moveTo>
                      <a:lnTo>
                        <a:pt x="0" y="553302"/>
                      </a:lnTo>
                      <a:lnTo>
                        <a:pt x="249667" y="697444"/>
                      </a:lnTo>
                      <a:lnTo>
                        <a:pt x="249667" y="144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1" name="object 309"/>
                <p:cNvSpPr/>
                <p:nvPr/>
              </p:nvSpPr>
              <p:spPr>
                <a:xfrm>
                  <a:off x="4052520" y="359064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25"/>
                      </a:lnTo>
                      <a:lnTo>
                        <a:pt x="215836" y="621939"/>
                      </a:lnTo>
                      <a:lnTo>
                        <a:pt x="215836" y="1246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2" name="object 310"/>
                <p:cNvSpPr/>
                <p:nvPr/>
              </p:nvSpPr>
              <p:spPr>
                <a:xfrm>
                  <a:off x="4225680" y="3647520"/>
                  <a:ext cx="111600" cy="248400"/>
                </a:xfrm>
                <a:prstGeom prst="rect">
                  <a:avLst/>
                </a:prstGeom>
                <a:blipFill rotWithShape="0">
                  <a:blip r:embed="rId7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3" name="object 311"/>
                <p:cNvSpPr/>
                <p:nvPr/>
              </p:nvSpPr>
              <p:spPr>
                <a:xfrm>
                  <a:off x="4041720" y="3567600"/>
                  <a:ext cx="319680" cy="8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146685">
                      <a:moveTo>
                        <a:pt x="4261" y="0"/>
                      </a:moveTo>
                      <a:lnTo>
                        <a:pt x="0" y="2460"/>
                      </a:lnTo>
                      <a:lnTo>
                        <a:pt x="249667" y="146613"/>
                      </a:lnTo>
                      <a:lnTo>
                        <a:pt x="258191" y="141692"/>
                      </a:lnTo>
                      <a:lnTo>
                        <a:pt x="249667" y="141692"/>
                      </a:lnTo>
                      <a:lnTo>
                        <a:pt x="4261" y="0"/>
                      </a:lnTo>
                      <a:close/>
                      <a:moveTo>
                        <a:pt x="495073" y="10"/>
                      </a:moveTo>
                      <a:lnTo>
                        <a:pt x="249667" y="141692"/>
                      </a:lnTo>
                      <a:lnTo>
                        <a:pt x="258191" y="141692"/>
                      </a:lnTo>
                      <a:lnTo>
                        <a:pt x="499335" y="2460"/>
                      </a:lnTo>
                      <a:lnTo>
                        <a:pt x="495073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4" name="object 312"/>
                <p:cNvSpPr/>
                <p:nvPr/>
              </p:nvSpPr>
              <p:spPr>
                <a:xfrm>
                  <a:off x="4041720" y="3501360"/>
                  <a:ext cx="275400" cy="129600"/>
                </a:xfrm>
                <a:prstGeom prst="rect">
                  <a:avLst/>
                </a:prstGeom>
                <a:blipFill rotWithShape="0">
                  <a:blip r:embed="rId7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5" name="object 313"/>
                <p:cNvSpPr/>
                <p:nvPr/>
              </p:nvSpPr>
              <p:spPr>
                <a:xfrm>
                  <a:off x="4151520" y="353340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505" y="813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6" name="object 314"/>
                <p:cNvSpPr/>
                <p:nvPr/>
              </p:nvSpPr>
              <p:spPr>
                <a:xfrm>
                  <a:off x="4148280" y="3531960"/>
                  <a:ext cx="59760" cy="28800"/>
                </a:xfrm>
                <a:prstGeom prst="rect">
                  <a:avLst/>
                </a:prstGeom>
                <a:blipFill rotWithShape="0">
                  <a:blip r:embed="rId7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7" name="object 315"/>
                <p:cNvSpPr/>
                <p:nvPr/>
              </p:nvSpPr>
              <p:spPr>
                <a:xfrm>
                  <a:off x="4167000" y="354168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31" y="4910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8" name="object 316"/>
                <p:cNvSpPr/>
                <p:nvPr/>
              </p:nvSpPr>
              <p:spPr>
                <a:xfrm>
                  <a:off x="4163760" y="3540240"/>
                  <a:ext cx="59760" cy="28800"/>
                </a:xfrm>
                <a:prstGeom prst="rect">
                  <a:avLst/>
                </a:prstGeom>
                <a:blipFill rotWithShape="0">
                  <a:blip r:embed="rId7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89" name="object 317"/>
                <p:cNvSpPr/>
                <p:nvPr/>
              </p:nvSpPr>
              <p:spPr>
                <a:xfrm>
                  <a:off x="4182840" y="354996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97" y="0"/>
                      </a:moveTo>
                      <a:lnTo>
                        <a:pt x="670" y="4329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505" y="8125"/>
                      </a:lnTo>
                      <a:lnTo>
                        <a:pt x="85431" y="4910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0" name="object 318"/>
                <p:cNvSpPr/>
                <p:nvPr/>
              </p:nvSpPr>
              <p:spPr>
                <a:xfrm>
                  <a:off x="4179600" y="3548520"/>
                  <a:ext cx="59760" cy="28800"/>
                </a:xfrm>
                <a:prstGeom prst="rect">
                  <a:avLst/>
                </a:prstGeom>
                <a:blipFill rotWithShape="0">
                  <a:blip r:embed="rId7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1" name="object 319"/>
                <p:cNvSpPr/>
                <p:nvPr/>
              </p:nvSpPr>
              <p:spPr>
                <a:xfrm>
                  <a:off x="4198320" y="355788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494" y="813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2" name="object 320"/>
                <p:cNvSpPr/>
                <p:nvPr/>
              </p:nvSpPr>
              <p:spPr>
                <a:xfrm>
                  <a:off x="4195080" y="3556440"/>
                  <a:ext cx="59760" cy="28800"/>
                </a:xfrm>
                <a:prstGeom prst="rect">
                  <a:avLst/>
                </a:prstGeom>
                <a:blipFill rotWithShape="0">
                  <a:blip r:embed="rId7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3" name="object 321"/>
                <p:cNvSpPr/>
                <p:nvPr/>
              </p:nvSpPr>
              <p:spPr>
                <a:xfrm>
                  <a:off x="4041720" y="3569040"/>
                  <a:ext cx="159840" cy="27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466089">
                      <a:moveTo>
                        <a:pt x="0" y="0"/>
                      </a:moveTo>
                      <a:lnTo>
                        <a:pt x="0" y="465860"/>
                      </a:lnTo>
                      <a:lnTo>
                        <a:pt x="249667" y="315121"/>
                      </a:lnTo>
                      <a:lnTo>
                        <a:pt x="249667" y="14413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4" name="object 322"/>
                <p:cNvSpPr/>
                <p:nvPr/>
              </p:nvSpPr>
              <p:spPr>
                <a:xfrm>
                  <a:off x="4178160" y="3657240"/>
                  <a:ext cx="16920" cy="18000"/>
                </a:xfrm>
                <a:prstGeom prst="rect">
                  <a:avLst/>
                </a:prstGeom>
                <a:blipFill rotWithShape="0"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5" name="object 323"/>
                <p:cNvSpPr/>
                <p:nvPr/>
              </p:nvSpPr>
              <p:spPr>
                <a:xfrm>
                  <a:off x="4180680" y="366228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4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79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79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6" name="object 324"/>
                <p:cNvSpPr/>
                <p:nvPr/>
              </p:nvSpPr>
              <p:spPr>
                <a:xfrm>
                  <a:off x="4043880" y="3582000"/>
                  <a:ext cx="16920" cy="18000"/>
                </a:xfrm>
                <a:prstGeom prst="rect">
                  <a:avLst/>
                </a:prstGeom>
                <a:blipFill rotWithShape="0"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7" name="object 325"/>
                <p:cNvSpPr/>
                <p:nvPr/>
              </p:nvSpPr>
              <p:spPr>
                <a:xfrm>
                  <a:off x="4046760" y="358704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4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68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68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8" name="object 326"/>
                <p:cNvSpPr/>
                <p:nvPr/>
              </p:nvSpPr>
              <p:spPr>
                <a:xfrm>
                  <a:off x="4178160" y="3947400"/>
                  <a:ext cx="16920" cy="18000"/>
                </a:xfrm>
                <a:prstGeom prst="rect">
                  <a:avLst/>
                </a:prstGeom>
                <a:blipFill rotWithShape="0"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299" name="object 327"/>
                <p:cNvSpPr/>
                <p:nvPr/>
              </p:nvSpPr>
              <p:spPr>
                <a:xfrm>
                  <a:off x="4180680" y="395244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79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79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0" name="object 328"/>
                <p:cNvSpPr/>
                <p:nvPr/>
              </p:nvSpPr>
              <p:spPr>
                <a:xfrm>
                  <a:off x="4043880" y="3872160"/>
                  <a:ext cx="16920" cy="18000"/>
                </a:xfrm>
                <a:prstGeom prst="rect">
                  <a:avLst/>
                </a:prstGeom>
                <a:blipFill rotWithShape="0"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1" name="object 329"/>
                <p:cNvSpPr/>
                <p:nvPr/>
              </p:nvSpPr>
              <p:spPr>
                <a:xfrm>
                  <a:off x="4046760" y="387720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68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68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2" name="object 330"/>
                <p:cNvSpPr/>
                <p:nvPr/>
              </p:nvSpPr>
              <p:spPr>
                <a:xfrm>
                  <a:off x="3869640" y="357552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78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3" name="object 331"/>
                <p:cNvSpPr/>
                <p:nvPr/>
              </p:nvSpPr>
              <p:spPr>
                <a:xfrm>
                  <a:off x="3611520" y="3910680"/>
                  <a:ext cx="552960" cy="2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4" h="499110">
                      <a:moveTo>
                        <a:pt x="652514" y="0"/>
                      </a:moveTo>
                      <a:lnTo>
                        <a:pt x="0" y="376543"/>
                      </a:lnTo>
                      <a:lnTo>
                        <a:pt x="211564" y="498686"/>
                      </a:lnTo>
                      <a:lnTo>
                        <a:pt x="864067" y="122142"/>
                      </a:lnTo>
                      <a:lnTo>
                        <a:pt x="652514" y="0"/>
                      </a:lnTo>
                      <a:close/>
                    </a:path>
                  </a:pathLst>
                </a:custGeom>
                <a:solidFill>
                  <a:srgbClr val="232992">
                    <a:alpha val="67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4" name="object 332"/>
                <p:cNvSpPr/>
                <p:nvPr/>
              </p:nvSpPr>
              <p:spPr>
                <a:xfrm>
                  <a:off x="3869640" y="389952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78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5" name="object 333"/>
                <p:cNvSpPr/>
                <p:nvPr/>
              </p:nvSpPr>
              <p:spPr>
                <a:xfrm>
                  <a:off x="4029480" y="3660120"/>
                  <a:ext cx="159480" cy="408240"/>
                </a:xfrm>
                <a:prstGeom prst="rect">
                  <a:avLst/>
                </a:prstGeom>
                <a:blipFill rotWithShape="0">
                  <a:blip r:embed="rId7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6" name="object 334"/>
                <p:cNvSpPr/>
                <p:nvPr/>
              </p:nvSpPr>
              <p:spPr>
                <a:xfrm>
                  <a:off x="3869640" y="3660120"/>
                  <a:ext cx="159840" cy="40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697864">
                      <a:moveTo>
                        <a:pt x="0" y="0"/>
                      </a:moveTo>
                      <a:lnTo>
                        <a:pt x="0" y="553312"/>
                      </a:lnTo>
                      <a:lnTo>
                        <a:pt x="249678" y="697455"/>
                      </a:lnTo>
                      <a:lnTo>
                        <a:pt x="249678" y="144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7" name="object 335"/>
                <p:cNvSpPr/>
                <p:nvPr/>
              </p:nvSpPr>
              <p:spPr>
                <a:xfrm>
                  <a:off x="3880440" y="368136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25"/>
                      </a:lnTo>
                      <a:lnTo>
                        <a:pt x="215846" y="621939"/>
                      </a:lnTo>
                      <a:lnTo>
                        <a:pt x="215846" y="1246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8" name="object 336"/>
                <p:cNvSpPr/>
                <p:nvPr/>
              </p:nvSpPr>
              <p:spPr>
                <a:xfrm>
                  <a:off x="4053600" y="3738240"/>
                  <a:ext cx="111600" cy="248400"/>
                </a:xfrm>
                <a:prstGeom prst="rect">
                  <a:avLst/>
                </a:prstGeom>
                <a:blipFill rotWithShape="0">
                  <a:blip r:embed="rId7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09" name="object 337"/>
                <p:cNvSpPr/>
                <p:nvPr/>
              </p:nvSpPr>
              <p:spPr>
                <a:xfrm>
                  <a:off x="3869640" y="3658680"/>
                  <a:ext cx="319680" cy="8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146685">
                      <a:moveTo>
                        <a:pt x="4261" y="0"/>
                      </a:moveTo>
                      <a:lnTo>
                        <a:pt x="0" y="2450"/>
                      </a:lnTo>
                      <a:lnTo>
                        <a:pt x="249667" y="146602"/>
                      </a:lnTo>
                      <a:lnTo>
                        <a:pt x="258191" y="141681"/>
                      </a:lnTo>
                      <a:lnTo>
                        <a:pt x="249667" y="141681"/>
                      </a:lnTo>
                      <a:lnTo>
                        <a:pt x="4261" y="0"/>
                      </a:lnTo>
                      <a:close/>
                      <a:moveTo>
                        <a:pt x="495073" y="0"/>
                      </a:moveTo>
                      <a:lnTo>
                        <a:pt x="249667" y="141681"/>
                      </a:lnTo>
                      <a:lnTo>
                        <a:pt x="258191" y="141681"/>
                      </a:lnTo>
                      <a:lnTo>
                        <a:pt x="499335" y="2460"/>
                      </a:lnTo>
                      <a:lnTo>
                        <a:pt x="49507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0" name="object 338"/>
                <p:cNvSpPr/>
                <p:nvPr/>
              </p:nvSpPr>
              <p:spPr>
                <a:xfrm>
                  <a:off x="3869640" y="3592080"/>
                  <a:ext cx="275400" cy="129600"/>
                </a:xfrm>
                <a:prstGeom prst="rect">
                  <a:avLst/>
                </a:prstGeom>
                <a:blipFill rotWithShape="0">
                  <a:blip r:embed="rId7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1" name="object 339"/>
                <p:cNvSpPr/>
                <p:nvPr/>
              </p:nvSpPr>
              <p:spPr>
                <a:xfrm>
                  <a:off x="3979440" y="362412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97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505" y="8125"/>
                      </a:lnTo>
                      <a:lnTo>
                        <a:pt x="85431" y="4921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2" name="object 340"/>
                <p:cNvSpPr/>
                <p:nvPr/>
              </p:nvSpPr>
              <p:spPr>
                <a:xfrm>
                  <a:off x="3976200" y="3622680"/>
                  <a:ext cx="59760" cy="28800"/>
                </a:xfrm>
                <a:prstGeom prst="rect">
                  <a:avLst/>
                </a:prstGeom>
                <a:blipFill rotWithShape="0">
                  <a:blip r:embed="rId5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3" name="object 341"/>
                <p:cNvSpPr/>
                <p:nvPr/>
              </p:nvSpPr>
              <p:spPr>
                <a:xfrm>
                  <a:off x="3994920" y="363240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86" y="0"/>
                      </a:moveTo>
                      <a:lnTo>
                        <a:pt x="670" y="4329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31" y="4910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4" name="object 342"/>
                <p:cNvSpPr/>
                <p:nvPr/>
              </p:nvSpPr>
              <p:spPr>
                <a:xfrm>
                  <a:off x="3991680" y="3630960"/>
                  <a:ext cx="59760" cy="28800"/>
                </a:xfrm>
                <a:prstGeom prst="rect">
                  <a:avLst/>
                </a:prstGeom>
                <a:blipFill rotWithShape="0">
                  <a:blip r:embed="rId7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5" name="object 343"/>
                <p:cNvSpPr/>
                <p:nvPr/>
              </p:nvSpPr>
              <p:spPr>
                <a:xfrm>
                  <a:off x="4010400" y="364068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97" y="0"/>
                      </a:moveTo>
                      <a:lnTo>
                        <a:pt x="680" y="43307"/>
                      </a:lnTo>
                      <a:lnTo>
                        <a:pt x="0" y="47077"/>
                      </a:lnTo>
                      <a:lnTo>
                        <a:pt x="8041" y="51705"/>
                      </a:lnTo>
                      <a:lnTo>
                        <a:pt x="83505" y="8135"/>
                      </a:lnTo>
                      <a:lnTo>
                        <a:pt x="85431" y="4921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6" name="object 344"/>
                <p:cNvSpPr/>
                <p:nvPr/>
              </p:nvSpPr>
              <p:spPr>
                <a:xfrm>
                  <a:off x="4007160" y="3639240"/>
                  <a:ext cx="59760" cy="28800"/>
                </a:xfrm>
                <a:prstGeom prst="rect">
                  <a:avLst/>
                </a:prstGeom>
                <a:blipFill rotWithShape="0">
                  <a:blip r:embed="rId8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7" name="object 345"/>
                <p:cNvSpPr/>
                <p:nvPr/>
              </p:nvSpPr>
              <p:spPr>
                <a:xfrm>
                  <a:off x="4026240" y="364896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505" y="813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8" name="object 346"/>
                <p:cNvSpPr/>
                <p:nvPr/>
              </p:nvSpPr>
              <p:spPr>
                <a:xfrm>
                  <a:off x="4023000" y="3647520"/>
                  <a:ext cx="59760" cy="28800"/>
                </a:xfrm>
                <a:prstGeom prst="rect">
                  <a:avLst/>
                </a:prstGeom>
                <a:blipFill rotWithShape="0">
                  <a:blip r:embed="rId6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19" name="object 347"/>
                <p:cNvSpPr/>
                <p:nvPr/>
              </p:nvSpPr>
              <p:spPr>
                <a:xfrm>
                  <a:off x="3869640" y="3660120"/>
                  <a:ext cx="159840" cy="27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466089">
                      <a:moveTo>
                        <a:pt x="0" y="0"/>
                      </a:moveTo>
                      <a:lnTo>
                        <a:pt x="0" y="465870"/>
                      </a:lnTo>
                      <a:lnTo>
                        <a:pt x="249667" y="315131"/>
                      </a:lnTo>
                      <a:lnTo>
                        <a:pt x="249678" y="144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0" name="object 348"/>
                <p:cNvSpPr/>
                <p:nvPr/>
              </p:nvSpPr>
              <p:spPr>
                <a:xfrm>
                  <a:off x="4006080" y="374796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1" name="object 349"/>
                <p:cNvSpPr/>
                <p:nvPr/>
              </p:nvSpPr>
              <p:spPr>
                <a:xfrm>
                  <a:off x="4008600" y="375300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65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43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2" name="object 350"/>
                <p:cNvSpPr/>
                <p:nvPr/>
              </p:nvSpPr>
              <p:spPr>
                <a:xfrm>
                  <a:off x="3871800" y="367272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3" name="object 351"/>
                <p:cNvSpPr/>
                <p:nvPr/>
              </p:nvSpPr>
              <p:spPr>
                <a:xfrm>
                  <a:off x="3874680" y="367776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4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79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79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4" name="object 352"/>
                <p:cNvSpPr/>
                <p:nvPr/>
              </p:nvSpPr>
              <p:spPr>
                <a:xfrm>
                  <a:off x="4006080" y="403848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5" name="object 353"/>
                <p:cNvSpPr/>
                <p:nvPr/>
              </p:nvSpPr>
              <p:spPr>
                <a:xfrm>
                  <a:off x="4008600" y="404316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65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65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43"/>
                      </a:lnTo>
                      <a:lnTo>
                        <a:pt x="2565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6" name="object 354"/>
                <p:cNvSpPr/>
                <p:nvPr/>
              </p:nvSpPr>
              <p:spPr>
                <a:xfrm>
                  <a:off x="3871800" y="396288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7" name="object 355"/>
                <p:cNvSpPr/>
                <p:nvPr/>
              </p:nvSpPr>
              <p:spPr>
                <a:xfrm>
                  <a:off x="3874680" y="396792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79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79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8" name="object 356"/>
                <p:cNvSpPr/>
                <p:nvPr/>
              </p:nvSpPr>
              <p:spPr>
                <a:xfrm>
                  <a:off x="3831480" y="3938040"/>
                  <a:ext cx="677520" cy="354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545" h="606425">
                      <a:moveTo>
                        <a:pt x="846717" y="0"/>
                      </a:moveTo>
                      <a:lnTo>
                        <a:pt x="572914" y="155471"/>
                      </a:lnTo>
                      <a:lnTo>
                        <a:pt x="573113" y="155586"/>
                      </a:lnTo>
                      <a:lnTo>
                        <a:pt x="0" y="486309"/>
                      </a:lnTo>
                      <a:lnTo>
                        <a:pt x="215239" y="606327"/>
                      </a:lnTo>
                      <a:lnTo>
                        <a:pt x="789431" y="274986"/>
                      </a:lnTo>
                      <a:lnTo>
                        <a:pt x="789274" y="274881"/>
                      </a:lnTo>
                      <a:lnTo>
                        <a:pt x="1058281" y="122142"/>
                      </a:lnTo>
                      <a:lnTo>
                        <a:pt x="846717" y="0"/>
                      </a:lnTo>
                      <a:close/>
                    </a:path>
                  </a:pathLst>
                </a:custGeom>
                <a:solidFill>
                  <a:srgbClr val="232992">
                    <a:alpha val="50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29" name="object 357"/>
                <p:cNvSpPr/>
                <p:nvPr/>
              </p:nvSpPr>
              <p:spPr>
                <a:xfrm>
                  <a:off x="4213800" y="357552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57" y="0"/>
                      </a:moveTo>
                      <a:lnTo>
                        <a:pt x="0" y="144131"/>
                      </a:lnTo>
                      <a:lnTo>
                        <a:pt x="249667" y="288284"/>
                      </a:lnTo>
                      <a:lnTo>
                        <a:pt x="499335" y="144142"/>
                      </a:lnTo>
                      <a:lnTo>
                        <a:pt x="249657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0" name="object 358"/>
                <p:cNvSpPr/>
                <p:nvPr/>
              </p:nvSpPr>
              <p:spPr>
                <a:xfrm>
                  <a:off x="4213800" y="389952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57" y="0"/>
                      </a:moveTo>
                      <a:lnTo>
                        <a:pt x="0" y="144131"/>
                      </a:lnTo>
                      <a:lnTo>
                        <a:pt x="249667" y="288284"/>
                      </a:lnTo>
                      <a:lnTo>
                        <a:pt x="499335" y="144142"/>
                      </a:lnTo>
                      <a:lnTo>
                        <a:pt x="24965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1" name="object 359"/>
                <p:cNvSpPr/>
                <p:nvPr/>
              </p:nvSpPr>
              <p:spPr>
                <a:xfrm>
                  <a:off x="4374000" y="3660120"/>
                  <a:ext cx="159480" cy="408240"/>
                </a:xfrm>
                <a:prstGeom prst="rect">
                  <a:avLst/>
                </a:prstGeom>
                <a:blipFill rotWithShape="0">
                  <a:blip r:embed="rId8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2" name="object 360"/>
                <p:cNvSpPr/>
                <p:nvPr/>
              </p:nvSpPr>
              <p:spPr>
                <a:xfrm>
                  <a:off x="4213800" y="3660120"/>
                  <a:ext cx="159840" cy="40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697864">
                      <a:moveTo>
                        <a:pt x="0" y="0"/>
                      </a:moveTo>
                      <a:lnTo>
                        <a:pt x="0" y="553312"/>
                      </a:lnTo>
                      <a:lnTo>
                        <a:pt x="249667" y="697455"/>
                      </a:lnTo>
                      <a:lnTo>
                        <a:pt x="249667" y="144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3" name="object 361"/>
                <p:cNvSpPr/>
                <p:nvPr/>
              </p:nvSpPr>
              <p:spPr>
                <a:xfrm>
                  <a:off x="4224960" y="368136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25"/>
                      </a:lnTo>
                      <a:lnTo>
                        <a:pt x="215836" y="621939"/>
                      </a:lnTo>
                      <a:lnTo>
                        <a:pt x="215836" y="1246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4" name="object 362"/>
                <p:cNvSpPr/>
                <p:nvPr/>
              </p:nvSpPr>
              <p:spPr>
                <a:xfrm>
                  <a:off x="4397760" y="3738240"/>
                  <a:ext cx="111600" cy="248400"/>
                </a:xfrm>
                <a:prstGeom prst="rect">
                  <a:avLst/>
                </a:prstGeom>
                <a:blipFill rotWithShape="0">
                  <a:blip r:embed="rId8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5" name="object 363"/>
                <p:cNvSpPr/>
                <p:nvPr/>
              </p:nvSpPr>
              <p:spPr>
                <a:xfrm>
                  <a:off x="4213800" y="3658680"/>
                  <a:ext cx="319680" cy="8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146685">
                      <a:moveTo>
                        <a:pt x="4261" y="0"/>
                      </a:moveTo>
                      <a:lnTo>
                        <a:pt x="0" y="2450"/>
                      </a:lnTo>
                      <a:lnTo>
                        <a:pt x="249667" y="146602"/>
                      </a:lnTo>
                      <a:lnTo>
                        <a:pt x="258191" y="141681"/>
                      </a:lnTo>
                      <a:lnTo>
                        <a:pt x="249667" y="141681"/>
                      </a:lnTo>
                      <a:lnTo>
                        <a:pt x="4261" y="0"/>
                      </a:lnTo>
                      <a:close/>
                      <a:moveTo>
                        <a:pt x="495073" y="0"/>
                      </a:moveTo>
                      <a:lnTo>
                        <a:pt x="249667" y="141681"/>
                      </a:lnTo>
                      <a:lnTo>
                        <a:pt x="258191" y="141681"/>
                      </a:lnTo>
                      <a:lnTo>
                        <a:pt x="499335" y="2460"/>
                      </a:lnTo>
                      <a:lnTo>
                        <a:pt x="49507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6" name="object 364"/>
                <p:cNvSpPr/>
                <p:nvPr/>
              </p:nvSpPr>
              <p:spPr>
                <a:xfrm>
                  <a:off x="4213800" y="3592080"/>
                  <a:ext cx="275400" cy="129600"/>
                </a:xfrm>
                <a:prstGeom prst="rect">
                  <a:avLst/>
                </a:prstGeom>
                <a:blipFill rotWithShape="0">
                  <a:blip r:embed="rId8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7" name="object 365"/>
                <p:cNvSpPr/>
                <p:nvPr/>
              </p:nvSpPr>
              <p:spPr>
                <a:xfrm>
                  <a:off x="4323600" y="362412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8" name="object 366"/>
                <p:cNvSpPr/>
                <p:nvPr/>
              </p:nvSpPr>
              <p:spPr>
                <a:xfrm>
                  <a:off x="4320360" y="3622680"/>
                  <a:ext cx="59760" cy="28800"/>
                </a:xfrm>
                <a:prstGeom prst="rect">
                  <a:avLst/>
                </a:prstGeom>
                <a:blipFill rotWithShape="0">
                  <a:blip r:embed="rId6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39" name="object 367"/>
                <p:cNvSpPr/>
                <p:nvPr/>
              </p:nvSpPr>
              <p:spPr>
                <a:xfrm>
                  <a:off x="4339440" y="363240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97" y="0"/>
                      </a:moveTo>
                      <a:lnTo>
                        <a:pt x="680" y="43297"/>
                      </a:lnTo>
                      <a:lnTo>
                        <a:pt x="0" y="47066"/>
                      </a:lnTo>
                      <a:lnTo>
                        <a:pt x="8041" y="51694"/>
                      </a:lnTo>
                      <a:lnTo>
                        <a:pt x="83505" y="8125"/>
                      </a:lnTo>
                      <a:lnTo>
                        <a:pt x="85431" y="4910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0" name="object 368"/>
                <p:cNvSpPr/>
                <p:nvPr/>
              </p:nvSpPr>
              <p:spPr>
                <a:xfrm>
                  <a:off x="4335840" y="3630960"/>
                  <a:ext cx="59760" cy="28800"/>
                </a:xfrm>
                <a:prstGeom prst="rect">
                  <a:avLst/>
                </a:prstGeom>
                <a:blipFill rotWithShape="0">
                  <a:blip r:embed="rId6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1" name="object 369"/>
                <p:cNvSpPr/>
                <p:nvPr/>
              </p:nvSpPr>
              <p:spPr>
                <a:xfrm>
                  <a:off x="4354920" y="364068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77"/>
                      </a:lnTo>
                      <a:lnTo>
                        <a:pt x="8031" y="51705"/>
                      </a:lnTo>
                      <a:lnTo>
                        <a:pt x="83494" y="813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2" name="object 370"/>
                <p:cNvSpPr/>
                <p:nvPr/>
              </p:nvSpPr>
              <p:spPr>
                <a:xfrm>
                  <a:off x="4351680" y="3639240"/>
                  <a:ext cx="59760" cy="28800"/>
                </a:xfrm>
                <a:prstGeom prst="rect">
                  <a:avLst/>
                </a:prstGeom>
                <a:blipFill rotWithShape="0">
                  <a:blip r:embed="rId8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3" name="object 371"/>
                <p:cNvSpPr/>
                <p:nvPr/>
              </p:nvSpPr>
              <p:spPr>
                <a:xfrm>
                  <a:off x="4370400" y="364896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494" y="8135"/>
                      </a:lnTo>
                      <a:lnTo>
                        <a:pt x="8542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4" name="object 372"/>
                <p:cNvSpPr/>
                <p:nvPr/>
              </p:nvSpPr>
              <p:spPr>
                <a:xfrm>
                  <a:off x="4367160" y="3647520"/>
                  <a:ext cx="59760" cy="28800"/>
                </a:xfrm>
                <a:prstGeom prst="rect">
                  <a:avLst/>
                </a:prstGeom>
                <a:blipFill rotWithShape="0">
                  <a:blip r:embed="rId8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5" name="object 373"/>
                <p:cNvSpPr/>
                <p:nvPr/>
              </p:nvSpPr>
              <p:spPr>
                <a:xfrm>
                  <a:off x="4213800" y="3660120"/>
                  <a:ext cx="159840" cy="27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466089">
                      <a:moveTo>
                        <a:pt x="0" y="0"/>
                      </a:moveTo>
                      <a:lnTo>
                        <a:pt x="0" y="465870"/>
                      </a:lnTo>
                      <a:lnTo>
                        <a:pt x="249667" y="315131"/>
                      </a:lnTo>
                      <a:lnTo>
                        <a:pt x="249667" y="144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6" name="object 374"/>
                <p:cNvSpPr/>
                <p:nvPr/>
              </p:nvSpPr>
              <p:spPr>
                <a:xfrm>
                  <a:off x="4350240" y="374796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7" name="object 375"/>
                <p:cNvSpPr/>
                <p:nvPr/>
              </p:nvSpPr>
              <p:spPr>
                <a:xfrm>
                  <a:off x="4353120" y="375300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8" name="object 376"/>
                <p:cNvSpPr/>
                <p:nvPr/>
              </p:nvSpPr>
              <p:spPr>
                <a:xfrm>
                  <a:off x="4216320" y="367272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9" name="object 377"/>
                <p:cNvSpPr/>
                <p:nvPr/>
              </p:nvSpPr>
              <p:spPr>
                <a:xfrm>
                  <a:off x="4218840" y="367776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4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68" y="16837"/>
                      </a:lnTo>
                      <a:lnTo>
                        <a:pt x="11423" y="15360"/>
                      </a:lnTo>
                      <a:lnTo>
                        <a:pt x="11423" y="8062"/>
                      </a:lnTo>
                      <a:lnTo>
                        <a:pt x="8868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0" name="object 378"/>
                <p:cNvSpPr/>
                <p:nvPr/>
              </p:nvSpPr>
              <p:spPr>
                <a:xfrm>
                  <a:off x="4350240" y="403848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1" name="object 379"/>
                <p:cNvSpPr/>
                <p:nvPr/>
              </p:nvSpPr>
              <p:spPr>
                <a:xfrm>
                  <a:off x="4353120" y="404316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2" name="object 380"/>
                <p:cNvSpPr/>
                <p:nvPr/>
              </p:nvSpPr>
              <p:spPr>
                <a:xfrm>
                  <a:off x="4216320" y="396288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3" name="object 381"/>
                <p:cNvSpPr/>
                <p:nvPr/>
              </p:nvSpPr>
              <p:spPr>
                <a:xfrm>
                  <a:off x="4218840" y="396792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68" y="16837"/>
                      </a:lnTo>
                      <a:lnTo>
                        <a:pt x="11423" y="15360"/>
                      </a:lnTo>
                      <a:lnTo>
                        <a:pt x="11423" y="8062"/>
                      </a:lnTo>
                      <a:lnTo>
                        <a:pt x="8868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4" name="object 382"/>
                <p:cNvSpPr/>
                <p:nvPr/>
              </p:nvSpPr>
              <p:spPr>
                <a:xfrm>
                  <a:off x="4041720" y="366516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67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BBD4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5" name="object 383"/>
                <p:cNvSpPr/>
                <p:nvPr/>
              </p:nvSpPr>
              <p:spPr>
                <a:xfrm>
                  <a:off x="4041720" y="3747960"/>
                  <a:ext cx="319680" cy="8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146685">
                      <a:moveTo>
                        <a:pt x="4261" y="0"/>
                      </a:moveTo>
                      <a:lnTo>
                        <a:pt x="0" y="2450"/>
                      </a:lnTo>
                      <a:lnTo>
                        <a:pt x="249667" y="146602"/>
                      </a:lnTo>
                      <a:lnTo>
                        <a:pt x="258191" y="141681"/>
                      </a:lnTo>
                      <a:lnTo>
                        <a:pt x="249667" y="141681"/>
                      </a:lnTo>
                      <a:lnTo>
                        <a:pt x="4261" y="0"/>
                      </a:lnTo>
                      <a:close/>
                      <a:moveTo>
                        <a:pt x="495073" y="0"/>
                      </a:moveTo>
                      <a:lnTo>
                        <a:pt x="249667" y="141681"/>
                      </a:lnTo>
                      <a:lnTo>
                        <a:pt x="258191" y="141681"/>
                      </a:lnTo>
                      <a:lnTo>
                        <a:pt x="499335" y="2460"/>
                      </a:lnTo>
                      <a:lnTo>
                        <a:pt x="49507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6" name="object 384"/>
                <p:cNvSpPr/>
                <p:nvPr/>
              </p:nvSpPr>
              <p:spPr>
                <a:xfrm>
                  <a:off x="4041720" y="3989160"/>
                  <a:ext cx="319680" cy="168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745" h="288289">
                      <a:moveTo>
                        <a:pt x="249667" y="0"/>
                      </a:moveTo>
                      <a:lnTo>
                        <a:pt x="0" y="144131"/>
                      </a:lnTo>
                      <a:lnTo>
                        <a:pt x="249667" y="288284"/>
                      </a:lnTo>
                      <a:lnTo>
                        <a:pt x="499335" y="144142"/>
                      </a:lnTo>
                      <a:lnTo>
                        <a:pt x="24966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7" name="object 385"/>
                <p:cNvSpPr/>
                <p:nvPr/>
              </p:nvSpPr>
              <p:spPr>
                <a:xfrm>
                  <a:off x="4201560" y="3749400"/>
                  <a:ext cx="159480" cy="408240"/>
                </a:xfrm>
                <a:prstGeom prst="rect">
                  <a:avLst/>
                </a:prstGeom>
                <a:blipFill rotWithShape="0">
                  <a:blip r:embed="rId5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8" name="object 386"/>
                <p:cNvSpPr/>
                <p:nvPr/>
              </p:nvSpPr>
              <p:spPr>
                <a:xfrm>
                  <a:off x="4041720" y="3749400"/>
                  <a:ext cx="159840" cy="40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697864">
                      <a:moveTo>
                        <a:pt x="0" y="0"/>
                      </a:moveTo>
                      <a:lnTo>
                        <a:pt x="0" y="553312"/>
                      </a:lnTo>
                      <a:lnTo>
                        <a:pt x="249667" y="697455"/>
                      </a:lnTo>
                      <a:lnTo>
                        <a:pt x="249667" y="1441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2992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59" name="object 387"/>
                <p:cNvSpPr/>
                <p:nvPr/>
              </p:nvSpPr>
              <p:spPr>
                <a:xfrm>
                  <a:off x="4052520" y="377100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25"/>
                      </a:lnTo>
                      <a:lnTo>
                        <a:pt x="215836" y="621939"/>
                      </a:lnTo>
                      <a:lnTo>
                        <a:pt x="215836" y="1246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0" name="object 388"/>
                <p:cNvSpPr/>
                <p:nvPr/>
              </p:nvSpPr>
              <p:spPr>
                <a:xfrm>
                  <a:off x="4052520" y="3771000"/>
                  <a:ext cx="137880" cy="363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00" h="622300">
                      <a:moveTo>
                        <a:pt x="0" y="0"/>
                      </a:moveTo>
                      <a:lnTo>
                        <a:pt x="0" y="497325"/>
                      </a:lnTo>
                      <a:lnTo>
                        <a:pt x="215836" y="621939"/>
                      </a:lnTo>
                      <a:lnTo>
                        <a:pt x="215836" y="617782"/>
                      </a:lnTo>
                      <a:lnTo>
                        <a:pt x="3277" y="495052"/>
                      </a:lnTo>
                      <a:lnTo>
                        <a:pt x="3277" y="18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A8FF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1" name="object 389"/>
                <p:cNvSpPr/>
                <p:nvPr/>
              </p:nvSpPr>
              <p:spPr>
                <a:xfrm>
                  <a:off x="4225680" y="3827880"/>
                  <a:ext cx="111600" cy="248400"/>
                </a:xfrm>
                <a:prstGeom prst="rect">
                  <a:avLst/>
                </a:prstGeom>
                <a:blipFill rotWithShape="0">
                  <a:blip r:embed="rId8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2" name="object 390"/>
                <p:cNvSpPr/>
                <p:nvPr/>
              </p:nvSpPr>
              <p:spPr>
                <a:xfrm>
                  <a:off x="4041720" y="3681720"/>
                  <a:ext cx="275400" cy="129600"/>
                </a:xfrm>
                <a:prstGeom prst="rect">
                  <a:avLst/>
                </a:prstGeom>
                <a:blipFill rotWithShape="0">
                  <a:blip r:embed="rId8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3" name="object 391"/>
                <p:cNvSpPr/>
                <p:nvPr/>
              </p:nvSpPr>
              <p:spPr>
                <a:xfrm>
                  <a:off x="4151520" y="371376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69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505" y="812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4" name="object 392"/>
                <p:cNvSpPr/>
                <p:nvPr/>
              </p:nvSpPr>
              <p:spPr>
                <a:xfrm>
                  <a:off x="4148280" y="3712320"/>
                  <a:ext cx="59760" cy="28800"/>
                </a:xfrm>
                <a:prstGeom prst="rect">
                  <a:avLst/>
                </a:prstGeom>
                <a:blipFill rotWithShape="0">
                  <a:blip r:embed="rId5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5" name="object 393"/>
                <p:cNvSpPr/>
                <p:nvPr/>
              </p:nvSpPr>
              <p:spPr>
                <a:xfrm>
                  <a:off x="4167000" y="372204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297"/>
                      </a:lnTo>
                      <a:lnTo>
                        <a:pt x="0" y="47066"/>
                      </a:lnTo>
                      <a:lnTo>
                        <a:pt x="8031" y="51694"/>
                      </a:lnTo>
                      <a:lnTo>
                        <a:pt x="83494" y="8125"/>
                      </a:lnTo>
                      <a:lnTo>
                        <a:pt x="85431" y="4910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6" name="object 394"/>
                <p:cNvSpPr/>
                <p:nvPr/>
              </p:nvSpPr>
              <p:spPr>
                <a:xfrm>
                  <a:off x="4163760" y="3720600"/>
                  <a:ext cx="59760" cy="28800"/>
                </a:xfrm>
                <a:prstGeom prst="rect">
                  <a:avLst/>
                </a:prstGeom>
                <a:blipFill rotWithShape="0">
                  <a:blip r:embed="rId8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7" name="object 395"/>
                <p:cNvSpPr/>
                <p:nvPr/>
              </p:nvSpPr>
              <p:spPr>
                <a:xfrm>
                  <a:off x="4182840" y="372996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97" y="0"/>
                      </a:moveTo>
                      <a:lnTo>
                        <a:pt x="670" y="43307"/>
                      </a:lnTo>
                      <a:lnTo>
                        <a:pt x="0" y="47077"/>
                      </a:lnTo>
                      <a:lnTo>
                        <a:pt x="8031" y="51705"/>
                      </a:lnTo>
                      <a:lnTo>
                        <a:pt x="83505" y="8135"/>
                      </a:lnTo>
                      <a:lnTo>
                        <a:pt x="85431" y="4921"/>
                      </a:lnTo>
                      <a:lnTo>
                        <a:pt x="75097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8" name="object 396"/>
                <p:cNvSpPr/>
                <p:nvPr/>
              </p:nvSpPr>
              <p:spPr>
                <a:xfrm>
                  <a:off x="4179600" y="3728520"/>
                  <a:ext cx="59760" cy="28800"/>
                </a:xfrm>
                <a:prstGeom prst="rect">
                  <a:avLst/>
                </a:prstGeom>
                <a:blipFill rotWithShape="0">
                  <a:blip r:embed="rId8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69" name="object 397"/>
                <p:cNvSpPr/>
                <p:nvPr/>
              </p:nvSpPr>
              <p:spPr>
                <a:xfrm>
                  <a:off x="4198320" y="3738240"/>
                  <a:ext cx="54360" cy="30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" h="52070">
                      <a:moveTo>
                        <a:pt x="75086" y="0"/>
                      </a:moveTo>
                      <a:lnTo>
                        <a:pt x="670" y="43307"/>
                      </a:lnTo>
                      <a:lnTo>
                        <a:pt x="0" y="47066"/>
                      </a:lnTo>
                      <a:lnTo>
                        <a:pt x="8031" y="51705"/>
                      </a:lnTo>
                      <a:lnTo>
                        <a:pt x="83494" y="8135"/>
                      </a:lnTo>
                      <a:lnTo>
                        <a:pt x="85431" y="4921"/>
                      </a:lnTo>
                      <a:lnTo>
                        <a:pt x="75086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0" name="object 398"/>
                <p:cNvSpPr/>
                <p:nvPr/>
              </p:nvSpPr>
              <p:spPr>
                <a:xfrm>
                  <a:off x="4195080" y="3736800"/>
                  <a:ext cx="59760" cy="28800"/>
                </a:xfrm>
                <a:prstGeom prst="rect">
                  <a:avLst/>
                </a:prstGeom>
                <a:blipFill rotWithShape="0">
                  <a:blip r:embed="rId5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1" name="object 399"/>
                <p:cNvSpPr/>
                <p:nvPr/>
              </p:nvSpPr>
              <p:spPr>
                <a:xfrm>
                  <a:off x="4041720" y="3749400"/>
                  <a:ext cx="159840" cy="27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190" h="466089">
                      <a:moveTo>
                        <a:pt x="0" y="0"/>
                      </a:moveTo>
                      <a:lnTo>
                        <a:pt x="0" y="465870"/>
                      </a:lnTo>
                      <a:lnTo>
                        <a:pt x="249667" y="315131"/>
                      </a:lnTo>
                      <a:lnTo>
                        <a:pt x="249667" y="144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552C6">
                    <a:alpha val="51000"/>
                  </a:srgbClr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2" name="object 400"/>
                <p:cNvSpPr/>
                <p:nvPr/>
              </p:nvSpPr>
              <p:spPr>
                <a:xfrm>
                  <a:off x="4178160" y="383760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3" name="object 401"/>
                <p:cNvSpPr/>
                <p:nvPr/>
              </p:nvSpPr>
              <p:spPr>
                <a:xfrm>
                  <a:off x="4180680" y="384264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4" name="object 402"/>
                <p:cNvSpPr/>
                <p:nvPr/>
              </p:nvSpPr>
              <p:spPr>
                <a:xfrm>
                  <a:off x="4043880" y="376236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5" name="object 403"/>
                <p:cNvSpPr/>
                <p:nvPr/>
              </p:nvSpPr>
              <p:spPr>
                <a:xfrm>
                  <a:off x="4046760" y="376740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68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68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6" name="object 404"/>
                <p:cNvSpPr/>
                <p:nvPr/>
              </p:nvSpPr>
              <p:spPr>
                <a:xfrm>
                  <a:off x="4178160" y="412776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7" name="object 405"/>
                <p:cNvSpPr/>
                <p:nvPr/>
              </p:nvSpPr>
              <p:spPr>
                <a:xfrm>
                  <a:off x="4180680" y="413280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76"/>
                      </a:lnTo>
                      <a:lnTo>
                        <a:pt x="0" y="8774"/>
                      </a:lnTo>
                      <a:lnTo>
                        <a:pt x="2554" y="13203"/>
                      </a:lnTo>
                      <a:lnTo>
                        <a:pt x="8879" y="16837"/>
                      </a:lnTo>
                      <a:lnTo>
                        <a:pt x="11434" y="15371"/>
                      </a:lnTo>
                      <a:lnTo>
                        <a:pt x="11434" y="8073"/>
                      </a:lnTo>
                      <a:lnTo>
                        <a:pt x="8879" y="3654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8" name="object 406"/>
                <p:cNvSpPr/>
                <p:nvPr/>
              </p:nvSpPr>
              <p:spPr>
                <a:xfrm>
                  <a:off x="4043880" y="4052520"/>
                  <a:ext cx="16920" cy="18000"/>
                </a:xfrm>
                <a:prstGeom prst="rect">
                  <a:avLst/>
                </a:prstGeom>
                <a:blipFill rotWithShape="0">
                  <a:blip r:embed="rId6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a:blip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9" name="object 407"/>
                <p:cNvSpPr/>
                <p:nvPr/>
              </p:nvSpPr>
              <p:spPr>
                <a:xfrm>
                  <a:off x="4046760" y="4057560"/>
                  <a:ext cx="6840" cy="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" h="17145">
                      <a:moveTo>
                        <a:pt x="2554" y="0"/>
                      </a:moveTo>
                      <a:lnTo>
                        <a:pt x="0" y="1465"/>
                      </a:lnTo>
                      <a:lnTo>
                        <a:pt x="0" y="8764"/>
                      </a:lnTo>
                      <a:lnTo>
                        <a:pt x="2554" y="13193"/>
                      </a:lnTo>
                      <a:lnTo>
                        <a:pt x="8868" y="16837"/>
                      </a:lnTo>
                      <a:lnTo>
                        <a:pt x="11434" y="15360"/>
                      </a:lnTo>
                      <a:lnTo>
                        <a:pt x="11434" y="8062"/>
                      </a:lnTo>
                      <a:lnTo>
                        <a:pt x="8868" y="3643"/>
                      </a:lnTo>
                      <a:lnTo>
                        <a:pt x="2554" y="0"/>
                      </a:lnTo>
                      <a:close/>
                    </a:path>
                  </a:pathLst>
                </a:custGeom>
                <a:solidFill>
                  <a:srgbClr val="3E38FB"/>
                </a:solidFill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</p:grpSp>
      <p:sp>
        <p:nvSpPr>
          <p:cNvPr id="380" name="TextBox 379"/>
          <p:cNvSpPr txBox="1"/>
          <p:nvPr/>
        </p:nvSpPr>
        <p:spPr>
          <a:xfrm>
            <a:off x="1721868" y="3971968"/>
            <a:ext cx="1996561" cy="30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dirty="0">
                <a:latin typeface="Arial Narrow" panose="020B0606020202030204" pitchFamily="34" charset="0"/>
              </a:rPr>
              <a:t>ВЕКТОРА </a:t>
            </a:r>
          </a:p>
          <a:p>
            <a:pPr algn="ctr">
              <a:lnSpc>
                <a:spcPts val="800"/>
              </a:lnSpc>
            </a:pPr>
            <a:r>
              <a:rPr lang="ru-RU" sz="900" dirty="0">
                <a:latin typeface="Arial Narrow" panose="020B0606020202030204" pitchFamily="34" charset="0"/>
              </a:rPr>
              <a:t>ЛЕСОИЗМНЕНИЙ</a:t>
            </a:r>
          </a:p>
        </p:txBody>
      </p:sp>
      <p:sp>
        <p:nvSpPr>
          <p:cNvPr id="381" name="TextBox 380"/>
          <p:cNvSpPr txBox="1"/>
          <p:nvPr/>
        </p:nvSpPr>
        <p:spPr>
          <a:xfrm>
            <a:off x="2112778" y="5313845"/>
            <a:ext cx="1160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900" dirty="0">
                <a:latin typeface="Arial Narrow" panose="020B0606020202030204" pitchFamily="34" charset="0"/>
              </a:rPr>
              <a:t>ИНФОРМАЦИЯ </a:t>
            </a:r>
          </a:p>
          <a:p>
            <a:pPr algn="ctr">
              <a:lnSpc>
                <a:spcPts val="800"/>
              </a:lnSpc>
            </a:pPr>
            <a:r>
              <a:rPr lang="ru-RU" sz="900" dirty="0">
                <a:latin typeface="Arial Narrow" panose="020B0606020202030204" pitchFamily="34" charset="0"/>
              </a:rPr>
              <a:t>О ПРИЗНАКАХ </a:t>
            </a:r>
            <a:r>
              <a:rPr lang="ru-RU" sz="900" dirty="0" smtClean="0">
                <a:latin typeface="Arial Narrow" panose="020B0606020202030204" pitchFamily="34" charset="0"/>
              </a:rPr>
              <a:t/>
            </a:r>
            <a:br>
              <a:rPr lang="ru-RU" sz="900" dirty="0" smtClean="0">
                <a:latin typeface="Arial Narrow" panose="020B0606020202030204" pitchFamily="34" charset="0"/>
              </a:rPr>
            </a:br>
            <a:r>
              <a:rPr lang="ru-RU" sz="900" dirty="0" smtClean="0">
                <a:latin typeface="Arial Narrow" panose="020B0606020202030204" pitchFamily="34" charset="0"/>
              </a:rPr>
              <a:t>ЛЕСОНАРУШЕНИЙ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382" name="TextBox 381"/>
          <p:cNvSpPr txBox="1"/>
          <p:nvPr/>
        </p:nvSpPr>
        <p:spPr>
          <a:xfrm>
            <a:off x="3335773" y="5042678"/>
            <a:ext cx="1833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СЕТЕВОЕ ОБМЕННОЕ ХРАНИЛИЩЕ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pic>
        <p:nvPicPr>
          <p:cNvPr id="384" name="Рисунок 383"/>
          <p:cNvPicPr>
            <a:picLocks noChangeAspect="1"/>
          </p:cNvPicPr>
          <p:nvPr/>
        </p:nvPicPr>
        <p:blipFill rotWithShape="1"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 rot="5400000" flipV="1">
            <a:off x="68522" y="4741575"/>
            <a:ext cx="630463" cy="486343"/>
          </a:xfrm>
          <a:prstGeom prst="rect">
            <a:avLst/>
          </a:prstGeom>
        </p:spPr>
      </p:pic>
      <p:sp>
        <p:nvSpPr>
          <p:cNvPr id="385" name="TextBox 384"/>
          <p:cNvSpPr txBox="1"/>
          <p:nvPr/>
        </p:nvSpPr>
        <p:spPr>
          <a:xfrm>
            <a:off x="383727" y="6242836"/>
            <a:ext cx="513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 Narrow" panose="020B0606020202030204" pitchFamily="34" charset="0"/>
              </a:rPr>
              <a:t>ВСЕГО ПРОВЕДЕНО </a:t>
            </a:r>
            <a:r>
              <a:rPr lang="ru-RU" b="1" dirty="0" smtClean="0">
                <a:solidFill>
                  <a:srgbClr val="27838D"/>
                </a:solidFill>
                <a:latin typeface="Arial Narrow" panose="020B0606020202030204" pitchFamily="34" charset="0"/>
              </a:rPr>
              <a:t>44 ИТЕРАЦИИ ЦИФРОВОЙ ЗЕМЛИ</a:t>
            </a:r>
            <a:endParaRPr lang="ru-RU" b="1" dirty="0">
              <a:solidFill>
                <a:srgbClr val="27838D"/>
              </a:solidFill>
              <a:latin typeface="Arial Narrow" panose="020B0606020202030204" pitchFamily="34" charset="0"/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1" y="6590192"/>
            <a:ext cx="77251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spc="-50" dirty="0" smtClean="0">
                <a:latin typeface="Arial Narrow" panose="020B0606020202030204" pitchFamily="34" charset="0"/>
              </a:rPr>
              <a:t>ВЫЯВЛЕНО </a:t>
            </a:r>
            <a:r>
              <a:rPr lang="ru-RU" sz="1300" b="1" spc="-50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130 КОНТУРОВ С ПРИЗНАКАМИ ЛЕСОИЗМЕНЕНИЙ</a:t>
            </a:r>
            <a:r>
              <a:rPr lang="ru-RU" sz="1300" spc="-50" dirty="0" smtClean="0">
                <a:latin typeface="Arial Narrow" panose="020B0606020202030204" pitchFamily="34" charset="0"/>
              </a:rPr>
              <a:t>, ИЗ КОТОРЫХ </a:t>
            </a:r>
            <a:r>
              <a:rPr lang="ru-RU" sz="1300" b="1" spc="-50" dirty="0" smtClean="0">
                <a:latin typeface="Arial Narrow" panose="020B0606020202030204" pitchFamily="34" charset="0"/>
              </a:rPr>
              <a:t>99 ЛЕГАЛЬНЫЕ </a:t>
            </a:r>
            <a:r>
              <a:rPr lang="ru-RU" sz="1300" spc="-50" dirty="0" smtClean="0">
                <a:latin typeface="Arial Narrow" panose="020B0606020202030204" pitchFamily="34" charset="0"/>
              </a:rPr>
              <a:t>РУБКИ БЕЗ НАРУШЕНИЙ, </a:t>
            </a:r>
            <a:r>
              <a:rPr lang="ru-RU" sz="1300" b="1" spc="-50" dirty="0" smtClean="0">
                <a:latin typeface="Arial Narrow" panose="020B0606020202030204" pitchFamily="34" charset="0"/>
              </a:rPr>
              <a:t>3 РУБКИ С ПРИЗНАКАМИ НАРУШЕНИЯ ЗАКОНОДАТЕЛЬСТВА</a:t>
            </a:r>
            <a:r>
              <a:rPr lang="ru-RU" sz="1300" spc="-50" dirty="0" smtClean="0">
                <a:latin typeface="Arial Narrow" panose="020B0606020202030204" pitchFamily="34" charset="0"/>
              </a:rPr>
              <a:t>, </a:t>
            </a:r>
            <a:r>
              <a:rPr lang="ru-RU" sz="1300" b="1" spc="-50" dirty="0" smtClean="0">
                <a:latin typeface="Arial Narrow" panose="020B0606020202030204" pitchFamily="34" charset="0"/>
              </a:rPr>
              <a:t>1 ВЕТРОВАЛ </a:t>
            </a:r>
            <a:r>
              <a:rPr lang="ru-RU" sz="1300" spc="-50" dirty="0" smtClean="0">
                <a:latin typeface="Arial Narrow" panose="020B0606020202030204" pitchFamily="34" charset="0"/>
              </a:rPr>
              <a:t>И </a:t>
            </a:r>
            <a:r>
              <a:rPr lang="ru-RU" sz="1300" b="1" spc="-50" dirty="0" smtClean="0">
                <a:latin typeface="Arial Narrow" panose="020B0606020202030204" pitchFamily="34" charset="0"/>
              </a:rPr>
              <a:t>27 - ОШИБКИ</a:t>
            </a:r>
            <a:r>
              <a:rPr lang="ru-RU" sz="1300" spc="-50" dirty="0" smtClean="0">
                <a:latin typeface="Arial Narrow" panose="020B0606020202030204" pitchFamily="34" charset="0"/>
              </a:rPr>
              <a:t> РАБОТЫ НЕЙРОСЕТИ.</a:t>
            </a:r>
          </a:p>
          <a:p>
            <a:r>
              <a:rPr lang="ru-RU" sz="1300" spc="-50" dirty="0" smtClean="0">
                <a:latin typeface="Arial Narrow" panose="020B0606020202030204" pitchFamily="34" charset="0"/>
              </a:rPr>
              <a:t>ИЗ </a:t>
            </a:r>
            <a:r>
              <a:rPr lang="ru-RU" sz="1300" b="1" spc="-50" dirty="0" smtClean="0">
                <a:latin typeface="Arial Narrow" panose="020B0606020202030204" pitchFamily="34" charset="0"/>
              </a:rPr>
              <a:t>99</a:t>
            </a:r>
            <a:r>
              <a:rPr lang="ru-RU" sz="1300" spc="-50" dirty="0" smtClean="0">
                <a:latin typeface="Arial Narrow" panose="020B0606020202030204" pitchFamily="34" charset="0"/>
              </a:rPr>
              <a:t> </a:t>
            </a:r>
            <a:r>
              <a:rPr lang="ru-RU" sz="1300" spc="-50" dirty="0">
                <a:latin typeface="Arial Narrow" panose="020B0606020202030204" pitchFamily="34" charset="0"/>
              </a:rPr>
              <a:t>ЛЕГАЛЬНЫХ РУБОК, ВЫЯВЛЕННЫХ НЕЙРОСЕТЬЮ, </a:t>
            </a:r>
            <a:r>
              <a:rPr lang="ru-RU" sz="1300" b="1" spc="-50" dirty="0" smtClean="0">
                <a:latin typeface="Arial Narrow" panose="020B0606020202030204" pitchFamily="34" charset="0"/>
              </a:rPr>
              <a:t>70</a:t>
            </a:r>
            <a:r>
              <a:rPr lang="ru-RU" sz="1300" spc="-50" dirty="0" smtClean="0">
                <a:latin typeface="Arial Narrow" panose="020B0606020202030204" pitchFamily="34" charset="0"/>
              </a:rPr>
              <a:t> </a:t>
            </a:r>
            <a:r>
              <a:rPr lang="ru-RU" sz="1300" spc="-50" dirty="0">
                <a:latin typeface="Arial Narrow" panose="020B0606020202030204" pitchFamily="34" charset="0"/>
              </a:rPr>
              <a:t>БЫЛИ ВЫЯВЛЕНЫ ОПЕРАТИВНЕЕ, </a:t>
            </a:r>
            <a:endParaRPr lang="ru-RU" sz="1300" spc="-50" dirty="0" smtClean="0">
              <a:latin typeface="Arial Narrow" panose="020B0606020202030204" pitchFamily="34" charset="0"/>
            </a:endParaRPr>
          </a:p>
          <a:p>
            <a:r>
              <a:rPr lang="ru-RU" sz="1300" spc="-50" dirty="0" smtClean="0">
                <a:latin typeface="Arial Narrow" panose="020B0606020202030204" pitchFamily="34" charset="0"/>
              </a:rPr>
              <a:t>ЧЕМ </a:t>
            </a:r>
            <a:r>
              <a:rPr lang="ru-RU" sz="1300" spc="-50" dirty="0">
                <a:latin typeface="Arial Narrow" panose="020B0606020202030204" pitchFamily="34" charset="0"/>
              </a:rPr>
              <a:t>ФГБУ «РОСЛЕСИНФОРГ»</a:t>
            </a:r>
          </a:p>
        </p:txBody>
      </p:sp>
      <p:sp>
        <p:nvSpPr>
          <p:cNvPr id="387" name="PlaceHolder 1"/>
          <p:cNvSpPr txBox="1">
            <a:spLocks/>
          </p:cNvSpPr>
          <p:nvPr/>
        </p:nvSpPr>
        <p:spPr>
          <a:xfrm>
            <a:off x="786369" y="781960"/>
            <a:ext cx="9112371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ВЗАИМОДЕЙСТВИЕ РОСЛЕСХОЗА И ГК «РОСКОМОС»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СХЕМА ВЗАИМОДЕЙСТВИЯ ПРИ ЭКСПЕРИМЕНТЕ</a:t>
            </a:r>
          </a:p>
        </p:txBody>
      </p:sp>
    </p:spTree>
    <p:extLst>
      <p:ext uri="{BB962C8B-B14F-4D97-AF65-F5344CB8AC3E}">
        <p14:creationId xmlns:p14="http://schemas.microsoft.com/office/powerpoint/2010/main" val="8816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 txBox="1">
            <a:spLocks/>
          </p:cNvSpPr>
          <p:nvPr/>
        </p:nvSpPr>
        <p:spPr>
          <a:xfrm>
            <a:off x="760969" y="781960"/>
            <a:ext cx="9112371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АВТОМАТИЗАЦИЯ ПРОИЗВОДСТВЕННЫХ ПРОЦЕССОВ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РАЗРАБОТКА ОТРАСЛЕВЫХ ПРОГРАММНЫХ ПРОДУКТОВ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59" y="2456124"/>
            <a:ext cx="2894691" cy="3484092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341472" y="3015240"/>
            <a:ext cx="2090957" cy="1801854"/>
            <a:chOff x="6070788" y="2229538"/>
            <a:chExt cx="3106968" cy="2604216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6943093" y="3430308"/>
              <a:ext cx="1438322" cy="1219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7620326" y="2865806"/>
              <a:ext cx="3947" cy="115338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7731136" y="3512813"/>
              <a:ext cx="682030" cy="463185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 flipV="1">
              <a:off x="7731136" y="2895790"/>
              <a:ext cx="764280" cy="47087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 flipV="1">
              <a:off x="6859992" y="3505122"/>
              <a:ext cx="764280" cy="47087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6918352" y="2925095"/>
              <a:ext cx="612000" cy="3500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5" name="Группа 24"/>
            <p:cNvGrpSpPr/>
            <p:nvPr/>
          </p:nvGrpSpPr>
          <p:grpSpPr>
            <a:xfrm>
              <a:off x="7071773" y="3868415"/>
              <a:ext cx="1086109" cy="965339"/>
              <a:chOff x="7071773" y="3868415"/>
              <a:chExt cx="1086109" cy="965339"/>
            </a:xfrm>
          </p:grpSpPr>
          <p:cxnSp>
            <p:nvCxnSpPr>
              <p:cNvPr id="44" name="Прямая соединительная линия 43"/>
              <p:cNvCxnSpPr/>
              <p:nvPr/>
            </p:nvCxnSpPr>
            <p:spPr>
              <a:xfrm>
                <a:off x="7680067" y="4238569"/>
                <a:ext cx="248525" cy="31576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>
              <a:xfrm flipH="1">
                <a:off x="7393455" y="4239956"/>
                <a:ext cx="125799" cy="2837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6165" y="3868415"/>
                <a:ext cx="336214" cy="471472"/>
              </a:xfrm>
              <a:prstGeom prst="rect">
                <a:avLst/>
              </a:prstGeom>
            </p:spPr>
          </p:pic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1773" y="4422382"/>
                <a:ext cx="458579" cy="411372"/>
              </a:xfrm>
              <a:prstGeom prst="rect">
                <a:avLst/>
              </a:prstGeom>
            </p:spPr>
          </p:pic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9303" y="4422382"/>
                <a:ext cx="458579" cy="411372"/>
              </a:xfrm>
              <a:prstGeom prst="rect">
                <a:avLst/>
              </a:prstGeom>
            </p:spPr>
          </p:pic>
        </p:grpSp>
        <p:grpSp>
          <p:nvGrpSpPr>
            <p:cNvPr id="26" name="Группа 25"/>
            <p:cNvGrpSpPr/>
            <p:nvPr/>
          </p:nvGrpSpPr>
          <p:grpSpPr>
            <a:xfrm>
              <a:off x="8245059" y="2985874"/>
              <a:ext cx="932697" cy="851854"/>
              <a:chOff x="8245059" y="2985874"/>
              <a:chExt cx="932697" cy="851854"/>
            </a:xfrm>
          </p:grpSpPr>
          <p:cxnSp>
            <p:nvCxnSpPr>
              <p:cNvPr id="39" name="Прямая соединительная линия 38"/>
              <p:cNvCxnSpPr/>
              <p:nvPr/>
            </p:nvCxnSpPr>
            <p:spPr>
              <a:xfrm flipV="1">
                <a:off x="8527644" y="3169522"/>
                <a:ext cx="366510" cy="18041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/>
              <p:cNvCxnSpPr/>
              <p:nvPr/>
            </p:nvCxnSpPr>
            <p:spPr>
              <a:xfrm>
                <a:off x="8509926" y="3484577"/>
                <a:ext cx="349322" cy="1669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5059" y="3200362"/>
                <a:ext cx="336214" cy="471472"/>
              </a:xfrm>
              <a:prstGeom prst="rect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9177" y="2985874"/>
                <a:ext cx="458579" cy="411372"/>
              </a:xfrm>
              <a:prstGeom prst="rect">
                <a:avLst/>
              </a:prstGeom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9177" y="3426356"/>
                <a:ext cx="458579" cy="411372"/>
              </a:xfrm>
              <a:prstGeom prst="rect">
                <a:avLst/>
              </a:prstGeom>
            </p:spPr>
          </p:pic>
        </p:grpSp>
        <p:grpSp>
          <p:nvGrpSpPr>
            <p:cNvPr id="27" name="Группа 26"/>
            <p:cNvGrpSpPr/>
            <p:nvPr/>
          </p:nvGrpSpPr>
          <p:grpSpPr>
            <a:xfrm>
              <a:off x="7456165" y="2229538"/>
              <a:ext cx="937303" cy="798493"/>
              <a:chOff x="7456165" y="2229538"/>
              <a:chExt cx="937303" cy="798493"/>
            </a:xfrm>
          </p:grpSpPr>
          <p:cxnSp>
            <p:nvCxnSpPr>
              <p:cNvPr id="34" name="Прямая соединительная линия 33"/>
              <p:cNvCxnSpPr/>
              <p:nvPr/>
            </p:nvCxnSpPr>
            <p:spPr>
              <a:xfrm flipV="1">
                <a:off x="7742180" y="2444328"/>
                <a:ext cx="306445" cy="19326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4889" y="2229538"/>
                <a:ext cx="458579" cy="411372"/>
              </a:xfrm>
              <a:prstGeom prst="rect">
                <a:avLst/>
              </a:prstGeom>
            </p:spPr>
          </p:pic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7699303" y="2712267"/>
                <a:ext cx="349322" cy="16698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6165" y="2539735"/>
                <a:ext cx="336214" cy="471472"/>
              </a:xfrm>
              <a:prstGeom prst="rect">
                <a:avLst/>
              </a:prstGeom>
            </p:spPr>
          </p:pic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2326" y="2616659"/>
                <a:ext cx="458579" cy="411372"/>
              </a:xfrm>
              <a:prstGeom prst="rect">
                <a:avLst/>
              </a:prstGeom>
            </p:spPr>
          </p:pic>
        </p:grpSp>
        <p:grpSp>
          <p:nvGrpSpPr>
            <p:cNvPr id="28" name="Группа 27"/>
            <p:cNvGrpSpPr/>
            <p:nvPr/>
          </p:nvGrpSpPr>
          <p:grpSpPr>
            <a:xfrm>
              <a:off x="6070788" y="2963836"/>
              <a:ext cx="904055" cy="873892"/>
              <a:chOff x="6070788" y="2963836"/>
              <a:chExt cx="904055" cy="873892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0788" y="2963836"/>
                <a:ext cx="458579" cy="411372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8629" y="3194572"/>
                <a:ext cx="336214" cy="471472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0789" y="3426356"/>
                <a:ext cx="458579" cy="411372"/>
              </a:xfrm>
              <a:prstGeom prst="rect">
                <a:avLst/>
              </a:prstGeom>
            </p:spPr>
          </p:pic>
          <p:cxnSp>
            <p:nvCxnSpPr>
              <p:cNvPr id="32" name="Прямая соединительная линия 31"/>
              <p:cNvCxnSpPr/>
              <p:nvPr/>
            </p:nvCxnSpPr>
            <p:spPr>
              <a:xfrm>
                <a:off x="6453167" y="3143850"/>
                <a:ext cx="242908" cy="17005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 flipV="1">
                <a:off x="6453167" y="3470100"/>
                <a:ext cx="259576" cy="1959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/>
          <p:cNvSpPr txBox="1"/>
          <p:nvPr/>
        </p:nvSpPr>
        <p:spPr>
          <a:xfrm>
            <a:off x="3416241" y="2986429"/>
            <a:ext cx="252217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 Narrow" panose="020B0606020202030204" pitchFamily="34" charset="0"/>
              </a:rPr>
              <a:t>ВЕКТОРИЗАЦИЯ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 Narrow" panose="020B0606020202030204" pitchFamily="34" charset="0"/>
              </a:rPr>
              <a:t>ЗАПОЛНЕНИЕ АТРИБУТИВНЫХ ДАННЫХ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Arial Narrow" panose="020B0606020202030204" pitchFamily="34" charset="0"/>
              </a:rPr>
              <a:t>СОДЕРЖИТ В СЕБЕ ИНФОРМАЦИЮ О КВАРТАЛЬНОЙ СЕТИ И ОБ АРЕНДНЫХ ОТНОШЕНИЯХ</a:t>
            </a:r>
          </a:p>
          <a:p>
            <a:pPr marL="285750" indent="-28575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62771" y="4917783"/>
            <a:ext cx="2492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СНИЖЕНИЕ ТРУДОЗАТРАТ ПРИ ВЫПОЛНЕНИИ РАБОТ ПО МОНИТОРИНГУ, АВТОМАТИЗАЦИЯ ПРИ ПОЛУЧЕНИИ ОТЧЕТНЫХ МАТЕРИАЛОВ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38954" y="5101134"/>
            <a:ext cx="4223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 Narrow" panose="020B0606020202030204" pitchFamily="34" charset="0"/>
              </a:rPr>
              <a:t>СИСТЕМА ПОДДЕРЖИВАЕТСЯ </a:t>
            </a:r>
            <a:r>
              <a:rPr lang="en-US" sz="1200" dirty="0">
                <a:latin typeface="Arial Narrow" panose="020B0606020202030204" pitchFamily="34" charset="0"/>
              </a:rPr>
              <a:t>SQL</a:t>
            </a:r>
            <a:r>
              <a:rPr lang="ru-RU" sz="1200" dirty="0">
                <a:latin typeface="Arial Narrow" panose="020B0606020202030204" pitchFamily="34" charset="0"/>
              </a:rPr>
              <a:t> - СЕРВЕРОМ</a:t>
            </a:r>
          </a:p>
          <a:p>
            <a:pPr algn="ctr"/>
            <a:r>
              <a:rPr lang="ru-RU" sz="1200" dirty="0">
                <a:latin typeface="Arial Narrow" panose="020B0606020202030204" pitchFamily="34" charset="0"/>
              </a:rPr>
              <a:t>УЗЛОВЫЕ СЕРВЕРА РАСПОЛОЖЕНЫ В КРУПНЫХ ФИЛИАЛАХ ФГБУ «РОСЛЕСИНФОРГ» С ЦЕНТРАЛЬНЫМ СЕРВЕРОМ В ЦА УЧРЕЖДЕНИЯ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146" y="3103030"/>
            <a:ext cx="256975" cy="37596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96859" y="6299296"/>
            <a:ext cx="1006474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Arial Narrow" panose="020B0606020202030204" pitchFamily="34" charset="0"/>
              </a:rPr>
              <a:t>В МОДУЛЕ АРМ ДМ 3 ВЫПОЛНЯЮТСЯ РАБОТЫ ПО ДИСТАНЦИОННОМУ МОНИТОРИНГУ ИСПОЛЬЗОВАНИЯ ЛЕСОВ (ВЕКТОРИЗАЦИЯ ЛЕСОИЗМЕНЕНИЙ, НАПОЛНЕНИЕ БАЗЫ ДАННЫХ, ВЕДЕНИЕ БАЗЫ ДАННЫХ АРЕНДНЫХ ОТНОШЕНИЙ, АВТОМАТИЗИРОВАННОЕ ПОСТРОЕНИЕ ЛЕСОСЕК ПО ДАННЫМ </a:t>
            </a:r>
            <a:r>
              <a:rPr lang="en-US" sz="1400" b="1" dirty="0" smtClean="0">
                <a:latin typeface="Arial Narrow" panose="020B0606020202030204" pitchFamily="34" charset="0"/>
              </a:rPr>
              <a:t>XML </a:t>
            </a:r>
            <a:r>
              <a:rPr lang="ru-RU" sz="1400" b="1" dirty="0" smtClean="0">
                <a:latin typeface="Arial Narrow" panose="020B0606020202030204" pitchFamily="34" charset="0"/>
              </a:rPr>
              <a:t>ЛЕСНЫХ ДЕКЛАРАЦИЙ, ПОЛУЧЕНИЕ ОТЧЕТНЫХ МАТЕРИАЛОВ).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" y="1686053"/>
            <a:ext cx="10691812" cy="555262"/>
          </a:xfrm>
          <a:prstGeom prst="rect">
            <a:avLst/>
          </a:prstGeom>
          <a:gradFill>
            <a:gsLst>
              <a:gs pos="26000">
                <a:srgbClr val="50CCBD"/>
              </a:gs>
              <a:gs pos="100000">
                <a:srgbClr val="27838D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ФГБУ «РОСЛЕСИНФОРГ» РАЗРАБОТАНА СИСТЕМА АВТОМАТИЗАЦИИ РАБОТ – ПРОГРАММНЫЙ МОДУЛЬ АРМ ДМ-3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462771" y="2451006"/>
            <a:ext cx="2492262" cy="528844"/>
          </a:xfrm>
          <a:prstGeom prst="roundRect">
            <a:avLst>
              <a:gd name="adj" fmla="val 0"/>
            </a:avLst>
          </a:prstGeom>
          <a:solidFill>
            <a:srgbClr val="56C5D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ВОЗМОЖНОСТИ АРМ ДМ 3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462771" y="4561546"/>
            <a:ext cx="2492262" cy="369572"/>
          </a:xfrm>
          <a:prstGeom prst="roundRect">
            <a:avLst>
              <a:gd name="adj" fmla="val 0"/>
            </a:avLst>
          </a:prstGeom>
          <a:solidFill>
            <a:srgbClr val="56C5D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ЦЕЛЬ: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500533" y="2452137"/>
            <a:ext cx="3880203" cy="527713"/>
          </a:xfrm>
          <a:prstGeom prst="roundRect">
            <a:avLst>
              <a:gd name="adj" fmla="val 0"/>
            </a:avLst>
          </a:prstGeom>
          <a:solidFill>
            <a:srgbClr val="56C5D0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СЕТЕВОЕ ВЗАИМОДЕЙСТВИЕ МЕЖДУ СЕРВЕРАМИ ОРГАНИЗОВАНО ПО ТИПУ «ЗВЕЗДА»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159500"/>
            <a:ext cx="1069181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238875" y="2451006"/>
            <a:ext cx="0" cy="370849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46370" y="2595500"/>
            <a:ext cx="4129431" cy="4195825"/>
          </a:xfrm>
          <a:prstGeom prst="rect">
            <a:avLst/>
          </a:prstGeom>
          <a:ln w="3175">
            <a:solidFill>
              <a:schemeClr val="accent6">
                <a:lumMod val="75000"/>
              </a:schemeClr>
            </a:solidFill>
          </a:ln>
        </p:spPr>
      </p:pic>
      <p:pic>
        <p:nvPicPr>
          <p:cNvPr id="245" name="Рисунок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65"/>
          <a:stretch/>
        </p:blipFill>
        <p:spPr>
          <a:xfrm>
            <a:off x="371780" y="2595501"/>
            <a:ext cx="4949640" cy="2867199"/>
          </a:xfrm>
          <a:prstGeom prst="rect">
            <a:avLst/>
          </a:prstGeom>
          <a:ln w="3175">
            <a:solidFill>
              <a:schemeClr val="accent6">
                <a:lumMod val="75000"/>
              </a:schemeClr>
            </a:solidFill>
          </a:ln>
        </p:spPr>
      </p:pic>
      <p:sp>
        <p:nvSpPr>
          <p:cNvPr id="246" name="TextBox 13"/>
          <p:cNvSpPr/>
          <p:nvPr/>
        </p:nvSpPr>
        <p:spPr>
          <a:xfrm>
            <a:off x="1137441" y="5740296"/>
            <a:ext cx="3257705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1" strike="noStrike" spc="-1" dirty="0">
                <a:latin typeface="Arial Narrow"/>
              </a:rPr>
              <a:t>XML </a:t>
            </a:r>
            <a:r>
              <a:rPr lang="ru-RU" sz="1400" b="1" strike="noStrike" spc="-1" dirty="0" smtClean="0">
                <a:latin typeface="Arial Narrow"/>
              </a:rPr>
              <a:t>ФАЙЛ </a:t>
            </a:r>
            <a:r>
              <a:rPr lang="ru-RU" sz="1400" b="1" strike="noStrike" spc="-1" dirty="0">
                <a:latin typeface="Arial Narrow"/>
              </a:rPr>
              <a:t>ЛЕСНОЙ ДЕКЛАРАЦИИ </a:t>
            </a:r>
            <a:r>
              <a:rPr lang="ru-RU" sz="1400" b="1" strike="noStrike" spc="-1" dirty="0" smtClean="0">
                <a:latin typeface="Arial Narrow"/>
              </a:rPr>
              <a:t>СОДЕРЖИТ </a:t>
            </a:r>
            <a:r>
              <a:rPr lang="ru-RU" sz="1400" b="1" strike="noStrike" spc="-1" dirty="0">
                <a:latin typeface="Arial Narrow"/>
              </a:rPr>
              <a:t>В СЕБЕ ТАКЖЕ ИНФОРМАЦИЮ О ПРОСТРАНСТВЕННОМ РАСПОЛОЖЕНИИ ЛЕСОСЕК</a:t>
            </a:r>
            <a:endParaRPr lang="ru-RU" sz="1400" b="1" strike="noStrike" spc="-1" dirty="0">
              <a:latin typeface="Arial"/>
            </a:endParaRPr>
          </a:p>
        </p:txBody>
      </p:sp>
      <p:sp>
        <p:nvSpPr>
          <p:cNvPr id="13" name="PlaceHolder 1"/>
          <p:cNvSpPr txBox="1">
            <a:spLocks/>
          </p:cNvSpPr>
          <p:nvPr/>
        </p:nvSpPr>
        <p:spPr>
          <a:xfrm>
            <a:off x="786369" y="757080"/>
            <a:ext cx="9112371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АВТОМАТИЗАЦИЯ ПРОИЗВОДСТВЕННЫХ ПРОЦЕССОВ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АВТОМАТИЗАЦИЯ ВЕРИФИКАЦИИ С БАЗОЙ ЛЕГАЛЬНОГО ИСПОЛЬЗОВАНИЯ ЛЕСОВ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647718"/>
            <a:ext cx="10691813" cy="6949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>
              <a:lnSpc>
                <a:spcPct val="100000"/>
              </a:lnSpc>
              <a:buNone/>
            </a:pPr>
            <a:r>
              <a:rPr lang="ru-RU" sz="1600" b="1" spc="-1" dirty="0">
                <a:solidFill>
                  <a:schemeClr val="bg1"/>
                </a:solidFill>
                <a:latin typeface="Arial Narrow"/>
              </a:rPr>
              <a:t>В </a:t>
            </a:r>
            <a:r>
              <a:rPr lang="ru-RU" sz="1600" b="1" spc="-1" dirty="0" smtClean="0">
                <a:solidFill>
                  <a:schemeClr val="bg1"/>
                </a:solidFill>
                <a:latin typeface="Arial Narrow"/>
              </a:rPr>
              <a:t>СООТВЕТСТВИИ </a:t>
            </a:r>
            <a:r>
              <a:rPr lang="ru-RU" sz="1600" b="1" spc="-1" dirty="0">
                <a:solidFill>
                  <a:schemeClr val="bg1"/>
                </a:solidFill>
                <a:latin typeface="Arial Narrow"/>
              </a:rPr>
              <a:t>С ПРИКАЗОМ МИНПРИРОДЫ РОССИИ ОТ 29.04.2021 № 303 С 01.03.2022 ЛЕСНАЯ ДЕКЛАРАЦИЯ В ФОРМЕ ЭЛЕКТРОННОГО ДОКУМЕНТА ФОРМИРУЕТСЯ В ВИДЕ ФАЙЛОВ В ФОРМАТЕ XML </a:t>
            </a:r>
          </a:p>
        </p:txBody>
      </p:sp>
      <p:pic>
        <p:nvPicPr>
          <p:cNvPr id="2050" name="Picture 2" descr="https://cdn-icons-png.flaticon.com/512/337/33795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9" y="5834485"/>
            <a:ext cx="726569" cy="7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321420" y="5656083"/>
            <a:ext cx="0" cy="9992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6787863" y="5446825"/>
            <a:ext cx="1772237" cy="1161364"/>
          </a:xfrm>
          <a:prstGeom prst="ellipse">
            <a:avLst/>
          </a:prstGeom>
          <a:noFill/>
          <a:ln>
            <a:solidFill>
              <a:schemeClr val="accent6">
                <a:lumMod val="75000"/>
                <a:alpha val="7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 rot="16200000">
            <a:off x="5718776" y="5115458"/>
            <a:ext cx="1095375" cy="1890087"/>
          </a:xfrm>
          <a:prstGeom prst="triangle">
            <a:avLst/>
          </a:prstGeom>
          <a:gradFill>
            <a:gsLst>
              <a:gs pos="0">
                <a:srgbClr val="DFF4E4">
                  <a:alpha val="0"/>
                </a:srgbClr>
              </a:gs>
              <a:gs pos="100000">
                <a:schemeClr val="accent6">
                  <a:lumMod val="75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s://cdn-icons-png.flaticon.com/512/7509/7509111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92" y="5701298"/>
            <a:ext cx="832139" cy="8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371780" y="5656083"/>
            <a:ext cx="0" cy="9992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1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9266" y="3878040"/>
            <a:ext cx="1339344" cy="1051904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round/>
          </a:ln>
        </p:spPr>
      </p:pic>
      <p:sp>
        <p:nvSpPr>
          <p:cNvPr id="249" name="TextBox 28"/>
          <p:cNvSpPr/>
          <p:nvPr/>
        </p:nvSpPr>
        <p:spPr>
          <a:xfrm>
            <a:off x="6602760" y="2361530"/>
            <a:ext cx="165060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900" b="1" strike="noStrike" spc="-1" dirty="0">
                <a:solidFill>
                  <a:srgbClr val="1A202A"/>
                </a:solidFill>
                <a:latin typeface="Arial Narrow"/>
              </a:rPr>
              <a:t>ПРОСТРАНСТВЕННЫЙ АНАЛИЗ КОНТУРОВ ЛЕСОСЕК И ВЫЯВЛЕННЫХ ЛЕСОИЗМЕНИЙ</a:t>
            </a:r>
            <a:endParaRPr lang="ru-RU" sz="900" b="1" strike="noStrike" spc="-1" dirty="0">
              <a:latin typeface="Arial"/>
            </a:endParaRPr>
          </a:p>
        </p:txBody>
      </p:sp>
      <p:sp>
        <p:nvSpPr>
          <p:cNvPr id="255" name="TextBox 15"/>
          <p:cNvSpPr/>
          <p:nvPr/>
        </p:nvSpPr>
        <p:spPr>
          <a:xfrm>
            <a:off x="1606900" y="6472907"/>
            <a:ext cx="699428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 dirty="0">
                <a:solidFill>
                  <a:srgbClr val="C00000"/>
                </a:solidFill>
                <a:latin typeface="Arial Narrow"/>
              </a:rPr>
              <a:t>НА КАЧЕСТВО АВТОМАТИЗИРОВАННОГО ПОСТРОЕНИЯ ВЕКТОРНЫХ ГРАНИЦ ЛЕСОСЕК ВЛИЯЕТ КОРРЕКТНОСТЬ ЗАПОЛНЕНИЯ ДАННЫХ И ФОРМАТ ВНЕСЕННЫХ КООРДИНАТ ПОВОРОТНЫХ ТОЧЕК ПРИ ОТВОДАХ ЛЕСОСЕК</a:t>
            </a:r>
            <a:endParaRPr lang="ru-RU" sz="1600" b="1" strike="noStrike" spc="-1" dirty="0">
              <a:latin typeface="Arial"/>
            </a:endParaRPr>
          </a:p>
        </p:txBody>
      </p:sp>
      <p:pic>
        <p:nvPicPr>
          <p:cNvPr id="256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840" y="2234950"/>
            <a:ext cx="2293200" cy="1510200"/>
          </a:xfrm>
          <a:prstGeom prst="rect">
            <a:avLst/>
          </a:prstGeom>
          <a:ln w="0">
            <a:noFill/>
          </a:ln>
        </p:spPr>
      </p:pic>
      <p:pic>
        <p:nvPicPr>
          <p:cNvPr id="257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720" y="2219470"/>
            <a:ext cx="2258280" cy="1537920"/>
          </a:xfrm>
          <a:prstGeom prst="rect">
            <a:avLst/>
          </a:prstGeom>
          <a:ln w="0">
            <a:noFill/>
          </a:ln>
        </p:spPr>
      </p:pic>
      <p:sp>
        <p:nvSpPr>
          <p:cNvPr id="259" name="TextBox 11"/>
          <p:cNvSpPr/>
          <p:nvPr/>
        </p:nvSpPr>
        <p:spPr>
          <a:xfrm>
            <a:off x="2356200" y="2373578"/>
            <a:ext cx="17215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900" b="1" strike="noStrike" spc="-1" dirty="0">
                <a:solidFill>
                  <a:srgbClr val="1A202A"/>
                </a:solidFill>
                <a:latin typeface="Arial Narrow"/>
              </a:rPr>
              <a:t>АВТОМАТИЗИРОВАННОЕ ПОСТРОЕНИЕ КОНТУРОВ ЛЕСОСЕК ПО </a:t>
            </a:r>
            <a:r>
              <a:rPr lang="en-US" sz="900" b="1" strike="noStrike" spc="-1" dirty="0">
                <a:solidFill>
                  <a:srgbClr val="1A202A"/>
                </a:solidFill>
                <a:latin typeface="Arial Narrow"/>
              </a:rPr>
              <a:t>XML </a:t>
            </a:r>
            <a:r>
              <a:rPr lang="ru-RU" sz="900" b="1" strike="noStrike" spc="-1" dirty="0">
                <a:solidFill>
                  <a:srgbClr val="1A202A"/>
                </a:solidFill>
                <a:latin typeface="Arial Narrow"/>
              </a:rPr>
              <a:t>ЛЕСНЫХ ДЕКЛАРАЦИЙ</a:t>
            </a:r>
            <a:endParaRPr lang="ru-RU" sz="900" b="1" strike="noStrike" spc="-1" dirty="0">
              <a:latin typeface="Arial"/>
            </a:endParaRPr>
          </a:p>
        </p:txBody>
      </p:sp>
      <p:sp>
        <p:nvSpPr>
          <p:cNvPr id="261" name="Прямоугольник 14"/>
          <p:cNvSpPr/>
          <p:nvPr/>
        </p:nvSpPr>
        <p:spPr>
          <a:xfrm>
            <a:off x="9159120" y="2862790"/>
            <a:ext cx="597960" cy="502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TextBox 24"/>
          <p:cNvSpPr/>
          <p:nvPr/>
        </p:nvSpPr>
        <p:spPr>
          <a:xfrm>
            <a:off x="126720" y="4033479"/>
            <a:ext cx="7319753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b="0" strike="noStrike" spc="-1" dirty="0">
                <a:latin typeface="Arial Narrow"/>
              </a:rPr>
              <a:t>В ГИС-СРЕДЕ ПРОИЗВОДИТСЯ ПАКЕТНАЯ ЗАГРУЗКА </a:t>
            </a:r>
            <a:r>
              <a:rPr lang="en-US" sz="1600" b="0" strike="noStrike" spc="-1" dirty="0">
                <a:latin typeface="Arial Narrow"/>
              </a:rPr>
              <a:t>XML </a:t>
            </a:r>
            <a:r>
              <a:rPr lang="ru-RU" sz="1600" b="0" strike="noStrike" spc="-1" dirty="0">
                <a:latin typeface="Arial Narrow"/>
              </a:rPr>
              <a:t>ЛЕСНЫХ ДЕКЛАРАЦИЙ </a:t>
            </a:r>
            <a:r>
              <a:rPr lang="ru-RU" sz="1600" b="0" strike="noStrike" spc="-1" dirty="0" smtClean="0">
                <a:latin typeface="Arial Narrow"/>
              </a:rPr>
              <a:t/>
            </a:r>
            <a:br>
              <a:rPr lang="ru-RU" sz="1600" b="0" strike="noStrike" spc="-1" dirty="0" smtClean="0">
                <a:latin typeface="Arial Narrow"/>
              </a:rPr>
            </a:br>
            <a:r>
              <a:rPr lang="ru-RU" sz="1600" b="0" strike="noStrike" spc="-1" dirty="0" smtClean="0">
                <a:latin typeface="Arial Narrow"/>
              </a:rPr>
              <a:t>С </a:t>
            </a:r>
            <a:r>
              <a:rPr lang="ru-RU" sz="1600" b="0" strike="noStrike" spc="-1" dirty="0">
                <a:latin typeface="Arial Narrow"/>
              </a:rPr>
              <a:t>ПОСЛЕДУЮЩИМ АВТОМАТИЗИРОВАННЫМ ПОСТРОЕНИЕМ ИХ ВЕКТОРНЫХ ГРАНИЦ.</a:t>
            </a:r>
            <a:endParaRPr lang="ru-RU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b="0" strike="noStrike" spc="-1" dirty="0">
                <a:latin typeface="Arial Narrow"/>
              </a:rPr>
              <a:t>С ПРИМЕНЕНИЕМ МОДУЛЯ ПРОСТРАНСТВЕННОГО АНАЛИЗА ВЫЯВЛЯЮТСЯ ЛЕСОИЗМЕНЕНИЯ, НА ТЕРРИТОРИЮ КОТОРЫХ ОТСУТСТВУЮТ РАЗРЕШИТЕЛЬНЫЕ ДОКУМЕНТЫ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264" name="Рисунок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720" y="2248270"/>
            <a:ext cx="2349360" cy="1510200"/>
          </a:xfrm>
          <a:prstGeom prst="rect">
            <a:avLst/>
          </a:prstGeom>
          <a:ln w="0">
            <a:noFill/>
          </a:ln>
        </p:spPr>
      </p:pic>
      <p:pic>
        <p:nvPicPr>
          <p:cNvPr id="265" name="Рисунок 2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840" y="2248270"/>
            <a:ext cx="2293200" cy="1510200"/>
          </a:xfrm>
          <a:prstGeom prst="rect">
            <a:avLst/>
          </a:prstGeom>
          <a:ln w="0">
            <a:noFill/>
          </a:ln>
        </p:spPr>
      </p:pic>
      <p:sp>
        <p:nvSpPr>
          <p:cNvPr id="267" name="TextBox 33"/>
          <p:cNvSpPr/>
          <p:nvPr/>
        </p:nvSpPr>
        <p:spPr>
          <a:xfrm>
            <a:off x="117720" y="1870389"/>
            <a:ext cx="2358000" cy="25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00" b="1" strike="noStrike" spc="-1" dirty="0">
                <a:solidFill>
                  <a:schemeClr val="accent6">
                    <a:lumMod val="50000"/>
                  </a:schemeClr>
                </a:solidFill>
                <a:latin typeface="Arial Narrow"/>
              </a:rPr>
              <a:t>КОНТУРА ЛЕСОИЗМЕНЕНИЙ</a:t>
            </a:r>
            <a:endParaRPr lang="ru-RU" sz="11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68" name="TextBox 21"/>
          <p:cNvSpPr/>
          <p:nvPr/>
        </p:nvSpPr>
        <p:spPr>
          <a:xfrm>
            <a:off x="4115880" y="1776349"/>
            <a:ext cx="2358000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00" b="1" strike="noStrike" spc="-1" dirty="0">
                <a:solidFill>
                  <a:schemeClr val="accent6">
                    <a:lumMod val="50000"/>
                  </a:schemeClr>
                </a:solidFill>
                <a:latin typeface="Arial Narrow"/>
              </a:rPr>
              <a:t>КОНТУРА ЛЕСОСЕК, ПОСТРОЕННЫХ ИЗ </a:t>
            </a:r>
            <a:r>
              <a:rPr lang="en-US" sz="1100" b="1" strike="noStrike" spc="-1" dirty="0">
                <a:solidFill>
                  <a:schemeClr val="accent6">
                    <a:lumMod val="50000"/>
                  </a:schemeClr>
                </a:solidFill>
                <a:latin typeface="Arial Narrow"/>
              </a:rPr>
              <a:t>XML</a:t>
            </a:r>
            <a:r>
              <a:rPr lang="ru-RU" sz="1100" b="1" strike="noStrike" spc="-1" dirty="0">
                <a:solidFill>
                  <a:schemeClr val="accent6">
                    <a:lumMod val="50000"/>
                  </a:schemeClr>
                </a:solidFill>
                <a:latin typeface="Arial Narrow"/>
              </a:rPr>
              <a:t> ЛЕСНЫХ ДЕКЛАРАЦИЙ</a:t>
            </a:r>
            <a:endParaRPr lang="ru-RU" sz="11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69" name="TextBox 22"/>
          <p:cNvSpPr/>
          <p:nvPr/>
        </p:nvSpPr>
        <p:spPr>
          <a:xfrm>
            <a:off x="7962660" y="1717276"/>
            <a:ext cx="2840400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100" b="1" strike="noStrike" spc="-1" dirty="0">
                <a:solidFill>
                  <a:schemeClr val="accent6">
                    <a:lumMod val="50000"/>
                  </a:schemeClr>
                </a:solidFill>
                <a:latin typeface="Arial Narrow"/>
              </a:rPr>
              <a:t>ПРОСТРАНСТВЕННЫЙ АНАЛИЗ ЛЕСОИЗМЕНЕНИЙ И КОНТУРОВ ЛЕСОСЕК</a:t>
            </a:r>
            <a:endParaRPr lang="ru-RU" sz="11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3" name="PlaceHolder 1"/>
          <p:cNvSpPr txBox="1">
            <a:spLocks/>
          </p:cNvSpPr>
          <p:nvPr/>
        </p:nvSpPr>
        <p:spPr>
          <a:xfrm>
            <a:off x="786369" y="769260"/>
            <a:ext cx="9112371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АВТОМАТИЗАЦИЯ ПРОИЗВОДСТВЕННЫХ ПРОЦЕССОВ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АВТОМАТИЗИРОВАННОЕ ПОСТРОЕНИЕ КОНТУРОВ ЛЕГАЛЬНЫХ ЛЕСОСЕК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298523" y="3047124"/>
            <a:ext cx="674705" cy="453586"/>
            <a:chOff x="1117602" y="5943603"/>
            <a:chExt cx="247642" cy="453586"/>
          </a:xfrm>
        </p:grpSpPr>
        <p:sp>
          <p:nvSpPr>
            <p:cNvPr id="27" name="Равнобедренный треугольник 26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475720" y="3201916"/>
            <a:ext cx="822081" cy="144001"/>
          </a:xfrm>
          <a:prstGeom prst="rect">
            <a:avLst/>
          </a:prstGeom>
          <a:gradFill>
            <a:gsLst>
              <a:gs pos="26000">
                <a:srgbClr val="50CCBD">
                  <a:alpha val="36000"/>
                </a:srgbClr>
              </a:gs>
              <a:gs pos="100000">
                <a:srgbClr val="27838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cap="all">
              <a:latin typeface="Arial Narrow" panose="020B0606020202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624392" y="3064256"/>
            <a:ext cx="1497508" cy="453586"/>
            <a:chOff x="6586292" y="2575306"/>
            <a:chExt cx="1497508" cy="453586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7409095" y="2575306"/>
              <a:ext cx="674705" cy="453586"/>
              <a:chOff x="1117602" y="5943603"/>
              <a:chExt cx="247642" cy="453586"/>
            </a:xfrm>
          </p:grpSpPr>
          <p:sp>
            <p:nvSpPr>
              <p:cNvPr id="35" name="Равнобедренный треугольник 34"/>
              <p:cNvSpPr/>
              <p:nvPr/>
            </p:nvSpPr>
            <p:spPr>
              <a:xfrm rot="5400000">
                <a:off x="1055904" y="6087849"/>
                <a:ext cx="453585" cy="165094"/>
              </a:xfrm>
              <a:prstGeom prst="triangle">
                <a:avLst/>
              </a:prstGeom>
              <a:gradFill>
                <a:gsLst>
                  <a:gs pos="26000">
                    <a:srgbClr val="50CCBD">
                      <a:alpha val="36000"/>
                    </a:srgbClr>
                  </a:gs>
                  <a:gs pos="100000">
                    <a:srgbClr val="27838D"/>
                  </a:gs>
                </a:gsLst>
                <a:lin ang="15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 b="1" cap="all">
                  <a:latin typeface="Arial Narrow" panose="020B0606020202030204" pitchFamily="34" charset="0"/>
                </a:endParaRPr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>
              <a:xfrm rot="5400000">
                <a:off x="973356" y="6087850"/>
                <a:ext cx="453585" cy="165094"/>
              </a:xfrm>
              <a:prstGeom prst="triangle">
                <a:avLst/>
              </a:prstGeom>
              <a:gradFill>
                <a:gsLst>
                  <a:gs pos="26000">
                    <a:srgbClr val="50CCBD">
                      <a:alpha val="36000"/>
                    </a:srgbClr>
                  </a:gs>
                  <a:gs pos="100000">
                    <a:srgbClr val="27838D"/>
                  </a:gs>
                </a:gsLst>
                <a:lin ang="15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 b="1" cap="all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7" name="Прямоугольник 36"/>
            <p:cNvSpPr/>
            <p:nvPr/>
          </p:nvSpPr>
          <p:spPr>
            <a:xfrm>
              <a:off x="6586292" y="2730098"/>
              <a:ext cx="822081" cy="144001"/>
            </a:xfrm>
            <a:prstGeom prst="rect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sp>
        <p:nvSpPr>
          <p:cNvPr id="7" name="Полилиния 6"/>
          <p:cNvSpPr/>
          <p:nvPr/>
        </p:nvSpPr>
        <p:spPr>
          <a:xfrm>
            <a:off x="8023860" y="2862580"/>
            <a:ext cx="1722120" cy="2110740"/>
          </a:xfrm>
          <a:custGeom>
            <a:avLst/>
            <a:gdLst>
              <a:gd name="connsiteX0" fmla="*/ 1135380 w 1722120"/>
              <a:gd name="connsiteY0" fmla="*/ 0 h 2110740"/>
              <a:gd name="connsiteX1" fmla="*/ 0 w 1722120"/>
              <a:gd name="connsiteY1" fmla="*/ 1028700 h 2110740"/>
              <a:gd name="connsiteX2" fmla="*/ 1363980 w 1722120"/>
              <a:gd name="connsiteY2" fmla="*/ 2110740 h 2110740"/>
              <a:gd name="connsiteX3" fmla="*/ 1722120 w 1722120"/>
              <a:gd name="connsiteY3" fmla="*/ 518160 h 2110740"/>
              <a:gd name="connsiteX4" fmla="*/ 1135380 w 1722120"/>
              <a:gd name="connsiteY4" fmla="*/ 0 h 2110740"/>
              <a:gd name="connsiteX0" fmla="*/ 1135380 w 1722120"/>
              <a:gd name="connsiteY0" fmla="*/ 0 h 2110740"/>
              <a:gd name="connsiteX1" fmla="*/ 0 w 1722120"/>
              <a:gd name="connsiteY1" fmla="*/ 1028700 h 2110740"/>
              <a:gd name="connsiteX2" fmla="*/ 1363980 w 1722120"/>
              <a:gd name="connsiteY2" fmla="*/ 2110740 h 2110740"/>
              <a:gd name="connsiteX3" fmla="*/ 1722120 w 1722120"/>
              <a:gd name="connsiteY3" fmla="*/ 518160 h 2110740"/>
              <a:gd name="connsiteX4" fmla="*/ 1440180 w 1722120"/>
              <a:gd name="connsiteY4" fmla="*/ 266700 h 2110740"/>
              <a:gd name="connsiteX5" fmla="*/ 1135380 w 1722120"/>
              <a:gd name="connsiteY5" fmla="*/ 0 h 2110740"/>
              <a:gd name="connsiteX0" fmla="*/ 1135380 w 1722120"/>
              <a:gd name="connsiteY0" fmla="*/ 0 h 2110740"/>
              <a:gd name="connsiteX1" fmla="*/ 0 w 1722120"/>
              <a:gd name="connsiteY1" fmla="*/ 1028700 h 2110740"/>
              <a:gd name="connsiteX2" fmla="*/ 1363980 w 1722120"/>
              <a:gd name="connsiteY2" fmla="*/ 2110740 h 2110740"/>
              <a:gd name="connsiteX3" fmla="*/ 1722120 w 1722120"/>
              <a:gd name="connsiteY3" fmla="*/ 518160 h 2110740"/>
              <a:gd name="connsiteX4" fmla="*/ 1722120 w 1722120"/>
              <a:gd name="connsiteY4" fmla="*/ 7620 h 2110740"/>
              <a:gd name="connsiteX5" fmla="*/ 1135380 w 1722120"/>
              <a:gd name="connsiteY5" fmla="*/ 0 h 21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2120" h="2110740">
                <a:moveTo>
                  <a:pt x="1135380" y="0"/>
                </a:moveTo>
                <a:lnTo>
                  <a:pt x="0" y="1028700"/>
                </a:lnTo>
                <a:lnTo>
                  <a:pt x="1363980" y="2110740"/>
                </a:lnTo>
                <a:lnTo>
                  <a:pt x="1722120" y="518160"/>
                </a:lnTo>
                <a:lnTo>
                  <a:pt x="1722120" y="7620"/>
                </a:lnTo>
                <a:lnTo>
                  <a:pt x="1135380" y="0"/>
                </a:lnTo>
                <a:close/>
              </a:path>
            </a:pathLst>
          </a:custGeom>
          <a:gradFill>
            <a:gsLst>
              <a:gs pos="26000">
                <a:srgbClr val="C00000">
                  <a:alpha val="0"/>
                </a:srgbClr>
              </a:gs>
              <a:gs pos="100000">
                <a:srgbClr val="C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8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2121" y="3901489"/>
            <a:ext cx="1339344" cy="1051904"/>
          </a:xfrm>
          <a:prstGeom prst="rect">
            <a:avLst/>
          </a:prstGeom>
          <a:ln w="28575">
            <a:solidFill>
              <a:srgbClr val="FF0000"/>
            </a:solidFill>
            <a:round/>
          </a:ln>
        </p:spPr>
      </p:pic>
      <p:pic>
        <p:nvPicPr>
          <p:cNvPr id="43" name="Picture 4" descr="https://cdn-icons-png.flaticon.com/512/564/5646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" y="6539419"/>
            <a:ext cx="750331" cy="7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Box 15"/>
          <p:cNvSpPr/>
          <p:nvPr/>
        </p:nvSpPr>
        <p:spPr>
          <a:xfrm>
            <a:off x="1384520" y="7035963"/>
            <a:ext cx="693398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1" strike="noStrike" spc="-1" dirty="0" smtClean="0">
                <a:solidFill>
                  <a:srgbClr val="C00000"/>
                </a:solidFill>
                <a:latin typeface="Arial Narrow"/>
              </a:rPr>
              <a:t>НА </a:t>
            </a:r>
            <a:r>
              <a:rPr lang="ru-RU" sz="1200" b="1" strike="noStrike" spc="-1" dirty="0">
                <a:solidFill>
                  <a:srgbClr val="C00000"/>
                </a:solidFill>
                <a:latin typeface="Arial Narrow"/>
              </a:rPr>
              <a:t>КАЧЕСТВО АВТОМАТИЗИРОВАННОГО ПОСТОЕНИЯ ВЕКТОРНЫХ ГРАНИЦ ЛЕСОСЕК ВЛИЯЕТ КОРРЕКТНОСТЬ ЗАПОЛНЕНИЯ ДАННЫХ И ФОРМАТ КООРДИНАТ ПОВОРОТНЫХ ТОЧЕК ПРИ ОТВОДЕ</a:t>
            </a:r>
            <a:endParaRPr lang="ru-RU" sz="1200" b="1" strike="noStrike" spc="-1" dirty="0">
              <a:latin typeface="Arial"/>
            </a:endParaRPr>
          </a:p>
        </p:txBody>
      </p:sp>
      <p:pic>
        <p:nvPicPr>
          <p:cNvPr id="283" name="Рисунок 28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369" y="2133601"/>
            <a:ext cx="8479520" cy="4769189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 txBox="1">
            <a:spLocks/>
          </p:cNvSpPr>
          <p:nvPr/>
        </p:nvSpPr>
        <p:spPr>
          <a:xfrm>
            <a:off x="786369" y="761491"/>
            <a:ext cx="9112371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АВТОМАТИЗАЦИЯ ПРОИЗВОДСТВЕННЫХ ПРОЦЕССОВ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АВТОМАТИЗИРОВАННОЕ ПОСТРОЕНИЕ КОНТУРОВ ЛЕГАЛЬНЫХ ЛЕСОСЕК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647719"/>
            <a:ext cx="10691813" cy="3527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indent="-355600" algn="ctr">
              <a:lnSpc>
                <a:spcPct val="100000"/>
              </a:lnSpc>
              <a:buNone/>
            </a:pPr>
            <a:r>
              <a:rPr lang="ru-RU" b="1" spc="-1" dirty="0">
                <a:solidFill>
                  <a:schemeClr val="bg1"/>
                </a:solidFill>
                <a:latin typeface="Arial Narrow"/>
              </a:rPr>
              <a:t>ПОСТРОЕНИЕ ВЕКТОРНЫХ ГРАНИЦ ЛЕСОСЕК ПО ДАННЫМ XML ЛЕСНЫХ ДЕКЛАРАЦИЙ</a:t>
            </a:r>
          </a:p>
        </p:txBody>
      </p:sp>
      <p:pic>
        <p:nvPicPr>
          <p:cNvPr id="11" name="Picture 4" descr="https://cdn-icons-png.flaticon.com/512/564/5646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69" y="7035964"/>
            <a:ext cx="460211" cy="4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283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4470" y="3153240"/>
            <a:ext cx="2564460" cy="1463040"/>
          </a:xfrm>
          <a:prstGeom prst="rect">
            <a:avLst/>
          </a:prstGeom>
          <a:ln w="0">
            <a:noFill/>
          </a:ln>
        </p:spPr>
      </p:pic>
      <p:grpSp>
        <p:nvGrpSpPr>
          <p:cNvPr id="305" name="Группа 715"/>
          <p:cNvGrpSpPr/>
          <p:nvPr/>
        </p:nvGrpSpPr>
        <p:grpSpPr>
          <a:xfrm>
            <a:off x="7709400" y="2960280"/>
            <a:ext cx="2818080" cy="1637280"/>
            <a:chOff x="7709400" y="2960280"/>
            <a:chExt cx="2818080" cy="1637280"/>
          </a:xfrm>
        </p:grpSpPr>
        <p:pic>
          <p:nvPicPr>
            <p:cNvPr id="306" name="Рисунок 71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709400" y="2960280"/>
              <a:ext cx="2818080" cy="163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7" name="Рисунок 717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7842240" y="3015720"/>
              <a:ext cx="1183320" cy="91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08" name="TextBox 718"/>
          <p:cNvSpPr/>
          <p:nvPr/>
        </p:nvSpPr>
        <p:spPr>
          <a:xfrm>
            <a:off x="7720560" y="4646160"/>
            <a:ext cx="2791800" cy="1011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000" cap="all" spc="-1" dirty="0">
                <a:latin typeface="Arial Narrow" panose="020B0606020202030204" pitchFamily="34" charset="0"/>
              </a:rPr>
              <a:t>ОТКРЫТЫЙ КАРТОГРАФИЧЕСКИЙ </a:t>
            </a:r>
            <a:r>
              <a:rPr lang="en-US" sz="1000" cap="all" spc="-1" dirty="0">
                <a:latin typeface="Arial Narrow" panose="020B0606020202030204" pitchFamily="34" charset="0"/>
              </a:rPr>
              <a:t>WEB-</a:t>
            </a:r>
            <a:r>
              <a:rPr lang="ru-RU" sz="1000" cap="all" spc="-1" dirty="0">
                <a:latin typeface="Arial Narrow" panose="020B0606020202030204" pitchFamily="34" charset="0"/>
              </a:rPr>
              <a:t>РЕСУРС, созданный для повышения открытости и доступности информации о лесах страны.</a:t>
            </a:r>
          </a:p>
          <a:p>
            <a:pPr algn="ctr"/>
            <a:r>
              <a:rPr lang="ru-RU" sz="1000" cap="all" spc="-1" dirty="0">
                <a:latin typeface="Arial Narrow" panose="020B0606020202030204" pitchFamily="34" charset="0"/>
              </a:rPr>
              <a:t>ЭЛЕМЕНТ ВИЗУАЛИЗАЦИИ ДАННЫХ О ЛЕСАХ </a:t>
            </a:r>
          </a:p>
        </p:txBody>
      </p:sp>
      <p:sp>
        <p:nvSpPr>
          <p:cNvPr id="310" name="TextBox 720"/>
          <p:cNvSpPr/>
          <p:nvPr/>
        </p:nvSpPr>
        <p:spPr>
          <a:xfrm>
            <a:off x="127800" y="4597920"/>
            <a:ext cx="2528280" cy="975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cap="all" spc="-1" dirty="0" smtClean="0">
                <a:uFillTx/>
                <a:latin typeface="Arial Narrow" panose="020B0606020202030204" pitchFamily="34" charset="0"/>
              </a:rPr>
              <a:t>С ПРИМЕНЕНИЕМ СЕРВИСА ЦИФРОВАЯ ЗЕМЛЯ ПРОИЗВОДИТСЯ ОБРАБОТКА МАТЕРИАЛОВ ДЗЗ И ВЫДАЧА КОНЕЧНОГО РЕЗУЛЬТАТА (КОНТУРА ЛЕСОИЗМЕНЕНИЙ)</a:t>
            </a:r>
            <a:endParaRPr lang="ru-RU" sz="1000" b="0" strike="noStrike" spc="-1" dirty="0">
              <a:latin typeface="Arial Narrow" panose="020B0606020202030204" pitchFamily="34" charset="0"/>
            </a:endParaRPr>
          </a:p>
        </p:txBody>
      </p:sp>
      <p:sp>
        <p:nvSpPr>
          <p:cNvPr id="311" name="Скругленный прямоугольник 721"/>
          <p:cNvSpPr/>
          <p:nvPr/>
        </p:nvSpPr>
        <p:spPr>
          <a:xfrm>
            <a:off x="3180240" y="3325320"/>
            <a:ext cx="4038480" cy="2320200"/>
          </a:xfrm>
          <a:prstGeom prst="roundRect">
            <a:avLst>
              <a:gd name="adj" fmla="val 7024"/>
            </a:avLst>
          </a:prstGeom>
          <a:noFill/>
          <a:ln>
            <a:solidFill>
              <a:srgbClr val="2485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12" name="Группа 722"/>
          <p:cNvGrpSpPr/>
          <p:nvPr/>
        </p:nvGrpSpPr>
        <p:grpSpPr>
          <a:xfrm>
            <a:off x="3367800" y="3310920"/>
            <a:ext cx="3663720" cy="2133000"/>
            <a:chOff x="3367800" y="3310920"/>
            <a:chExt cx="3663720" cy="2133000"/>
          </a:xfrm>
        </p:grpSpPr>
        <p:sp>
          <p:nvSpPr>
            <p:cNvPr id="313" name="Скругленный прямоугольник 723"/>
            <p:cNvSpPr/>
            <p:nvPr/>
          </p:nvSpPr>
          <p:spPr>
            <a:xfrm>
              <a:off x="3367800" y="3691800"/>
              <a:ext cx="3663720" cy="175212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314" name="Группа 724"/>
            <p:cNvGrpSpPr/>
            <p:nvPr/>
          </p:nvGrpSpPr>
          <p:grpSpPr>
            <a:xfrm>
              <a:off x="3367800" y="3310920"/>
              <a:ext cx="3663720" cy="2048894"/>
              <a:chOff x="3367800" y="3310920"/>
              <a:chExt cx="3663720" cy="2048894"/>
            </a:xfrm>
          </p:grpSpPr>
          <p:sp>
            <p:nvSpPr>
              <p:cNvPr id="315" name="object 2"/>
              <p:cNvSpPr/>
              <p:nvPr/>
            </p:nvSpPr>
            <p:spPr>
              <a:xfrm>
                <a:off x="3367800" y="4978850"/>
                <a:ext cx="3663720" cy="380964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11520" rIns="0" bIns="0" anchor="t">
                <a:spAutoFit/>
              </a:bodyPr>
              <a:lstStyle/>
              <a:p>
                <a:pPr marL="9720" algn="ctr">
                  <a:lnSpc>
                    <a:spcPct val="100000"/>
                  </a:lnSpc>
                  <a:spcBef>
                    <a:spcPts val="91"/>
                  </a:spcBef>
                  <a:buNone/>
                </a:pPr>
                <a:r>
                  <a:rPr lang="ru-RU" sz="2400" b="1" strike="noStrike" spc="-151" dirty="0">
                    <a:solidFill>
                      <a:srgbClr val="31859C"/>
                    </a:solidFill>
                    <a:latin typeface="Arial Narrow" panose="020B0606020202030204" pitchFamily="34" charset="0"/>
                  </a:rPr>
                  <a:t>ФГИС ЛК</a:t>
                </a:r>
                <a:endParaRPr lang="ru-RU" sz="2400" b="1" strike="noStrike" spc="-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16" name="object 73"/>
              <p:cNvSpPr/>
              <p:nvPr/>
            </p:nvSpPr>
            <p:spPr>
              <a:xfrm>
                <a:off x="5015520" y="3310920"/>
                <a:ext cx="646920" cy="34128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583564">
                    <a:moveTo>
                      <a:pt x="505251" y="0"/>
                    </a:moveTo>
                    <a:lnTo>
                      <a:pt x="0" y="291718"/>
                    </a:lnTo>
                    <a:lnTo>
                      <a:pt x="505262" y="583427"/>
                    </a:lnTo>
                    <a:lnTo>
                      <a:pt x="1010513" y="291729"/>
                    </a:lnTo>
                    <a:lnTo>
                      <a:pt x="505251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" name="object 74"/>
              <p:cNvSpPr/>
              <p:nvPr/>
            </p:nvSpPr>
            <p:spPr>
              <a:xfrm>
                <a:off x="4965840" y="4056480"/>
                <a:ext cx="746280" cy="399960"/>
              </a:xfrm>
              <a:prstGeom prst="rect">
                <a:avLst/>
              </a:prstGeom>
              <a:blipFill rotWithShape="0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" name="object 75"/>
              <p:cNvSpPr/>
              <p:nvPr/>
            </p:nvSpPr>
            <p:spPr>
              <a:xfrm>
                <a:off x="5065200" y="4111920"/>
                <a:ext cx="548280" cy="289440"/>
              </a:xfrm>
              <a:custGeom>
                <a:avLst/>
                <a:gdLst/>
                <a:ahLst/>
                <a:cxnLst/>
                <a:rect l="l" t="t" r="r" b="b"/>
                <a:pathLst>
                  <a:path w="856615" h="494664">
                    <a:moveTo>
                      <a:pt x="428133" y="0"/>
                    </a:moveTo>
                    <a:lnTo>
                      <a:pt x="0" y="247186"/>
                    </a:lnTo>
                    <a:lnTo>
                      <a:pt x="428144" y="494361"/>
                    </a:lnTo>
                    <a:lnTo>
                      <a:pt x="856277" y="247196"/>
                    </a:lnTo>
                    <a:lnTo>
                      <a:pt x="428133" y="0"/>
                    </a:lnTo>
                    <a:close/>
                  </a:path>
                </a:pathLst>
              </a:custGeom>
              <a:solidFill>
                <a:srgbClr val="232992">
                  <a:alpha val="67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" name="object 76"/>
              <p:cNvSpPr/>
              <p:nvPr/>
            </p:nvSpPr>
            <p:spPr>
              <a:xfrm>
                <a:off x="5015520" y="3966840"/>
                <a:ext cx="646920" cy="34128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583564">
                    <a:moveTo>
                      <a:pt x="505251" y="0"/>
                    </a:moveTo>
                    <a:lnTo>
                      <a:pt x="0" y="291708"/>
                    </a:lnTo>
                    <a:lnTo>
                      <a:pt x="505262" y="583427"/>
                    </a:lnTo>
                    <a:lnTo>
                      <a:pt x="1010513" y="291718"/>
                    </a:lnTo>
                    <a:lnTo>
                      <a:pt x="5052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" name="object 77"/>
              <p:cNvSpPr/>
              <p:nvPr/>
            </p:nvSpPr>
            <p:spPr>
              <a:xfrm>
                <a:off x="5339160" y="3481560"/>
                <a:ext cx="323280" cy="826200"/>
              </a:xfrm>
              <a:prstGeom prst="rect">
                <a:avLst/>
              </a:prstGeom>
              <a:blipFill rotWithShape="0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" name="object 78"/>
              <p:cNvSpPr/>
              <p:nvPr/>
            </p:nvSpPr>
            <p:spPr>
              <a:xfrm>
                <a:off x="5015520" y="3481560"/>
                <a:ext cx="323280" cy="826200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1411604">
                    <a:moveTo>
                      <a:pt x="0" y="0"/>
                    </a:moveTo>
                    <a:lnTo>
                      <a:pt x="0" y="1119746"/>
                    </a:lnTo>
                    <a:lnTo>
                      <a:pt x="505262" y="1411475"/>
                    </a:lnTo>
                    <a:lnTo>
                      <a:pt x="505262" y="291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" name="object 79"/>
              <p:cNvSpPr/>
              <p:nvPr/>
            </p:nvSpPr>
            <p:spPr>
              <a:xfrm>
                <a:off x="5037480" y="3525120"/>
                <a:ext cx="279360" cy="737280"/>
              </a:xfrm>
              <a:custGeom>
                <a:avLst/>
                <a:gdLst/>
                <a:ahLst/>
                <a:cxnLst/>
                <a:rect l="l" t="t" r="r" b="b"/>
                <a:pathLst>
                  <a:path w="436879" h="1259204">
                    <a:moveTo>
                      <a:pt x="0" y="0"/>
                    </a:moveTo>
                    <a:lnTo>
                      <a:pt x="0" y="1006471"/>
                    </a:lnTo>
                    <a:lnTo>
                      <a:pt x="436813" y="1258673"/>
                    </a:lnTo>
                    <a:lnTo>
                      <a:pt x="436813" y="2522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" name="object 80"/>
              <p:cNvSpPr/>
              <p:nvPr/>
            </p:nvSpPr>
            <p:spPr>
              <a:xfrm>
                <a:off x="5387760" y="364032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203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" name="object 81"/>
              <p:cNvSpPr/>
              <p:nvPr/>
            </p:nvSpPr>
            <p:spPr>
              <a:xfrm>
                <a:off x="5387760" y="371340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8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" name="object 82"/>
              <p:cNvSpPr/>
              <p:nvPr/>
            </p:nvSpPr>
            <p:spPr>
              <a:xfrm>
                <a:off x="5387760" y="378684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" name="object 83"/>
              <p:cNvSpPr/>
              <p:nvPr/>
            </p:nvSpPr>
            <p:spPr>
              <a:xfrm>
                <a:off x="5387760" y="385992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" name="object 84"/>
              <p:cNvSpPr/>
              <p:nvPr/>
            </p:nvSpPr>
            <p:spPr>
              <a:xfrm>
                <a:off x="5387760" y="393336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203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" name="object 85"/>
              <p:cNvSpPr/>
              <p:nvPr/>
            </p:nvSpPr>
            <p:spPr>
              <a:xfrm>
                <a:off x="5387760" y="400680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8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" name="object 86"/>
              <p:cNvSpPr/>
              <p:nvPr/>
            </p:nvSpPr>
            <p:spPr>
              <a:xfrm>
                <a:off x="5015520" y="3478680"/>
                <a:ext cx="646920" cy="17352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297180">
                    <a:moveTo>
                      <a:pt x="8617" y="0"/>
                    </a:moveTo>
                    <a:lnTo>
                      <a:pt x="0" y="4984"/>
                    </a:lnTo>
                    <a:lnTo>
                      <a:pt x="505262" y="296703"/>
                    </a:lnTo>
                    <a:lnTo>
                      <a:pt x="522509" y="286745"/>
                    </a:lnTo>
                    <a:lnTo>
                      <a:pt x="505262" y="286745"/>
                    </a:lnTo>
                    <a:lnTo>
                      <a:pt x="8617" y="0"/>
                    </a:lnTo>
                    <a:close/>
                    <a:moveTo>
                      <a:pt x="1001896" y="10"/>
                    </a:moveTo>
                    <a:lnTo>
                      <a:pt x="505262" y="286745"/>
                    </a:lnTo>
                    <a:lnTo>
                      <a:pt x="522509" y="286745"/>
                    </a:lnTo>
                    <a:lnTo>
                      <a:pt x="1010513" y="4994"/>
                    </a:lnTo>
                    <a:lnTo>
                      <a:pt x="100189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" name="object 87"/>
              <p:cNvSpPr/>
              <p:nvPr/>
            </p:nvSpPr>
            <p:spPr>
              <a:xfrm>
                <a:off x="5015520" y="3344760"/>
                <a:ext cx="558000" cy="262800"/>
              </a:xfrm>
              <a:prstGeom prst="rect">
                <a:avLst/>
              </a:prstGeom>
              <a:blipFill rotWithShape="0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" name="object 88"/>
              <p:cNvSpPr/>
              <p:nvPr/>
            </p:nvSpPr>
            <p:spPr>
              <a:xfrm>
                <a:off x="5237640" y="340920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60"/>
                    </a:lnTo>
                    <a:lnTo>
                      <a:pt x="172874" y="9968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" name="object 89"/>
              <p:cNvSpPr/>
              <p:nvPr/>
            </p:nvSpPr>
            <p:spPr>
              <a:xfrm>
                <a:off x="5231160" y="3406320"/>
                <a:ext cx="121320" cy="58320"/>
              </a:xfrm>
              <a:prstGeom prst="rect">
                <a:avLst/>
              </a:prstGeom>
              <a:blipFill rotWithShape="0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" name="object 90"/>
              <p:cNvSpPr/>
              <p:nvPr/>
            </p:nvSpPr>
            <p:spPr>
              <a:xfrm>
                <a:off x="5269320" y="342612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4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60"/>
                    </a:lnTo>
                    <a:lnTo>
                      <a:pt x="172874" y="9968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" name="object 91"/>
              <p:cNvSpPr/>
              <p:nvPr/>
            </p:nvSpPr>
            <p:spPr>
              <a:xfrm>
                <a:off x="5262480" y="3422880"/>
                <a:ext cx="121320" cy="58320"/>
              </a:xfrm>
              <a:prstGeom prst="rect">
                <a:avLst/>
              </a:prstGeom>
              <a:blipFill rotWithShape="0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" name="object 92"/>
              <p:cNvSpPr/>
              <p:nvPr/>
            </p:nvSpPr>
            <p:spPr>
              <a:xfrm>
                <a:off x="5301000" y="344268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60"/>
                    </a:lnTo>
                    <a:lnTo>
                      <a:pt x="172884" y="9968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" name="object 93"/>
              <p:cNvSpPr/>
              <p:nvPr/>
            </p:nvSpPr>
            <p:spPr>
              <a:xfrm>
                <a:off x="5294160" y="3439800"/>
                <a:ext cx="121320" cy="58320"/>
              </a:xfrm>
              <a:prstGeom prst="rect">
                <a:avLst/>
              </a:prstGeom>
              <a:blipFill rotWithShape="0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" name="object 94"/>
              <p:cNvSpPr/>
              <p:nvPr/>
            </p:nvSpPr>
            <p:spPr>
              <a:xfrm>
                <a:off x="5332320" y="345924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60"/>
                    </a:lnTo>
                    <a:lnTo>
                      <a:pt x="172874" y="9968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" name="object 95"/>
              <p:cNvSpPr/>
              <p:nvPr/>
            </p:nvSpPr>
            <p:spPr>
              <a:xfrm>
                <a:off x="5325840" y="3456360"/>
                <a:ext cx="121320" cy="58320"/>
              </a:xfrm>
              <a:prstGeom prst="rect">
                <a:avLst/>
              </a:prstGeom>
              <a:blipFill rotWithShape="0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" name="object 96"/>
              <p:cNvSpPr/>
              <p:nvPr/>
            </p:nvSpPr>
            <p:spPr>
              <a:xfrm>
                <a:off x="5015520" y="3481560"/>
                <a:ext cx="323280" cy="551880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942975">
                    <a:moveTo>
                      <a:pt x="0" y="0"/>
                    </a:moveTo>
                    <a:lnTo>
                      <a:pt x="0" y="942798"/>
                    </a:lnTo>
                    <a:lnTo>
                      <a:pt x="505251" y="637729"/>
                    </a:lnTo>
                    <a:lnTo>
                      <a:pt x="505262" y="291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" name="object 97"/>
              <p:cNvSpPr/>
              <p:nvPr/>
            </p:nvSpPr>
            <p:spPr>
              <a:xfrm>
                <a:off x="5291640" y="3660120"/>
                <a:ext cx="34560" cy="34920"/>
              </a:xfrm>
              <a:prstGeom prst="rect">
                <a:avLst/>
              </a:prstGeom>
              <a:blipFill rotWithShape="0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" name="object 98"/>
              <p:cNvSpPr/>
              <p:nvPr/>
            </p:nvSpPr>
            <p:spPr>
              <a:xfrm>
                <a:off x="5297040" y="367020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2994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" name="object 99"/>
              <p:cNvSpPr/>
              <p:nvPr/>
            </p:nvSpPr>
            <p:spPr>
              <a:xfrm>
                <a:off x="5020200" y="3507480"/>
                <a:ext cx="34560" cy="34920"/>
              </a:xfrm>
              <a:prstGeom prst="rect">
                <a:avLst/>
              </a:prstGeom>
              <a:blipFill rotWithShape="0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" name="object 100"/>
              <p:cNvSpPr/>
              <p:nvPr/>
            </p:nvSpPr>
            <p:spPr>
              <a:xfrm>
                <a:off x="5025600" y="351756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3005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55"/>
                    </a:lnTo>
                    <a:lnTo>
                      <a:pt x="17957" y="738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" name="object 101"/>
              <p:cNvSpPr/>
              <p:nvPr/>
            </p:nvSpPr>
            <p:spPr>
              <a:xfrm>
                <a:off x="5291640" y="4247280"/>
                <a:ext cx="34560" cy="34920"/>
              </a:xfrm>
              <a:prstGeom prst="rect">
                <a:avLst/>
              </a:prstGeom>
              <a:blipFill rotWithShape="0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5" name="object 102"/>
              <p:cNvSpPr/>
              <p:nvPr/>
            </p:nvSpPr>
            <p:spPr>
              <a:xfrm>
                <a:off x="5297040" y="425736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2994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6" name="object 103"/>
              <p:cNvSpPr/>
              <p:nvPr/>
            </p:nvSpPr>
            <p:spPr>
              <a:xfrm>
                <a:off x="5020200" y="4095000"/>
                <a:ext cx="34560" cy="34920"/>
              </a:xfrm>
              <a:prstGeom prst="rect">
                <a:avLst/>
              </a:prstGeom>
              <a:blipFill rotWithShape="0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7" name="object 104"/>
              <p:cNvSpPr/>
              <p:nvPr/>
            </p:nvSpPr>
            <p:spPr>
              <a:xfrm>
                <a:off x="5025600" y="410508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3005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55"/>
                    </a:lnTo>
                    <a:lnTo>
                      <a:pt x="17957" y="738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8" name="object 105"/>
              <p:cNvSpPr/>
              <p:nvPr/>
            </p:nvSpPr>
            <p:spPr>
              <a:xfrm>
                <a:off x="4667400" y="3494520"/>
                <a:ext cx="646920" cy="34128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583564">
                    <a:moveTo>
                      <a:pt x="505251" y="0"/>
                    </a:moveTo>
                    <a:lnTo>
                      <a:pt x="0" y="291718"/>
                    </a:lnTo>
                    <a:lnTo>
                      <a:pt x="505262" y="583427"/>
                    </a:lnTo>
                    <a:lnTo>
                      <a:pt x="1010513" y="291718"/>
                    </a:lnTo>
                    <a:lnTo>
                      <a:pt x="505251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9" name="object 106"/>
              <p:cNvSpPr/>
              <p:nvPr/>
            </p:nvSpPr>
            <p:spPr>
              <a:xfrm>
                <a:off x="4145040" y="4173120"/>
                <a:ext cx="1119600" cy="591120"/>
              </a:xfrm>
              <a:custGeom>
                <a:avLst/>
                <a:gdLst/>
                <a:ahLst/>
                <a:cxnLst/>
                <a:rect l="l" t="t" r="r" b="b"/>
                <a:pathLst>
                  <a:path w="1748790" h="1009650">
                    <a:moveTo>
                      <a:pt x="1320535" y="0"/>
                    </a:moveTo>
                    <a:lnTo>
                      <a:pt x="0" y="762029"/>
                    </a:lnTo>
                    <a:lnTo>
                      <a:pt x="428144" y="1009204"/>
                    </a:lnTo>
                    <a:lnTo>
                      <a:pt x="1748669" y="247186"/>
                    </a:lnTo>
                    <a:lnTo>
                      <a:pt x="1320535" y="0"/>
                    </a:lnTo>
                    <a:close/>
                  </a:path>
                </a:pathLst>
              </a:custGeom>
              <a:solidFill>
                <a:srgbClr val="232992">
                  <a:alpha val="67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0" name="object 107"/>
              <p:cNvSpPr/>
              <p:nvPr/>
            </p:nvSpPr>
            <p:spPr>
              <a:xfrm>
                <a:off x="4667400" y="4150440"/>
                <a:ext cx="646920" cy="34128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583564">
                    <a:moveTo>
                      <a:pt x="505251" y="0"/>
                    </a:moveTo>
                    <a:lnTo>
                      <a:pt x="0" y="291718"/>
                    </a:lnTo>
                    <a:lnTo>
                      <a:pt x="505262" y="583427"/>
                    </a:lnTo>
                    <a:lnTo>
                      <a:pt x="1010513" y="291729"/>
                    </a:lnTo>
                    <a:lnTo>
                      <a:pt x="5052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" name="object 108"/>
              <p:cNvSpPr/>
              <p:nvPr/>
            </p:nvSpPr>
            <p:spPr>
              <a:xfrm>
                <a:off x="4990680" y="3665520"/>
                <a:ext cx="323280" cy="826200"/>
              </a:xfrm>
              <a:prstGeom prst="rect">
                <a:avLst/>
              </a:prstGeom>
              <a:blipFill rotWithShape="0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" name="object 109"/>
              <p:cNvSpPr/>
              <p:nvPr/>
            </p:nvSpPr>
            <p:spPr>
              <a:xfrm>
                <a:off x="4667400" y="3665520"/>
                <a:ext cx="323280" cy="826200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1411604">
                    <a:moveTo>
                      <a:pt x="0" y="0"/>
                    </a:moveTo>
                    <a:lnTo>
                      <a:pt x="0" y="1119746"/>
                    </a:lnTo>
                    <a:lnTo>
                      <a:pt x="505262" y="1411464"/>
                    </a:lnTo>
                    <a:lnTo>
                      <a:pt x="505262" y="291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" name="object 110"/>
              <p:cNvSpPr/>
              <p:nvPr/>
            </p:nvSpPr>
            <p:spPr>
              <a:xfrm>
                <a:off x="4689000" y="3709080"/>
                <a:ext cx="279360" cy="737280"/>
              </a:xfrm>
              <a:custGeom>
                <a:avLst/>
                <a:gdLst/>
                <a:ahLst/>
                <a:cxnLst/>
                <a:rect l="l" t="t" r="r" b="b"/>
                <a:pathLst>
                  <a:path w="436879" h="1259204">
                    <a:moveTo>
                      <a:pt x="0" y="0"/>
                    </a:moveTo>
                    <a:lnTo>
                      <a:pt x="0" y="1006471"/>
                    </a:lnTo>
                    <a:lnTo>
                      <a:pt x="436813" y="1258663"/>
                    </a:lnTo>
                    <a:lnTo>
                      <a:pt x="436813" y="252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" name="object 111"/>
              <p:cNvSpPr/>
              <p:nvPr/>
            </p:nvSpPr>
            <p:spPr>
              <a:xfrm>
                <a:off x="5039280" y="382392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" name="object 112"/>
              <p:cNvSpPr/>
              <p:nvPr/>
            </p:nvSpPr>
            <p:spPr>
              <a:xfrm>
                <a:off x="5039280" y="389736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203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" name="object 113"/>
              <p:cNvSpPr/>
              <p:nvPr/>
            </p:nvSpPr>
            <p:spPr>
              <a:xfrm>
                <a:off x="5039280" y="397044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8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" name="object 114"/>
              <p:cNvSpPr/>
              <p:nvPr/>
            </p:nvSpPr>
            <p:spPr>
              <a:xfrm>
                <a:off x="5039280" y="404388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" name="object 115"/>
              <p:cNvSpPr/>
              <p:nvPr/>
            </p:nvSpPr>
            <p:spPr>
              <a:xfrm>
                <a:off x="5039280" y="411696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" name="object 116"/>
              <p:cNvSpPr/>
              <p:nvPr/>
            </p:nvSpPr>
            <p:spPr>
              <a:xfrm>
                <a:off x="5039280" y="419040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203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" name="object 117"/>
              <p:cNvSpPr/>
              <p:nvPr/>
            </p:nvSpPr>
            <p:spPr>
              <a:xfrm>
                <a:off x="4667400" y="3662640"/>
                <a:ext cx="646920" cy="17352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297179">
                    <a:moveTo>
                      <a:pt x="8628" y="0"/>
                    </a:moveTo>
                    <a:lnTo>
                      <a:pt x="0" y="4984"/>
                    </a:lnTo>
                    <a:lnTo>
                      <a:pt x="505272" y="296692"/>
                    </a:lnTo>
                    <a:lnTo>
                      <a:pt x="522519" y="286734"/>
                    </a:lnTo>
                    <a:lnTo>
                      <a:pt x="505272" y="286734"/>
                    </a:lnTo>
                    <a:lnTo>
                      <a:pt x="8628" y="0"/>
                    </a:lnTo>
                    <a:close/>
                    <a:moveTo>
                      <a:pt x="1001906" y="0"/>
                    </a:moveTo>
                    <a:lnTo>
                      <a:pt x="505272" y="286734"/>
                    </a:lnTo>
                    <a:lnTo>
                      <a:pt x="522519" y="286734"/>
                    </a:lnTo>
                    <a:lnTo>
                      <a:pt x="1010524" y="4984"/>
                    </a:lnTo>
                    <a:lnTo>
                      <a:pt x="100190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" name="object 118"/>
              <p:cNvSpPr/>
              <p:nvPr/>
            </p:nvSpPr>
            <p:spPr>
              <a:xfrm>
                <a:off x="4667400" y="3528360"/>
                <a:ext cx="558000" cy="262800"/>
              </a:xfrm>
              <a:prstGeom prst="rect">
                <a:avLst/>
              </a:prstGeom>
              <a:blipFill rotWithShape="0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" name="object 119"/>
              <p:cNvSpPr/>
              <p:nvPr/>
            </p:nvSpPr>
            <p:spPr>
              <a:xfrm>
                <a:off x="4889520" y="359316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" name="object 120"/>
              <p:cNvSpPr/>
              <p:nvPr/>
            </p:nvSpPr>
            <p:spPr>
              <a:xfrm>
                <a:off x="4882680" y="3590280"/>
                <a:ext cx="121320" cy="58320"/>
              </a:xfrm>
              <a:prstGeom prst="rect">
                <a:avLst/>
              </a:prstGeom>
              <a:blipFill rotWithShape="0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" name="object 121"/>
              <p:cNvSpPr/>
              <p:nvPr/>
            </p:nvSpPr>
            <p:spPr>
              <a:xfrm>
                <a:off x="4920840" y="360972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4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" name="object 122"/>
              <p:cNvSpPr/>
              <p:nvPr/>
            </p:nvSpPr>
            <p:spPr>
              <a:xfrm>
                <a:off x="4914360" y="3606840"/>
                <a:ext cx="121320" cy="58320"/>
              </a:xfrm>
              <a:prstGeom prst="rect">
                <a:avLst/>
              </a:prstGeom>
              <a:blipFill rotWithShape="0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" name="object 123"/>
              <p:cNvSpPr/>
              <p:nvPr/>
            </p:nvSpPr>
            <p:spPr>
              <a:xfrm>
                <a:off x="4952520" y="362628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4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8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" name="object 124"/>
              <p:cNvSpPr/>
              <p:nvPr/>
            </p:nvSpPr>
            <p:spPr>
              <a:xfrm>
                <a:off x="4945680" y="3623400"/>
                <a:ext cx="121320" cy="58320"/>
              </a:xfrm>
              <a:prstGeom prst="rect">
                <a:avLst/>
              </a:prstGeom>
              <a:blipFill rotWithShape="0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" name="object 125"/>
              <p:cNvSpPr/>
              <p:nvPr/>
            </p:nvSpPr>
            <p:spPr>
              <a:xfrm>
                <a:off x="4984200" y="364284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4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" name="object 126"/>
              <p:cNvSpPr/>
              <p:nvPr/>
            </p:nvSpPr>
            <p:spPr>
              <a:xfrm>
                <a:off x="4977360" y="3639960"/>
                <a:ext cx="121320" cy="58320"/>
              </a:xfrm>
              <a:prstGeom prst="rect">
                <a:avLst/>
              </a:prstGeom>
              <a:blipFill rotWithShape="0"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" name="object 127"/>
              <p:cNvSpPr/>
              <p:nvPr/>
            </p:nvSpPr>
            <p:spPr>
              <a:xfrm>
                <a:off x="4667400" y="3665520"/>
                <a:ext cx="323280" cy="551880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942975">
                    <a:moveTo>
                      <a:pt x="0" y="0"/>
                    </a:moveTo>
                    <a:lnTo>
                      <a:pt x="0" y="942788"/>
                    </a:lnTo>
                    <a:lnTo>
                      <a:pt x="505262" y="637718"/>
                    </a:lnTo>
                    <a:lnTo>
                      <a:pt x="505262" y="291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" name="object 128"/>
              <p:cNvSpPr/>
              <p:nvPr/>
            </p:nvSpPr>
            <p:spPr>
              <a:xfrm>
                <a:off x="4943160" y="3843720"/>
                <a:ext cx="34560" cy="34920"/>
              </a:xfrm>
              <a:prstGeom prst="rect">
                <a:avLst/>
              </a:prstGeom>
              <a:blipFill rotWithShape="0"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" name="object 129"/>
              <p:cNvSpPr/>
              <p:nvPr/>
            </p:nvSpPr>
            <p:spPr>
              <a:xfrm>
                <a:off x="4948560" y="385380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2994"/>
                    </a:lnTo>
                    <a:lnTo>
                      <a:pt x="0" y="17737"/>
                    </a:lnTo>
                    <a:lnTo>
                      <a:pt x="5183" y="26700"/>
                    </a:lnTo>
                    <a:lnTo>
                      <a:pt x="17957" y="34082"/>
                    </a:lnTo>
                    <a:lnTo>
                      <a:pt x="23130" y="3108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" name="object 130"/>
              <p:cNvSpPr/>
              <p:nvPr/>
            </p:nvSpPr>
            <p:spPr>
              <a:xfrm>
                <a:off x="4671720" y="3691440"/>
                <a:ext cx="34560" cy="34920"/>
              </a:xfrm>
              <a:prstGeom prst="rect">
                <a:avLst/>
              </a:prstGeom>
              <a:blipFill rotWithShape="0"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" name="object 131"/>
              <p:cNvSpPr/>
              <p:nvPr/>
            </p:nvSpPr>
            <p:spPr>
              <a:xfrm>
                <a:off x="4677120" y="370152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2994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" name="object 132"/>
              <p:cNvSpPr/>
              <p:nvPr/>
            </p:nvSpPr>
            <p:spPr>
              <a:xfrm>
                <a:off x="4943160" y="4431240"/>
                <a:ext cx="34560" cy="34920"/>
              </a:xfrm>
              <a:prstGeom prst="rect">
                <a:avLst/>
              </a:prstGeom>
              <a:blipFill rotWithShape="0"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" name="object 133"/>
              <p:cNvSpPr/>
              <p:nvPr/>
            </p:nvSpPr>
            <p:spPr>
              <a:xfrm>
                <a:off x="4948560" y="444132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3005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93"/>
                    </a:lnTo>
                    <a:lnTo>
                      <a:pt x="23130" y="31098"/>
                    </a:lnTo>
                    <a:lnTo>
                      <a:pt x="23130" y="16355"/>
                    </a:lnTo>
                    <a:lnTo>
                      <a:pt x="17957" y="738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" name="object 134"/>
              <p:cNvSpPr/>
              <p:nvPr/>
            </p:nvSpPr>
            <p:spPr>
              <a:xfrm>
                <a:off x="4671720" y="4278600"/>
                <a:ext cx="34560" cy="34920"/>
              </a:xfrm>
              <a:prstGeom prst="rect">
                <a:avLst/>
              </a:prstGeom>
              <a:blipFill rotWithShape="0"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" name="object 135"/>
              <p:cNvSpPr/>
              <p:nvPr/>
            </p:nvSpPr>
            <p:spPr>
              <a:xfrm>
                <a:off x="4677120" y="428868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2994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" name="object 136"/>
              <p:cNvSpPr/>
              <p:nvPr/>
            </p:nvSpPr>
            <p:spPr>
              <a:xfrm>
                <a:off x="4590360" y="4228200"/>
                <a:ext cx="1371240" cy="718560"/>
              </a:xfrm>
              <a:custGeom>
                <a:avLst/>
                <a:gdLst/>
                <a:ahLst/>
                <a:cxnLst/>
                <a:rect l="l" t="t" r="r" b="b"/>
                <a:pathLst>
                  <a:path w="2141854" h="1227454">
                    <a:moveTo>
                      <a:pt x="1713549" y="0"/>
                    </a:moveTo>
                    <a:lnTo>
                      <a:pt x="1159420" y="314629"/>
                    </a:lnTo>
                    <a:lnTo>
                      <a:pt x="1159828" y="314869"/>
                    </a:lnTo>
                    <a:lnTo>
                      <a:pt x="0" y="984168"/>
                    </a:lnTo>
                    <a:lnTo>
                      <a:pt x="435588" y="1227041"/>
                    </a:lnTo>
                    <a:lnTo>
                      <a:pt x="1597616" y="556485"/>
                    </a:lnTo>
                    <a:lnTo>
                      <a:pt x="1597281" y="556286"/>
                    </a:lnTo>
                    <a:lnTo>
                      <a:pt x="2141683" y="247175"/>
                    </a:lnTo>
                    <a:lnTo>
                      <a:pt x="1713549" y="0"/>
                    </a:lnTo>
                    <a:close/>
                  </a:path>
                </a:pathLst>
              </a:custGeom>
              <a:solidFill>
                <a:srgbClr val="232992">
                  <a:alpha val="50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" name="object 137"/>
              <p:cNvSpPr/>
              <p:nvPr/>
            </p:nvSpPr>
            <p:spPr>
              <a:xfrm>
                <a:off x="5364000" y="3494520"/>
                <a:ext cx="646920" cy="34128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583564">
                    <a:moveTo>
                      <a:pt x="505251" y="0"/>
                    </a:moveTo>
                    <a:lnTo>
                      <a:pt x="0" y="291718"/>
                    </a:lnTo>
                    <a:lnTo>
                      <a:pt x="505262" y="583427"/>
                    </a:lnTo>
                    <a:lnTo>
                      <a:pt x="1010513" y="291718"/>
                    </a:lnTo>
                    <a:lnTo>
                      <a:pt x="505251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" name="object 138"/>
              <p:cNvSpPr/>
              <p:nvPr/>
            </p:nvSpPr>
            <p:spPr>
              <a:xfrm>
                <a:off x="5364000" y="4150440"/>
                <a:ext cx="646920" cy="34128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583564">
                    <a:moveTo>
                      <a:pt x="505251" y="0"/>
                    </a:moveTo>
                    <a:lnTo>
                      <a:pt x="0" y="291718"/>
                    </a:lnTo>
                    <a:lnTo>
                      <a:pt x="505262" y="583427"/>
                    </a:lnTo>
                    <a:lnTo>
                      <a:pt x="1010513" y="291729"/>
                    </a:lnTo>
                    <a:lnTo>
                      <a:pt x="5052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" name="object 139"/>
              <p:cNvSpPr/>
              <p:nvPr/>
            </p:nvSpPr>
            <p:spPr>
              <a:xfrm>
                <a:off x="5687640" y="3665520"/>
                <a:ext cx="323280" cy="826200"/>
              </a:xfrm>
              <a:prstGeom prst="rect">
                <a:avLst/>
              </a:prstGeom>
              <a:blipFill rotWithShape="0"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" name="object 140"/>
              <p:cNvSpPr/>
              <p:nvPr/>
            </p:nvSpPr>
            <p:spPr>
              <a:xfrm>
                <a:off x="5364000" y="3665520"/>
                <a:ext cx="323280" cy="826200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1411604">
                    <a:moveTo>
                      <a:pt x="0" y="0"/>
                    </a:moveTo>
                    <a:lnTo>
                      <a:pt x="0" y="1119746"/>
                    </a:lnTo>
                    <a:lnTo>
                      <a:pt x="505262" y="1411464"/>
                    </a:lnTo>
                    <a:lnTo>
                      <a:pt x="505262" y="291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" name="object 141"/>
              <p:cNvSpPr/>
              <p:nvPr/>
            </p:nvSpPr>
            <p:spPr>
              <a:xfrm>
                <a:off x="5385960" y="3709080"/>
                <a:ext cx="279360" cy="737280"/>
              </a:xfrm>
              <a:custGeom>
                <a:avLst/>
                <a:gdLst/>
                <a:ahLst/>
                <a:cxnLst/>
                <a:rect l="l" t="t" r="r" b="b"/>
                <a:pathLst>
                  <a:path w="436879" h="1259204">
                    <a:moveTo>
                      <a:pt x="0" y="0"/>
                    </a:moveTo>
                    <a:lnTo>
                      <a:pt x="0" y="1006471"/>
                    </a:lnTo>
                    <a:lnTo>
                      <a:pt x="436813" y="1258663"/>
                    </a:lnTo>
                    <a:lnTo>
                      <a:pt x="436813" y="252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" name="object 142"/>
              <p:cNvSpPr/>
              <p:nvPr/>
            </p:nvSpPr>
            <p:spPr>
              <a:xfrm>
                <a:off x="5736240" y="382392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6" name="object 143"/>
              <p:cNvSpPr/>
              <p:nvPr/>
            </p:nvSpPr>
            <p:spPr>
              <a:xfrm>
                <a:off x="5736240" y="389736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203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7" name="object 144"/>
              <p:cNvSpPr/>
              <p:nvPr/>
            </p:nvSpPr>
            <p:spPr>
              <a:xfrm>
                <a:off x="5736240" y="397044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8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8" name="object 145"/>
              <p:cNvSpPr/>
              <p:nvPr/>
            </p:nvSpPr>
            <p:spPr>
              <a:xfrm>
                <a:off x="5736240" y="404388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9" name="object 146"/>
              <p:cNvSpPr/>
              <p:nvPr/>
            </p:nvSpPr>
            <p:spPr>
              <a:xfrm>
                <a:off x="5736240" y="411696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0" name="object 147"/>
              <p:cNvSpPr/>
              <p:nvPr/>
            </p:nvSpPr>
            <p:spPr>
              <a:xfrm>
                <a:off x="5736240" y="419040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203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" name="object 148"/>
              <p:cNvSpPr/>
              <p:nvPr/>
            </p:nvSpPr>
            <p:spPr>
              <a:xfrm>
                <a:off x="5364000" y="3662640"/>
                <a:ext cx="646920" cy="17352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297179">
                    <a:moveTo>
                      <a:pt x="8617" y="0"/>
                    </a:moveTo>
                    <a:lnTo>
                      <a:pt x="0" y="4984"/>
                    </a:lnTo>
                    <a:lnTo>
                      <a:pt x="505262" y="296692"/>
                    </a:lnTo>
                    <a:lnTo>
                      <a:pt x="522509" y="286734"/>
                    </a:lnTo>
                    <a:lnTo>
                      <a:pt x="505262" y="286734"/>
                    </a:lnTo>
                    <a:lnTo>
                      <a:pt x="8617" y="0"/>
                    </a:lnTo>
                    <a:close/>
                    <a:moveTo>
                      <a:pt x="1001896" y="0"/>
                    </a:moveTo>
                    <a:lnTo>
                      <a:pt x="505262" y="286734"/>
                    </a:lnTo>
                    <a:lnTo>
                      <a:pt x="522509" y="286734"/>
                    </a:lnTo>
                    <a:lnTo>
                      <a:pt x="1010513" y="4984"/>
                    </a:lnTo>
                    <a:lnTo>
                      <a:pt x="10018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" name="object 150"/>
              <p:cNvSpPr/>
              <p:nvPr/>
            </p:nvSpPr>
            <p:spPr>
              <a:xfrm>
                <a:off x="5586120" y="359316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4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" name="object 151"/>
              <p:cNvSpPr/>
              <p:nvPr/>
            </p:nvSpPr>
            <p:spPr>
              <a:xfrm>
                <a:off x="5579640" y="3590280"/>
                <a:ext cx="121320" cy="58320"/>
              </a:xfrm>
              <a:prstGeom prst="rect">
                <a:avLst/>
              </a:prstGeom>
              <a:blipFill rotWithShape="0"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" name="object 152"/>
              <p:cNvSpPr/>
              <p:nvPr/>
            </p:nvSpPr>
            <p:spPr>
              <a:xfrm>
                <a:off x="5617800" y="360972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4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68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" name="object 153"/>
              <p:cNvSpPr/>
              <p:nvPr/>
            </p:nvSpPr>
            <p:spPr>
              <a:xfrm>
                <a:off x="5610960" y="3606840"/>
                <a:ext cx="121320" cy="58320"/>
              </a:xfrm>
              <a:prstGeom prst="rect">
                <a:avLst/>
              </a:prstGeom>
              <a:blipFill rotWithShape="0"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" name="object 154"/>
              <p:cNvSpPr/>
              <p:nvPr/>
            </p:nvSpPr>
            <p:spPr>
              <a:xfrm>
                <a:off x="5649120" y="362628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4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" name="object 155"/>
              <p:cNvSpPr/>
              <p:nvPr/>
            </p:nvSpPr>
            <p:spPr>
              <a:xfrm>
                <a:off x="5642640" y="3623400"/>
                <a:ext cx="121320" cy="58320"/>
              </a:xfrm>
              <a:prstGeom prst="rect">
                <a:avLst/>
              </a:prstGeom>
              <a:blipFill rotWithShape="0"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" name="object 156"/>
              <p:cNvSpPr/>
              <p:nvPr/>
            </p:nvSpPr>
            <p:spPr>
              <a:xfrm>
                <a:off x="5680800" y="364284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4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" name="object 157"/>
              <p:cNvSpPr/>
              <p:nvPr/>
            </p:nvSpPr>
            <p:spPr>
              <a:xfrm>
                <a:off x="5674320" y="3639960"/>
                <a:ext cx="121320" cy="58320"/>
              </a:xfrm>
              <a:prstGeom prst="rect">
                <a:avLst/>
              </a:prstGeom>
              <a:blipFill rotWithShape="0"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" name="object 158"/>
              <p:cNvSpPr/>
              <p:nvPr/>
            </p:nvSpPr>
            <p:spPr>
              <a:xfrm>
                <a:off x="5364000" y="3665520"/>
                <a:ext cx="323280" cy="551880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942975">
                    <a:moveTo>
                      <a:pt x="0" y="0"/>
                    </a:moveTo>
                    <a:lnTo>
                      <a:pt x="0" y="942788"/>
                    </a:lnTo>
                    <a:lnTo>
                      <a:pt x="505251" y="637718"/>
                    </a:lnTo>
                    <a:lnTo>
                      <a:pt x="505262" y="2917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" name="object 159"/>
              <p:cNvSpPr/>
              <p:nvPr/>
            </p:nvSpPr>
            <p:spPr>
              <a:xfrm>
                <a:off x="5639760" y="3843720"/>
                <a:ext cx="34560" cy="34920"/>
              </a:xfrm>
              <a:prstGeom prst="rect">
                <a:avLst/>
              </a:prstGeom>
              <a:blipFill rotWithShape="0"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" name="object 160"/>
              <p:cNvSpPr/>
              <p:nvPr/>
            </p:nvSpPr>
            <p:spPr>
              <a:xfrm>
                <a:off x="5645520" y="385380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2994"/>
                    </a:lnTo>
                    <a:lnTo>
                      <a:pt x="0" y="17737"/>
                    </a:lnTo>
                    <a:lnTo>
                      <a:pt x="5183" y="26700"/>
                    </a:lnTo>
                    <a:lnTo>
                      <a:pt x="17957" y="34082"/>
                    </a:lnTo>
                    <a:lnTo>
                      <a:pt x="23130" y="3108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" name="object 161"/>
              <p:cNvSpPr/>
              <p:nvPr/>
            </p:nvSpPr>
            <p:spPr>
              <a:xfrm>
                <a:off x="5368680" y="3691440"/>
                <a:ext cx="34560" cy="34920"/>
              </a:xfrm>
              <a:prstGeom prst="rect">
                <a:avLst/>
              </a:prstGeom>
              <a:blipFill rotWithShape="0"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" name="object 162"/>
              <p:cNvSpPr/>
              <p:nvPr/>
            </p:nvSpPr>
            <p:spPr>
              <a:xfrm>
                <a:off x="5374080" y="370152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72" y="0"/>
                    </a:moveTo>
                    <a:lnTo>
                      <a:pt x="0" y="2994"/>
                    </a:lnTo>
                    <a:lnTo>
                      <a:pt x="0" y="17748"/>
                    </a:lnTo>
                    <a:lnTo>
                      <a:pt x="5172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72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" name="object 163"/>
              <p:cNvSpPr/>
              <p:nvPr/>
            </p:nvSpPr>
            <p:spPr>
              <a:xfrm>
                <a:off x="5639760" y="4431240"/>
                <a:ext cx="34560" cy="34920"/>
              </a:xfrm>
              <a:prstGeom prst="rect">
                <a:avLst/>
              </a:prstGeom>
              <a:blipFill rotWithShape="0"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" name="object 164"/>
              <p:cNvSpPr/>
              <p:nvPr/>
            </p:nvSpPr>
            <p:spPr>
              <a:xfrm>
                <a:off x="5645520" y="444132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3005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93"/>
                    </a:lnTo>
                    <a:lnTo>
                      <a:pt x="23130" y="31098"/>
                    </a:lnTo>
                    <a:lnTo>
                      <a:pt x="23130" y="16355"/>
                    </a:lnTo>
                    <a:lnTo>
                      <a:pt x="17957" y="738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" name="object 165"/>
              <p:cNvSpPr/>
              <p:nvPr/>
            </p:nvSpPr>
            <p:spPr>
              <a:xfrm>
                <a:off x="5368680" y="4278600"/>
                <a:ext cx="34560" cy="34920"/>
              </a:xfrm>
              <a:prstGeom prst="rect">
                <a:avLst/>
              </a:prstGeom>
              <a:blipFill rotWithShape="0"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" name="object 166"/>
              <p:cNvSpPr/>
              <p:nvPr/>
            </p:nvSpPr>
            <p:spPr>
              <a:xfrm>
                <a:off x="5374080" y="428868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72" y="0"/>
                    </a:moveTo>
                    <a:lnTo>
                      <a:pt x="0" y="2994"/>
                    </a:lnTo>
                    <a:lnTo>
                      <a:pt x="0" y="17748"/>
                    </a:lnTo>
                    <a:lnTo>
                      <a:pt x="5172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72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" name="object 167"/>
              <p:cNvSpPr/>
              <p:nvPr/>
            </p:nvSpPr>
            <p:spPr>
              <a:xfrm>
                <a:off x="5015520" y="3675960"/>
                <a:ext cx="646920" cy="34128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583564">
                    <a:moveTo>
                      <a:pt x="505251" y="0"/>
                    </a:moveTo>
                    <a:lnTo>
                      <a:pt x="0" y="291708"/>
                    </a:lnTo>
                    <a:lnTo>
                      <a:pt x="505262" y="583427"/>
                    </a:lnTo>
                    <a:lnTo>
                      <a:pt x="1010513" y="291718"/>
                    </a:lnTo>
                    <a:lnTo>
                      <a:pt x="505251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" name="object 168"/>
              <p:cNvSpPr/>
              <p:nvPr/>
            </p:nvSpPr>
            <p:spPr>
              <a:xfrm>
                <a:off x="5015520" y="3843720"/>
                <a:ext cx="646920" cy="17352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297179">
                    <a:moveTo>
                      <a:pt x="8617" y="0"/>
                    </a:moveTo>
                    <a:lnTo>
                      <a:pt x="0" y="4973"/>
                    </a:lnTo>
                    <a:lnTo>
                      <a:pt x="505262" y="296692"/>
                    </a:lnTo>
                    <a:lnTo>
                      <a:pt x="522509" y="286734"/>
                    </a:lnTo>
                    <a:lnTo>
                      <a:pt x="505262" y="286734"/>
                    </a:lnTo>
                    <a:lnTo>
                      <a:pt x="8617" y="0"/>
                    </a:lnTo>
                    <a:close/>
                    <a:moveTo>
                      <a:pt x="1001896" y="10"/>
                    </a:moveTo>
                    <a:lnTo>
                      <a:pt x="505262" y="286734"/>
                    </a:lnTo>
                    <a:lnTo>
                      <a:pt x="522509" y="286734"/>
                    </a:lnTo>
                    <a:lnTo>
                      <a:pt x="1010513" y="4984"/>
                    </a:lnTo>
                    <a:lnTo>
                      <a:pt x="1001896" y="1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" name="object 169"/>
              <p:cNvSpPr/>
              <p:nvPr/>
            </p:nvSpPr>
            <p:spPr>
              <a:xfrm>
                <a:off x="5015520" y="4331520"/>
                <a:ext cx="646920" cy="341280"/>
              </a:xfrm>
              <a:custGeom>
                <a:avLst/>
                <a:gdLst/>
                <a:ahLst/>
                <a:cxnLst/>
                <a:rect l="l" t="t" r="r" b="b"/>
                <a:pathLst>
                  <a:path w="1010920" h="583564">
                    <a:moveTo>
                      <a:pt x="505251" y="0"/>
                    </a:moveTo>
                    <a:lnTo>
                      <a:pt x="0" y="291718"/>
                    </a:lnTo>
                    <a:lnTo>
                      <a:pt x="505262" y="583427"/>
                    </a:lnTo>
                    <a:lnTo>
                      <a:pt x="1010513" y="291729"/>
                    </a:lnTo>
                    <a:lnTo>
                      <a:pt x="5052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" name="object 170"/>
              <p:cNvSpPr/>
              <p:nvPr/>
            </p:nvSpPr>
            <p:spPr>
              <a:xfrm>
                <a:off x="5339160" y="3846600"/>
                <a:ext cx="323280" cy="826200"/>
              </a:xfrm>
              <a:prstGeom prst="rect">
                <a:avLst/>
              </a:prstGeom>
              <a:blipFill rotWithShape="0"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" name="object 171"/>
              <p:cNvSpPr/>
              <p:nvPr/>
            </p:nvSpPr>
            <p:spPr>
              <a:xfrm>
                <a:off x="5015520" y="3846600"/>
                <a:ext cx="323280" cy="826200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1411604">
                    <a:moveTo>
                      <a:pt x="0" y="0"/>
                    </a:moveTo>
                    <a:lnTo>
                      <a:pt x="0" y="1119756"/>
                    </a:lnTo>
                    <a:lnTo>
                      <a:pt x="505262" y="1411475"/>
                    </a:lnTo>
                    <a:lnTo>
                      <a:pt x="505262" y="2917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" name="object 172"/>
              <p:cNvSpPr/>
              <p:nvPr/>
            </p:nvSpPr>
            <p:spPr>
              <a:xfrm>
                <a:off x="5037480" y="3890160"/>
                <a:ext cx="279360" cy="737280"/>
              </a:xfrm>
              <a:custGeom>
                <a:avLst/>
                <a:gdLst/>
                <a:ahLst/>
                <a:cxnLst/>
                <a:rect l="l" t="t" r="r" b="b"/>
                <a:pathLst>
                  <a:path w="436879" h="1259204">
                    <a:moveTo>
                      <a:pt x="0" y="0"/>
                    </a:moveTo>
                    <a:lnTo>
                      <a:pt x="0" y="1006471"/>
                    </a:lnTo>
                    <a:lnTo>
                      <a:pt x="436813" y="1258663"/>
                    </a:lnTo>
                    <a:lnTo>
                      <a:pt x="436813" y="2521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" name="object 173"/>
              <p:cNvSpPr/>
              <p:nvPr/>
            </p:nvSpPr>
            <p:spPr>
              <a:xfrm>
                <a:off x="5037480" y="3890160"/>
                <a:ext cx="279360" cy="737280"/>
              </a:xfrm>
              <a:custGeom>
                <a:avLst/>
                <a:gdLst/>
                <a:ahLst/>
                <a:cxnLst/>
                <a:rect l="l" t="t" r="r" b="b"/>
                <a:pathLst>
                  <a:path w="436879" h="1259204">
                    <a:moveTo>
                      <a:pt x="0" y="0"/>
                    </a:moveTo>
                    <a:lnTo>
                      <a:pt x="0" y="1006471"/>
                    </a:lnTo>
                    <a:lnTo>
                      <a:pt x="436813" y="1258663"/>
                    </a:lnTo>
                    <a:lnTo>
                      <a:pt x="436813" y="1250244"/>
                    </a:lnTo>
                    <a:lnTo>
                      <a:pt x="6638" y="1001875"/>
                    </a:lnTo>
                    <a:lnTo>
                      <a:pt x="6638" y="38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A8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" name="object 174"/>
              <p:cNvSpPr/>
              <p:nvPr/>
            </p:nvSpPr>
            <p:spPr>
              <a:xfrm>
                <a:off x="5387760" y="400500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" name="object 175"/>
              <p:cNvSpPr/>
              <p:nvPr/>
            </p:nvSpPr>
            <p:spPr>
              <a:xfrm>
                <a:off x="5387760" y="407844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203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" name="object 176"/>
              <p:cNvSpPr/>
              <p:nvPr/>
            </p:nvSpPr>
            <p:spPr>
              <a:xfrm>
                <a:off x="5387760" y="415152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8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" name="object 177"/>
              <p:cNvSpPr/>
              <p:nvPr/>
            </p:nvSpPr>
            <p:spPr>
              <a:xfrm>
                <a:off x="5387760" y="422496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" name="object 178"/>
              <p:cNvSpPr/>
              <p:nvPr/>
            </p:nvSpPr>
            <p:spPr>
              <a:xfrm>
                <a:off x="5387760" y="429840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192"/>
                    </a:lnTo>
                    <a:lnTo>
                      <a:pt x="0" y="233793"/>
                    </a:lnTo>
                    <a:lnTo>
                      <a:pt x="353675" y="29590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" name="object 179"/>
              <p:cNvSpPr/>
              <p:nvPr/>
            </p:nvSpPr>
            <p:spPr>
              <a:xfrm>
                <a:off x="5387760" y="4371480"/>
                <a:ext cx="226080" cy="136800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234314">
                    <a:moveTo>
                      <a:pt x="353675" y="0"/>
                    </a:moveTo>
                    <a:lnTo>
                      <a:pt x="0" y="204203"/>
                    </a:lnTo>
                    <a:lnTo>
                      <a:pt x="0" y="233793"/>
                    </a:lnTo>
                    <a:lnTo>
                      <a:pt x="353675" y="29601"/>
                    </a:lnTo>
                    <a:lnTo>
                      <a:pt x="353675" y="0"/>
                    </a:lnTo>
                    <a:close/>
                  </a:path>
                </a:pathLst>
              </a:custGeom>
              <a:solidFill>
                <a:srgbClr val="4552C6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" name="object 180"/>
              <p:cNvSpPr/>
              <p:nvPr/>
            </p:nvSpPr>
            <p:spPr>
              <a:xfrm>
                <a:off x="5015520" y="3709440"/>
                <a:ext cx="558000" cy="262800"/>
              </a:xfrm>
              <a:prstGeom prst="rect">
                <a:avLst/>
              </a:prstGeom>
              <a:blipFill rotWithShape="0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" name="object 181"/>
              <p:cNvSpPr/>
              <p:nvPr/>
            </p:nvSpPr>
            <p:spPr>
              <a:xfrm>
                <a:off x="5237640" y="377424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" name="object 182"/>
              <p:cNvSpPr/>
              <p:nvPr/>
            </p:nvSpPr>
            <p:spPr>
              <a:xfrm>
                <a:off x="5231160" y="3771360"/>
                <a:ext cx="121320" cy="58320"/>
              </a:xfrm>
              <a:prstGeom prst="rect">
                <a:avLst/>
              </a:prstGeom>
              <a:blipFill rotWithShape="0"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" name="object 183"/>
              <p:cNvSpPr/>
              <p:nvPr/>
            </p:nvSpPr>
            <p:spPr>
              <a:xfrm>
                <a:off x="5269320" y="379080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4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6" name="object 184"/>
              <p:cNvSpPr/>
              <p:nvPr/>
            </p:nvSpPr>
            <p:spPr>
              <a:xfrm>
                <a:off x="5262480" y="3787920"/>
                <a:ext cx="121320" cy="58320"/>
              </a:xfrm>
              <a:prstGeom prst="rect">
                <a:avLst/>
              </a:prstGeom>
              <a:blipFill rotWithShape="0">
                <a:blip r:embed="rId3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7" name="object 185"/>
              <p:cNvSpPr/>
              <p:nvPr/>
            </p:nvSpPr>
            <p:spPr>
              <a:xfrm>
                <a:off x="5301000" y="380736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5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8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8" name="object 186"/>
              <p:cNvSpPr/>
              <p:nvPr/>
            </p:nvSpPr>
            <p:spPr>
              <a:xfrm>
                <a:off x="5294160" y="3804480"/>
                <a:ext cx="121320" cy="58320"/>
              </a:xfrm>
              <a:prstGeom prst="rect">
                <a:avLst/>
              </a:prstGeom>
              <a:blipFill rotWithShape="0"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9" name="object 187"/>
              <p:cNvSpPr/>
              <p:nvPr/>
            </p:nvSpPr>
            <p:spPr>
              <a:xfrm>
                <a:off x="5332320" y="3823920"/>
                <a:ext cx="110520" cy="60840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104775">
                    <a:moveTo>
                      <a:pt x="151963" y="0"/>
                    </a:moveTo>
                    <a:lnTo>
                      <a:pt x="1350" y="87641"/>
                    </a:lnTo>
                    <a:lnTo>
                      <a:pt x="0" y="95253"/>
                    </a:lnTo>
                    <a:lnTo>
                      <a:pt x="16250" y="104635"/>
                    </a:lnTo>
                    <a:lnTo>
                      <a:pt x="168979" y="16449"/>
                    </a:lnTo>
                    <a:lnTo>
                      <a:pt x="172874" y="9957"/>
                    </a:lnTo>
                    <a:lnTo>
                      <a:pt x="15196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0" name="object 188"/>
              <p:cNvSpPr/>
              <p:nvPr/>
            </p:nvSpPr>
            <p:spPr>
              <a:xfrm>
                <a:off x="5325840" y="3821040"/>
                <a:ext cx="121320" cy="58320"/>
              </a:xfrm>
              <a:prstGeom prst="rect">
                <a:avLst/>
              </a:prstGeom>
              <a:blipFill rotWithShape="0">
                <a:blip r:embed="rId3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1" name="object 189"/>
              <p:cNvSpPr/>
              <p:nvPr/>
            </p:nvSpPr>
            <p:spPr>
              <a:xfrm>
                <a:off x="5015520" y="3846600"/>
                <a:ext cx="323280" cy="551880"/>
              </a:xfrm>
              <a:custGeom>
                <a:avLst/>
                <a:gdLst/>
                <a:ahLst/>
                <a:cxnLst/>
                <a:rect l="l" t="t" r="r" b="b"/>
                <a:pathLst>
                  <a:path w="505459" h="942975">
                    <a:moveTo>
                      <a:pt x="0" y="0"/>
                    </a:moveTo>
                    <a:lnTo>
                      <a:pt x="0" y="942798"/>
                    </a:lnTo>
                    <a:lnTo>
                      <a:pt x="505251" y="637729"/>
                    </a:lnTo>
                    <a:lnTo>
                      <a:pt x="505262" y="2917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" name="object 190"/>
              <p:cNvSpPr/>
              <p:nvPr/>
            </p:nvSpPr>
            <p:spPr>
              <a:xfrm>
                <a:off x="5291640" y="4025160"/>
                <a:ext cx="34560" cy="34920"/>
              </a:xfrm>
              <a:prstGeom prst="rect">
                <a:avLst/>
              </a:prstGeom>
              <a:blipFill rotWithShape="0"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" name="object 191"/>
              <p:cNvSpPr/>
              <p:nvPr/>
            </p:nvSpPr>
            <p:spPr>
              <a:xfrm>
                <a:off x="5297040" y="403524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2994"/>
                    </a:lnTo>
                    <a:lnTo>
                      <a:pt x="0" y="17737"/>
                    </a:lnTo>
                    <a:lnTo>
                      <a:pt x="5183" y="26700"/>
                    </a:lnTo>
                    <a:lnTo>
                      <a:pt x="17957" y="34082"/>
                    </a:lnTo>
                    <a:lnTo>
                      <a:pt x="23130" y="3108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" name="object 192"/>
              <p:cNvSpPr/>
              <p:nvPr/>
            </p:nvSpPr>
            <p:spPr>
              <a:xfrm>
                <a:off x="5020200" y="3872520"/>
                <a:ext cx="34560" cy="34920"/>
              </a:xfrm>
              <a:prstGeom prst="rect">
                <a:avLst/>
              </a:prstGeom>
              <a:blipFill rotWithShape="0"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" name="object 193"/>
              <p:cNvSpPr/>
              <p:nvPr/>
            </p:nvSpPr>
            <p:spPr>
              <a:xfrm>
                <a:off x="5025600" y="388260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2994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" name="object 194"/>
              <p:cNvSpPr/>
              <p:nvPr/>
            </p:nvSpPr>
            <p:spPr>
              <a:xfrm>
                <a:off x="5291640" y="4612320"/>
                <a:ext cx="34560" cy="34920"/>
              </a:xfrm>
              <a:prstGeom prst="rect">
                <a:avLst/>
              </a:prstGeom>
              <a:blipFill rotWithShape="0"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" name="object 195"/>
              <p:cNvSpPr/>
              <p:nvPr/>
            </p:nvSpPr>
            <p:spPr>
              <a:xfrm>
                <a:off x="5297040" y="462240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3005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93"/>
                    </a:lnTo>
                    <a:lnTo>
                      <a:pt x="23130" y="31098"/>
                    </a:lnTo>
                    <a:lnTo>
                      <a:pt x="23130" y="16355"/>
                    </a:lnTo>
                    <a:lnTo>
                      <a:pt x="17957" y="738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" name="object 196"/>
              <p:cNvSpPr/>
              <p:nvPr/>
            </p:nvSpPr>
            <p:spPr>
              <a:xfrm>
                <a:off x="5020200" y="4459680"/>
                <a:ext cx="34560" cy="34920"/>
              </a:xfrm>
              <a:prstGeom prst="rect">
                <a:avLst/>
              </a:prstGeom>
              <a:blipFill rotWithShape="0"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" name="object 197"/>
              <p:cNvSpPr/>
              <p:nvPr/>
            </p:nvSpPr>
            <p:spPr>
              <a:xfrm>
                <a:off x="5025600" y="4470120"/>
                <a:ext cx="1476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34289">
                    <a:moveTo>
                      <a:pt x="5183" y="0"/>
                    </a:moveTo>
                    <a:lnTo>
                      <a:pt x="0" y="2994"/>
                    </a:lnTo>
                    <a:lnTo>
                      <a:pt x="0" y="17748"/>
                    </a:lnTo>
                    <a:lnTo>
                      <a:pt x="5183" y="26711"/>
                    </a:lnTo>
                    <a:lnTo>
                      <a:pt x="17957" y="34082"/>
                    </a:lnTo>
                    <a:lnTo>
                      <a:pt x="23130" y="31098"/>
                    </a:lnTo>
                    <a:lnTo>
                      <a:pt x="23130" y="16345"/>
                    </a:lnTo>
                    <a:lnTo>
                      <a:pt x="17957" y="7371"/>
                    </a:lnTo>
                    <a:lnTo>
                      <a:pt x="5183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" name="object 198"/>
              <p:cNvSpPr/>
              <p:nvPr/>
            </p:nvSpPr>
            <p:spPr>
              <a:xfrm>
                <a:off x="6303240" y="409824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42"/>
                    </a:lnTo>
                    <a:lnTo>
                      <a:pt x="249678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" name="object 199"/>
              <p:cNvSpPr/>
              <p:nvPr/>
            </p:nvSpPr>
            <p:spPr>
              <a:xfrm>
                <a:off x="6278760" y="4466520"/>
                <a:ext cx="368640" cy="197640"/>
              </a:xfrm>
              <a:prstGeom prst="rect">
                <a:avLst/>
              </a:prstGeom>
              <a:blipFill rotWithShape="0">
                <a:blip r:embed="rId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" name="object 200"/>
              <p:cNvSpPr/>
              <p:nvPr/>
            </p:nvSpPr>
            <p:spPr>
              <a:xfrm>
                <a:off x="6327720" y="4494240"/>
                <a:ext cx="270720" cy="142920"/>
              </a:xfrm>
              <a:custGeom>
                <a:avLst/>
                <a:gdLst/>
                <a:ahLst/>
                <a:cxnLst/>
                <a:rect l="l" t="t" r="r" b="b"/>
                <a:pathLst>
                  <a:path w="423545" h="244475">
                    <a:moveTo>
                      <a:pt x="211553" y="0"/>
                    </a:moveTo>
                    <a:lnTo>
                      <a:pt x="0" y="122132"/>
                    </a:lnTo>
                    <a:lnTo>
                      <a:pt x="211564" y="244275"/>
                    </a:lnTo>
                    <a:lnTo>
                      <a:pt x="423107" y="122142"/>
                    </a:lnTo>
                    <a:lnTo>
                      <a:pt x="211553" y="0"/>
                    </a:lnTo>
                    <a:close/>
                  </a:path>
                </a:pathLst>
              </a:custGeom>
              <a:solidFill>
                <a:srgbClr val="232992">
                  <a:alpha val="67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" name="object 201"/>
              <p:cNvSpPr/>
              <p:nvPr/>
            </p:nvSpPr>
            <p:spPr>
              <a:xfrm>
                <a:off x="6303240" y="442224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78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" name="object 202"/>
              <p:cNvSpPr/>
              <p:nvPr/>
            </p:nvSpPr>
            <p:spPr>
              <a:xfrm>
                <a:off x="6463440" y="4182840"/>
                <a:ext cx="159480" cy="408240"/>
              </a:xfrm>
              <a:prstGeom prst="rect">
                <a:avLst/>
              </a:prstGeom>
              <a:blipFill rotWithShape="0"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" name="object 203"/>
              <p:cNvSpPr/>
              <p:nvPr/>
            </p:nvSpPr>
            <p:spPr>
              <a:xfrm>
                <a:off x="6303240" y="4182840"/>
                <a:ext cx="159840" cy="40824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697864">
                    <a:moveTo>
                      <a:pt x="0" y="0"/>
                    </a:moveTo>
                    <a:lnTo>
                      <a:pt x="0" y="553302"/>
                    </a:lnTo>
                    <a:lnTo>
                      <a:pt x="249678" y="697444"/>
                    </a:lnTo>
                    <a:lnTo>
                      <a:pt x="249678" y="144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" name="object 204"/>
              <p:cNvSpPr/>
              <p:nvPr/>
            </p:nvSpPr>
            <p:spPr>
              <a:xfrm>
                <a:off x="6314040" y="420408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25"/>
                    </a:lnTo>
                    <a:lnTo>
                      <a:pt x="215846" y="621939"/>
                    </a:lnTo>
                    <a:lnTo>
                      <a:pt x="215846" y="124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" name="object 205"/>
              <p:cNvSpPr/>
              <p:nvPr/>
            </p:nvSpPr>
            <p:spPr>
              <a:xfrm>
                <a:off x="6487200" y="4260960"/>
                <a:ext cx="111600" cy="248400"/>
              </a:xfrm>
              <a:prstGeom prst="rect">
                <a:avLst/>
              </a:prstGeom>
              <a:blipFill rotWithShape="0"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" name="object 206"/>
              <p:cNvSpPr/>
              <p:nvPr/>
            </p:nvSpPr>
            <p:spPr>
              <a:xfrm>
                <a:off x="6303240" y="4181040"/>
                <a:ext cx="319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46685">
                    <a:moveTo>
                      <a:pt x="4272" y="0"/>
                    </a:moveTo>
                    <a:lnTo>
                      <a:pt x="0" y="2460"/>
                    </a:lnTo>
                    <a:lnTo>
                      <a:pt x="249678" y="146613"/>
                    </a:lnTo>
                    <a:lnTo>
                      <a:pt x="258201" y="141692"/>
                    </a:lnTo>
                    <a:lnTo>
                      <a:pt x="249678" y="141692"/>
                    </a:lnTo>
                    <a:lnTo>
                      <a:pt x="4272" y="0"/>
                    </a:lnTo>
                    <a:close/>
                    <a:moveTo>
                      <a:pt x="495084" y="10"/>
                    </a:moveTo>
                    <a:lnTo>
                      <a:pt x="249678" y="141692"/>
                    </a:lnTo>
                    <a:lnTo>
                      <a:pt x="258201" y="141692"/>
                    </a:lnTo>
                    <a:lnTo>
                      <a:pt x="499335" y="2460"/>
                    </a:lnTo>
                    <a:lnTo>
                      <a:pt x="495084" y="1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" name="object 207"/>
              <p:cNvSpPr/>
              <p:nvPr/>
            </p:nvSpPr>
            <p:spPr>
              <a:xfrm>
                <a:off x="6303240" y="4114800"/>
                <a:ext cx="275400" cy="129600"/>
              </a:xfrm>
              <a:prstGeom prst="rect">
                <a:avLst/>
              </a:prstGeom>
              <a:blipFill rotWithShape="0"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" name="object 208"/>
              <p:cNvSpPr/>
              <p:nvPr/>
            </p:nvSpPr>
            <p:spPr>
              <a:xfrm>
                <a:off x="6413040" y="414684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97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41" y="51705"/>
                    </a:lnTo>
                    <a:lnTo>
                      <a:pt x="83505" y="8125"/>
                    </a:lnTo>
                    <a:lnTo>
                      <a:pt x="85431" y="4921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" name="object 209"/>
              <p:cNvSpPr/>
              <p:nvPr/>
            </p:nvSpPr>
            <p:spPr>
              <a:xfrm>
                <a:off x="6409800" y="4145400"/>
                <a:ext cx="59760" cy="28800"/>
              </a:xfrm>
              <a:prstGeom prst="rect">
                <a:avLst/>
              </a:prstGeom>
              <a:blipFill rotWithShape="0"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" name="object 210"/>
              <p:cNvSpPr/>
              <p:nvPr/>
            </p:nvSpPr>
            <p:spPr>
              <a:xfrm>
                <a:off x="6428880" y="415512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29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31" y="4910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" name="object 211"/>
              <p:cNvSpPr/>
              <p:nvPr/>
            </p:nvSpPr>
            <p:spPr>
              <a:xfrm>
                <a:off x="6425280" y="4153680"/>
                <a:ext cx="59760" cy="28800"/>
              </a:xfrm>
              <a:prstGeom prst="rect">
                <a:avLst/>
              </a:prstGeom>
              <a:blipFill rotWithShape="0"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" name="object 212"/>
              <p:cNvSpPr/>
              <p:nvPr/>
            </p:nvSpPr>
            <p:spPr>
              <a:xfrm>
                <a:off x="6444360" y="416340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29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21" y="4910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" name="object 213"/>
              <p:cNvSpPr/>
              <p:nvPr/>
            </p:nvSpPr>
            <p:spPr>
              <a:xfrm>
                <a:off x="6441120" y="4161960"/>
                <a:ext cx="59760" cy="28800"/>
              </a:xfrm>
              <a:prstGeom prst="rect">
                <a:avLst/>
              </a:prstGeom>
              <a:blipFill rotWithShape="0"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" name="object 214"/>
              <p:cNvSpPr/>
              <p:nvPr/>
            </p:nvSpPr>
            <p:spPr>
              <a:xfrm>
                <a:off x="6459840" y="417168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505" y="813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" name="object 215"/>
              <p:cNvSpPr/>
              <p:nvPr/>
            </p:nvSpPr>
            <p:spPr>
              <a:xfrm>
                <a:off x="6456600" y="4170240"/>
                <a:ext cx="59760" cy="28800"/>
              </a:xfrm>
              <a:prstGeom prst="rect">
                <a:avLst/>
              </a:prstGeom>
              <a:blipFill rotWithShape="0"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" name="object 216"/>
              <p:cNvSpPr/>
              <p:nvPr/>
            </p:nvSpPr>
            <p:spPr>
              <a:xfrm>
                <a:off x="6303240" y="4182840"/>
                <a:ext cx="159840" cy="27252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466089">
                    <a:moveTo>
                      <a:pt x="0" y="0"/>
                    </a:moveTo>
                    <a:lnTo>
                      <a:pt x="0" y="465860"/>
                    </a:lnTo>
                    <a:lnTo>
                      <a:pt x="249667" y="315121"/>
                    </a:lnTo>
                    <a:lnTo>
                      <a:pt x="249678" y="1441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" name="object 217"/>
              <p:cNvSpPr/>
              <p:nvPr/>
            </p:nvSpPr>
            <p:spPr>
              <a:xfrm>
                <a:off x="6439680" y="4270680"/>
                <a:ext cx="16920" cy="18000"/>
              </a:xfrm>
              <a:prstGeom prst="rect">
                <a:avLst/>
              </a:prstGeom>
              <a:blipFill rotWithShape="0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" name="object 218"/>
              <p:cNvSpPr/>
              <p:nvPr/>
            </p:nvSpPr>
            <p:spPr>
              <a:xfrm>
                <a:off x="6442200" y="427572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65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54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" name="object 219"/>
              <p:cNvSpPr/>
              <p:nvPr/>
            </p:nvSpPr>
            <p:spPr>
              <a:xfrm>
                <a:off x="6305760" y="4195440"/>
                <a:ext cx="16920" cy="18000"/>
              </a:xfrm>
              <a:prstGeom prst="rect">
                <a:avLst/>
              </a:prstGeom>
              <a:blipFill rotWithShape="0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" name="object 220"/>
              <p:cNvSpPr/>
              <p:nvPr/>
            </p:nvSpPr>
            <p:spPr>
              <a:xfrm>
                <a:off x="6308280" y="420048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79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79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" name="object 221"/>
              <p:cNvSpPr/>
              <p:nvPr/>
            </p:nvSpPr>
            <p:spPr>
              <a:xfrm>
                <a:off x="6439680" y="4560840"/>
                <a:ext cx="16920" cy="18000"/>
              </a:xfrm>
              <a:prstGeom prst="rect">
                <a:avLst/>
              </a:prstGeom>
              <a:blipFill rotWithShape="0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" name="object 222"/>
              <p:cNvSpPr/>
              <p:nvPr/>
            </p:nvSpPr>
            <p:spPr>
              <a:xfrm>
                <a:off x="6442200" y="456588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65" y="13193"/>
                    </a:lnTo>
                    <a:lnTo>
                      <a:pt x="8879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79" y="3643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" name="object 223"/>
              <p:cNvSpPr/>
              <p:nvPr/>
            </p:nvSpPr>
            <p:spPr>
              <a:xfrm>
                <a:off x="6305760" y="4485600"/>
                <a:ext cx="16920" cy="18000"/>
              </a:xfrm>
              <a:prstGeom prst="rect">
                <a:avLst/>
              </a:prstGeom>
              <a:blipFill rotWithShape="0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6" name="object 224"/>
              <p:cNvSpPr/>
              <p:nvPr/>
            </p:nvSpPr>
            <p:spPr>
              <a:xfrm>
                <a:off x="6308280" y="449064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79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79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7" name="object 225"/>
              <p:cNvSpPr/>
              <p:nvPr/>
            </p:nvSpPr>
            <p:spPr>
              <a:xfrm>
                <a:off x="6131160" y="418896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78" y="288284"/>
                    </a:lnTo>
                    <a:lnTo>
                      <a:pt x="499346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8" name="object 226"/>
              <p:cNvSpPr/>
              <p:nvPr/>
            </p:nvSpPr>
            <p:spPr>
              <a:xfrm>
                <a:off x="5873400" y="4524120"/>
                <a:ext cx="552960" cy="291960"/>
              </a:xfrm>
              <a:custGeom>
                <a:avLst/>
                <a:gdLst/>
                <a:ahLst/>
                <a:cxnLst/>
                <a:rect l="l" t="t" r="r" b="b"/>
                <a:pathLst>
                  <a:path w="864234" h="499110">
                    <a:moveTo>
                      <a:pt x="652503" y="0"/>
                    </a:moveTo>
                    <a:lnTo>
                      <a:pt x="0" y="376543"/>
                    </a:lnTo>
                    <a:lnTo>
                      <a:pt x="211553" y="498686"/>
                    </a:lnTo>
                    <a:lnTo>
                      <a:pt x="864057" y="122142"/>
                    </a:lnTo>
                    <a:lnTo>
                      <a:pt x="652503" y="0"/>
                    </a:lnTo>
                    <a:close/>
                  </a:path>
                </a:pathLst>
              </a:custGeom>
              <a:solidFill>
                <a:srgbClr val="232992">
                  <a:alpha val="67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9" name="object 227"/>
              <p:cNvSpPr/>
              <p:nvPr/>
            </p:nvSpPr>
            <p:spPr>
              <a:xfrm>
                <a:off x="6131160" y="451296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78" y="288284"/>
                    </a:lnTo>
                    <a:lnTo>
                      <a:pt x="499346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0" name="object 228"/>
              <p:cNvSpPr/>
              <p:nvPr/>
            </p:nvSpPr>
            <p:spPr>
              <a:xfrm>
                <a:off x="6291000" y="4273560"/>
                <a:ext cx="159480" cy="408240"/>
              </a:xfrm>
              <a:prstGeom prst="rect">
                <a:avLst/>
              </a:prstGeom>
              <a:blipFill rotWithShape="0"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1" name="object 229"/>
              <p:cNvSpPr/>
              <p:nvPr/>
            </p:nvSpPr>
            <p:spPr>
              <a:xfrm>
                <a:off x="6131160" y="4273560"/>
                <a:ext cx="159840" cy="40824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697864">
                    <a:moveTo>
                      <a:pt x="0" y="0"/>
                    </a:moveTo>
                    <a:lnTo>
                      <a:pt x="0" y="553312"/>
                    </a:lnTo>
                    <a:lnTo>
                      <a:pt x="249678" y="697455"/>
                    </a:lnTo>
                    <a:lnTo>
                      <a:pt x="249678" y="144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" name="object 230"/>
              <p:cNvSpPr/>
              <p:nvPr/>
            </p:nvSpPr>
            <p:spPr>
              <a:xfrm>
                <a:off x="6141960" y="429480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35"/>
                    </a:lnTo>
                    <a:lnTo>
                      <a:pt x="215846" y="621949"/>
                    </a:lnTo>
                    <a:lnTo>
                      <a:pt x="215846" y="124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" name="object 231"/>
              <p:cNvSpPr/>
              <p:nvPr/>
            </p:nvSpPr>
            <p:spPr>
              <a:xfrm>
                <a:off x="6315120" y="4351680"/>
                <a:ext cx="111600" cy="248400"/>
              </a:xfrm>
              <a:prstGeom prst="rect">
                <a:avLst/>
              </a:prstGeom>
              <a:blipFill rotWithShape="0"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" name="object 232"/>
              <p:cNvSpPr/>
              <p:nvPr/>
            </p:nvSpPr>
            <p:spPr>
              <a:xfrm>
                <a:off x="6131160" y="4272120"/>
                <a:ext cx="319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46685">
                    <a:moveTo>
                      <a:pt x="4261" y="0"/>
                    </a:moveTo>
                    <a:lnTo>
                      <a:pt x="0" y="2450"/>
                    </a:lnTo>
                    <a:lnTo>
                      <a:pt x="249667" y="146602"/>
                    </a:lnTo>
                    <a:lnTo>
                      <a:pt x="258191" y="141681"/>
                    </a:lnTo>
                    <a:lnTo>
                      <a:pt x="249667" y="141681"/>
                    </a:lnTo>
                    <a:lnTo>
                      <a:pt x="4261" y="0"/>
                    </a:lnTo>
                    <a:close/>
                    <a:moveTo>
                      <a:pt x="495073" y="0"/>
                    </a:moveTo>
                    <a:lnTo>
                      <a:pt x="249667" y="141681"/>
                    </a:lnTo>
                    <a:lnTo>
                      <a:pt x="258191" y="141681"/>
                    </a:lnTo>
                    <a:lnTo>
                      <a:pt x="499335" y="2460"/>
                    </a:lnTo>
                    <a:lnTo>
                      <a:pt x="4950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" name="object 233"/>
              <p:cNvSpPr/>
              <p:nvPr/>
            </p:nvSpPr>
            <p:spPr>
              <a:xfrm>
                <a:off x="6131160" y="4205880"/>
                <a:ext cx="275400" cy="129600"/>
              </a:xfrm>
              <a:prstGeom prst="rect">
                <a:avLst/>
              </a:prstGeom>
              <a:blipFill rotWithShape="0"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" name="object 234"/>
              <p:cNvSpPr/>
              <p:nvPr/>
            </p:nvSpPr>
            <p:spPr>
              <a:xfrm>
                <a:off x="6240960" y="423756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2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" name="object 235"/>
              <p:cNvSpPr/>
              <p:nvPr/>
            </p:nvSpPr>
            <p:spPr>
              <a:xfrm>
                <a:off x="6237720" y="4236120"/>
                <a:ext cx="59760" cy="28800"/>
              </a:xfrm>
              <a:prstGeom prst="rect">
                <a:avLst/>
              </a:prstGeom>
              <a:blipFill rotWithShape="0"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" name="object 236"/>
              <p:cNvSpPr/>
              <p:nvPr/>
            </p:nvSpPr>
            <p:spPr>
              <a:xfrm>
                <a:off x="6256440" y="424584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97" y="0"/>
                    </a:moveTo>
                    <a:lnTo>
                      <a:pt x="670" y="4329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505" y="8125"/>
                    </a:lnTo>
                    <a:lnTo>
                      <a:pt x="85431" y="4910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" name="object 237"/>
              <p:cNvSpPr/>
              <p:nvPr/>
            </p:nvSpPr>
            <p:spPr>
              <a:xfrm>
                <a:off x="6253200" y="4244400"/>
                <a:ext cx="59760" cy="28800"/>
              </a:xfrm>
              <a:prstGeom prst="rect">
                <a:avLst/>
              </a:prstGeom>
              <a:blipFill rotWithShape="0"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" name="object 238"/>
              <p:cNvSpPr/>
              <p:nvPr/>
            </p:nvSpPr>
            <p:spPr>
              <a:xfrm>
                <a:off x="6272280" y="425412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494" y="813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" name="object 239"/>
              <p:cNvSpPr/>
              <p:nvPr/>
            </p:nvSpPr>
            <p:spPr>
              <a:xfrm>
                <a:off x="6268680" y="4252680"/>
                <a:ext cx="59760" cy="28800"/>
              </a:xfrm>
              <a:prstGeom prst="rect">
                <a:avLst/>
              </a:prstGeom>
              <a:blipFill rotWithShape="0"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" name="object 240"/>
              <p:cNvSpPr/>
              <p:nvPr/>
            </p:nvSpPr>
            <p:spPr>
              <a:xfrm>
                <a:off x="6287760" y="426240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97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505" y="8125"/>
                    </a:lnTo>
                    <a:lnTo>
                      <a:pt x="85431" y="4921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" name="object 241"/>
              <p:cNvSpPr/>
              <p:nvPr/>
            </p:nvSpPr>
            <p:spPr>
              <a:xfrm>
                <a:off x="6284520" y="4260960"/>
                <a:ext cx="59760" cy="28800"/>
              </a:xfrm>
              <a:prstGeom prst="rect">
                <a:avLst/>
              </a:prstGeom>
              <a:blipFill rotWithShape="0"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" name="object 242"/>
              <p:cNvSpPr/>
              <p:nvPr/>
            </p:nvSpPr>
            <p:spPr>
              <a:xfrm>
                <a:off x="6131160" y="4273560"/>
                <a:ext cx="159840" cy="27252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466089">
                    <a:moveTo>
                      <a:pt x="0" y="0"/>
                    </a:moveTo>
                    <a:lnTo>
                      <a:pt x="0" y="465870"/>
                    </a:lnTo>
                    <a:lnTo>
                      <a:pt x="249678" y="315131"/>
                    </a:lnTo>
                    <a:lnTo>
                      <a:pt x="249678" y="144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" name="object 243"/>
              <p:cNvSpPr/>
              <p:nvPr/>
            </p:nvSpPr>
            <p:spPr>
              <a:xfrm>
                <a:off x="6267600" y="4361760"/>
                <a:ext cx="16920" cy="18000"/>
              </a:xfrm>
              <a:prstGeom prst="rect">
                <a:avLst/>
              </a:prstGeom>
              <a:blipFill rotWithShape="0"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" name="object 244"/>
              <p:cNvSpPr/>
              <p:nvPr/>
            </p:nvSpPr>
            <p:spPr>
              <a:xfrm>
                <a:off x="6270120" y="436644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68" y="16837"/>
                    </a:lnTo>
                    <a:lnTo>
                      <a:pt x="11423" y="15371"/>
                    </a:lnTo>
                    <a:lnTo>
                      <a:pt x="11423" y="8073"/>
                    </a:lnTo>
                    <a:lnTo>
                      <a:pt x="8868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" name="object 245"/>
              <p:cNvSpPr/>
              <p:nvPr/>
            </p:nvSpPr>
            <p:spPr>
              <a:xfrm>
                <a:off x="6133320" y="4286160"/>
                <a:ext cx="16920" cy="18000"/>
              </a:xfrm>
              <a:prstGeom prst="rect">
                <a:avLst/>
              </a:prstGeom>
              <a:blipFill rotWithShape="0"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" name="object 246"/>
              <p:cNvSpPr/>
              <p:nvPr/>
            </p:nvSpPr>
            <p:spPr>
              <a:xfrm>
                <a:off x="6136200" y="429120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65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54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" name="object 247"/>
              <p:cNvSpPr/>
              <p:nvPr/>
            </p:nvSpPr>
            <p:spPr>
              <a:xfrm>
                <a:off x="6267600" y="4651920"/>
                <a:ext cx="16920" cy="18000"/>
              </a:xfrm>
              <a:prstGeom prst="rect">
                <a:avLst/>
              </a:prstGeom>
              <a:blipFill rotWithShape="0"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" name="object 248"/>
              <p:cNvSpPr/>
              <p:nvPr/>
            </p:nvSpPr>
            <p:spPr>
              <a:xfrm>
                <a:off x="6270120" y="465696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68" y="16837"/>
                    </a:lnTo>
                    <a:lnTo>
                      <a:pt x="11423" y="15371"/>
                    </a:lnTo>
                    <a:lnTo>
                      <a:pt x="11423" y="8073"/>
                    </a:lnTo>
                    <a:lnTo>
                      <a:pt x="8868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" name="object 249"/>
              <p:cNvSpPr/>
              <p:nvPr/>
            </p:nvSpPr>
            <p:spPr>
              <a:xfrm>
                <a:off x="6133320" y="4576320"/>
                <a:ext cx="16920" cy="18000"/>
              </a:xfrm>
              <a:prstGeom prst="rect">
                <a:avLst/>
              </a:prstGeom>
              <a:blipFill rotWithShape="0"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" name="object 250"/>
              <p:cNvSpPr/>
              <p:nvPr/>
            </p:nvSpPr>
            <p:spPr>
              <a:xfrm>
                <a:off x="6136200" y="458136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65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54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" name="object 251"/>
              <p:cNvSpPr/>
              <p:nvPr/>
            </p:nvSpPr>
            <p:spPr>
              <a:xfrm>
                <a:off x="6093360" y="4551480"/>
                <a:ext cx="677520" cy="354960"/>
              </a:xfrm>
              <a:custGeom>
                <a:avLst/>
                <a:gdLst/>
                <a:ahLst/>
                <a:cxnLst/>
                <a:rect l="l" t="t" r="r" b="b"/>
                <a:pathLst>
                  <a:path w="1058545" h="606425">
                    <a:moveTo>
                      <a:pt x="846717" y="0"/>
                    </a:moveTo>
                    <a:lnTo>
                      <a:pt x="572904" y="155471"/>
                    </a:lnTo>
                    <a:lnTo>
                      <a:pt x="573102" y="155586"/>
                    </a:lnTo>
                    <a:lnTo>
                      <a:pt x="0" y="486299"/>
                    </a:lnTo>
                    <a:lnTo>
                      <a:pt x="215229" y="606316"/>
                    </a:lnTo>
                    <a:lnTo>
                      <a:pt x="789420" y="274986"/>
                    </a:lnTo>
                    <a:lnTo>
                      <a:pt x="789263" y="274881"/>
                    </a:lnTo>
                    <a:lnTo>
                      <a:pt x="1058271" y="122142"/>
                    </a:lnTo>
                    <a:lnTo>
                      <a:pt x="846717" y="0"/>
                    </a:lnTo>
                    <a:close/>
                  </a:path>
                </a:pathLst>
              </a:custGeom>
              <a:solidFill>
                <a:srgbClr val="232992">
                  <a:alpha val="50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" name="object 252"/>
              <p:cNvSpPr/>
              <p:nvPr/>
            </p:nvSpPr>
            <p:spPr>
              <a:xfrm>
                <a:off x="6475680" y="418896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67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" name="object 253"/>
              <p:cNvSpPr/>
              <p:nvPr/>
            </p:nvSpPr>
            <p:spPr>
              <a:xfrm>
                <a:off x="6475680" y="451296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67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" name="object 254"/>
              <p:cNvSpPr/>
              <p:nvPr/>
            </p:nvSpPr>
            <p:spPr>
              <a:xfrm>
                <a:off x="6635520" y="4273560"/>
                <a:ext cx="159480" cy="408240"/>
              </a:xfrm>
              <a:prstGeom prst="rect">
                <a:avLst/>
              </a:prstGeom>
              <a:blipFill rotWithShape="0">
                <a:blip r:embed="rId5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" name="object 255"/>
              <p:cNvSpPr/>
              <p:nvPr/>
            </p:nvSpPr>
            <p:spPr>
              <a:xfrm>
                <a:off x="6475680" y="4273560"/>
                <a:ext cx="159840" cy="40824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697864">
                    <a:moveTo>
                      <a:pt x="0" y="0"/>
                    </a:moveTo>
                    <a:lnTo>
                      <a:pt x="0" y="553312"/>
                    </a:lnTo>
                    <a:lnTo>
                      <a:pt x="249667" y="697455"/>
                    </a:lnTo>
                    <a:lnTo>
                      <a:pt x="249667" y="144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" name="object 256"/>
              <p:cNvSpPr/>
              <p:nvPr/>
            </p:nvSpPr>
            <p:spPr>
              <a:xfrm>
                <a:off x="6486480" y="429480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35"/>
                    </a:lnTo>
                    <a:lnTo>
                      <a:pt x="215836" y="621949"/>
                    </a:lnTo>
                    <a:lnTo>
                      <a:pt x="215836" y="124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" name="object 257"/>
              <p:cNvSpPr/>
              <p:nvPr/>
            </p:nvSpPr>
            <p:spPr>
              <a:xfrm>
                <a:off x="6659280" y="4351680"/>
                <a:ext cx="111600" cy="248400"/>
              </a:xfrm>
              <a:prstGeom prst="rect">
                <a:avLst/>
              </a:prstGeom>
              <a:blipFill rotWithShape="0"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" name="object 258"/>
              <p:cNvSpPr/>
              <p:nvPr/>
            </p:nvSpPr>
            <p:spPr>
              <a:xfrm>
                <a:off x="6475680" y="4272120"/>
                <a:ext cx="319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46685">
                    <a:moveTo>
                      <a:pt x="4261" y="0"/>
                    </a:moveTo>
                    <a:lnTo>
                      <a:pt x="0" y="2450"/>
                    </a:lnTo>
                    <a:lnTo>
                      <a:pt x="249667" y="146602"/>
                    </a:lnTo>
                    <a:lnTo>
                      <a:pt x="258191" y="141681"/>
                    </a:lnTo>
                    <a:lnTo>
                      <a:pt x="249667" y="141681"/>
                    </a:lnTo>
                    <a:lnTo>
                      <a:pt x="4261" y="0"/>
                    </a:lnTo>
                    <a:close/>
                    <a:moveTo>
                      <a:pt x="495073" y="0"/>
                    </a:moveTo>
                    <a:lnTo>
                      <a:pt x="249667" y="141681"/>
                    </a:lnTo>
                    <a:lnTo>
                      <a:pt x="258191" y="141681"/>
                    </a:lnTo>
                    <a:lnTo>
                      <a:pt x="499335" y="2460"/>
                    </a:lnTo>
                    <a:lnTo>
                      <a:pt x="4950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" name="object 259"/>
              <p:cNvSpPr/>
              <p:nvPr/>
            </p:nvSpPr>
            <p:spPr>
              <a:xfrm>
                <a:off x="6475680" y="4205880"/>
                <a:ext cx="275400" cy="129600"/>
              </a:xfrm>
              <a:prstGeom prst="rect">
                <a:avLst/>
              </a:prstGeom>
              <a:blipFill rotWithShape="0">
                <a:blip r:embed="rId5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" name="object 260"/>
              <p:cNvSpPr/>
              <p:nvPr/>
            </p:nvSpPr>
            <p:spPr>
              <a:xfrm>
                <a:off x="6585120" y="423756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505" y="812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" name="object 261"/>
              <p:cNvSpPr/>
              <p:nvPr/>
            </p:nvSpPr>
            <p:spPr>
              <a:xfrm>
                <a:off x="6581880" y="4236120"/>
                <a:ext cx="59760" cy="28800"/>
              </a:xfrm>
              <a:prstGeom prst="rect">
                <a:avLst/>
              </a:prstGeom>
              <a:blipFill rotWithShape="0"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" name="object 262"/>
              <p:cNvSpPr/>
              <p:nvPr/>
            </p:nvSpPr>
            <p:spPr>
              <a:xfrm>
                <a:off x="6600960" y="424584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29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31" y="4910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" name="object 263"/>
              <p:cNvSpPr/>
              <p:nvPr/>
            </p:nvSpPr>
            <p:spPr>
              <a:xfrm>
                <a:off x="6597720" y="4244400"/>
                <a:ext cx="59760" cy="28800"/>
              </a:xfrm>
              <a:prstGeom prst="rect">
                <a:avLst/>
              </a:prstGeom>
              <a:blipFill rotWithShape="0">
                <a:blip r:embed="rId6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6" name="object 264"/>
              <p:cNvSpPr/>
              <p:nvPr/>
            </p:nvSpPr>
            <p:spPr>
              <a:xfrm>
                <a:off x="6616440" y="425412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97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505" y="8135"/>
                    </a:lnTo>
                    <a:lnTo>
                      <a:pt x="85431" y="4921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7" name="object 265"/>
              <p:cNvSpPr/>
              <p:nvPr/>
            </p:nvSpPr>
            <p:spPr>
              <a:xfrm>
                <a:off x="6613200" y="4252680"/>
                <a:ext cx="59760" cy="28800"/>
              </a:xfrm>
              <a:prstGeom prst="rect">
                <a:avLst/>
              </a:prstGeom>
              <a:blipFill rotWithShape="0">
                <a:blip r:embed="rId6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8" name="object 266"/>
              <p:cNvSpPr/>
              <p:nvPr/>
            </p:nvSpPr>
            <p:spPr>
              <a:xfrm>
                <a:off x="6631920" y="426240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9" name="object 267"/>
              <p:cNvSpPr/>
              <p:nvPr/>
            </p:nvSpPr>
            <p:spPr>
              <a:xfrm>
                <a:off x="6628680" y="4260960"/>
                <a:ext cx="59760" cy="28800"/>
              </a:xfrm>
              <a:prstGeom prst="rect">
                <a:avLst/>
              </a:prstGeom>
              <a:blipFill rotWithShape="0">
                <a:blip r:embed="rId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0" name="object 268"/>
              <p:cNvSpPr/>
              <p:nvPr/>
            </p:nvSpPr>
            <p:spPr>
              <a:xfrm>
                <a:off x="6475680" y="4273560"/>
                <a:ext cx="159840" cy="27252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466089">
                    <a:moveTo>
                      <a:pt x="0" y="0"/>
                    </a:moveTo>
                    <a:lnTo>
                      <a:pt x="0" y="465870"/>
                    </a:lnTo>
                    <a:lnTo>
                      <a:pt x="249667" y="315131"/>
                    </a:lnTo>
                    <a:lnTo>
                      <a:pt x="249667" y="144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1" name="object 269"/>
              <p:cNvSpPr/>
              <p:nvPr/>
            </p:nvSpPr>
            <p:spPr>
              <a:xfrm>
                <a:off x="6611760" y="436176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" name="object 270"/>
              <p:cNvSpPr/>
              <p:nvPr/>
            </p:nvSpPr>
            <p:spPr>
              <a:xfrm>
                <a:off x="6614640" y="436644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65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43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" name="object 271"/>
              <p:cNvSpPr/>
              <p:nvPr/>
            </p:nvSpPr>
            <p:spPr>
              <a:xfrm>
                <a:off x="6477840" y="428616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" name="object 272"/>
              <p:cNvSpPr/>
              <p:nvPr/>
            </p:nvSpPr>
            <p:spPr>
              <a:xfrm>
                <a:off x="6480360" y="429120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68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68" y="3654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" name="object 273"/>
              <p:cNvSpPr/>
              <p:nvPr/>
            </p:nvSpPr>
            <p:spPr>
              <a:xfrm>
                <a:off x="6611760" y="465192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" name="object 274"/>
              <p:cNvSpPr/>
              <p:nvPr/>
            </p:nvSpPr>
            <p:spPr>
              <a:xfrm>
                <a:off x="6614640" y="465696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65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43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" name="object 275"/>
              <p:cNvSpPr/>
              <p:nvPr/>
            </p:nvSpPr>
            <p:spPr>
              <a:xfrm>
                <a:off x="6477840" y="457632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" name="object 276"/>
              <p:cNvSpPr/>
              <p:nvPr/>
            </p:nvSpPr>
            <p:spPr>
              <a:xfrm>
                <a:off x="6480360" y="458136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68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68" y="3654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" name="object 277"/>
              <p:cNvSpPr/>
              <p:nvPr/>
            </p:nvSpPr>
            <p:spPr>
              <a:xfrm>
                <a:off x="6303240" y="427860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78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" name="object 278"/>
              <p:cNvSpPr/>
              <p:nvPr/>
            </p:nvSpPr>
            <p:spPr>
              <a:xfrm>
                <a:off x="6303240" y="4361400"/>
                <a:ext cx="319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46685">
                    <a:moveTo>
                      <a:pt x="4272" y="0"/>
                    </a:moveTo>
                    <a:lnTo>
                      <a:pt x="0" y="2450"/>
                    </a:lnTo>
                    <a:lnTo>
                      <a:pt x="249678" y="146602"/>
                    </a:lnTo>
                    <a:lnTo>
                      <a:pt x="258202" y="141681"/>
                    </a:lnTo>
                    <a:lnTo>
                      <a:pt x="249678" y="141681"/>
                    </a:lnTo>
                    <a:lnTo>
                      <a:pt x="4272" y="0"/>
                    </a:lnTo>
                    <a:close/>
                    <a:moveTo>
                      <a:pt x="495084" y="0"/>
                    </a:moveTo>
                    <a:lnTo>
                      <a:pt x="249678" y="141681"/>
                    </a:lnTo>
                    <a:lnTo>
                      <a:pt x="258202" y="141681"/>
                    </a:lnTo>
                    <a:lnTo>
                      <a:pt x="499335" y="2460"/>
                    </a:lnTo>
                    <a:lnTo>
                      <a:pt x="4950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" name="object 279"/>
              <p:cNvSpPr/>
              <p:nvPr/>
            </p:nvSpPr>
            <p:spPr>
              <a:xfrm>
                <a:off x="6303240" y="460260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78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" name="object 280"/>
              <p:cNvSpPr/>
              <p:nvPr/>
            </p:nvSpPr>
            <p:spPr>
              <a:xfrm>
                <a:off x="6463440" y="4362840"/>
                <a:ext cx="159480" cy="408240"/>
              </a:xfrm>
              <a:prstGeom prst="rect">
                <a:avLst/>
              </a:prstGeom>
              <a:blipFill rotWithShape="0">
                <a:blip r:embed="rId6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" name="object 281"/>
              <p:cNvSpPr/>
              <p:nvPr/>
            </p:nvSpPr>
            <p:spPr>
              <a:xfrm>
                <a:off x="6303240" y="4362840"/>
                <a:ext cx="159840" cy="40824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697864">
                    <a:moveTo>
                      <a:pt x="0" y="0"/>
                    </a:moveTo>
                    <a:lnTo>
                      <a:pt x="0" y="553312"/>
                    </a:lnTo>
                    <a:lnTo>
                      <a:pt x="249678" y="697455"/>
                    </a:lnTo>
                    <a:lnTo>
                      <a:pt x="249678" y="144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" name="object 282"/>
              <p:cNvSpPr/>
              <p:nvPr/>
            </p:nvSpPr>
            <p:spPr>
              <a:xfrm>
                <a:off x="6314040" y="438444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25"/>
                    </a:lnTo>
                    <a:lnTo>
                      <a:pt x="215846" y="621939"/>
                    </a:lnTo>
                    <a:lnTo>
                      <a:pt x="215846" y="1246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" name="object 283"/>
              <p:cNvSpPr/>
              <p:nvPr/>
            </p:nvSpPr>
            <p:spPr>
              <a:xfrm>
                <a:off x="6314040" y="438444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35"/>
                    </a:lnTo>
                    <a:lnTo>
                      <a:pt x="215846" y="621949"/>
                    </a:lnTo>
                    <a:lnTo>
                      <a:pt x="215846" y="617792"/>
                    </a:lnTo>
                    <a:lnTo>
                      <a:pt x="3277" y="495063"/>
                    </a:lnTo>
                    <a:lnTo>
                      <a:pt x="3277" y="1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A8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" name="object 284"/>
              <p:cNvSpPr/>
              <p:nvPr/>
            </p:nvSpPr>
            <p:spPr>
              <a:xfrm>
                <a:off x="6487200" y="4441320"/>
                <a:ext cx="111600" cy="248400"/>
              </a:xfrm>
              <a:prstGeom prst="rect">
                <a:avLst/>
              </a:prstGeom>
              <a:blipFill rotWithShape="0">
                <a:blip r:embed="rId6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" name="object 285"/>
              <p:cNvSpPr/>
              <p:nvPr/>
            </p:nvSpPr>
            <p:spPr>
              <a:xfrm>
                <a:off x="6303240" y="4295160"/>
                <a:ext cx="275400" cy="129600"/>
              </a:xfrm>
              <a:prstGeom prst="rect">
                <a:avLst/>
              </a:prstGeom>
              <a:blipFill rotWithShape="0">
                <a:blip r:embed="rId6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" name="object 286"/>
              <p:cNvSpPr/>
              <p:nvPr/>
            </p:nvSpPr>
            <p:spPr>
              <a:xfrm>
                <a:off x="6413040" y="432720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97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41" y="51694"/>
                    </a:lnTo>
                    <a:lnTo>
                      <a:pt x="83505" y="8125"/>
                    </a:lnTo>
                    <a:lnTo>
                      <a:pt x="85431" y="4921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" name="object 287"/>
              <p:cNvSpPr/>
              <p:nvPr/>
            </p:nvSpPr>
            <p:spPr>
              <a:xfrm>
                <a:off x="6409800" y="4325760"/>
                <a:ext cx="59760" cy="28800"/>
              </a:xfrm>
              <a:prstGeom prst="rect">
                <a:avLst/>
              </a:prstGeom>
              <a:blipFill rotWithShape="0"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" name="object 288"/>
              <p:cNvSpPr/>
              <p:nvPr/>
            </p:nvSpPr>
            <p:spPr>
              <a:xfrm>
                <a:off x="6428880" y="433548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29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31" y="4910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" name="object 289"/>
              <p:cNvSpPr/>
              <p:nvPr/>
            </p:nvSpPr>
            <p:spPr>
              <a:xfrm>
                <a:off x="6425280" y="4334040"/>
                <a:ext cx="59760" cy="28800"/>
              </a:xfrm>
              <a:prstGeom prst="rect">
                <a:avLst/>
              </a:prstGeom>
              <a:blipFill rotWithShape="0"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" name="object 290"/>
              <p:cNvSpPr/>
              <p:nvPr/>
            </p:nvSpPr>
            <p:spPr>
              <a:xfrm>
                <a:off x="6444360" y="434376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494" y="8135"/>
                    </a:lnTo>
                    <a:lnTo>
                      <a:pt x="8542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" name="object 291"/>
              <p:cNvSpPr/>
              <p:nvPr/>
            </p:nvSpPr>
            <p:spPr>
              <a:xfrm>
                <a:off x="6441120" y="4342320"/>
                <a:ext cx="59760" cy="28800"/>
              </a:xfrm>
              <a:prstGeom prst="rect">
                <a:avLst/>
              </a:prstGeom>
              <a:blipFill rotWithShape="0"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" name="object 292"/>
              <p:cNvSpPr/>
              <p:nvPr/>
            </p:nvSpPr>
            <p:spPr>
              <a:xfrm>
                <a:off x="6459840" y="435168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505" y="812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" name="object 293"/>
              <p:cNvSpPr/>
              <p:nvPr/>
            </p:nvSpPr>
            <p:spPr>
              <a:xfrm>
                <a:off x="6456600" y="4350240"/>
                <a:ext cx="59760" cy="28800"/>
              </a:xfrm>
              <a:prstGeom prst="rect">
                <a:avLst/>
              </a:prstGeom>
              <a:blipFill rotWithShape="0">
                <a:blip r:embed="rId6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" name="object 294"/>
              <p:cNvSpPr/>
              <p:nvPr/>
            </p:nvSpPr>
            <p:spPr>
              <a:xfrm>
                <a:off x="6303240" y="4362840"/>
                <a:ext cx="159840" cy="27252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466089">
                    <a:moveTo>
                      <a:pt x="0" y="0"/>
                    </a:moveTo>
                    <a:lnTo>
                      <a:pt x="0" y="465870"/>
                    </a:lnTo>
                    <a:lnTo>
                      <a:pt x="249667" y="315131"/>
                    </a:lnTo>
                    <a:lnTo>
                      <a:pt x="249678" y="144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" name="object 295"/>
              <p:cNvSpPr/>
              <p:nvPr/>
            </p:nvSpPr>
            <p:spPr>
              <a:xfrm>
                <a:off x="6439680" y="445104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" name="object 296"/>
              <p:cNvSpPr/>
              <p:nvPr/>
            </p:nvSpPr>
            <p:spPr>
              <a:xfrm>
                <a:off x="6442200" y="445608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65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43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" name="object 297"/>
              <p:cNvSpPr/>
              <p:nvPr/>
            </p:nvSpPr>
            <p:spPr>
              <a:xfrm>
                <a:off x="6305760" y="437580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" name="object 298"/>
              <p:cNvSpPr/>
              <p:nvPr/>
            </p:nvSpPr>
            <p:spPr>
              <a:xfrm>
                <a:off x="6308280" y="438084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54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" name="object 299"/>
              <p:cNvSpPr/>
              <p:nvPr/>
            </p:nvSpPr>
            <p:spPr>
              <a:xfrm>
                <a:off x="6439680" y="474120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" name="object 300"/>
              <p:cNvSpPr/>
              <p:nvPr/>
            </p:nvSpPr>
            <p:spPr>
              <a:xfrm>
                <a:off x="6442200" y="474624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65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43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" name="object 301"/>
              <p:cNvSpPr/>
              <p:nvPr/>
            </p:nvSpPr>
            <p:spPr>
              <a:xfrm>
                <a:off x="6305760" y="466596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" name="object 302"/>
              <p:cNvSpPr/>
              <p:nvPr/>
            </p:nvSpPr>
            <p:spPr>
              <a:xfrm>
                <a:off x="6308280" y="467100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54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" name="object 303"/>
              <p:cNvSpPr/>
              <p:nvPr/>
            </p:nvSpPr>
            <p:spPr>
              <a:xfrm>
                <a:off x="4041720" y="348480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42"/>
                    </a:lnTo>
                    <a:lnTo>
                      <a:pt x="249667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" name="object 304"/>
              <p:cNvSpPr/>
              <p:nvPr/>
            </p:nvSpPr>
            <p:spPr>
              <a:xfrm>
                <a:off x="4017240" y="3853080"/>
                <a:ext cx="368640" cy="197640"/>
              </a:xfrm>
              <a:prstGeom prst="rect">
                <a:avLst/>
              </a:prstGeom>
              <a:blipFill rotWithShape="0">
                <a:blip r:embed="rId6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7" name="object 305"/>
              <p:cNvSpPr/>
              <p:nvPr/>
            </p:nvSpPr>
            <p:spPr>
              <a:xfrm>
                <a:off x="4066200" y="3880440"/>
                <a:ext cx="270720" cy="142920"/>
              </a:xfrm>
              <a:custGeom>
                <a:avLst/>
                <a:gdLst/>
                <a:ahLst/>
                <a:cxnLst/>
                <a:rect l="l" t="t" r="r" b="b"/>
                <a:pathLst>
                  <a:path w="423545" h="244475">
                    <a:moveTo>
                      <a:pt x="211553" y="0"/>
                    </a:moveTo>
                    <a:lnTo>
                      <a:pt x="0" y="122132"/>
                    </a:lnTo>
                    <a:lnTo>
                      <a:pt x="211553" y="244275"/>
                    </a:lnTo>
                    <a:lnTo>
                      <a:pt x="423107" y="122142"/>
                    </a:lnTo>
                    <a:lnTo>
                      <a:pt x="211553" y="0"/>
                    </a:lnTo>
                    <a:close/>
                  </a:path>
                </a:pathLst>
              </a:custGeom>
              <a:solidFill>
                <a:srgbClr val="232992">
                  <a:alpha val="67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8" name="object 306"/>
              <p:cNvSpPr/>
              <p:nvPr/>
            </p:nvSpPr>
            <p:spPr>
              <a:xfrm>
                <a:off x="4041720" y="380880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67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9" name="object 307"/>
              <p:cNvSpPr/>
              <p:nvPr/>
            </p:nvSpPr>
            <p:spPr>
              <a:xfrm>
                <a:off x="4201560" y="3569040"/>
                <a:ext cx="159480" cy="408240"/>
              </a:xfrm>
              <a:prstGeom prst="rect">
                <a:avLst/>
              </a:prstGeom>
              <a:blipFill rotWithShape="0">
                <a:blip r:embed="rId7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0" name="object 308"/>
              <p:cNvSpPr/>
              <p:nvPr/>
            </p:nvSpPr>
            <p:spPr>
              <a:xfrm>
                <a:off x="4041720" y="3569040"/>
                <a:ext cx="159840" cy="40824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697864">
                    <a:moveTo>
                      <a:pt x="0" y="0"/>
                    </a:moveTo>
                    <a:lnTo>
                      <a:pt x="0" y="553302"/>
                    </a:lnTo>
                    <a:lnTo>
                      <a:pt x="249667" y="697444"/>
                    </a:lnTo>
                    <a:lnTo>
                      <a:pt x="249667" y="144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1" name="object 309"/>
              <p:cNvSpPr/>
              <p:nvPr/>
            </p:nvSpPr>
            <p:spPr>
              <a:xfrm>
                <a:off x="4052520" y="359064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25"/>
                    </a:lnTo>
                    <a:lnTo>
                      <a:pt x="215836" y="621939"/>
                    </a:lnTo>
                    <a:lnTo>
                      <a:pt x="215836" y="124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2" name="object 310"/>
              <p:cNvSpPr/>
              <p:nvPr/>
            </p:nvSpPr>
            <p:spPr>
              <a:xfrm>
                <a:off x="4225680" y="3647520"/>
                <a:ext cx="111600" cy="248400"/>
              </a:xfrm>
              <a:prstGeom prst="rect">
                <a:avLst/>
              </a:prstGeom>
              <a:blipFill rotWithShape="0">
                <a:blip r:embed="rId7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" name="object 311"/>
              <p:cNvSpPr/>
              <p:nvPr/>
            </p:nvSpPr>
            <p:spPr>
              <a:xfrm>
                <a:off x="4041720" y="3567600"/>
                <a:ext cx="319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46685">
                    <a:moveTo>
                      <a:pt x="4261" y="0"/>
                    </a:moveTo>
                    <a:lnTo>
                      <a:pt x="0" y="2460"/>
                    </a:lnTo>
                    <a:lnTo>
                      <a:pt x="249667" y="146613"/>
                    </a:lnTo>
                    <a:lnTo>
                      <a:pt x="258191" y="141692"/>
                    </a:lnTo>
                    <a:lnTo>
                      <a:pt x="249667" y="141692"/>
                    </a:lnTo>
                    <a:lnTo>
                      <a:pt x="4261" y="0"/>
                    </a:lnTo>
                    <a:close/>
                    <a:moveTo>
                      <a:pt x="495073" y="10"/>
                    </a:moveTo>
                    <a:lnTo>
                      <a:pt x="249667" y="141692"/>
                    </a:lnTo>
                    <a:lnTo>
                      <a:pt x="258191" y="141692"/>
                    </a:lnTo>
                    <a:lnTo>
                      <a:pt x="499335" y="2460"/>
                    </a:lnTo>
                    <a:lnTo>
                      <a:pt x="495073" y="1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" name="object 312"/>
              <p:cNvSpPr/>
              <p:nvPr/>
            </p:nvSpPr>
            <p:spPr>
              <a:xfrm>
                <a:off x="4041720" y="3501360"/>
                <a:ext cx="275400" cy="129600"/>
              </a:xfrm>
              <a:prstGeom prst="rect">
                <a:avLst/>
              </a:prstGeom>
              <a:blipFill rotWithShape="0">
                <a:blip r:embed="rId7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" name="object 313"/>
              <p:cNvSpPr/>
              <p:nvPr/>
            </p:nvSpPr>
            <p:spPr>
              <a:xfrm>
                <a:off x="4151520" y="353340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505" y="813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" name="object 314"/>
              <p:cNvSpPr/>
              <p:nvPr/>
            </p:nvSpPr>
            <p:spPr>
              <a:xfrm>
                <a:off x="4148280" y="3531960"/>
                <a:ext cx="59760" cy="28800"/>
              </a:xfrm>
              <a:prstGeom prst="rect">
                <a:avLst/>
              </a:prstGeom>
              <a:blipFill rotWithShape="0">
                <a:blip r:embed="rId7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" name="object 315"/>
              <p:cNvSpPr/>
              <p:nvPr/>
            </p:nvSpPr>
            <p:spPr>
              <a:xfrm>
                <a:off x="4167000" y="354168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31" y="4910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" name="object 316"/>
              <p:cNvSpPr/>
              <p:nvPr/>
            </p:nvSpPr>
            <p:spPr>
              <a:xfrm>
                <a:off x="4163760" y="3540240"/>
                <a:ext cx="59760" cy="28800"/>
              </a:xfrm>
              <a:prstGeom prst="rect">
                <a:avLst/>
              </a:prstGeom>
              <a:blipFill rotWithShape="0">
                <a:blip r:embed="rId7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" name="object 317"/>
              <p:cNvSpPr/>
              <p:nvPr/>
            </p:nvSpPr>
            <p:spPr>
              <a:xfrm>
                <a:off x="4182840" y="354996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97" y="0"/>
                    </a:moveTo>
                    <a:lnTo>
                      <a:pt x="670" y="4329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505" y="8125"/>
                    </a:lnTo>
                    <a:lnTo>
                      <a:pt x="85431" y="4910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" name="object 318"/>
              <p:cNvSpPr/>
              <p:nvPr/>
            </p:nvSpPr>
            <p:spPr>
              <a:xfrm>
                <a:off x="4179600" y="3548520"/>
                <a:ext cx="59760" cy="28800"/>
              </a:xfrm>
              <a:prstGeom prst="rect">
                <a:avLst/>
              </a:prstGeom>
              <a:blipFill rotWithShape="0">
                <a:blip r:embed="rId7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" name="object 319"/>
              <p:cNvSpPr/>
              <p:nvPr/>
            </p:nvSpPr>
            <p:spPr>
              <a:xfrm>
                <a:off x="4198320" y="355788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494" y="813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" name="object 320"/>
              <p:cNvSpPr/>
              <p:nvPr/>
            </p:nvSpPr>
            <p:spPr>
              <a:xfrm>
                <a:off x="4195080" y="3556440"/>
                <a:ext cx="59760" cy="28800"/>
              </a:xfrm>
              <a:prstGeom prst="rect">
                <a:avLst/>
              </a:prstGeom>
              <a:blipFill rotWithShape="0">
                <a:blip r:embed="rId7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" name="object 321"/>
              <p:cNvSpPr/>
              <p:nvPr/>
            </p:nvSpPr>
            <p:spPr>
              <a:xfrm>
                <a:off x="4041720" y="3569040"/>
                <a:ext cx="159840" cy="27252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466089">
                    <a:moveTo>
                      <a:pt x="0" y="0"/>
                    </a:moveTo>
                    <a:lnTo>
                      <a:pt x="0" y="465860"/>
                    </a:lnTo>
                    <a:lnTo>
                      <a:pt x="249667" y="315121"/>
                    </a:lnTo>
                    <a:lnTo>
                      <a:pt x="249667" y="1441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" name="object 322"/>
              <p:cNvSpPr/>
              <p:nvPr/>
            </p:nvSpPr>
            <p:spPr>
              <a:xfrm>
                <a:off x="4178160" y="3657240"/>
                <a:ext cx="16920" cy="18000"/>
              </a:xfrm>
              <a:prstGeom prst="rect">
                <a:avLst/>
              </a:prstGeom>
              <a:blipFill rotWithShape="0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" name="object 323"/>
              <p:cNvSpPr/>
              <p:nvPr/>
            </p:nvSpPr>
            <p:spPr>
              <a:xfrm>
                <a:off x="4180680" y="366228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4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79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79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" name="object 324"/>
              <p:cNvSpPr/>
              <p:nvPr/>
            </p:nvSpPr>
            <p:spPr>
              <a:xfrm>
                <a:off x="4043880" y="3582000"/>
                <a:ext cx="16920" cy="18000"/>
              </a:xfrm>
              <a:prstGeom prst="rect">
                <a:avLst/>
              </a:prstGeom>
              <a:blipFill rotWithShape="0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" name="object 325"/>
              <p:cNvSpPr/>
              <p:nvPr/>
            </p:nvSpPr>
            <p:spPr>
              <a:xfrm>
                <a:off x="4046760" y="358704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4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68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68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" name="object 326"/>
              <p:cNvSpPr/>
              <p:nvPr/>
            </p:nvSpPr>
            <p:spPr>
              <a:xfrm>
                <a:off x="4178160" y="3947400"/>
                <a:ext cx="16920" cy="18000"/>
              </a:xfrm>
              <a:prstGeom prst="rect">
                <a:avLst/>
              </a:prstGeom>
              <a:blipFill rotWithShape="0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" name="object 327"/>
              <p:cNvSpPr/>
              <p:nvPr/>
            </p:nvSpPr>
            <p:spPr>
              <a:xfrm>
                <a:off x="4180680" y="395244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79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79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" name="object 328"/>
              <p:cNvSpPr/>
              <p:nvPr/>
            </p:nvSpPr>
            <p:spPr>
              <a:xfrm>
                <a:off x="4043880" y="3872160"/>
                <a:ext cx="16920" cy="18000"/>
              </a:xfrm>
              <a:prstGeom prst="rect">
                <a:avLst/>
              </a:prstGeom>
              <a:blipFill rotWithShape="0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" name="object 329"/>
              <p:cNvSpPr/>
              <p:nvPr/>
            </p:nvSpPr>
            <p:spPr>
              <a:xfrm>
                <a:off x="4046760" y="387720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68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68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" name="object 330"/>
              <p:cNvSpPr/>
              <p:nvPr/>
            </p:nvSpPr>
            <p:spPr>
              <a:xfrm>
                <a:off x="3869640" y="357552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78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" name="object 331"/>
              <p:cNvSpPr/>
              <p:nvPr/>
            </p:nvSpPr>
            <p:spPr>
              <a:xfrm>
                <a:off x="3611520" y="3910680"/>
                <a:ext cx="552960" cy="291960"/>
              </a:xfrm>
              <a:custGeom>
                <a:avLst/>
                <a:gdLst/>
                <a:ahLst/>
                <a:cxnLst/>
                <a:rect l="l" t="t" r="r" b="b"/>
                <a:pathLst>
                  <a:path w="864234" h="499110">
                    <a:moveTo>
                      <a:pt x="652514" y="0"/>
                    </a:moveTo>
                    <a:lnTo>
                      <a:pt x="0" y="376543"/>
                    </a:lnTo>
                    <a:lnTo>
                      <a:pt x="211564" y="498686"/>
                    </a:lnTo>
                    <a:lnTo>
                      <a:pt x="864067" y="122142"/>
                    </a:lnTo>
                    <a:lnTo>
                      <a:pt x="652514" y="0"/>
                    </a:lnTo>
                    <a:close/>
                  </a:path>
                </a:pathLst>
              </a:custGeom>
              <a:solidFill>
                <a:srgbClr val="232992">
                  <a:alpha val="67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" name="object 332"/>
              <p:cNvSpPr/>
              <p:nvPr/>
            </p:nvSpPr>
            <p:spPr>
              <a:xfrm>
                <a:off x="3869640" y="389952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78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" name="object 333"/>
              <p:cNvSpPr/>
              <p:nvPr/>
            </p:nvSpPr>
            <p:spPr>
              <a:xfrm>
                <a:off x="4029480" y="3660120"/>
                <a:ext cx="159480" cy="408240"/>
              </a:xfrm>
              <a:prstGeom prst="rect">
                <a:avLst/>
              </a:prstGeom>
              <a:blipFill rotWithShape="0">
                <a:blip r:embed="rId7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" name="object 334"/>
              <p:cNvSpPr/>
              <p:nvPr/>
            </p:nvSpPr>
            <p:spPr>
              <a:xfrm>
                <a:off x="3869640" y="3660120"/>
                <a:ext cx="159840" cy="40824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697864">
                    <a:moveTo>
                      <a:pt x="0" y="0"/>
                    </a:moveTo>
                    <a:lnTo>
                      <a:pt x="0" y="553312"/>
                    </a:lnTo>
                    <a:lnTo>
                      <a:pt x="249678" y="697455"/>
                    </a:lnTo>
                    <a:lnTo>
                      <a:pt x="249678" y="144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" name="object 335"/>
              <p:cNvSpPr/>
              <p:nvPr/>
            </p:nvSpPr>
            <p:spPr>
              <a:xfrm>
                <a:off x="3880440" y="368136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25"/>
                    </a:lnTo>
                    <a:lnTo>
                      <a:pt x="215846" y="621939"/>
                    </a:lnTo>
                    <a:lnTo>
                      <a:pt x="215846" y="1246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" name="object 336"/>
              <p:cNvSpPr/>
              <p:nvPr/>
            </p:nvSpPr>
            <p:spPr>
              <a:xfrm>
                <a:off x="4053600" y="3738240"/>
                <a:ext cx="111600" cy="248400"/>
              </a:xfrm>
              <a:prstGeom prst="rect">
                <a:avLst/>
              </a:prstGeom>
              <a:blipFill rotWithShape="0">
                <a:blip r:embed="rId7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" name="object 337"/>
              <p:cNvSpPr/>
              <p:nvPr/>
            </p:nvSpPr>
            <p:spPr>
              <a:xfrm>
                <a:off x="3869640" y="3658680"/>
                <a:ext cx="319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46685">
                    <a:moveTo>
                      <a:pt x="4261" y="0"/>
                    </a:moveTo>
                    <a:lnTo>
                      <a:pt x="0" y="2450"/>
                    </a:lnTo>
                    <a:lnTo>
                      <a:pt x="249667" y="146602"/>
                    </a:lnTo>
                    <a:lnTo>
                      <a:pt x="258191" y="141681"/>
                    </a:lnTo>
                    <a:lnTo>
                      <a:pt x="249667" y="141681"/>
                    </a:lnTo>
                    <a:lnTo>
                      <a:pt x="4261" y="0"/>
                    </a:lnTo>
                    <a:close/>
                    <a:moveTo>
                      <a:pt x="495073" y="0"/>
                    </a:moveTo>
                    <a:lnTo>
                      <a:pt x="249667" y="141681"/>
                    </a:lnTo>
                    <a:lnTo>
                      <a:pt x="258191" y="141681"/>
                    </a:lnTo>
                    <a:lnTo>
                      <a:pt x="499335" y="2460"/>
                    </a:lnTo>
                    <a:lnTo>
                      <a:pt x="4950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" name="object 338"/>
              <p:cNvSpPr/>
              <p:nvPr/>
            </p:nvSpPr>
            <p:spPr>
              <a:xfrm>
                <a:off x="3869640" y="3592080"/>
                <a:ext cx="275400" cy="129600"/>
              </a:xfrm>
              <a:prstGeom prst="rect">
                <a:avLst/>
              </a:prstGeom>
              <a:blipFill rotWithShape="0">
                <a:blip r:embed="rId7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" name="object 339"/>
              <p:cNvSpPr/>
              <p:nvPr/>
            </p:nvSpPr>
            <p:spPr>
              <a:xfrm>
                <a:off x="3979440" y="362412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97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505" y="8125"/>
                    </a:lnTo>
                    <a:lnTo>
                      <a:pt x="85431" y="4921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" name="object 340"/>
              <p:cNvSpPr/>
              <p:nvPr/>
            </p:nvSpPr>
            <p:spPr>
              <a:xfrm>
                <a:off x="3976200" y="3622680"/>
                <a:ext cx="59760" cy="28800"/>
              </a:xfrm>
              <a:prstGeom prst="rect">
                <a:avLst/>
              </a:prstGeom>
              <a:blipFill rotWithShape="0"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" name="object 341"/>
              <p:cNvSpPr/>
              <p:nvPr/>
            </p:nvSpPr>
            <p:spPr>
              <a:xfrm>
                <a:off x="3994920" y="363240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86" y="0"/>
                    </a:moveTo>
                    <a:lnTo>
                      <a:pt x="670" y="4329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31" y="4910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" name="object 342"/>
              <p:cNvSpPr/>
              <p:nvPr/>
            </p:nvSpPr>
            <p:spPr>
              <a:xfrm>
                <a:off x="3991680" y="3630960"/>
                <a:ext cx="59760" cy="28800"/>
              </a:xfrm>
              <a:prstGeom prst="rect">
                <a:avLst/>
              </a:prstGeom>
              <a:blipFill rotWithShape="0">
                <a:blip r:embed="rId8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" name="object 343"/>
              <p:cNvSpPr/>
              <p:nvPr/>
            </p:nvSpPr>
            <p:spPr>
              <a:xfrm>
                <a:off x="4010400" y="364068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97" y="0"/>
                    </a:moveTo>
                    <a:lnTo>
                      <a:pt x="680" y="43307"/>
                    </a:lnTo>
                    <a:lnTo>
                      <a:pt x="0" y="47077"/>
                    </a:lnTo>
                    <a:lnTo>
                      <a:pt x="8041" y="51705"/>
                    </a:lnTo>
                    <a:lnTo>
                      <a:pt x="83505" y="8135"/>
                    </a:lnTo>
                    <a:lnTo>
                      <a:pt x="85431" y="4921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" name="object 344"/>
              <p:cNvSpPr/>
              <p:nvPr/>
            </p:nvSpPr>
            <p:spPr>
              <a:xfrm>
                <a:off x="4007160" y="3639240"/>
                <a:ext cx="59760" cy="28800"/>
              </a:xfrm>
              <a:prstGeom prst="rect">
                <a:avLst/>
              </a:prstGeom>
              <a:blipFill rotWithShape="0">
                <a:blip r:embed="rId8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" name="object 345"/>
              <p:cNvSpPr/>
              <p:nvPr/>
            </p:nvSpPr>
            <p:spPr>
              <a:xfrm>
                <a:off x="4026240" y="364896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505" y="813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" name="object 346"/>
              <p:cNvSpPr/>
              <p:nvPr/>
            </p:nvSpPr>
            <p:spPr>
              <a:xfrm>
                <a:off x="4023000" y="3647520"/>
                <a:ext cx="59760" cy="28800"/>
              </a:xfrm>
              <a:prstGeom prst="rect">
                <a:avLst/>
              </a:prstGeom>
              <a:blipFill rotWithShape="0">
                <a:blip r:embed="rId6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" name="object 347"/>
              <p:cNvSpPr/>
              <p:nvPr/>
            </p:nvSpPr>
            <p:spPr>
              <a:xfrm>
                <a:off x="3869640" y="3660120"/>
                <a:ext cx="159840" cy="27252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466089">
                    <a:moveTo>
                      <a:pt x="0" y="0"/>
                    </a:moveTo>
                    <a:lnTo>
                      <a:pt x="0" y="465870"/>
                    </a:lnTo>
                    <a:lnTo>
                      <a:pt x="249667" y="315131"/>
                    </a:lnTo>
                    <a:lnTo>
                      <a:pt x="249678" y="144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" name="object 348"/>
              <p:cNvSpPr/>
              <p:nvPr/>
            </p:nvSpPr>
            <p:spPr>
              <a:xfrm>
                <a:off x="4006080" y="374796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" name="object 349"/>
              <p:cNvSpPr/>
              <p:nvPr/>
            </p:nvSpPr>
            <p:spPr>
              <a:xfrm>
                <a:off x="4008600" y="375300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65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43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" name="object 350"/>
              <p:cNvSpPr/>
              <p:nvPr/>
            </p:nvSpPr>
            <p:spPr>
              <a:xfrm>
                <a:off x="3871800" y="367272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" name="object 351"/>
              <p:cNvSpPr/>
              <p:nvPr/>
            </p:nvSpPr>
            <p:spPr>
              <a:xfrm>
                <a:off x="3874680" y="367776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4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79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79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" name="object 352"/>
              <p:cNvSpPr/>
              <p:nvPr/>
            </p:nvSpPr>
            <p:spPr>
              <a:xfrm>
                <a:off x="4006080" y="403848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" name="object 353"/>
              <p:cNvSpPr/>
              <p:nvPr/>
            </p:nvSpPr>
            <p:spPr>
              <a:xfrm>
                <a:off x="4008600" y="404316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65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65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43"/>
                    </a:lnTo>
                    <a:lnTo>
                      <a:pt x="2565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" name="object 354"/>
              <p:cNvSpPr/>
              <p:nvPr/>
            </p:nvSpPr>
            <p:spPr>
              <a:xfrm>
                <a:off x="3871800" y="396288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" name="object 355"/>
              <p:cNvSpPr/>
              <p:nvPr/>
            </p:nvSpPr>
            <p:spPr>
              <a:xfrm>
                <a:off x="3874680" y="396792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79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79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" name="object 356"/>
              <p:cNvSpPr/>
              <p:nvPr/>
            </p:nvSpPr>
            <p:spPr>
              <a:xfrm>
                <a:off x="3831480" y="3938040"/>
                <a:ext cx="677520" cy="354960"/>
              </a:xfrm>
              <a:custGeom>
                <a:avLst/>
                <a:gdLst/>
                <a:ahLst/>
                <a:cxnLst/>
                <a:rect l="l" t="t" r="r" b="b"/>
                <a:pathLst>
                  <a:path w="1058545" h="606425">
                    <a:moveTo>
                      <a:pt x="846717" y="0"/>
                    </a:moveTo>
                    <a:lnTo>
                      <a:pt x="572914" y="155471"/>
                    </a:lnTo>
                    <a:lnTo>
                      <a:pt x="573113" y="155586"/>
                    </a:lnTo>
                    <a:lnTo>
                      <a:pt x="0" y="486309"/>
                    </a:lnTo>
                    <a:lnTo>
                      <a:pt x="215239" y="606327"/>
                    </a:lnTo>
                    <a:lnTo>
                      <a:pt x="789431" y="274986"/>
                    </a:lnTo>
                    <a:lnTo>
                      <a:pt x="789274" y="274881"/>
                    </a:lnTo>
                    <a:lnTo>
                      <a:pt x="1058281" y="122142"/>
                    </a:lnTo>
                    <a:lnTo>
                      <a:pt x="846717" y="0"/>
                    </a:lnTo>
                    <a:close/>
                  </a:path>
                </a:pathLst>
              </a:custGeom>
              <a:solidFill>
                <a:srgbClr val="232992">
                  <a:alpha val="50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" name="object 357"/>
              <p:cNvSpPr/>
              <p:nvPr/>
            </p:nvSpPr>
            <p:spPr>
              <a:xfrm>
                <a:off x="4213800" y="357552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57" y="0"/>
                    </a:moveTo>
                    <a:lnTo>
                      <a:pt x="0" y="144131"/>
                    </a:lnTo>
                    <a:lnTo>
                      <a:pt x="249667" y="288284"/>
                    </a:lnTo>
                    <a:lnTo>
                      <a:pt x="499335" y="144142"/>
                    </a:lnTo>
                    <a:lnTo>
                      <a:pt x="249657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" name="object 358"/>
              <p:cNvSpPr/>
              <p:nvPr/>
            </p:nvSpPr>
            <p:spPr>
              <a:xfrm>
                <a:off x="4213800" y="389952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57" y="0"/>
                    </a:moveTo>
                    <a:lnTo>
                      <a:pt x="0" y="144131"/>
                    </a:lnTo>
                    <a:lnTo>
                      <a:pt x="249667" y="288284"/>
                    </a:lnTo>
                    <a:lnTo>
                      <a:pt x="499335" y="144142"/>
                    </a:lnTo>
                    <a:lnTo>
                      <a:pt x="2496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" name="object 359"/>
              <p:cNvSpPr/>
              <p:nvPr/>
            </p:nvSpPr>
            <p:spPr>
              <a:xfrm>
                <a:off x="4374000" y="3660120"/>
                <a:ext cx="159480" cy="408240"/>
              </a:xfrm>
              <a:prstGeom prst="rect">
                <a:avLst/>
              </a:prstGeom>
              <a:blipFill rotWithShape="0">
                <a:blip r:embed="rId8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" name="object 360"/>
              <p:cNvSpPr/>
              <p:nvPr/>
            </p:nvSpPr>
            <p:spPr>
              <a:xfrm>
                <a:off x="4213800" y="3660120"/>
                <a:ext cx="159840" cy="40824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697864">
                    <a:moveTo>
                      <a:pt x="0" y="0"/>
                    </a:moveTo>
                    <a:lnTo>
                      <a:pt x="0" y="553312"/>
                    </a:lnTo>
                    <a:lnTo>
                      <a:pt x="249667" y="697455"/>
                    </a:lnTo>
                    <a:lnTo>
                      <a:pt x="249667" y="144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" name="object 361"/>
              <p:cNvSpPr/>
              <p:nvPr/>
            </p:nvSpPr>
            <p:spPr>
              <a:xfrm>
                <a:off x="4224960" y="368136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25"/>
                    </a:lnTo>
                    <a:lnTo>
                      <a:pt x="215836" y="621939"/>
                    </a:lnTo>
                    <a:lnTo>
                      <a:pt x="215836" y="1246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" name="object 362"/>
              <p:cNvSpPr/>
              <p:nvPr/>
            </p:nvSpPr>
            <p:spPr>
              <a:xfrm>
                <a:off x="4397760" y="3738240"/>
                <a:ext cx="111600" cy="248400"/>
              </a:xfrm>
              <a:prstGeom prst="rect">
                <a:avLst/>
              </a:prstGeom>
              <a:blipFill rotWithShape="0">
                <a:blip r:embed="rId8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" name="object 363"/>
              <p:cNvSpPr/>
              <p:nvPr/>
            </p:nvSpPr>
            <p:spPr>
              <a:xfrm>
                <a:off x="4213800" y="3658680"/>
                <a:ext cx="319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46685">
                    <a:moveTo>
                      <a:pt x="4261" y="0"/>
                    </a:moveTo>
                    <a:lnTo>
                      <a:pt x="0" y="2450"/>
                    </a:lnTo>
                    <a:lnTo>
                      <a:pt x="249667" y="146602"/>
                    </a:lnTo>
                    <a:lnTo>
                      <a:pt x="258191" y="141681"/>
                    </a:lnTo>
                    <a:lnTo>
                      <a:pt x="249667" y="141681"/>
                    </a:lnTo>
                    <a:lnTo>
                      <a:pt x="4261" y="0"/>
                    </a:lnTo>
                    <a:close/>
                    <a:moveTo>
                      <a:pt x="495073" y="0"/>
                    </a:moveTo>
                    <a:lnTo>
                      <a:pt x="249667" y="141681"/>
                    </a:lnTo>
                    <a:lnTo>
                      <a:pt x="258191" y="141681"/>
                    </a:lnTo>
                    <a:lnTo>
                      <a:pt x="499335" y="2460"/>
                    </a:lnTo>
                    <a:lnTo>
                      <a:pt x="4950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" name="object 364"/>
              <p:cNvSpPr/>
              <p:nvPr/>
            </p:nvSpPr>
            <p:spPr>
              <a:xfrm>
                <a:off x="4213800" y="3592080"/>
                <a:ext cx="275400" cy="129600"/>
              </a:xfrm>
              <a:prstGeom prst="rect">
                <a:avLst/>
              </a:prstGeom>
              <a:blipFill rotWithShape="0">
                <a:blip r:embed="rId8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" name="object 365"/>
              <p:cNvSpPr/>
              <p:nvPr/>
            </p:nvSpPr>
            <p:spPr>
              <a:xfrm>
                <a:off x="4323600" y="362412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" name="object 366"/>
              <p:cNvSpPr/>
              <p:nvPr/>
            </p:nvSpPr>
            <p:spPr>
              <a:xfrm>
                <a:off x="4320360" y="3622680"/>
                <a:ext cx="59760" cy="28800"/>
              </a:xfrm>
              <a:prstGeom prst="rect">
                <a:avLst/>
              </a:prstGeom>
              <a:blipFill rotWithShape="0"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" name="object 367"/>
              <p:cNvSpPr/>
              <p:nvPr/>
            </p:nvSpPr>
            <p:spPr>
              <a:xfrm>
                <a:off x="4339440" y="363240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97" y="0"/>
                    </a:moveTo>
                    <a:lnTo>
                      <a:pt x="680" y="43297"/>
                    </a:lnTo>
                    <a:lnTo>
                      <a:pt x="0" y="47066"/>
                    </a:lnTo>
                    <a:lnTo>
                      <a:pt x="8041" y="51694"/>
                    </a:lnTo>
                    <a:lnTo>
                      <a:pt x="83505" y="8125"/>
                    </a:lnTo>
                    <a:lnTo>
                      <a:pt x="85431" y="4910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" name="object 368"/>
              <p:cNvSpPr/>
              <p:nvPr/>
            </p:nvSpPr>
            <p:spPr>
              <a:xfrm>
                <a:off x="4335840" y="3630960"/>
                <a:ext cx="59760" cy="28800"/>
              </a:xfrm>
              <a:prstGeom prst="rect">
                <a:avLst/>
              </a:prstGeom>
              <a:blipFill rotWithShape="0"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" name="object 369"/>
              <p:cNvSpPr/>
              <p:nvPr/>
            </p:nvSpPr>
            <p:spPr>
              <a:xfrm>
                <a:off x="4354920" y="364068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77"/>
                    </a:lnTo>
                    <a:lnTo>
                      <a:pt x="8031" y="51705"/>
                    </a:lnTo>
                    <a:lnTo>
                      <a:pt x="83494" y="813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" name="object 370"/>
              <p:cNvSpPr/>
              <p:nvPr/>
            </p:nvSpPr>
            <p:spPr>
              <a:xfrm>
                <a:off x="4351680" y="3639240"/>
                <a:ext cx="59760" cy="28800"/>
              </a:xfrm>
              <a:prstGeom prst="rect">
                <a:avLst/>
              </a:prstGeom>
              <a:blipFill rotWithShape="0">
                <a:blip r:embed="rId8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" name="object 371"/>
              <p:cNvSpPr/>
              <p:nvPr/>
            </p:nvSpPr>
            <p:spPr>
              <a:xfrm>
                <a:off x="4370400" y="364896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494" y="8135"/>
                    </a:lnTo>
                    <a:lnTo>
                      <a:pt x="8542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" name="object 372"/>
              <p:cNvSpPr/>
              <p:nvPr/>
            </p:nvSpPr>
            <p:spPr>
              <a:xfrm>
                <a:off x="4367160" y="3647520"/>
                <a:ext cx="59760" cy="28800"/>
              </a:xfrm>
              <a:prstGeom prst="rect">
                <a:avLst/>
              </a:prstGeom>
              <a:blipFill rotWithShape="0">
                <a:blip r:embed="rId8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" name="object 373"/>
              <p:cNvSpPr/>
              <p:nvPr/>
            </p:nvSpPr>
            <p:spPr>
              <a:xfrm>
                <a:off x="4213800" y="3660120"/>
                <a:ext cx="159840" cy="27252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466089">
                    <a:moveTo>
                      <a:pt x="0" y="0"/>
                    </a:moveTo>
                    <a:lnTo>
                      <a:pt x="0" y="465870"/>
                    </a:lnTo>
                    <a:lnTo>
                      <a:pt x="249667" y="315131"/>
                    </a:lnTo>
                    <a:lnTo>
                      <a:pt x="249667" y="144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" name="object 374"/>
              <p:cNvSpPr/>
              <p:nvPr/>
            </p:nvSpPr>
            <p:spPr>
              <a:xfrm>
                <a:off x="4350240" y="374796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" name="object 375"/>
              <p:cNvSpPr/>
              <p:nvPr/>
            </p:nvSpPr>
            <p:spPr>
              <a:xfrm>
                <a:off x="4353120" y="375300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" name="object 376"/>
              <p:cNvSpPr/>
              <p:nvPr/>
            </p:nvSpPr>
            <p:spPr>
              <a:xfrm>
                <a:off x="4216320" y="367272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" name="object 377"/>
              <p:cNvSpPr/>
              <p:nvPr/>
            </p:nvSpPr>
            <p:spPr>
              <a:xfrm>
                <a:off x="4218840" y="367776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4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68" y="16837"/>
                    </a:lnTo>
                    <a:lnTo>
                      <a:pt x="11423" y="15360"/>
                    </a:lnTo>
                    <a:lnTo>
                      <a:pt x="11423" y="8062"/>
                    </a:lnTo>
                    <a:lnTo>
                      <a:pt x="8868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" name="object 378"/>
              <p:cNvSpPr/>
              <p:nvPr/>
            </p:nvSpPr>
            <p:spPr>
              <a:xfrm>
                <a:off x="4350240" y="403848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" name="object 379"/>
              <p:cNvSpPr/>
              <p:nvPr/>
            </p:nvSpPr>
            <p:spPr>
              <a:xfrm>
                <a:off x="4353120" y="404316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" name="object 380"/>
              <p:cNvSpPr/>
              <p:nvPr/>
            </p:nvSpPr>
            <p:spPr>
              <a:xfrm>
                <a:off x="4216320" y="396288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" name="object 381"/>
              <p:cNvSpPr/>
              <p:nvPr/>
            </p:nvSpPr>
            <p:spPr>
              <a:xfrm>
                <a:off x="4218840" y="396792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68" y="16837"/>
                    </a:lnTo>
                    <a:lnTo>
                      <a:pt x="11423" y="15360"/>
                    </a:lnTo>
                    <a:lnTo>
                      <a:pt x="11423" y="8062"/>
                    </a:lnTo>
                    <a:lnTo>
                      <a:pt x="8868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" name="object 382"/>
              <p:cNvSpPr/>
              <p:nvPr/>
            </p:nvSpPr>
            <p:spPr>
              <a:xfrm>
                <a:off x="4041720" y="366516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67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BBD4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" name="object 383"/>
              <p:cNvSpPr/>
              <p:nvPr/>
            </p:nvSpPr>
            <p:spPr>
              <a:xfrm>
                <a:off x="4041720" y="3747960"/>
                <a:ext cx="319680" cy="856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146685">
                    <a:moveTo>
                      <a:pt x="4261" y="0"/>
                    </a:moveTo>
                    <a:lnTo>
                      <a:pt x="0" y="2450"/>
                    </a:lnTo>
                    <a:lnTo>
                      <a:pt x="249667" y="146602"/>
                    </a:lnTo>
                    <a:lnTo>
                      <a:pt x="258191" y="141681"/>
                    </a:lnTo>
                    <a:lnTo>
                      <a:pt x="249667" y="141681"/>
                    </a:lnTo>
                    <a:lnTo>
                      <a:pt x="4261" y="0"/>
                    </a:lnTo>
                    <a:close/>
                    <a:moveTo>
                      <a:pt x="495073" y="0"/>
                    </a:moveTo>
                    <a:lnTo>
                      <a:pt x="249667" y="141681"/>
                    </a:lnTo>
                    <a:lnTo>
                      <a:pt x="258191" y="141681"/>
                    </a:lnTo>
                    <a:lnTo>
                      <a:pt x="499335" y="2460"/>
                    </a:lnTo>
                    <a:lnTo>
                      <a:pt x="4950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" name="object 384"/>
              <p:cNvSpPr/>
              <p:nvPr/>
            </p:nvSpPr>
            <p:spPr>
              <a:xfrm>
                <a:off x="4041720" y="3989160"/>
                <a:ext cx="319680" cy="168480"/>
              </a:xfrm>
              <a:custGeom>
                <a:avLst/>
                <a:gdLst/>
                <a:ahLst/>
                <a:cxnLst/>
                <a:rect l="l" t="t" r="r" b="b"/>
                <a:pathLst>
                  <a:path w="499745" h="288289">
                    <a:moveTo>
                      <a:pt x="249667" y="0"/>
                    </a:moveTo>
                    <a:lnTo>
                      <a:pt x="0" y="144131"/>
                    </a:lnTo>
                    <a:lnTo>
                      <a:pt x="249667" y="288284"/>
                    </a:lnTo>
                    <a:lnTo>
                      <a:pt x="499335" y="144142"/>
                    </a:lnTo>
                    <a:lnTo>
                      <a:pt x="2496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" name="object 385"/>
              <p:cNvSpPr/>
              <p:nvPr/>
            </p:nvSpPr>
            <p:spPr>
              <a:xfrm>
                <a:off x="4201560" y="3749400"/>
                <a:ext cx="159480" cy="408240"/>
              </a:xfrm>
              <a:prstGeom prst="rect">
                <a:avLst/>
              </a:prstGeom>
              <a:blipFill rotWithShape="0"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8" name="object 386"/>
              <p:cNvSpPr/>
              <p:nvPr/>
            </p:nvSpPr>
            <p:spPr>
              <a:xfrm>
                <a:off x="4041720" y="3749400"/>
                <a:ext cx="159840" cy="40824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697864">
                    <a:moveTo>
                      <a:pt x="0" y="0"/>
                    </a:moveTo>
                    <a:lnTo>
                      <a:pt x="0" y="553312"/>
                    </a:lnTo>
                    <a:lnTo>
                      <a:pt x="249667" y="697455"/>
                    </a:lnTo>
                    <a:lnTo>
                      <a:pt x="249667" y="144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32992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9" name="object 387"/>
              <p:cNvSpPr/>
              <p:nvPr/>
            </p:nvSpPr>
            <p:spPr>
              <a:xfrm>
                <a:off x="4052520" y="377100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25"/>
                    </a:lnTo>
                    <a:lnTo>
                      <a:pt x="215836" y="621939"/>
                    </a:lnTo>
                    <a:lnTo>
                      <a:pt x="215836" y="124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0" name="object 388"/>
              <p:cNvSpPr/>
              <p:nvPr/>
            </p:nvSpPr>
            <p:spPr>
              <a:xfrm>
                <a:off x="4052520" y="3771000"/>
                <a:ext cx="137880" cy="363960"/>
              </a:xfrm>
              <a:custGeom>
                <a:avLst/>
                <a:gdLst/>
                <a:ahLst/>
                <a:cxnLst/>
                <a:rect l="l" t="t" r="r" b="b"/>
                <a:pathLst>
                  <a:path w="215900" h="622300">
                    <a:moveTo>
                      <a:pt x="0" y="0"/>
                    </a:moveTo>
                    <a:lnTo>
                      <a:pt x="0" y="497325"/>
                    </a:lnTo>
                    <a:lnTo>
                      <a:pt x="215836" y="621939"/>
                    </a:lnTo>
                    <a:lnTo>
                      <a:pt x="215836" y="617782"/>
                    </a:lnTo>
                    <a:lnTo>
                      <a:pt x="3277" y="495052"/>
                    </a:lnTo>
                    <a:lnTo>
                      <a:pt x="3277" y="18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A8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1" name="object 389"/>
              <p:cNvSpPr/>
              <p:nvPr/>
            </p:nvSpPr>
            <p:spPr>
              <a:xfrm>
                <a:off x="4225680" y="3827880"/>
                <a:ext cx="111600" cy="248400"/>
              </a:xfrm>
              <a:prstGeom prst="rect">
                <a:avLst/>
              </a:prstGeom>
              <a:blipFill rotWithShape="0">
                <a:blip r:embed="rId8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2" name="object 390"/>
              <p:cNvSpPr/>
              <p:nvPr/>
            </p:nvSpPr>
            <p:spPr>
              <a:xfrm>
                <a:off x="4041720" y="3681720"/>
                <a:ext cx="275400" cy="129600"/>
              </a:xfrm>
              <a:prstGeom prst="rect">
                <a:avLst/>
              </a:prstGeom>
              <a:blipFill rotWithShape="0">
                <a:blip r:embed="rId8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" name="object 391"/>
              <p:cNvSpPr/>
              <p:nvPr/>
            </p:nvSpPr>
            <p:spPr>
              <a:xfrm>
                <a:off x="4151520" y="371376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69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505" y="812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" name="object 392"/>
              <p:cNvSpPr/>
              <p:nvPr/>
            </p:nvSpPr>
            <p:spPr>
              <a:xfrm>
                <a:off x="4148280" y="3712320"/>
                <a:ext cx="59760" cy="28800"/>
              </a:xfrm>
              <a:prstGeom prst="rect">
                <a:avLst/>
              </a:prstGeom>
              <a:blipFill rotWithShape="0">
                <a:blip r:embed="rId6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" name="object 393"/>
              <p:cNvSpPr/>
              <p:nvPr/>
            </p:nvSpPr>
            <p:spPr>
              <a:xfrm>
                <a:off x="4167000" y="372204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297"/>
                    </a:lnTo>
                    <a:lnTo>
                      <a:pt x="0" y="47066"/>
                    </a:lnTo>
                    <a:lnTo>
                      <a:pt x="8031" y="51694"/>
                    </a:lnTo>
                    <a:lnTo>
                      <a:pt x="83494" y="8125"/>
                    </a:lnTo>
                    <a:lnTo>
                      <a:pt x="85431" y="4910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" name="object 394"/>
              <p:cNvSpPr/>
              <p:nvPr/>
            </p:nvSpPr>
            <p:spPr>
              <a:xfrm>
                <a:off x="4163760" y="3720600"/>
                <a:ext cx="59760" cy="28800"/>
              </a:xfrm>
              <a:prstGeom prst="rect">
                <a:avLst/>
              </a:prstGeom>
              <a:blipFill rotWithShape="0">
                <a:blip r:embed="rId8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" name="object 395"/>
              <p:cNvSpPr/>
              <p:nvPr/>
            </p:nvSpPr>
            <p:spPr>
              <a:xfrm>
                <a:off x="4182840" y="372996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97" y="0"/>
                    </a:moveTo>
                    <a:lnTo>
                      <a:pt x="670" y="43307"/>
                    </a:lnTo>
                    <a:lnTo>
                      <a:pt x="0" y="47077"/>
                    </a:lnTo>
                    <a:lnTo>
                      <a:pt x="8031" y="51705"/>
                    </a:lnTo>
                    <a:lnTo>
                      <a:pt x="83505" y="8135"/>
                    </a:lnTo>
                    <a:lnTo>
                      <a:pt x="85431" y="4921"/>
                    </a:lnTo>
                    <a:lnTo>
                      <a:pt x="75097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" name="object 396"/>
              <p:cNvSpPr/>
              <p:nvPr/>
            </p:nvSpPr>
            <p:spPr>
              <a:xfrm>
                <a:off x="4179600" y="3728520"/>
                <a:ext cx="59760" cy="28800"/>
              </a:xfrm>
              <a:prstGeom prst="rect">
                <a:avLst/>
              </a:prstGeom>
              <a:blipFill rotWithShape="0">
                <a:blip r:embed="rId8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" name="object 397"/>
              <p:cNvSpPr/>
              <p:nvPr/>
            </p:nvSpPr>
            <p:spPr>
              <a:xfrm>
                <a:off x="4198320" y="3738240"/>
                <a:ext cx="54360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52070">
                    <a:moveTo>
                      <a:pt x="75086" y="0"/>
                    </a:moveTo>
                    <a:lnTo>
                      <a:pt x="670" y="43307"/>
                    </a:lnTo>
                    <a:lnTo>
                      <a:pt x="0" y="47066"/>
                    </a:lnTo>
                    <a:lnTo>
                      <a:pt x="8031" y="51705"/>
                    </a:lnTo>
                    <a:lnTo>
                      <a:pt x="83494" y="8135"/>
                    </a:lnTo>
                    <a:lnTo>
                      <a:pt x="85431" y="4921"/>
                    </a:lnTo>
                    <a:lnTo>
                      <a:pt x="75086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" name="object 398"/>
              <p:cNvSpPr/>
              <p:nvPr/>
            </p:nvSpPr>
            <p:spPr>
              <a:xfrm>
                <a:off x="4195080" y="3736800"/>
                <a:ext cx="59760" cy="28800"/>
              </a:xfrm>
              <a:prstGeom prst="rect">
                <a:avLst/>
              </a:prstGeom>
              <a:blipFill rotWithShape="0"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" name="object 399"/>
              <p:cNvSpPr/>
              <p:nvPr/>
            </p:nvSpPr>
            <p:spPr>
              <a:xfrm>
                <a:off x="4041720" y="3749400"/>
                <a:ext cx="159840" cy="272520"/>
              </a:xfrm>
              <a:custGeom>
                <a:avLst/>
                <a:gdLst/>
                <a:ahLst/>
                <a:cxnLst/>
                <a:rect l="l" t="t" r="r" b="b"/>
                <a:pathLst>
                  <a:path w="250190" h="466089">
                    <a:moveTo>
                      <a:pt x="0" y="0"/>
                    </a:moveTo>
                    <a:lnTo>
                      <a:pt x="0" y="465870"/>
                    </a:lnTo>
                    <a:lnTo>
                      <a:pt x="249667" y="315131"/>
                    </a:lnTo>
                    <a:lnTo>
                      <a:pt x="249667" y="144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552C6">
                  <a:alpha val="51000"/>
                </a:srgb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" name="object 400"/>
              <p:cNvSpPr/>
              <p:nvPr/>
            </p:nvSpPr>
            <p:spPr>
              <a:xfrm>
                <a:off x="4178160" y="383760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" name="object 401"/>
              <p:cNvSpPr/>
              <p:nvPr/>
            </p:nvSpPr>
            <p:spPr>
              <a:xfrm>
                <a:off x="4180680" y="384264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" name="object 402"/>
              <p:cNvSpPr/>
              <p:nvPr/>
            </p:nvSpPr>
            <p:spPr>
              <a:xfrm>
                <a:off x="4043880" y="376236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" name="object 403"/>
              <p:cNvSpPr/>
              <p:nvPr/>
            </p:nvSpPr>
            <p:spPr>
              <a:xfrm>
                <a:off x="4046760" y="376740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68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68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" name="object 404"/>
              <p:cNvSpPr/>
              <p:nvPr/>
            </p:nvSpPr>
            <p:spPr>
              <a:xfrm>
                <a:off x="4178160" y="412776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" name="object 405"/>
              <p:cNvSpPr/>
              <p:nvPr/>
            </p:nvSpPr>
            <p:spPr>
              <a:xfrm>
                <a:off x="4180680" y="413280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76"/>
                    </a:lnTo>
                    <a:lnTo>
                      <a:pt x="0" y="8774"/>
                    </a:lnTo>
                    <a:lnTo>
                      <a:pt x="2554" y="13203"/>
                    </a:lnTo>
                    <a:lnTo>
                      <a:pt x="8879" y="16837"/>
                    </a:lnTo>
                    <a:lnTo>
                      <a:pt x="11434" y="15371"/>
                    </a:lnTo>
                    <a:lnTo>
                      <a:pt x="11434" y="8073"/>
                    </a:lnTo>
                    <a:lnTo>
                      <a:pt x="8879" y="3654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" name="object 406"/>
              <p:cNvSpPr/>
              <p:nvPr/>
            </p:nvSpPr>
            <p:spPr>
              <a:xfrm>
                <a:off x="4043880" y="4052520"/>
                <a:ext cx="16920" cy="18000"/>
              </a:xfrm>
              <a:prstGeom prst="rect">
                <a:avLst/>
              </a:prstGeom>
              <a:blipFill rotWithShape="0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" name="object 407"/>
              <p:cNvSpPr/>
              <p:nvPr/>
            </p:nvSpPr>
            <p:spPr>
              <a:xfrm>
                <a:off x="4046760" y="4057560"/>
                <a:ext cx="6840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7145">
                    <a:moveTo>
                      <a:pt x="2554" y="0"/>
                    </a:moveTo>
                    <a:lnTo>
                      <a:pt x="0" y="1465"/>
                    </a:lnTo>
                    <a:lnTo>
                      <a:pt x="0" y="8764"/>
                    </a:lnTo>
                    <a:lnTo>
                      <a:pt x="2554" y="13193"/>
                    </a:lnTo>
                    <a:lnTo>
                      <a:pt x="8868" y="16837"/>
                    </a:lnTo>
                    <a:lnTo>
                      <a:pt x="11434" y="15360"/>
                    </a:lnTo>
                    <a:lnTo>
                      <a:pt x="11434" y="8062"/>
                    </a:lnTo>
                    <a:lnTo>
                      <a:pt x="8868" y="3643"/>
                    </a:lnTo>
                    <a:lnTo>
                      <a:pt x="2554" y="0"/>
                    </a:lnTo>
                    <a:close/>
                  </a:path>
                </a:pathLst>
              </a:custGeom>
              <a:solidFill>
                <a:srgbClr val="3E38FB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650" name="Стрелка вправо 1060"/>
          <p:cNvSpPr/>
          <p:nvPr/>
        </p:nvSpPr>
        <p:spPr>
          <a:xfrm>
            <a:off x="2638800" y="4011840"/>
            <a:ext cx="541800" cy="29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78A"/>
          </a:solidFill>
          <a:ln>
            <a:solidFill>
              <a:srgbClr val="248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1" name="Стрелка вправо 1061"/>
          <p:cNvSpPr/>
          <p:nvPr/>
        </p:nvSpPr>
        <p:spPr>
          <a:xfrm>
            <a:off x="7228440" y="3957480"/>
            <a:ext cx="491760" cy="292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78A"/>
          </a:solidFill>
          <a:ln>
            <a:solidFill>
              <a:srgbClr val="248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2" name="Полилиния 1062"/>
          <p:cNvSpPr/>
          <p:nvPr/>
        </p:nvSpPr>
        <p:spPr>
          <a:xfrm>
            <a:off x="3336120" y="2219400"/>
            <a:ext cx="1632600" cy="826920"/>
          </a:xfrm>
          <a:custGeom>
            <a:avLst/>
            <a:gdLst/>
            <a:ahLst/>
            <a:cxnLst/>
            <a:rect l="l" t="t" r="r" b="b"/>
            <a:pathLst>
              <a:path w="1710620" h="1026372">
                <a:moveTo>
                  <a:pt x="0" y="102637"/>
                </a:moveTo>
                <a:cubicBezTo>
                  <a:pt x="0" y="45952"/>
                  <a:pt x="45952" y="0"/>
                  <a:pt x="102637" y="0"/>
                </a:cubicBezTo>
                <a:lnTo>
                  <a:pt x="1607983" y="0"/>
                </a:lnTo>
                <a:cubicBezTo>
                  <a:pt x="1664668" y="0"/>
                  <a:pt x="1710620" y="45952"/>
                  <a:pt x="1710620" y="102637"/>
                </a:cubicBezTo>
                <a:lnTo>
                  <a:pt x="1710620" y="923735"/>
                </a:lnTo>
                <a:cubicBezTo>
                  <a:pt x="1710620" y="980420"/>
                  <a:pt x="1664668" y="1026372"/>
                  <a:pt x="1607983" y="1026372"/>
                </a:cubicBezTo>
                <a:lnTo>
                  <a:pt x="102637" y="1026372"/>
                </a:lnTo>
                <a:cubicBezTo>
                  <a:pt x="45952" y="1026372"/>
                  <a:pt x="0" y="980420"/>
                  <a:pt x="0" y="923735"/>
                </a:cubicBezTo>
                <a:lnTo>
                  <a:pt x="0" y="102637"/>
                </a:lnTo>
                <a:close/>
              </a:path>
            </a:pathLst>
          </a:custGeom>
          <a:solidFill>
            <a:srgbClr val="5CB9C2"/>
          </a:solid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14138"/>
              <a:satOff val="602"/>
              <a:lumOff val="3949"/>
              <a:alphaOff val="0"/>
            </a:schemeClr>
          </a:fillRef>
          <a:effectRef idx="0">
            <a:schemeClr val="accent6">
              <a:shade val="80000"/>
              <a:hueOff val="14138"/>
              <a:satOff val="602"/>
              <a:lumOff val="3949"/>
              <a:alphaOff val="0"/>
            </a:schemeClr>
          </a:effectRef>
          <a:fontRef idx="minor"/>
        </p:style>
        <p:txBody>
          <a:bodyPr lIns="91080" tIns="91080" rIns="91080" bIns="9108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86"/>
              </a:spcAft>
              <a:buNone/>
            </a:pPr>
            <a:r>
              <a:rPr lang="ru-RU" sz="1100" b="1" strike="noStrike" spc="-1" dirty="0">
                <a:solidFill>
                  <a:srgbClr val="FFFFFF"/>
                </a:solidFill>
                <a:latin typeface="Arial Narrow" panose="020B0606020202030204" pitchFamily="34" charset="0"/>
              </a:rPr>
              <a:t>ДИСТАНЦИОННЫЙ МОНИТОРИНГ</a:t>
            </a:r>
            <a:endParaRPr lang="ru-RU" sz="1100" b="1" strike="noStrike" spc="-1" dirty="0">
              <a:latin typeface="Arial Narrow" panose="020B0606020202030204" pitchFamily="34" charset="0"/>
            </a:endParaRPr>
          </a:p>
        </p:txBody>
      </p:sp>
      <p:sp>
        <p:nvSpPr>
          <p:cNvPr id="653" name="Полилиния 1063"/>
          <p:cNvSpPr/>
          <p:nvPr/>
        </p:nvSpPr>
        <p:spPr>
          <a:xfrm>
            <a:off x="5629680" y="2201760"/>
            <a:ext cx="1632600" cy="826920"/>
          </a:xfrm>
          <a:custGeom>
            <a:avLst/>
            <a:gdLst/>
            <a:ahLst/>
            <a:cxnLst/>
            <a:rect l="l" t="t" r="r" b="b"/>
            <a:pathLst>
              <a:path w="1710620" h="1026372">
                <a:moveTo>
                  <a:pt x="0" y="102637"/>
                </a:moveTo>
                <a:cubicBezTo>
                  <a:pt x="0" y="45952"/>
                  <a:pt x="45952" y="0"/>
                  <a:pt x="102637" y="0"/>
                </a:cubicBezTo>
                <a:lnTo>
                  <a:pt x="1607983" y="0"/>
                </a:lnTo>
                <a:cubicBezTo>
                  <a:pt x="1664668" y="0"/>
                  <a:pt x="1710620" y="45952"/>
                  <a:pt x="1710620" y="102637"/>
                </a:cubicBezTo>
                <a:lnTo>
                  <a:pt x="1710620" y="923735"/>
                </a:lnTo>
                <a:cubicBezTo>
                  <a:pt x="1710620" y="980420"/>
                  <a:pt x="1664668" y="1026372"/>
                  <a:pt x="1607983" y="1026372"/>
                </a:cubicBezTo>
                <a:lnTo>
                  <a:pt x="102637" y="1026372"/>
                </a:lnTo>
                <a:cubicBezTo>
                  <a:pt x="45952" y="1026372"/>
                  <a:pt x="0" y="980420"/>
                  <a:pt x="0" y="923735"/>
                </a:cubicBezTo>
                <a:lnTo>
                  <a:pt x="0" y="102637"/>
                </a:lnTo>
                <a:close/>
              </a:path>
            </a:pathLst>
          </a:custGeom>
          <a:solidFill>
            <a:srgbClr val="5CB9C2"/>
          </a:solid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14138"/>
              <a:satOff val="602"/>
              <a:lumOff val="3949"/>
              <a:alphaOff val="0"/>
            </a:schemeClr>
          </a:fillRef>
          <a:effectRef idx="0">
            <a:schemeClr val="accent6">
              <a:shade val="80000"/>
              <a:hueOff val="14138"/>
              <a:satOff val="602"/>
              <a:lumOff val="3949"/>
              <a:alphaOff val="0"/>
            </a:schemeClr>
          </a:effectRef>
          <a:fontRef idx="minor"/>
        </p:style>
        <p:txBody>
          <a:bodyPr lIns="91080" tIns="91080" rIns="91080" bIns="9108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86"/>
              </a:spcAft>
              <a:buNone/>
            </a:pPr>
            <a:r>
              <a:rPr lang="ru-RU" sz="1100" b="1" strike="noStrike" spc="-1" dirty="0">
                <a:solidFill>
                  <a:srgbClr val="FFFFFF"/>
                </a:solidFill>
                <a:latin typeface="Arial Narrow" panose="020B0606020202030204" pitchFamily="34" charset="0"/>
              </a:rPr>
              <a:t>ГОСУДАРСТВЕННАЯ ИНВЕНТАРИЗАЦИЯ ЛЕСОВ</a:t>
            </a:r>
            <a:endParaRPr lang="ru-RU" sz="1100" b="1" strike="noStrike" spc="-1" dirty="0">
              <a:latin typeface="Arial Narrow" panose="020B0606020202030204" pitchFamily="34" charset="0"/>
            </a:endParaRPr>
          </a:p>
        </p:txBody>
      </p:sp>
      <p:sp>
        <p:nvSpPr>
          <p:cNvPr id="654" name="Полилиния 1064"/>
          <p:cNvSpPr/>
          <p:nvPr/>
        </p:nvSpPr>
        <p:spPr>
          <a:xfrm>
            <a:off x="3336120" y="5979600"/>
            <a:ext cx="1627200" cy="826920"/>
          </a:xfrm>
          <a:custGeom>
            <a:avLst/>
            <a:gdLst/>
            <a:ahLst/>
            <a:cxnLst/>
            <a:rect l="l" t="t" r="r" b="b"/>
            <a:pathLst>
              <a:path w="1710620" h="1026372">
                <a:moveTo>
                  <a:pt x="0" y="102637"/>
                </a:moveTo>
                <a:cubicBezTo>
                  <a:pt x="0" y="45952"/>
                  <a:pt x="45952" y="0"/>
                  <a:pt x="102637" y="0"/>
                </a:cubicBezTo>
                <a:lnTo>
                  <a:pt x="1607983" y="0"/>
                </a:lnTo>
                <a:cubicBezTo>
                  <a:pt x="1664668" y="0"/>
                  <a:pt x="1710620" y="45952"/>
                  <a:pt x="1710620" y="102637"/>
                </a:cubicBezTo>
                <a:lnTo>
                  <a:pt x="1710620" y="923735"/>
                </a:lnTo>
                <a:cubicBezTo>
                  <a:pt x="1710620" y="980420"/>
                  <a:pt x="1664668" y="1026372"/>
                  <a:pt x="1607983" y="1026372"/>
                </a:cubicBezTo>
                <a:lnTo>
                  <a:pt x="102637" y="1026372"/>
                </a:lnTo>
                <a:cubicBezTo>
                  <a:pt x="45952" y="1026372"/>
                  <a:pt x="0" y="980420"/>
                  <a:pt x="0" y="923735"/>
                </a:cubicBezTo>
                <a:lnTo>
                  <a:pt x="0" y="102637"/>
                </a:lnTo>
                <a:close/>
              </a:path>
            </a:pathLst>
          </a:custGeom>
          <a:solidFill>
            <a:srgbClr val="5CB9C2"/>
          </a:solid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14138"/>
              <a:satOff val="602"/>
              <a:lumOff val="3949"/>
              <a:alphaOff val="0"/>
            </a:schemeClr>
          </a:fillRef>
          <a:effectRef idx="0">
            <a:schemeClr val="accent6">
              <a:shade val="80000"/>
              <a:hueOff val="14138"/>
              <a:satOff val="602"/>
              <a:lumOff val="3949"/>
              <a:alphaOff val="0"/>
            </a:schemeClr>
          </a:effectRef>
          <a:fontRef idx="minor"/>
        </p:style>
        <p:txBody>
          <a:bodyPr lIns="91080" tIns="91080" rIns="91080" bIns="9108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86"/>
              </a:spcAft>
              <a:buNone/>
            </a:pPr>
            <a:r>
              <a:rPr lang="ru-RU" sz="1100" b="1" strike="noStrike" spc="-1" dirty="0">
                <a:solidFill>
                  <a:srgbClr val="FFFFFF"/>
                </a:solidFill>
                <a:latin typeface="Arial Narrow" panose="020B0606020202030204" pitchFamily="34" charset="0"/>
              </a:rPr>
              <a:t>УСТАНОВЛЕННЫЕ ГРАНИЦЫ ЛЕСНИЧЕСТВ</a:t>
            </a:r>
            <a:endParaRPr lang="ru-RU" sz="1100" b="1" strike="noStrike" spc="-1" dirty="0">
              <a:latin typeface="Arial Narrow" panose="020B0606020202030204" pitchFamily="34" charset="0"/>
            </a:endParaRPr>
          </a:p>
        </p:txBody>
      </p:sp>
      <p:sp>
        <p:nvSpPr>
          <p:cNvPr id="655" name="Полилиния 1065"/>
          <p:cNvSpPr/>
          <p:nvPr/>
        </p:nvSpPr>
        <p:spPr>
          <a:xfrm>
            <a:off x="5639760" y="5979600"/>
            <a:ext cx="1622160" cy="826920"/>
          </a:xfrm>
          <a:custGeom>
            <a:avLst/>
            <a:gdLst/>
            <a:ahLst/>
            <a:cxnLst/>
            <a:rect l="l" t="t" r="r" b="b"/>
            <a:pathLst>
              <a:path w="1710620" h="1026372">
                <a:moveTo>
                  <a:pt x="0" y="102637"/>
                </a:moveTo>
                <a:cubicBezTo>
                  <a:pt x="0" y="45952"/>
                  <a:pt x="45952" y="0"/>
                  <a:pt x="102637" y="0"/>
                </a:cubicBezTo>
                <a:lnTo>
                  <a:pt x="1607983" y="0"/>
                </a:lnTo>
                <a:cubicBezTo>
                  <a:pt x="1664668" y="0"/>
                  <a:pt x="1710620" y="45952"/>
                  <a:pt x="1710620" y="102637"/>
                </a:cubicBezTo>
                <a:lnTo>
                  <a:pt x="1710620" y="923735"/>
                </a:lnTo>
                <a:cubicBezTo>
                  <a:pt x="1710620" y="980420"/>
                  <a:pt x="1664668" y="1026372"/>
                  <a:pt x="1607983" y="1026372"/>
                </a:cubicBezTo>
                <a:lnTo>
                  <a:pt x="102637" y="1026372"/>
                </a:lnTo>
                <a:cubicBezTo>
                  <a:pt x="45952" y="1026372"/>
                  <a:pt x="0" y="980420"/>
                  <a:pt x="0" y="923735"/>
                </a:cubicBezTo>
                <a:lnTo>
                  <a:pt x="0" y="102637"/>
                </a:lnTo>
                <a:close/>
              </a:path>
            </a:pathLst>
          </a:custGeom>
          <a:solidFill>
            <a:srgbClr val="5CB9C2"/>
          </a:solidFill>
          <a:ln>
            <a:solidFill>
              <a:srgbClr val="FFFF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14138"/>
              <a:satOff val="602"/>
              <a:lumOff val="3949"/>
              <a:alphaOff val="0"/>
            </a:schemeClr>
          </a:fillRef>
          <a:effectRef idx="0">
            <a:schemeClr val="accent6">
              <a:shade val="80000"/>
              <a:hueOff val="14138"/>
              <a:satOff val="602"/>
              <a:lumOff val="3949"/>
              <a:alphaOff val="0"/>
            </a:schemeClr>
          </a:effectRef>
          <a:fontRef idx="minor"/>
        </p:style>
        <p:txBody>
          <a:bodyPr lIns="91080" tIns="91080" rIns="91080" bIns="91080" numCol="1" spcCol="144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386"/>
              </a:spcAft>
              <a:buNone/>
            </a:pPr>
            <a:r>
              <a:rPr lang="ru-RU" sz="1100" b="1" strike="noStrike" spc="-1" dirty="0">
                <a:solidFill>
                  <a:srgbClr val="FFFFFF"/>
                </a:solidFill>
                <a:latin typeface="Arial Narrow" panose="020B0606020202030204" pitchFamily="34" charset="0"/>
              </a:rPr>
              <a:t>ЛЕСОУСТРОЙСТВО</a:t>
            </a:r>
            <a:endParaRPr lang="ru-RU" sz="1100" b="1" strike="noStrike" spc="-1" dirty="0">
              <a:latin typeface="Arial Narrow" panose="020B0606020202030204" pitchFamily="34" charset="0"/>
            </a:endParaRPr>
          </a:p>
        </p:txBody>
      </p:sp>
      <p:sp>
        <p:nvSpPr>
          <p:cNvPr id="660" name="TextBox 1779"/>
          <p:cNvSpPr/>
          <p:nvPr/>
        </p:nvSpPr>
        <p:spPr>
          <a:xfrm>
            <a:off x="924420" y="6866580"/>
            <a:ext cx="763704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strike="noStrike" spc="-1" dirty="0">
                <a:solidFill>
                  <a:srgbClr val="C00000"/>
                </a:solidFill>
                <a:latin typeface="Arial Narrow" panose="020B0606020202030204" pitchFamily="34" charset="0"/>
              </a:rPr>
              <a:t>ПРИ СОЗДАНИИ ФГИС ЛК БУДЕТ СОЗДАН ЕДИНЫЙ ИНФОРМАЦИОННЫЙ РЕСУРС, СОДЕРЖАЩИЙ </a:t>
            </a:r>
            <a:r>
              <a:rPr lang="ru-RU" sz="1600" strike="noStrike" spc="-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 </a:t>
            </a:r>
            <a:r>
              <a:rPr lang="ru-RU" sz="1600" strike="noStrike" spc="-1" dirty="0">
                <a:solidFill>
                  <a:srgbClr val="C00000"/>
                </a:solidFill>
                <a:latin typeface="Arial Narrow" panose="020B0606020202030204" pitchFamily="34" charset="0"/>
              </a:rPr>
              <a:t>СЕБЕ ВСЮ ИНФОРМАЦИЮ О ЛЕСАХ РОССИИ</a:t>
            </a:r>
          </a:p>
        </p:txBody>
      </p:sp>
      <p:sp>
        <p:nvSpPr>
          <p:cNvPr id="661" name="PlaceHolder 1"/>
          <p:cNvSpPr txBox="1">
            <a:spLocks/>
          </p:cNvSpPr>
          <p:nvPr/>
        </p:nvSpPr>
        <p:spPr>
          <a:xfrm>
            <a:off x="786369" y="731160"/>
            <a:ext cx="9112371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ПЕРСПЕКТИВЫ СОЗДАНИЯ ЕДИНОГО ОТРАСЛЕВОГО </a:t>
            </a:r>
            <a:br>
              <a:rPr lang="ru-RU" sz="2400" b="1" cap="all" dirty="0">
                <a:latin typeface="Arial Narrow" panose="020B0606020202030204" pitchFamily="34" charset="0"/>
              </a:rPr>
            </a:br>
            <a:r>
              <a:rPr lang="ru-RU" sz="2400" b="1" cap="all" dirty="0">
                <a:latin typeface="Arial Narrow" panose="020B0606020202030204" pitchFamily="34" charset="0"/>
              </a:rPr>
              <a:t>ИНФОРМАЦИОННОГО РЕСУРСА</a:t>
            </a:r>
          </a:p>
        </p:txBody>
      </p:sp>
      <p:pic>
        <p:nvPicPr>
          <p:cNvPr id="662" name="Рисунок 1"/>
          <p:cNvPicPr/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0675" y="2367110"/>
            <a:ext cx="2568255" cy="761470"/>
          </a:xfrm>
          <a:prstGeom prst="rect">
            <a:avLst/>
          </a:prstGeom>
          <a:ln w="0">
            <a:noFill/>
          </a:ln>
        </p:spPr>
      </p:pic>
      <p:sp>
        <p:nvSpPr>
          <p:cNvPr id="664" name="Прямоугольник 663"/>
          <p:cNvSpPr/>
          <p:nvPr/>
        </p:nvSpPr>
        <p:spPr>
          <a:xfrm>
            <a:off x="0" y="1611632"/>
            <a:ext cx="10691813" cy="3527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indent="-355600" algn="ctr">
              <a:lnSpc>
                <a:spcPct val="100000"/>
              </a:lnSpc>
              <a:buNone/>
            </a:pPr>
            <a:r>
              <a:rPr lang="ru-RU" b="1" spc="-1" dirty="0">
                <a:solidFill>
                  <a:schemeClr val="bg1"/>
                </a:solidFill>
                <a:latin typeface="Arial Narrow"/>
              </a:rPr>
              <a:t>СОЗДАНИЕ ФГИС ЛК</a:t>
            </a:r>
          </a:p>
        </p:txBody>
      </p:sp>
      <p:grpSp>
        <p:nvGrpSpPr>
          <p:cNvPr id="665" name="Группа 664"/>
          <p:cNvGrpSpPr/>
          <p:nvPr/>
        </p:nvGrpSpPr>
        <p:grpSpPr>
          <a:xfrm rot="5400000">
            <a:off x="3963440" y="2963907"/>
            <a:ext cx="316040" cy="453586"/>
            <a:chOff x="1117602" y="5943603"/>
            <a:chExt cx="247642" cy="453586"/>
          </a:xfrm>
        </p:grpSpPr>
        <p:sp>
          <p:nvSpPr>
            <p:cNvPr id="666" name="Равнобедренный треугольник 665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667" name="Равнобедренный треугольник 666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grpSp>
        <p:nvGrpSpPr>
          <p:cNvPr id="668" name="Группа 667"/>
          <p:cNvGrpSpPr/>
          <p:nvPr/>
        </p:nvGrpSpPr>
        <p:grpSpPr>
          <a:xfrm rot="5400000">
            <a:off x="6281660" y="2932047"/>
            <a:ext cx="316040" cy="453586"/>
            <a:chOff x="1117602" y="5943603"/>
            <a:chExt cx="247642" cy="453586"/>
          </a:xfrm>
        </p:grpSpPr>
        <p:sp>
          <p:nvSpPr>
            <p:cNvPr id="669" name="Равнобедренный треугольник 668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670" name="Равнобедренный треугольник 669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grpSp>
        <p:nvGrpSpPr>
          <p:cNvPr id="671" name="Группа 670"/>
          <p:cNvGrpSpPr/>
          <p:nvPr/>
        </p:nvGrpSpPr>
        <p:grpSpPr>
          <a:xfrm rot="16200000">
            <a:off x="3947106" y="5616077"/>
            <a:ext cx="316040" cy="453586"/>
            <a:chOff x="1117602" y="5943603"/>
            <a:chExt cx="247642" cy="453586"/>
          </a:xfrm>
        </p:grpSpPr>
        <p:sp>
          <p:nvSpPr>
            <p:cNvPr id="672" name="Равнобедренный треугольник 671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673" name="Равнобедренный треугольник 672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grpSp>
        <p:nvGrpSpPr>
          <p:cNvPr id="674" name="Группа 673"/>
          <p:cNvGrpSpPr/>
          <p:nvPr/>
        </p:nvGrpSpPr>
        <p:grpSpPr>
          <a:xfrm rot="16200000">
            <a:off x="6265326" y="5611112"/>
            <a:ext cx="316040" cy="453586"/>
            <a:chOff x="1117602" y="5943603"/>
            <a:chExt cx="247642" cy="453586"/>
          </a:xfrm>
        </p:grpSpPr>
        <p:sp>
          <p:nvSpPr>
            <p:cNvPr id="675" name="Равнобедренный треугольник 674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676" name="Равнобедренный треугольник 675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pic>
        <p:nvPicPr>
          <p:cNvPr id="4100" name="Picture 4" descr="https://cdn-icons-png.flaticon.com/512/564/564619.png"/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4" y="6806520"/>
            <a:ext cx="631056" cy="6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 txBox="1">
            <a:spLocks/>
          </p:cNvSpPr>
          <p:nvPr/>
        </p:nvSpPr>
        <p:spPr>
          <a:xfrm>
            <a:off x="786369" y="729348"/>
            <a:ext cx="9112371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ПЕРСПЕКТИВЫ СОЗДАНИЯ ЕДИНОГО ОТРАСЛЕВОГО </a:t>
            </a:r>
            <a:br>
              <a:rPr lang="ru-RU" sz="2400" b="1" cap="all" dirty="0">
                <a:latin typeface="Arial Narrow" panose="020B0606020202030204" pitchFamily="34" charset="0"/>
              </a:rPr>
            </a:br>
            <a:r>
              <a:rPr lang="ru-RU" sz="2400" b="1" cap="all" dirty="0">
                <a:latin typeface="Arial Narrow" panose="020B0606020202030204" pitchFamily="34" charset="0"/>
              </a:rPr>
              <a:t>ИНФОРМАЦИОННОГО РЕСУРСА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86369" y="2243068"/>
            <a:ext cx="9905444" cy="19048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/>
            <a:endParaRPr lang="ru-RU" b="1" spc="-1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75428" y="2525154"/>
            <a:ext cx="6091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pc="-1" dirty="0">
                <a:solidFill>
                  <a:schemeClr val="bg1"/>
                </a:solidFill>
                <a:latin typeface="Arial Narrow"/>
              </a:rPr>
              <a:t>ПРИ ИСПОЛЬЗОВАНИИ </a:t>
            </a:r>
            <a:r>
              <a:rPr lang="ru-RU" sz="2400" b="1" spc="-1" dirty="0" smtClean="0">
                <a:solidFill>
                  <a:schemeClr val="bg1"/>
                </a:solidFill>
                <a:latin typeface="Arial Narrow"/>
              </a:rPr>
              <a:t/>
            </a:r>
            <a:br>
              <a:rPr lang="ru-RU" sz="2400" b="1" spc="-1" dirty="0" smtClean="0">
                <a:solidFill>
                  <a:schemeClr val="bg1"/>
                </a:solidFill>
                <a:latin typeface="Arial Narrow"/>
              </a:rPr>
            </a:br>
            <a:r>
              <a:rPr lang="ru-RU" sz="3200" b="1" spc="-1" dirty="0" smtClean="0">
                <a:solidFill>
                  <a:schemeClr val="bg1"/>
                </a:solidFill>
                <a:latin typeface="Arial Narrow"/>
              </a:rPr>
              <a:t>ФГИС </a:t>
            </a:r>
            <a:r>
              <a:rPr lang="ru-RU" sz="3200" b="1" spc="-1" dirty="0">
                <a:solidFill>
                  <a:schemeClr val="bg1"/>
                </a:solidFill>
                <a:latin typeface="Arial Narrow"/>
              </a:rPr>
              <a:t>ЛК </a:t>
            </a:r>
            <a:r>
              <a:rPr lang="ru-RU" sz="3200" b="1" spc="-1" dirty="0" smtClean="0">
                <a:solidFill>
                  <a:schemeClr val="bg1"/>
                </a:solidFill>
                <a:latin typeface="Arial Narrow"/>
              </a:rPr>
              <a:t/>
            </a:r>
            <a:br>
              <a:rPr lang="ru-RU" sz="3200" b="1" spc="-1" dirty="0" smtClean="0">
                <a:solidFill>
                  <a:schemeClr val="bg1"/>
                </a:solidFill>
                <a:latin typeface="Arial Narrow"/>
              </a:rPr>
            </a:br>
            <a:r>
              <a:rPr lang="ru-RU" sz="2400" b="1" spc="-1" dirty="0" smtClean="0">
                <a:solidFill>
                  <a:schemeClr val="bg1"/>
                </a:solidFill>
                <a:latin typeface="Arial Narrow"/>
              </a:rPr>
              <a:t>БУДУТ </a:t>
            </a:r>
            <a:r>
              <a:rPr lang="ru-RU" sz="2400" b="1" spc="-1" dirty="0">
                <a:solidFill>
                  <a:schemeClr val="bg1"/>
                </a:solidFill>
                <a:latin typeface="Arial Narrow"/>
              </a:rPr>
              <a:t>РЕШАТЬСЯ СЛЕДУЮЩИЕ ЗАДАЧИ:</a:t>
            </a:r>
            <a:endParaRPr lang="ru-RU" sz="2400" spc="-1" dirty="0">
              <a:solidFill>
                <a:schemeClr val="bg1"/>
              </a:solidFill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>
            <a:off x="8209218" y="2243068"/>
            <a:ext cx="2469314" cy="190484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r="1"/>
          <a:stretch/>
        </p:blipFill>
        <p:spPr>
          <a:xfrm>
            <a:off x="-14515" y="1274272"/>
            <a:ext cx="2943863" cy="4271364"/>
          </a:xfrm>
          <a:prstGeom prst="rect">
            <a:avLst/>
          </a:pr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2381165" y="4562727"/>
            <a:ext cx="3576659" cy="1117544"/>
          </a:xfrm>
          <a:prstGeom prst="roundRect">
            <a:avLst>
              <a:gd name="adj" fmla="val 0"/>
            </a:avLst>
          </a:prstGeom>
          <a:solidFill>
            <a:srgbClr val="9ADBE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spc="-1" dirty="0">
                <a:solidFill>
                  <a:schemeClr val="tx1"/>
                </a:solidFill>
                <a:latin typeface="Arial Narrow"/>
              </a:rPr>
              <a:t>ДОСТУП К АКТУАЛЬНОЙ ИНФОРМАЦИИ </a:t>
            </a:r>
            <a:r>
              <a:rPr lang="ru-RU" sz="1400" b="1" spc="-1" dirty="0" smtClean="0">
                <a:solidFill>
                  <a:schemeClr val="tx1"/>
                </a:solidFill>
                <a:latin typeface="Arial Narrow"/>
              </a:rPr>
              <a:t/>
            </a:r>
            <a:br>
              <a:rPr lang="ru-RU" sz="1400" b="1" spc="-1" dirty="0" smtClean="0">
                <a:solidFill>
                  <a:schemeClr val="tx1"/>
                </a:solidFill>
                <a:latin typeface="Arial Narrow"/>
              </a:rPr>
            </a:br>
            <a:r>
              <a:rPr lang="ru-RU" sz="1400" b="1" spc="-1" dirty="0" smtClean="0">
                <a:solidFill>
                  <a:schemeClr val="tx1"/>
                </a:solidFill>
                <a:latin typeface="Arial Narrow"/>
              </a:rPr>
              <a:t>О </a:t>
            </a:r>
            <a:r>
              <a:rPr lang="ru-RU" sz="1400" b="1" spc="-1" dirty="0">
                <a:solidFill>
                  <a:schemeClr val="tx1"/>
                </a:solidFill>
                <a:latin typeface="Arial Narrow"/>
              </a:rPr>
              <a:t>ЛЕСАХ РОССИЙСКОЙ ФЕДЕРАЦИИ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322081" y="4562727"/>
            <a:ext cx="3576659" cy="1117544"/>
          </a:xfrm>
          <a:prstGeom prst="roundRect">
            <a:avLst>
              <a:gd name="adj" fmla="val 0"/>
            </a:avLst>
          </a:prstGeom>
          <a:solidFill>
            <a:srgbClr val="9ADBE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spc="-1" dirty="0">
                <a:solidFill>
                  <a:schemeClr val="tx1"/>
                </a:solidFill>
                <a:latin typeface="Arial Narrow"/>
              </a:rPr>
              <a:t>ОПЕРАТИВНЫЙ КОНТРОЛЬ ЗА ВЕДЕНИЕМ ЛЕСОХОЗЯЙСТВЕННОЙ ДЕЯТЕЛЬНОСТИ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381165" y="6095086"/>
            <a:ext cx="3576659" cy="1117544"/>
          </a:xfrm>
          <a:prstGeom prst="roundRect">
            <a:avLst>
              <a:gd name="adj" fmla="val 0"/>
            </a:avLst>
          </a:prstGeom>
          <a:solidFill>
            <a:srgbClr val="9ADBE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spc="-1" dirty="0">
                <a:solidFill>
                  <a:schemeClr val="tx1"/>
                </a:solidFill>
                <a:latin typeface="Arial Narrow"/>
              </a:rPr>
              <a:t>РЕШЕНИЕ ЗАДАЧ СТРАТЕГИЧЕСКОГО ПЛАНИРОВАНИЯ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322081" y="6095086"/>
            <a:ext cx="3576659" cy="1117544"/>
          </a:xfrm>
          <a:prstGeom prst="roundRect">
            <a:avLst>
              <a:gd name="adj" fmla="val 0"/>
            </a:avLst>
          </a:prstGeom>
          <a:solidFill>
            <a:srgbClr val="9ADBE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spc="-1" dirty="0">
                <a:solidFill>
                  <a:schemeClr val="tx1"/>
                </a:solidFill>
                <a:latin typeface="Arial Narrow"/>
              </a:rPr>
              <a:t>ОПЕРАТИВНОЕ ВЫЯВЛЕНИЕ ПРИЗНАКОВ НАРУШЕНИЙ ЛЕСНОГО ЗАКОНОДАТЕЛЬСТВА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 rot="10800000">
            <a:off x="0" y="5654831"/>
            <a:ext cx="2469314" cy="1904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2240"/>
            <a:ext cx="7530840" cy="3830040"/>
          </a:xfrm>
          <a:prstGeom prst="rect">
            <a:avLst/>
          </a:prstGeom>
          <a:ln w="0">
            <a:noFill/>
          </a:ln>
        </p:spPr>
      </p:pic>
      <p:sp>
        <p:nvSpPr>
          <p:cNvPr id="668" name="PlaceHolder 1"/>
          <p:cNvSpPr>
            <a:spLocks noGrp="1"/>
          </p:cNvSpPr>
          <p:nvPr>
            <p:ph/>
          </p:nvPr>
        </p:nvSpPr>
        <p:spPr>
          <a:xfrm>
            <a:off x="797040" y="3637080"/>
            <a:ext cx="7541640" cy="1889640"/>
          </a:xfrm>
          <a:prstGeom prst="rect">
            <a:avLst/>
          </a:prstGeom>
          <a:solidFill>
            <a:srgbClr val="88C86F"/>
          </a:solidFill>
          <a:ln w="0">
            <a:noFill/>
          </a:ln>
        </p:spPr>
        <p:txBody>
          <a:bodyPr lIns="324000" anchor="ctr">
            <a:noAutofit/>
          </a:bodyPr>
          <a:lstStyle/>
          <a:p>
            <a:pPr>
              <a:lnSpc>
                <a:spcPts val="4000"/>
              </a:lnSpc>
              <a:buNone/>
              <a:tabLst>
                <a:tab pos="0" algn="l"/>
              </a:tabLst>
            </a:pPr>
            <a:r>
              <a:rPr lang="ru-RU" sz="3700" b="1" strike="noStrike" spc="-1" dirty="0">
                <a:solidFill>
                  <a:srgbClr val="FFFFFF"/>
                </a:solidFill>
                <a:latin typeface="Arial Narrow"/>
              </a:rPr>
              <a:t>СПАСИБО ЗА ВНИМАНИЕ!</a:t>
            </a:r>
            <a:endParaRPr lang="en-US" sz="3700" b="0" strike="noStrike" spc="-1" dirty="0">
              <a:solidFill>
                <a:srgbClr val="1A202A"/>
              </a:solidFill>
              <a:latin typeface="Arial Narrow"/>
            </a:endParaRPr>
          </a:p>
        </p:txBody>
      </p:sp>
      <p:sp>
        <p:nvSpPr>
          <p:cNvPr id="669" name="Прямоугольник 9"/>
          <p:cNvSpPr/>
          <p:nvPr/>
        </p:nvSpPr>
        <p:spPr>
          <a:xfrm>
            <a:off x="0" y="463320"/>
            <a:ext cx="1781640" cy="16268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0" name="Прямоугольник 10"/>
          <p:cNvSpPr/>
          <p:nvPr/>
        </p:nvSpPr>
        <p:spPr>
          <a:xfrm>
            <a:off x="268200" y="5510880"/>
            <a:ext cx="521640" cy="5216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1" name="Прямоугольник 12"/>
          <p:cNvSpPr/>
          <p:nvPr/>
        </p:nvSpPr>
        <p:spPr>
          <a:xfrm>
            <a:off x="5481360" y="5005080"/>
            <a:ext cx="485640" cy="190764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2" name="Прямоугольник 13"/>
          <p:cNvSpPr/>
          <p:nvPr/>
        </p:nvSpPr>
        <p:spPr>
          <a:xfrm>
            <a:off x="8346240" y="2871000"/>
            <a:ext cx="787320" cy="7873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3" name="Прямоугольник 14"/>
          <p:cNvSpPr/>
          <p:nvPr/>
        </p:nvSpPr>
        <p:spPr>
          <a:xfrm>
            <a:off x="5994000" y="1272240"/>
            <a:ext cx="1536840" cy="143964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74" name="Рисунок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616600" y="1272240"/>
            <a:ext cx="941400" cy="134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idx="4294967295"/>
          </p:nvPr>
        </p:nvSpPr>
        <p:spPr>
          <a:xfrm>
            <a:off x="664967" y="752530"/>
            <a:ext cx="8322480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ФГБУ «РОСЛЕСИНФОРГ». </a:t>
            </a:r>
            <a:endParaRPr lang="ru-RU" sz="2400" b="1" cap="all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Текущая </a:t>
            </a: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ситуация</a:t>
            </a:r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664967" y="930327"/>
            <a:ext cx="7721133" cy="4848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1800" cap="all" dirty="0">
              <a:solidFill>
                <a:srgbClr val="00878A"/>
              </a:solidFill>
            </a:endParaRPr>
          </a:p>
        </p:txBody>
      </p:sp>
      <p:pic>
        <p:nvPicPr>
          <p:cNvPr id="16" name="Picture 2" descr="D:\DOCIMENTS\DESKTOP\Зоны деятельности 2013-03-15 у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049058"/>
            <a:ext cx="6107765" cy="32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107787"/>
              </p:ext>
            </p:extLst>
          </p:nvPr>
        </p:nvGraphicFramePr>
        <p:xfrm>
          <a:off x="1" y="1617580"/>
          <a:ext cx="6421304" cy="22417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4395"/>
                <a:gridCol w="1694862"/>
                <a:gridCol w="162560"/>
                <a:gridCol w="1273612"/>
                <a:gridCol w="1995875"/>
              </a:tblGrid>
              <a:tr h="1290438">
                <a:tc gridSpan="5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200" b="1" cap="all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ФГБУ «Рослесинфорг» – всероссийское научно-производственное </a:t>
                      </a:r>
                      <a:br>
                        <a:rPr lang="ru-RU" sz="1200" b="1" cap="all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ru-RU" sz="1200" b="1" cap="all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объединение, специализирующееся на комплексном решении лесоучетных </a:t>
                      </a:r>
                      <a:br>
                        <a:rPr lang="ru-RU" sz="1200" b="1" cap="all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</a:br>
                      <a:r>
                        <a:rPr lang="ru-RU" sz="1200" b="1" cap="all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и лесоустроительных задач в интересах государства и оказании полного цикла услуг предприятиям лесного комплекса для организации максимально эффективного и сбалансированного использования лесных ресурсов России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EB4E3">
                        <a:alpha val="8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EB4E3">
                        <a:alpha val="8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EB4E3">
                        <a:alpha val="89804"/>
                      </a:srgbClr>
                    </a:solidFill>
                  </a:tcPr>
                </a:tc>
              </a:tr>
              <a:tr h="135901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D9D9D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D9D9D9"/>
                          </a:solidFill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5409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35</a:t>
                      </a:r>
                      <a:endParaRPr lang="ru-RU" sz="14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DE5D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филиалов,</a:t>
                      </a:r>
                    </a:p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центральный аппарат</a:t>
                      </a:r>
                    </a:p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(г. Москва)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DE5D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D9D9D9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E36C0A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более</a:t>
                      </a:r>
                      <a:r>
                        <a:rPr lang="ru-RU" sz="1800" dirty="0" smtClean="0">
                          <a:solidFill>
                            <a:srgbClr val="E36C0A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4800" dirty="0" smtClean="0">
                          <a:solidFill>
                            <a:srgbClr val="E36C0A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DE5D2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тыс.</a:t>
                      </a:r>
                    </a:p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работников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CDE5D2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421306" y="4030021"/>
            <a:ext cx="4270508" cy="3300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spcBef>
                <a:spcPts val="18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b="1" kern="1000" cap="all" dirty="0">
                <a:solidFill>
                  <a:prstClr val="black"/>
                </a:solidFill>
                <a:latin typeface="Arial Narrow" panose="020B0606020202030204" pitchFamily="34" charset="0"/>
              </a:rPr>
              <a:t>ФГБУ «Рослесинфорг» - ведущая лесоучетная организация Российской Федерации</a:t>
            </a:r>
          </a:p>
          <a:p>
            <a:pPr marL="285750" indent="-285750">
              <a:lnSpc>
                <a:spcPts val="1800"/>
              </a:lnSpc>
              <a:spcBef>
                <a:spcPts val="18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b="1" kern="1000" cap="all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35 </a:t>
            </a:r>
            <a:r>
              <a:rPr lang="ru-RU" sz="1200" b="1" kern="1000" cap="all" dirty="0">
                <a:solidFill>
                  <a:prstClr val="black"/>
                </a:solidFill>
                <a:latin typeface="Arial Narrow" panose="020B0606020202030204" pitchFamily="34" charset="0"/>
              </a:rPr>
              <a:t>филиалов, созданных на базе лесоустроительных предприятий, оснащенных самым современным оборудованием и новейшими технологиями</a:t>
            </a:r>
          </a:p>
          <a:p>
            <a:pPr marL="285750" indent="-285750">
              <a:lnSpc>
                <a:spcPts val="1800"/>
              </a:lnSpc>
              <a:spcBef>
                <a:spcPts val="18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b="1" kern="1000" cap="all" dirty="0">
                <a:solidFill>
                  <a:prstClr val="black"/>
                </a:solidFill>
                <a:latin typeface="Arial Narrow" panose="020B0606020202030204" pitchFamily="34" charset="0"/>
              </a:rPr>
              <a:t>Свыше </a:t>
            </a:r>
            <a:r>
              <a:rPr lang="en-US" sz="1200" b="1" kern="1000" cap="all" dirty="0">
                <a:solidFill>
                  <a:prstClr val="black"/>
                </a:solidFill>
                <a:latin typeface="Arial Narrow" panose="020B0606020202030204" pitchFamily="34" charset="0"/>
              </a:rPr>
              <a:t>4</a:t>
            </a:r>
            <a:r>
              <a:rPr lang="ru-RU" sz="1200" b="1" kern="1000" cap="all" dirty="0">
                <a:solidFill>
                  <a:prstClr val="black"/>
                </a:solidFill>
                <a:latin typeface="Arial Narrow" panose="020B0606020202030204" pitchFamily="34" charset="0"/>
              </a:rPr>
              <a:t> тысяч высокопрофессиональных специалистов, использующих в своей работе передовые методы</a:t>
            </a:r>
          </a:p>
          <a:p>
            <a:pPr marL="285750" indent="-285750">
              <a:lnSpc>
                <a:spcPts val="1800"/>
              </a:lnSpc>
              <a:spcBef>
                <a:spcPts val="18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200" b="1" kern="1000" cap="all" dirty="0">
                <a:solidFill>
                  <a:prstClr val="black"/>
                </a:solidFill>
                <a:latin typeface="Arial Narrow" panose="020B0606020202030204" pitchFamily="34" charset="0"/>
              </a:rPr>
              <a:t>БОЛЕЕ ЧЕМ 80-летняя история </a:t>
            </a:r>
            <a:r>
              <a:rPr lang="ru-RU" sz="1200" b="1" kern="1000" cap="all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1200" b="1" kern="1000" cap="all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1200" b="1" kern="1000" cap="all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служения </a:t>
            </a:r>
            <a:r>
              <a:rPr lang="ru-RU" sz="1200" b="1" kern="1000" cap="all" dirty="0">
                <a:solidFill>
                  <a:prstClr val="black"/>
                </a:solidFill>
                <a:latin typeface="Arial Narrow" panose="020B0606020202030204" pitchFamily="34" charset="0"/>
              </a:rPr>
              <a:t>лесу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1305" y="1619222"/>
            <a:ext cx="4270507" cy="1283635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7569139" y="2911985"/>
            <a:ext cx="1016287" cy="961515"/>
            <a:chOff x="10691813" y="303272"/>
            <a:chExt cx="1575167" cy="1490276"/>
          </a:xfrm>
        </p:grpSpPr>
        <p:sp>
          <p:nvSpPr>
            <p:cNvPr id="149" name="Прямоугольник 2"/>
            <p:cNvSpPr/>
            <p:nvPr/>
          </p:nvSpPr>
          <p:spPr>
            <a:xfrm rot="10800000">
              <a:off x="10691813" y="660268"/>
              <a:ext cx="1116720" cy="11332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2" name="Группа 1"/>
            <p:cNvGrpSpPr/>
            <p:nvPr/>
          </p:nvGrpSpPr>
          <p:grpSpPr>
            <a:xfrm>
              <a:off x="11050869" y="303272"/>
              <a:ext cx="1052182" cy="1028128"/>
              <a:chOff x="10907813" y="303272"/>
              <a:chExt cx="1170720" cy="1143956"/>
            </a:xfrm>
          </p:grpSpPr>
          <p:sp>
            <p:nvSpPr>
              <p:cNvPr id="150" name="Прямоугольник 4"/>
              <p:cNvSpPr/>
              <p:nvPr/>
            </p:nvSpPr>
            <p:spPr>
              <a:xfrm rot="10800000">
                <a:off x="11258813" y="303272"/>
                <a:ext cx="819720" cy="799436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1" name="Прямоугольник 5"/>
              <p:cNvSpPr/>
              <p:nvPr/>
            </p:nvSpPr>
            <p:spPr>
              <a:xfrm rot="10800000">
                <a:off x="10907813" y="1089748"/>
                <a:ext cx="357480" cy="357480"/>
              </a:xfrm>
              <a:prstGeom prst="rect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52" name="Прямоугольник 6"/>
            <p:cNvSpPr/>
            <p:nvPr/>
          </p:nvSpPr>
          <p:spPr>
            <a:xfrm rot="10800000">
              <a:off x="12067900" y="1013552"/>
              <a:ext cx="199080" cy="199080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4" name="Группа 3"/>
          <p:cNvGrpSpPr/>
          <p:nvPr/>
        </p:nvGrpSpPr>
        <p:grpSpPr>
          <a:xfrm>
            <a:off x="9012644" y="3139280"/>
            <a:ext cx="722791" cy="718006"/>
            <a:chOff x="10059005" y="2985882"/>
            <a:chExt cx="632808" cy="62861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0244405" y="3171282"/>
              <a:ext cx="447408" cy="443219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059005" y="2985882"/>
              <a:ext cx="370800" cy="370800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421305" y="3040943"/>
            <a:ext cx="821782" cy="816342"/>
            <a:chOff x="10059005" y="2985882"/>
            <a:chExt cx="632808" cy="62861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0244405" y="3171282"/>
              <a:ext cx="447408" cy="443219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0059005" y="2985882"/>
              <a:ext cx="370800" cy="370800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24611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/>
          </p:nvPr>
        </p:nvSpPr>
        <p:spPr>
          <a:xfrm>
            <a:off x="731880" y="739292"/>
            <a:ext cx="8694330" cy="76117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применение данных дзз И ГЕОИНФОРМАЦИОННЫХ Технологий в ФГБУ «Рослесинфорг»</a:t>
            </a:r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664967" y="930327"/>
            <a:ext cx="7721133" cy="4848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1800" cap="all" dirty="0">
              <a:solidFill>
                <a:srgbClr val="00878A"/>
              </a:solidFill>
            </a:endParaRPr>
          </a:p>
        </p:txBody>
      </p:sp>
      <p:sp>
        <p:nvSpPr>
          <p:cNvPr id="19" name="Текст 1"/>
          <p:cNvSpPr txBox="1">
            <a:spLocks/>
          </p:cNvSpPr>
          <p:nvPr/>
        </p:nvSpPr>
        <p:spPr>
          <a:xfrm>
            <a:off x="688728" y="820314"/>
            <a:ext cx="9102806" cy="484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1800" cap="all" dirty="0">
              <a:solidFill>
                <a:srgbClr val="00878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399" y="1766465"/>
            <a:ext cx="9714345" cy="530888"/>
          </a:xfrm>
          <a:prstGeom prst="rect">
            <a:avLst/>
          </a:prstGeom>
          <a:gradFill>
            <a:gsLst>
              <a:gs pos="26000">
                <a:srgbClr val="50CCBD"/>
              </a:gs>
              <a:gs pos="100000">
                <a:srgbClr val="27838D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>
                <a:latin typeface="Arial Narrow" panose="020B0606020202030204" pitchFamily="34" charset="0"/>
              </a:rPr>
              <a:t>ГОСУДАРСТВЕННАЯ ИНВЕНТАРИЗАЦИЯ ЛЕСОВ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79400" y="2347761"/>
            <a:ext cx="951213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defTabSz="915988">
              <a:spcBef>
                <a:spcPts val="1200"/>
              </a:spcBef>
              <a:tabLst>
                <a:tab pos="719138" algn="l"/>
              </a:tabLst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РЕШЕНИЕ СТРАТЕГИЧЕСКИХ ЗАДАЧ ПО УПРАВЛЕНИЮ ЛЕСАМИ</a:t>
            </a:r>
          </a:p>
          <a:p>
            <a:pPr marL="174625" indent="-171450" defTabSz="915988">
              <a:spcBef>
                <a:spcPts val="12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19138" algn="l"/>
              </a:tabLst>
              <a:defRPr/>
            </a:pPr>
            <a:r>
              <a:rPr lang="ru-RU" sz="1400" dirty="0" smtClean="0"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ОЦЕНКА СОСТОЯНИЯ ЛЕСОВ, ИХ КОЛИЧЕСТВЕННЫХ И КАЧЕСТВЕННЫХ ХАРАКТЕРИСТИК</a:t>
            </a:r>
            <a:endParaRPr lang="ru-RU" sz="1400" dirty="0">
              <a:latin typeface="Arial Narrow" panose="020B060602020203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4625" indent="-171450" defTabSz="915988">
              <a:spcBef>
                <a:spcPts val="12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19138" algn="l"/>
              </a:tabLst>
              <a:defRPr/>
            </a:pPr>
            <a:r>
              <a:rPr lang="ru-RU" sz="1400" dirty="0" smtClean="0"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АНАЛИЗ КАЧЕСТВА ПРОВЕДЕНИЯ И РЕЗУЛЬТАТИВНОСТИ МЕРОПРИЯТИЙ ПО СОХРАНЕНИЮ ЛЕСОВ</a:t>
            </a:r>
            <a:endParaRPr lang="ru-RU" sz="1400" dirty="0">
              <a:latin typeface="Arial Narrow" panose="020B060602020203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4625" indent="-171450" defTabSz="915988">
              <a:spcBef>
                <a:spcPts val="12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19138" algn="l"/>
              </a:tabLst>
              <a:defRPr/>
            </a:pPr>
            <a:r>
              <a:rPr lang="ru-RU" sz="1400" dirty="0" smtClean="0"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АНАЛИЗ КАЧЕСТВА ПРОВЕДЕНИЯ И РЕЗУЛЬТАТИВНОСТИ МЕРОПРИЯТИЙ ПО ИСПОЛЬЗОВАНИЮ ЛЕСОВ И ВЫЯВЛЕНИЯ ВОЗДЕЙСТВИЯ НЕБЛАГОПРИЯТНЫХ ПРИРОДНЫХ ФАКТОРОВ НА ЛЕСА, В ТОМ ЧИСЛЕ В РЕЗУЛЬТАТЕ НАРУШЕНИЙ ЗАКОНОДАТЕЛЬСТВА</a:t>
            </a:r>
            <a:endParaRPr lang="ru-RU" sz="1400" dirty="0">
              <a:latin typeface="Arial Narrow" panose="020B060602020203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9400" y="4421559"/>
            <a:ext cx="9714343" cy="530888"/>
          </a:xfrm>
          <a:prstGeom prst="rect">
            <a:avLst/>
          </a:prstGeom>
          <a:gradFill>
            <a:gsLst>
              <a:gs pos="26000">
                <a:srgbClr val="50CCBD"/>
              </a:gs>
              <a:gs pos="100000">
                <a:srgbClr val="27838D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 smtClean="0"/>
              <a:t>ЛЕСОУСТРОЙСТВО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79401" y="5997112"/>
            <a:ext cx="9714342" cy="530888"/>
          </a:xfrm>
          <a:prstGeom prst="rect">
            <a:avLst/>
          </a:prstGeom>
          <a:gradFill>
            <a:gsLst>
              <a:gs pos="26000">
                <a:srgbClr val="50CCBD"/>
              </a:gs>
              <a:gs pos="100000">
                <a:srgbClr val="27838D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ОБЕСПЕЧЕНИЕ УСТАНОВЛЕНИЯ </a:t>
            </a:r>
            <a:r>
              <a:rPr lang="ru-RU"/>
              <a:t>ГРАНИЦ ЛЕСНИЧЕСТВ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79401" y="515319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625" indent="-171450" defTabSz="915988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19138" algn="l"/>
              </a:tabLst>
              <a:defRPr/>
            </a:pPr>
            <a:r>
              <a:rPr lang="ru-RU" sz="1400" dirty="0"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РЕШЕНИЕ ЗАДАЧ ПО ОРГАНИЗАЦИИ </a:t>
            </a:r>
            <a:br>
              <a:rPr lang="ru-RU" sz="1400" dirty="0"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ВЕДЕНИЯ ЛЕСНОГО ХОЗЯЙСТВА И ИСПОЛЬЗОВАНИЯ ЛЕСОВ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79400" y="6728751"/>
            <a:ext cx="7650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1450" defTabSz="915988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  <a:tabLst>
                <a:tab pos="719138" algn="l"/>
              </a:tabLst>
              <a:defRPr/>
            </a:pPr>
            <a:r>
              <a:rPr lang="ru-RU" sz="1400" dirty="0">
                <a:latin typeface="Arial Narrow" panose="020B060602020203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РЕШЕНИЕ ЗАДАЧИ ПО ОПИСАНИЮ МЕСТОПОЛОЖЕНИЯ ГРАНИЦ ЛЕСНИЧЕСТВ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>
            <a:off x="8733202" y="1769042"/>
            <a:ext cx="1510938" cy="116554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 rot="5400000">
            <a:off x="8655500" y="3866728"/>
            <a:ext cx="1510938" cy="116554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 rot="10800000">
            <a:off x="9206275" y="5359278"/>
            <a:ext cx="1510938" cy="1165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479" y="2191394"/>
            <a:ext cx="4727802" cy="23895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86394543"/>
              </p:ext>
            </p:extLst>
          </p:nvPr>
        </p:nvGraphicFramePr>
        <p:xfrm>
          <a:off x="5491074" y="2207557"/>
          <a:ext cx="5066090" cy="3204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175911" y="2248851"/>
            <a:ext cx="151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 Narrow" panose="020B0606020202030204" pitchFamily="34" charset="0"/>
              </a:rPr>
              <a:t>ОБЪЕКТЫ ДИСТАНЦИОННОГО </a:t>
            </a:r>
            <a:br>
              <a:rPr lang="ru-RU" sz="800" dirty="0" smtClean="0">
                <a:latin typeface="Arial Narrow" panose="020B0606020202030204" pitchFamily="34" charset="0"/>
              </a:rPr>
            </a:br>
            <a:r>
              <a:rPr lang="ru-RU" sz="800" dirty="0" smtClean="0">
                <a:latin typeface="Arial Narrow" panose="020B0606020202030204" pitchFamily="34" charset="0"/>
              </a:rPr>
              <a:t>МОНИТОРИНГА 2022 ГОДА</a:t>
            </a:r>
          </a:p>
          <a:p>
            <a:endParaRPr lang="ru-RU" sz="800" dirty="0" smtClean="0">
              <a:latin typeface="Arial Narrow" panose="020B0606020202030204" pitchFamily="34" charset="0"/>
            </a:endParaRPr>
          </a:p>
          <a:p>
            <a:r>
              <a:rPr lang="ru-RU" sz="800" dirty="0" smtClean="0">
                <a:latin typeface="Arial Narrow" panose="020B0606020202030204" pitchFamily="34" charset="0"/>
              </a:rPr>
              <a:t>ОБЪЕКТЫ НЕПРЕРЫВНОГО </a:t>
            </a:r>
            <a:br>
              <a:rPr lang="ru-RU" sz="800" dirty="0" smtClean="0">
                <a:latin typeface="Arial Narrow" panose="020B0606020202030204" pitchFamily="34" charset="0"/>
              </a:rPr>
            </a:br>
            <a:r>
              <a:rPr lang="ru-RU" sz="800" dirty="0" smtClean="0">
                <a:latin typeface="Arial Narrow" panose="020B0606020202030204" pitchFamily="34" charset="0"/>
              </a:rPr>
              <a:t>ДИСТАНЦИОННОГО 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МОНИТОРИНГА 2022 ГОДА</a:t>
            </a:r>
            <a:endParaRPr lang="ru-RU" sz="800" dirty="0">
              <a:latin typeface="Arial Narrow" panose="020B060602020203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7523" y="2326010"/>
            <a:ext cx="114358" cy="122464"/>
          </a:xfrm>
          <a:prstGeom prst="rect">
            <a:avLst/>
          </a:prstGeom>
          <a:solidFill>
            <a:srgbClr val="73B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87523" y="2664349"/>
            <a:ext cx="114358" cy="122464"/>
          </a:xfrm>
          <a:prstGeom prst="rect">
            <a:avLst/>
          </a:prstGeom>
          <a:solidFill>
            <a:srgbClr val="C5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0" y="1660050"/>
            <a:ext cx="10691813" cy="49244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ДИСТАНЦИОННЫЙ МОНИТОРИНГ ИСПОЛЬЗОВАНИЯ ЛЕСОВ – ИНСТРУМЕНТ КОНТРОЛЯ ЗА ЗАГОТОВКОЙ ДРЕВЕСИНЫ, КОТОРЫЙ ОХВАТЫВАЕТ ЛЕСНИЧЕСТВА РОССИЙСКОЙ ФЕДЕРАЦИИ</a:t>
            </a:r>
            <a:r>
              <a:rPr lang="ru-RU" sz="13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С ИНТЕНСИВНЫМ ЛЕСОПОЛЬЗОВАНИЕМ И ВЫСОКИМ РИСКОМ ВОЗНИКНОВЕНИЯ НЕЗАКОННЫХ РУБОК</a:t>
            </a: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278255619"/>
              </p:ext>
            </p:extLst>
          </p:nvPr>
        </p:nvGraphicFramePr>
        <p:xfrm>
          <a:off x="-2" y="4513468"/>
          <a:ext cx="5491076" cy="251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5" name="Прямая соединительная линия 44"/>
          <p:cNvCxnSpPr/>
          <p:nvPr/>
        </p:nvCxnSpPr>
        <p:spPr>
          <a:xfrm flipV="1">
            <a:off x="6400800" y="2770094"/>
            <a:ext cx="3713629" cy="67507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олилиния 45"/>
          <p:cNvSpPr/>
          <p:nvPr/>
        </p:nvSpPr>
        <p:spPr>
          <a:xfrm>
            <a:off x="7020211" y="5459422"/>
            <a:ext cx="2821738" cy="1716267"/>
          </a:xfrm>
          <a:custGeom>
            <a:avLst/>
            <a:gdLst>
              <a:gd name="connsiteX0" fmla="*/ 0 w 1710620"/>
              <a:gd name="connsiteY0" fmla="*/ 102637 h 1026372"/>
              <a:gd name="connsiteX1" fmla="*/ 102637 w 1710620"/>
              <a:gd name="connsiteY1" fmla="*/ 0 h 1026372"/>
              <a:gd name="connsiteX2" fmla="*/ 1607983 w 1710620"/>
              <a:gd name="connsiteY2" fmla="*/ 0 h 1026372"/>
              <a:gd name="connsiteX3" fmla="*/ 1710620 w 1710620"/>
              <a:gd name="connsiteY3" fmla="*/ 102637 h 1026372"/>
              <a:gd name="connsiteX4" fmla="*/ 1710620 w 1710620"/>
              <a:gd name="connsiteY4" fmla="*/ 923735 h 1026372"/>
              <a:gd name="connsiteX5" fmla="*/ 1607983 w 1710620"/>
              <a:gd name="connsiteY5" fmla="*/ 1026372 h 1026372"/>
              <a:gd name="connsiteX6" fmla="*/ 102637 w 1710620"/>
              <a:gd name="connsiteY6" fmla="*/ 1026372 h 1026372"/>
              <a:gd name="connsiteX7" fmla="*/ 0 w 1710620"/>
              <a:gd name="connsiteY7" fmla="*/ 923735 h 1026372"/>
              <a:gd name="connsiteX8" fmla="*/ 0 w 1710620"/>
              <a:gd name="connsiteY8" fmla="*/ 102637 h 102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620" h="1026372">
                <a:moveTo>
                  <a:pt x="0" y="102637"/>
                </a:moveTo>
                <a:cubicBezTo>
                  <a:pt x="0" y="45952"/>
                  <a:pt x="45952" y="0"/>
                  <a:pt x="102637" y="0"/>
                </a:cubicBezTo>
                <a:lnTo>
                  <a:pt x="1607983" y="0"/>
                </a:lnTo>
                <a:cubicBezTo>
                  <a:pt x="1664668" y="0"/>
                  <a:pt x="1710620" y="45952"/>
                  <a:pt x="1710620" y="102637"/>
                </a:cubicBezTo>
                <a:lnTo>
                  <a:pt x="1710620" y="923735"/>
                </a:lnTo>
                <a:cubicBezTo>
                  <a:pt x="1710620" y="980420"/>
                  <a:pt x="1664668" y="1026372"/>
                  <a:pt x="1607983" y="1026372"/>
                </a:cubicBezTo>
                <a:lnTo>
                  <a:pt x="102637" y="1026372"/>
                </a:lnTo>
                <a:cubicBezTo>
                  <a:pt x="45952" y="1026372"/>
                  <a:pt x="0" y="980420"/>
                  <a:pt x="0" y="923735"/>
                </a:cubicBezTo>
                <a:lnTo>
                  <a:pt x="0" y="102637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14138"/>
              <a:satOff val="602"/>
              <a:lumOff val="3949"/>
              <a:alphaOff val="0"/>
            </a:schemeClr>
          </a:fillRef>
          <a:effectRef idx="0">
            <a:schemeClr val="accent6">
              <a:shade val="80000"/>
              <a:hueOff val="14138"/>
              <a:satOff val="602"/>
              <a:lumOff val="39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021" tIns="91021" rIns="91021" bIns="91021" numCol="1" spcCol="127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ДИСТАНЦИОННЫЙ МОНИТОРИНГ </a:t>
            </a:r>
            <a:r>
              <a:rPr lang="ru-RU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ИСПОЛЬЗОВАНИЯ </a:t>
            </a:r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ЛЕСОВ В НАСТОЯЩЕЕ ВРЕМЯ – ФЕДЕРАЛЬНАЯ СИСТЕМА БОРЬБЫ С НЕЗАКОННОЙ ЗАГОТОВКОЙ ДРЕВЕСИНЫ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558145" y="6609072"/>
            <a:ext cx="4659842" cy="1169970"/>
          </a:xfrm>
          <a:custGeom>
            <a:avLst/>
            <a:gdLst>
              <a:gd name="connsiteX0" fmla="*/ 0 w 1710620"/>
              <a:gd name="connsiteY0" fmla="*/ 102637 h 1026372"/>
              <a:gd name="connsiteX1" fmla="*/ 102637 w 1710620"/>
              <a:gd name="connsiteY1" fmla="*/ 0 h 1026372"/>
              <a:gd name="connsiteX2" fmla="*/ 1607983 w 1710620"/>
              <a:gd name="connsiteY2" fmla="*/ 0 h 1026372"/>
              <a:gd name="connsiteX3" fmla="*/ 1710620 w 1710620"/>
              <a:gd name="connsiteY3" fmla="*/ 102637 h 1026372"/>
              <a:gd name="connsiteX4" fmla="*/ 1710620 w 1710620"/>
              <a:gd name="connsiteY4" fmla="*/ 923735 h 1026372"/>
              <a:gd name="connsiteX5" fmla="*/ 1607983 w 1710620"/>
              <a:gd name="connsiteY5" fmla="*/ 1026372 h 1026372"/>
              <a:gd name="connsiteX6" fmla="*/ 102637 w 1710620"/>
              <a:gd name="connsiteY6" fmla="*/ 1026372 h 1026372"/>
              <a:gd name="connsiteX7" fmla="*/ 0 w 1710620"/>
              <a:gd name="connsiteY7" fmla="*/ 923735 h 1026372"/>
              <a:gd name="connsiteX8" fmla="*/ 0 w 1710620"/>
              <a:gd name="connsiteY8" fmla="*/ 102637 h 102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0620" h="1026372">
                <a:moveTo>
                  <a:pt x="0" y="102637"/>
                </a:moveTo>
                <a:cubicBezTo>
                  <a:pt x="0" y="45952"/>
                  <a:pt x="45952" y="0"/>
                  <a:pt x="102637" y="0"/>
                </a:cubicBezTo>
                <a:lnTo>
                  <a:pt x="1607983" y="0"/>
                </a:lnTo>
                <a:cubicBezTo>
                  <a:pt x="1664668" y="0"/>
                  <a:pt x="1710620" y="45952"/>
                  <a:pt x="1710620" y="102637"/>
                </a:cubicBezTo>
                <a:lnTo>
                  <a:pt x="1710620" y="923735"/>
                </a:lnTo>
                <a:cubicBezTo>
                  <a:pt x="1710620" y="980420"/>
                  <a:pt x="1664668" y="1026372"/>
                  <a:pt x="1607983" y="1026372"/>
                </a:cubicBezTo>
                <a:lnTo>
                  <a:pt x="102637" y="1026372"/>
                </a:lnTo>
                <a:cubicBezTo>
                  <a:pt x="45952" y="1026372"/>
                  <a:pt x="0" y="980420"/>
                  <a:pt x="0" y="923735"/>
                </a:cubicBezTo>
                <a:lnTo>
                  <a:pt x="0" y="10263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14138"/>
              <a:satOff val="602"/>
              <a:lumOff val="3949"/>
              <a:alphaOff val="0"/>
            </a:schemeClr>
          </a:fillRef>
          <a:effectRef idx="0">
            <a:schemeClr val="accent6">
              <a:shade val="80000"/>
              <a:hueOff val="14138"/>
              <a:satOff val="602"/>
              <a:lumOff val="39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021" tIns="91021" rIns="91021" bIns="91021" numCol="1" spcCol="1270" anchor="ctr" anchorCtr="0">
            <a:noAutofit/>
          </a:bodyPr>
          <a:lstStyle/>
          <a:p>
            <a:r>
              <a:rPr lang="ru-RU" sz="105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БОЛЕЕ 70 % ОБЪЕМОВ НЕЗАКОННЫХ РУБОК </a:t>
            </a: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ВЫЯВЛЕНО </a:t>
            </a:r>
            <a:r>
              <a:rPr lang="ru-RU" sz="105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 РЕЗУЛЬТАТАМ ДИСТАНЦИОННОГО </a:t>
            </a: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МОНИТОРИНГА ИСПОЛЬЗОВАНИЯ ЛЕСОВ</a:t>
            </a:r>
            <a:endParaRPr lang="ru-RU" sz="105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0989728">
            <a:off x="6685384" y="2928982"/>
            <a:ext cx="298533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С 2014 ГОДА ОБЪЕМЫ РАБОТ УВЕЛИЧИЛИСЬ НА</a:t>
            </a:r>
            <a:r>
              <a:rPr lang="ru-RU" sz="8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en-US" sz="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</a:t>
            </a:r>
            <a:r>
              <a:rPr lang="ru-RU" sz="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94</a:t>
            </a:r>
            <a:r>
              <a:rPr lang="ru-RU" sz="8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%</a:t>
            </a:r>
            <a:endParaRPr lang="ru-RU" sz="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5406666" y="2152493"/>
            <a:ext cx="0" cy="509658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-2" y="4602994"/>
            <a:ext cx="54066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laceHolder 1"/>
          <p:cNvSpPr txBox="1">
            <a:spLocks/>
          </p:cNvSpPr>
          <p:nvPr/>
        </p:nvSpPr>
        <p:spPr>
          <a:xfrm>
            <a:off x="748436" y="747064"/>
            <a:ext cx="8322480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ДИСТАНЦИОННЫЙ МОНИТОРИНГ ИСПОЛЬЗОВАНИЯ ЛЕСОВ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ДИНАМИКА ОБЪЕМОВ РАБОТ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4602994"/>
            <a:ext cx="540666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3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ru-RU" sz="1000" dirty="0"/>
              <a:t>ДИНАМИКА ОБЪЕМОВ НЕЗАКОННОЙ РУБКИ</a:t>
            </a:r>
            <a:r>
              <a:rPr lang="en-US" sz="1000" dirty="0"/>
              <a:t> </a:t>
            </a:r>
            <a:r>
              <a:rPr lang="ru-RU" sz="1000" dirty="0"/>
              <a:t>НА ТЕРРИТОРИИ </a:t>
            </a:r>
            <a:r>
              <a:rPr lang="ru-RU" sz="1000" dirty="0" smtClean="0"/>
              <a:t>РФ</a:t>
            </a:r>
            <a:endParaRPr lang="ru-RU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5423522" y="2144878"/>
            <a:ext cx="5268291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3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ru-RU" sz="1000" dirty="0"/>
              <a:t>ДИНАМИКА ОБЪЕМОВ РАБОТ ПО ДИСТАНЦИОННОМУ МОНИТОРИНГУ ИСПОЛЬЗОВАНИЯ ЛЕСОВ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0" y="4037062"/>
            <a:ext cx="597694" cy="565482"/>
            <a:chOff x="10691813" y="303272"/>
            <a:chExt cx="1575167" cy="1490276"/>
          </a:xfrm>
        </p:grpSpPr>
        <p:sp>
          <p:nvSpPr>
            <p:cNvPr id="49" name="Прямоугольник 2"/>
            <p:cNvSpPr/>
            <p:nvPr/>
          </p:nvSpPr>
          <p:spPr>
            <a:xfrm rot="10800000">
              <a:off x="10691813" y="660268"/>
              <a:ext cx="1116720" cy="11332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55" name="Группа 54"/>
            <p:cNvGrpSpPr/>
            <p:nvPr/>
          </p:nvGrpSpPr>
          <p:grpSpPr>
            <a:xfrm>
              <a:off x="11050869" y="303272"/>
              <a:ext cx="1052182" cy="1028128"/>
              <a:chOff x="10907813" y="303272"/>
              <a:chExt cx="1170720" cy="1143956"/>
            </a:xfrm>
          </p:grpSpPr>
          <p:sp>
            <p:nvSpPr>
              <p:cNvPr id="57" name="Прямоугольник 4"/>
              <p:cNvSpPr/>
              <p:nvPr/>
            </p:nvSpPr>
            <p:spPr>
              <a:xfrm rot="10800000">
                <a:off x="11258813" y="303272"/>
                <a:ext cx="819720" cy="799436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58" name="Прямоугольник 5"/>
              <p:cNvSpPr/>
              <p:nvPr/>
            </p:nvSpPr>
            <p:spPr>
              <a:xfrm rot="10800000">
                <a:off x="10907813" y="1089748"/>
                <a:ext cx="357480" cy="357480"/>
              </a:xfrm>
              <a:prstGeom prst="rect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56" name="Прямоугольник 6"/>
            <p:cNvSpPr/>
            <p:nvPr/>
          </p:nvSpPr>
          <p:spPr>
            <a:xfrm rot="10800000">
              <a:off x="12067900" y="1013552"/>
              <a:ext cx="199080" cy="199080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2" name="Группа 1"/>
          <p:cNvGrpSpPr/>
          <p:nvPr/>
        </p:nvGrpSpPr>
        <p:grpSpPr>
          <a:xfrm>
            <a:off x="5745692" y="6206689"/>
            <a:ext cx="898839" cy="855298"/>
            <a:chOff x="5979149" y="6206689"/>
            <a:chExt cx="898839" cy="855298"/>
          </a:xfrm>
        </p:grpSpPr>
        <p:sp>
          <p:nvSpPr>
            <p:cNvPr id="30" name="Овал 29"/>
            <p:cNvSpPr/>
            <p:nvPr/>
          </p:nvSpPr>
          <p:spPr>
            <a:xfrm>
              <a:off x="5979149" y="6206689"/>
              <a:ext cx="855298" cy="855298"/>
            </a:xfrm>
            <a:prstGeom prst="ellipse">
              <a:avLst/>
            </a:prstGeom>
            <a:solidFill>
              <a:sysClr val="window" lastClr="FFFFFF"/>
            </a:solidFill>
            <a:ln w="53975" cap="flat" cmpd="sng" algn="ctr">
              <a:gradFill>
                <a:gsLst>
                  <a:gs pos="0">
                    <a:srgbClr val="ED7D31">
                      <a:lumMod val="75000"/>
                    </a:srgbClr>
                  </a:gs>
                  <a:gs pos="100000">
                    <a:srgbClr val="FF0000"/>
                  </a:gs>
                </a:gsLst>
                <a:lin ang="1800000" scaled="0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5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Picture 21" descr="C:\Users\User\Desktop\2020-09-17 - Чащин слайды\Наполнение\Лесоруб 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7946" y="6217090"/>
              <a:ext cx="730042" cy="832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Прямая соединительная линия 32"/>
            <p:cNvCxnSpPr>
              <a:stCxn id="30" idx="1"/>
            </p:cNvCxnSpPr>
            <p:nvPr/>
          </p:nvCxnSpPr>
          <p:spPr>
            <a:xfrm>
              <a:off x="6104406" y="6331945"/>
              <a:ext cx="644086" cy="575943"/>
            </a:xfrm>
            <a:prstGeom prst="line">
              <a:avLst/>
            </a:prstGeom>
            <a:solidFill>
              <a:sysClr val="window" lastClr="FFFFFF"/>
            </a:solidFill>
            <a:ln w="82550" cap="flat" cmpd="sng" algn="ctr">
              <a:gradFill>
                <a:gsLst>
                  <a:gs pos="0">
                    <a:srgbClr val="ED7D31">
                      <a:lumMod val="75000"/>
                    </a:srgbClr>
                  </a:gs>
                  <a:gs pos="100000">
                    <a:srgbClr val="FF0000"/>
                  </a:gs>
                </a:gsLst>
                <a:lin ang="1800000" scaled="0"/>
              </a:gradFill>
              <a:prstDash val="solid"/>
              <a:miter lim="800000"/>
            </a:ln>
            <a:effectLst/>
          </p:spPr>
        </p:cxnSp>
      </p:grpSp>
      <p:grpSp>
        <p:nvGrpSpPr>
          <p:cNvPr id="4" name="Группа 3"/>
          <p:cNvGrpSpPr/>
          <p:nvPr/>
        </p:nvGrpSpPr>
        <p:grpSpPr>
          <a:xfrm rot="4256458">
            <a:off x="6030564" y="5455829"/>
            <a:ext cx="1054899" cy="1023405"/>
            <a:chOff x="5668138" y="5206281"/>
            <a:chExt cx="891640" cy="865020"/>
          </a:xfrm>
        </p:grpSpPr>
        <p:sp>
          <p:nvSpPr>
            <p:cNvPr id="62" name="Полилиния 61"/>
            <p:cNvSpPr/>
            <p:nvPr/>
          </p:nvSpPr>
          <p:spPr>
            <a:xfrm rot="19931849">
              <a:off x="6008141" y="5591452"/>
              <a:ext cx="551637" cy="479849"/>
            </a:xfrm>
            <a:custGeom>
              <a:avLst/>
              <a:gdLst>
                <a:gd name="connsiteX0" fmla="*/ 622300 w 1803400"/>
                <a:gd name="connsiteY0" fmla="*/ 0 h 2501900"/>
                <a:gd name="connsiteX1" fmla="*/ 0 w 1803400"/>
                <a:gd name="connsiteY1" fmla="*/ 2413000 h 2501900"/>
                <a:gd name="connsiteX2" fmla="*/ 1803400 w 1803400"/>
                <a:gd name="connsiteY2" fmla="*/ 2501900 h 2501900"/>
                <a:gd name="connsiteX3" fmla="*/ 622300 w 1803400"/>
                <a:gd name="connsiteY3" fmla="*/ 0 h 25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3400" h="2501900">
                  <a:moveTo>
                    <a:pt x="622300" y="0"/>
                  </a:moveTo>
                  <a:lnTo>
                    <a:pt x="0" y="2413000"/>
                  </a:lnTo>
                  <a:lnTo>
                    <a:pt x="1803400" y="2501900"/>
                  </a:lnTo>
                  <a:lnTo>
                    <a:pt x="622300" y="0"/>
                  </a:lnTo>
                  <a:close/>
                </a:path>
              </a:pathLst>
            </a:custGeom>
            <a:gradFill>
              <a:gsLst>
                <a:gs pos="3000">
                  <a:srgbClr val="4472C4">
                    <a:lumMod val="45000"/>
                    <a:lumOff val="55000"/>
                  </a:srgbClr>
                </a:gs>
                <a:gs pos="98000">
                  <a:srgbClr val="4472C4">
                    <a:lumMod val="40000"/>
                    <a:lumOff val="60000"/>
                    <a:alpha val="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68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924" flipH="1">
              <a:off x="5668138" y="5206281"/>
              <a:ext cx="508835" cy="532887"/>
            </a:xfrm>
            <a:prstGeom prst="rect">
              <a:avLst/>
            </a:prstGeom>
          </p:spPr>
        </p:pic>
      </p:grpSp>
      <p:cxnSp>
        <p:nvCxnSpPr>
          <p:cNvPr id="9" name="Прямая соединительная линия 8"/>
          <p:cNvCxnSpPr/>
          <p:nvPr/>
        </p:nvCxnSpPr>
        <p:spPr>
          <a:xfrm>
            <a:off x="7051409" y="5591175"/>
            <a:ext cx="275934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689819" y="7134225"/>
            <a:ext cx="312093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4" descr="https://cdn-icons-png.flaticon.com/512/564/56461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" y="7005880"/>
            <a:ext cx="399249" cy="39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3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 txBox="1">
            <a:spLocks/>
          </p:cNvSpPr>
          <p:nvPr/>
        </p:nvSpPr>
        <p:spPr>
          <a:xfrm>
            <a:off x="748436" y="755082"/>
            <a:ext cx="8322480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ДИСТАНЦИОННЫЙ МОНИТОРИНГ ИСПОЛЬЗОВАНИЯ ЛЕСОВ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ТЕХНОЛОГИЯ РАБОТ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" y="1592711"/>
            <a:ext cx="9724340" cy="530888"/>
          </a:xfrm>
          <a:prstGeom prst="rect">
            <a:avLst/>
          </a:prstGeom>
          <a:gradFill>
            <a:gsLst>
              <a:gs pos="26000">
                <a:srgbClr val="50CCBD"/>
              </a:gs>
              <a:gs pos="100000">
                <a:srgbClr val="27838D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latin typeface="Arial Narrow" panose="020B0606020202030204" pitchFamily="34" charset="0"/>
              </a:rPr>
              <a:t>ЦЕЛЬ: ВЫЯВЛЕНИЕ ПРИЗНАКОВ НАРУШЕНИЙ ЛЕСНОГО </a:t>
            </a:r>
            <a:r>
              <a:rPr lang="ru-RU" dirty="0" smtClean="0">
                <a:latin typeface="Arial Narrow" panose="020B0606020202030204" pitchFamily="34" charset="0"/>
              </a:rPr>
              <a:t>ЗАКОНОДАТЕЛЬСТВА</a:t>
            </a:r>
            <a:r>
              <a:rPr lang="ru-RU" sz="2400" dirty="0" smtClean="0">
                <a:latin typeface="Arial Narrow" panose="020B0606020202030204" pitchFamily="34" charset="0"/>
              </a:rPr>
              <a:t> 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>
            <a:off x="8463798" y="1595288"/>
            <a:ext cx="1510938" cy="116554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8941610" y="1592710"/>
            <a:ext cx="1750203" cy="2407789"/>
            <a:chOff x="-1" y="2123599"/>
            <a:chExt cx="1512002" cy="2080091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88" r="25918"/>
            <a:stretch/>
          </p:blipFill>
          <p:spPr>
            <a:xfrm>
              <a:off x="1" y="2123599"/>
              <a:ext cx="1512000" cy="2080090"/>
            </a:xfrm>
            <a:prstGeom prst="rect">
              <a:avLst/>
            </a:prstGeom>
          </p:spPr>
        </p:pic>
        <p:grpSp>
          <p:nvGrpSpPr>
            <p:cNvPr id="70" name="Группа 69"/>
            <p:cNvGrpSpPr/>
            <p:nvPr/>
          </p:nvGrpSpPr>
          <p:grpSpPr>
            <a:xfrm>
              <a:off x="-1" y="3387544"/>
              <a:ext cx="917953" cy="816146"/>
              <a:chOff x="4287831" y="4962661"/>
              <a:chExt cx="1301480" cy="1157137"/>
            </a:xfrm>
          </p:grpSpPr>
          <p:pic>
            <p:nvPicPr>
              <p:cNvPr id="71" name="Рисунок 7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7831" y="5290670"/>
                <a:ext cx="792549" cy="829128"/>
              </a:xfrm>
              <a:prstGeom prst="rect">
                <a:avLst/>
              </a:prstGeom>
            </p:spPr>
          </p:pic>
          <p:sp>
            <p:nvSpPr>
              <p:cNvPr id="72" name="Прямоугольник 71"/>
              <p:cNvSpPr/>
              <p:nvPr/>
            </p:nvSpPr>
            <p:spPr>
              <a:xfrm>
                <a:off x="5404212" y="5286492"/>
                <a:ext cx="185099" cy="185099"/>
              </a:xfrm>
              <a:prstGeom prst="rect">
                <a:avLst/>
              </a:prstGeom>
              <a:solidFill>
                <a:srgbClr val="56C5D0">
                  <a:alpha val="59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5080379" y="4962661"/>
                <a:ext cx="323831" cy="323831"/>
              </a:xfrm>
              <a:prstGeom prst="rect">
                <a:avLst/>
              </a:prstGeom>
              <a:solidFill>
                <a:srgbClr val="56C5D0">
                  <a:alpha val="59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</p:grpSp>
      </p:grpSp>
      <p:sp>
        <p:nvSpPr>
          <p:cNvPr id="74" name="TextBox 73"/>
          <p:cNvSpPr txBox="1"/>
          <p:nvPr/>
        </p:nvSpPr>
        <p:spPr>
          <a:xfrm>
            <a:off x="659536" y="2294069"/>
            <a:ext cx="7715362" cy="4726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ДИСТАНЦИОННЫЙ МОНИТОРИНГ ИСПОЛЬЗОВАНИЯ ЛЕСОВ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3326" y="3040245"/>
            <a:ext cx="3664674" cy="363809"/>
          </a:xfrm>
          <a:prstGeom prst="rect">
            <a:avLst/>
          </a:prstGeom>
          <a:solidFill>
            <a:srgbClr val="EEF6DA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b="1" dirty="0">
                <a:latin typeface="Arial Narrow" panose="020B0606020202030204" pitchFamily="34" charset="0"/>
              </a:rPr>
              <a:t>ЕЖЕГОДНЫЙ МОНИТОРИНГ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53632" y="3039668"/>
            <a:ext cx="3721266" cy="363809"/>
          </a:xfrm>
          <a:prstGeom prst="rect">
            <a:avLst/>
          </a:prstGeom>
          <a:solidFill>
            <a:srgbClr val="EEF6DA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b="1" dirty="0">
                <a:latin typeface="Arial Narrow" panose="020B0606020202030204" pitchFamily="34" charset="0"/>
              </a:rPr>
              <a:t>НЕПРЕРЫВНЫЙ МОНИТОРИНГ</a:t>
            </a:r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2255701" y="2783936"/>
            <a:ext cx="270815" cy="25573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53975">
            <a:noFill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Равнобедренный треугольник 76"/>
          <p:cNvSpPr/>
          <p:nvPr/>
        </p:nvSpPr>
        <p:spPr>
          <a:xfrm rot="10800000">
            <a:off x="6393489" y="2789496"/>
            <a:ext cx="270815" cy="255731"/>
          </a:xfrm>
          <a:prstGeom prst="triangle">
            <a:avLst/>
          </a:prstGeom>
          <a:solidFill>
            <a:schemeClr val="accent2">
              <a:lumMod val="75000"/>
            </a:schemeClr>
          </a:solidFill>
          <a:ln w="53975">
            <a:noFill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3326" y="3402952"/>
            <a:ext cx="36646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 Narrow" panose="020B0606020202030204" pitchFamily="34" charset="0"/>
              </a:rPr>
              <a:t>АНАЛИЗ ИСПОЛЬЗОВАНИЯ ЛЕСОВ, ЗА ПРЕДЫДУШИЙ ГОД И 1 КВАРТАЛ ТЕКУЩЕГО ГОДА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4653632" y="3444222"/>
            <a:ext cx="3721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 Narrow" panose="020B0606020202030204" pitchFamily="34" charset="0"/>
              </a:rPr>
              <a:t>ЕЖЕМЕСЯЧНЫЙ АНАЛИЗ ИСПОЛЬЗОВАНИЯ ЛЕСОВ </a:t>
            </a:r>
            <a:r>
              <a:rPr lang="ru-RU" sz="1200" dirty="0" smtClean="0">
                <a:latin typeface="Arial Narrow" panose="020B0606020202030204" pitchFamily="34" charset="0"/>
              </a:rPr>
              <a:t/>
            </a:r>
            <a:br>
              <a:rPr lang="ru-RU" sz="1200" dirty="0" smtClean="0">
                <a:latin typeface="Arial Narrow" panose="020B0606020202030204" pitchFamily="34" charset="0"/>
              </a:rPr>
            </a:br>
            <a:r>
              <a:rPr lang="ru-RU" sz="1200" dirty="0" smtClean="0">
                <a:latin typeface="Arial Narrow" panose="020B0606020202030204" pitchFamily="34" charset="0"/>
              </a:rPr>
              <a:t>В </a:t>
            </a:r>
            <a:r>
              <a:rPr lang="ru-RU" sz="1200" dirty="0">
                <a:latin typeface="Arial Narrow" panose="020B0606020202030204" pitchFamily="34" charset="0"/>
              </a:rPr>
              <a:t>ТЕКУЩЕМ ГОДУ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" y="4000500"/>
            <a:ext cx="1069181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41515" y="4202777"/>
            <a:ext cx="1073149" cy="1088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cap="all" dirty="0" smtClean="0">
                <a:latin typeface="Arial Narrow" panose="020B0606020202030204" pitchFamily="34" charset="0"/>
              </a:rPr>
              <a:t>ПОДГОТОВКА МАТЕРИАЛОВ ДЗЗ</a:t>
            </a:r>
            <a:endParaRPr lang="ru-RU" sz="1100" b="1" cap="all" dirty="0">
              <a:latin typeface="Arial Narrow" panose="020B060602020203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525080" y="4194320"/>
            <a:ext cx="1271026" cy="1088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cap="all" dirty="0">
                <a:latin typeface="Arial Narrow" panose="020B0606020202030204" pitchFamily="34" charset="0"/>
              </a:rPr>
              <a:t>ФОРМИРОВАНИЕ ВЕКТОРНЫХ СЛОЕВ ЛЕСНИЧЕСТВ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3120378" y="4194320"/>
            <a:ext cx="953062" cy="1088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cap="all" dirty="0">
                <a:latin typeface="Arial Narrow" panose="020B0606020202030204" pitchFamily="34" charset="0"/>
              </a:rPr>
              <a:t>Анализ </a:t>
            </a:r>
            <a:r>
              <a:rPr lang="ru-RU" sz="1100" b="1" cap="all" dirty="0" err="1">
                <a:latin typeface="Arial Narrow" panose="020B0606020202030204" pitchFamily="34" charset="0"/>
              </a:rPr>
              <a:t>ЛесЕГАИС</a:t>
            </a:r>
            <a:endParaRPr lang="ru-RU" sz="1100" b="1" cap="all" dirty="0">
              <a:latin typeface="Arial Narrow" panose="020B060602020203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4403796" y="4202777"/>
            <a:ext cx="1389652" cy="1088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cap="all" dirty="0">
                <a:latin typeface="Arial Narrow" panose="020B0606020202030204" pitchFamily="34" charset="0"/>
              </a:rPr>
              <a:t>Дешифрирование материалов ДЗЗ. Верификация </a:t>
            </a:r>
            <a:r>
              <a:rPr lang="ru-RU" sz="1100" b="1" cap="all" dirty="0" err="1">
                <a:latin typeface="Arial Narrow" panose="020B0606020202030204" pitchFamily="34" charset="0"/>
              </a:rPr>
              <a:t>лесоизменений</a:t>
            </a:r>
            <a:endParaRPr lang="ru-RU" sz="1100" b="1" cap="all" dirty="0">
              <a:latin typeface="Arial Narrow" panose="020B060602020203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6117720" y="4208137"/>
            <a:ext cx="1308177" cy="1088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cap="all" dirty="0">
                <a:latin typeface="Arial Narrow" panose="020B0606020202030204" pitchFamily="34" charset="0"/>
              </a:rPr>
              <a:t>Направление информации в ОИВ субъектов РФ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7752170" y="4208137"/>
            <a:ext cx="1156382" cy="1088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cap="all" dirty="0">
                <a:latin typeface="Arial Narrow" panose="020B0606020202030204" pitchFamily="34" charset="0"/>
              </a:rPr>
              <a:t>Анализ полученных ответов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9258223" y="4209986"/>
            <a:ext cx="1308177" cy="1088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cap="all" dirty="0">
                <a:latin typeface="Arial Narrow" panose="020B0606020202030204" pitchFamily="34" charset="0"/>
              </a:rPr>
              <a:t>Подготовка итоговых отчетных материалов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222896" y="4549894"/>
            <a:ext cx="316040" cy="453586"/>
            <a:chOff x="1117602" y="5943603"/>
            <a:chExt cx="247642" cy="453586"/>
          </a:xfrm>
        </p:grpSpPr>
        <p:sp>
          <p:nvSpPr>
            <p:cNvPr id="12" name="Равнобедренный треугольник 11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85" name="Равнобедренный треугольник 84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grpSp>
        <p:nvGrpSpPr>
          <p:cNvPr id="86" name="Группа 85"/>
          <p:cNvGrpSpPr/>
          <p:nvPr/>
        </p:nvGrpSpPr>
        <p:grpSpPr>
          <a:xfrm>
            <a:off x="2779071" y="4511551"/>
            <a:ext cx="316040" cy="453586"/>
            <a:chOff x="1117602" y="5943603"/>
            <a:chExt cx="247642" cy="453586"/>
          </a:xfrm>
        </p:grpSpPr>
        <p:sp>
          <p:nvSpPr>
            <p:cNvPr id="87" name="Равнобедренный треугольник 86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88" name="Равнобедренный треугольник 87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4058200" y="4549894"/>
            <a:ext cx="316040" cy="453586"/>
            <a:chOff x="1117602" y="5943603"/>
            <a:chExt cx="247642" cy="453586"/>
          </a:xfrm>
        </p:grpSpPr>
        <p:sp>
          <p:nvSpPr>
            <p:cNvPr id="90" name="Равнобедренный треугольник 89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91" name="Равнобедренный треугольник 90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5791447" y="4533451"/>
            <a:ext cx="316040" cy="453586"/>
            <a:chOff x="1117602" y="5943603"/>
            <a:chExt cx="247642" cy="453586"/>
          </a:xfrm>
        </p:grpSpPr>
        <p:sp>
          <p:nvSpPr>
            <p:cNvPr id="93" name="Равнобедренный треугольник 92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94" name="Равнобедренный треугольник 93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7413654" y="4527217"/>
            <a:ext cx="316040" cy="453586"/>
            <a:chOff x="1117602" y="5943603"/>
            <a:chExt cx="247642" cy="453586"/>
          </a:xfrm>
        </p:grpSpPr>
        <p:sp>
          <p:nvSpPr>
            <p:cNvPr id="96" name="Равнобедренный треугольник 95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97" name="Равнобедренный треугольник 96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8887641" y="4560319"/>
            <a:ext cx="316040" cy="453586"/>
            <a:chOff x="1117602" y="5943603"/>
            <a:chExt cx="247642" cy="453586"/>
          </a:xfrm>
        </p:grpSpPr>
        <p:sp>
          <p:nvSpPr>
            <p:cNvPr id="99" name="Равнобедренный треугольник 98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100" name="Равнобедренный треугольник 99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215270" y="5842098"/>
            <a:ext cx="26018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ОСНОВОЙ ДЛЯ ДИСТАНЦИОННОГО МОНИТОРИНГА ИСПОЛЬЗОВАНИЯ ЛЕСОВ ЯВЛЯЮТСЯ: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824168" y="5937533"/>
            <a:ext cx="0" cy="1440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091456" y="6057930"/>
            <a:ext cx="466888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МАТЕРИАЛЫ ДЗЗ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МАТЕРИАЛЫ ЛЕСОУСТРОЙСТВА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ЛЕСЕГАИС</a:t>
            </a: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 rot="10800000">
            <a:off x="-3849" y="5737202"/>
            <a:ext cx="2394957" cy="18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6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5" descr="Композит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1283" y="2763908"/>
            <a:ext cx="1453069" cy="151897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6" descr="SPOT5_10 год без наруш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05" y="2739884"/>
            <a:ext cx="1450173" cy="1515985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7" descr="SPOT5_11 год без наруш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3440" y="2739884"/>
            <a:ext cx="1453069" cy="15043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6" y="2739884"/>
            <a:ext cx="1453070" cy="150214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1906" y="1881577"/>
            <a:ext cx="201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АРХИВНЫЙ </a:t>
            </a:r>
            <a:br>
              <a:rPr lang="ru-RU" sz="1400" b="1" dirty="0" smtClean="0">
                <a:latin typeface="Arial Narrow" panose="020B0606020202030204" pitchFamily="34" charset="0"/>
              </a:rPr>
            </a:br>
            <a:r>
              <a:rPr lang="ru-RU" sz="1400" b="1" dirty="0" smtClean="0">
                <a:latin typeface="Arial Narrow" panose="020B0606020202030204" pitchFamily="34" charset="0"/>
              </a:rPr>
              <a:t>СНИМОК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55614" y="1881577"/>
            <a:ext cx="201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Arial Narrow" panose="020B0606020202030204" pitchFamily="34" charset="0"/>
              </a:defRPr>
            </a:lvl1pPr>
          </a:lstStyle>
          <a:p>
            <a:r>
              <a:rPr lang="ru-RU" b="1" dirty="0"/>
              <a:t>ТЕКУЩИЙ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СНИМОК</a:t>
            </a:r>
            <a:endParaRPr lang="ru-RU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941431" y="1880170"/>
            <a:ext cx="201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Arial Narrow" panose="020B0606020202030204" pitchFamily="34" charset="0"/>
              </a:defRPr>
            </a:lvl1pPr>
          </a:lstStyle>
          <a:p>
            <a:r>
              <a:rPr lang="ru-RU" b="1" dirty="0"/>
              <a:t>МУЛЬТИВРЕМЕННОЙ КОМПОЗИТ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871326" y="1867226"/>
            <a:ext cx="201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Arial Narrow" panose="020B0606020202030204" pitchFamily="34" charset="0"/>
              </a:defRPr>
            </a:lvl1pPr>
          </a:lstStyle>
          <a:p>
            <a:r>
              <a:rPr lang="ru-RU" b="1" dirty="0"/>
              <a:t>КОНТУР ЛЕСОИЗМЕНЕНИЯ</a:t>
            </a:r>
          </a:p>
        </p:txBody>
      </p:sp>
      <p:sp>
        <p:nvSpPr>
          <p:cNvPr id="43" name="Стрелка вправо 42"/>
          <p:cNvSpPr/>
          <p:nvPr/>
        </p:nvSpPr>
        <p:spPr>
          <a:xfrm>
            <a:off x="131906" y="2425333"/>
            <a:ext cx="10357426" cy="244777"/>
          </a:xfrm>
          <a:prstGeom prst="rightArrow">
            <a:avLst/>
          </a:prstGeom>
          <a:gradFill>
            <a:gsLst>
              <a:gs pos="26000">
                <a:srgbClr val="50CCBD"/>
              </a:gs>
              <a:gs pos="100000">
                <a:srgbClr val="27838D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94535" y="1888152"/>
            <a:ext cx="201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Arial Narrow" panose="020B0606020202030204" pitchFamily="34" charset="0"/>
              </a:defRPr>
            </a:lvl1pPr>
          </a:lstStyle>
          <a:p>
            <a:r>
              <a:rPr lang="ru-RU" b="1" dirty="0"/>
              <a:t>ВЕРИФИКАЦИЯ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 </a:t>
            </a:r>
            <a:r>
              <a:rPr lang="ru-RU" b="1" dirty="0"/>
              <a:t>ЛЕСЕГАИС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68002" y="4568710"/>
            <a:ext cx="101370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ИНФОРМАЦИЯ </a:t>
            </a:r>
            <a:br>
              <a:rPr lang="ru-RU" sz="1050" b="1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050" b="1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О ЛЕГАЛЬНОЙ ЗАГОТОВКЕ ЕСТЬ</a:t>
            </a:r>
            <a:endParaRPr lang="ru-RU" sz="1050" b="1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81708" y="4568710"/>
            <a:ext cx="1006232" cy="7386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ИНФОРМАЦИИ </a:t>
            </a:r>
            <a:b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05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 ЛЕГАЛЬНОЙ ЗАГОТОВКЕ НЕТ</a:t>
            </a:r>
            <a:endParaRPr lang="ru-RU" sz="105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000656" y="5473795"/>
            <a:ext cx="133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ВЕКТОРА 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ЛЕГАЛЬНЫХ</a:t>
            </a:r>
          </a:p>
          <a:p>
            <a:pPr algn="ctr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 ЛЕСОСЕК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168446" y="5475533"/>
            <a:ext cx="106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ПРИЗНАКИ ЛЕСО-НАРУШЕНИЙ</a:t>
            </a:r>
            <a:endParaRPr lang="ru-RU" sz="1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6575" y="4938042"/>
            <a:ext cx="71435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 Narrow" panose="020B0606020202030204" pitchFamily="34" charset="0"/>
              </a:rPr>
              <a:t>ПРИ ЕЖЕГОДНОМ МОНИТОРИНГЕ ДЕШИФРИРОВАНИЕ МАТЕРИАЛОВ ДЗЗ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ВЫПОЛНЯЕТСЯ 1 РАЗ</a:t>
            </a:r>
            <a:r>
              <a:rPr lang="ru-RU" dirty="0" smtClean="0">
                <a:latin typeface="Arial Narrow" panose="020B0606020202030204" pitchFamily="34" charset="0"/>
              </a:rPr>
              <a:t> ПО КАЖДОМУ ОБЪЕКТУ РАБОТ ЗА ГОД ПРОВЕДЕНИЯ РАБОТ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dirty="0" smtClean="0">
              <a:latin typeface="Arial Narrow" panose="020B0606020202030204" pitchFamily="34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 Narrow" panose="020B0606020202030204" pitchFamily="34" charset="0"/>
              </a:rPr>
              <a:t>ПРИ НЕПРЕРЫВНОМ ДИСТАНЦИОННОМ МОНИТОРИНГЕ ДЕШИФРИРОВАНИЕ МАТЕРИАЛОВ ДЗЗ ВЫПОЛНЯЕТСЯ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ЕЖЕМЕСЯЧНО</a:t>
            </a:r>
            <a:r>
              <a:rPr lang="ru-RU" dirty="0" smtClean="0">
                <a:latin typeface="Arial Narrow" panose="020B0606020202030204" pitchFamily="34" charset="0"/>
              </a:rPr>
              <a:t> ПО КАЖДОМУ ОБЪЕКТУ РАБОТ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4" name="PlaceHolder 1"/>
          <p:cNvSpPr txBox="1">
            <a:spLocks/>
          </p:cNvSpPr>
          <p:nvPr/>
        </p:nvSpPr>
        <p:spPr>
          <a:xfrm>
            <a:off x="701832" y="762163"/>
            <a:ext cx="8322480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ДИСТАНЦИОННЫЙ МОНИТОРИНГ ИСПОЛЬЗОВАНИЯ ЛЕСОВ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ТЕХНОЛОГИЯ РАБОТ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066528" y="1881577"/>
            <a:ext cx="0" cy="249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950559" y="1867226"/>
            <a:ext cx="0" cy="249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942362" y="1892625"/>
            <a:ext cx="0" cy="249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820598" y="1879925"/>
            <a:ext cx="0" cy="257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 descr="https://cdn-icons-png.flaticon.com/512/3785/378598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02" y="2763907"/>
            <a:ext cx="2019938" cy="15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 rot="5400000">
            <a:off x="8539057" y="4184010"/>
            <a:ext cx="271595" cy="453586"/>
            <a:chOff x="1117602" y="5943603"/>
            <a:chExt cx="247642" cy="453586"/>
          </a:xfrm>
        </p:grpSpPr>
        <p:sp>
          <p:nvSpPr>
            <p:cNvPr id="34" name="Равнобедренный треугольник 33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35" name="Равнобедренный треугольник 34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 rot="5400000">
            <a:off x="9549026" y="4184010"/>
            <a:ext cx="271595" cy="453586"/>
            <a:chOff x="1117602" y="5943603"/>
            <a:chExt cx="247642" cy="453586"/>
          </a:xfrm>
        </p:grpSpPr>
        <p:sp>
          <p:nvSpPr>
            <p:cNvPr id="37" name="Равнобедренный треугольник 36"/>
            <p:cNvSpPr/>
            <p:nvPr/>
          </p:nvSpPr>
          <p:spPr>
            <a:xfrm rot="5400000">
              <a:off x="1055904" y="6087849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  <p:sp>
          <p:nvSpPr>
            <p:cNvPr id="49" name="Равнобедренный треугольник 48"/>
            <p:cNvSpPr/>
            <p:nvPr/>
          </p:nvSpPr>
          <p:spPr>
            <a:xfrm rot="5400000">
              <a:off x="973356" y="6087850"/>
              <a:ext cx="453585" cy="165094"/>
            </a:xfrm>
            <a:prstGeom prst="triangle">
              <a:avLst/>
            </a:prstGeom>
            <a:gradFill>
              <a:gsLst>
                <a:gs pos="26000">
                  <a:srgbClr val="50CCBD">
                    <a:alpha val="36000"/>
                  </a:srgbClr>
                </a:gs>
                <a:gs pos="100000">
                  <a:srgbClr val="27838D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 cap="all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7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Объект 2"/>
          <p:cNvSpPr/>
          <p:nvPr/>
        </p:nvSpPr>
        <p:spPr>
          <a:xfrm>
            <a:off x="1165602" y="1802393"/>
            <a:ext cx="8166100" cy="14652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1103"/>
              </a:spcBef>
              <a:buNone/>
              <a:tabLst>
                <a:tab pos="0" algn="l"/>
              </a:tabLst>
            </a:pPr>
            <a:r>
              <a:rPr lang="ru-RU" sz="1600" strike="noStrike" spc="-1" dirty="0">
                <a:latin typeface="Arial Narrow"/>
              </a:rPr>
              <a:t>В РАМКАХ ВЗАИМОДЕЙСТВИЯ ФЕДЕРАЛЬНОГО АГЕНТСТВА ЛЕСНОГО ХОЗЯЙСТВА </a:t>
            </a:r>
            <a:r>
              <a:rPr lang="ru-RU" sz="1600" strike="noStrike" spc="-1" dirty="0" smtClean="0">
                <a:latin typeface="Arial Narrow"/>
              </a:rPr>
              <a:t/>
            </a:r>
            <a:br>
              <a:rPr lang="ru-RU" sz="1600" strike="noStrike" spc="-1" dirty="0" smtClean="0">
                <a:latin typeface="Arial Narrow"/>
              </a:rPr>
            </a:br>
            <a:r>
              <a:rPr lang="ru-RU" sz="1600" strike="noStrike" spc="-1" dirty="0" smtClean="0">
                <a:latin typeface="Arial Narrow"/>
              </a:rPr>
              <a:t>И </a:t>
            </a:r>
            <a:r>
              <a:rPr lang="ru-RU" sz="1600" strike="noStrike" spc="-1" dirty="0">
                <a:latin typeface="Arial Narrow"/>
              </a:rPr>
              <a:t>ГОСУДАРСТВЕННОЙ КОРПОРАЦИИ «РОСКОСМОС» В 2021  ГОДУ ЗАКЛЮЧЕНО МЕЖВЕДОМСТВЕННОЕ СОГЛАШЕНИЕ ОТ 17.12.2021Г. В ЦЕЛЯХ ЭФФЕКТИВНОГО ВЗАИМОДЕЙСТВИЯ В ПОЛУЧЕНИИ, ОБРАБОТКЕ И ИСПОЛЬЗОВАНИИ ИНФОРМАЦИИ, ПОЛУЧАЕМОЙ С ОТЕЧЕСТВЕННЫХ КОСМИЧЕСКИХ СИСТЕМ ДИСТАНЦИОННОГО ЗОНДИРОВАНИЯ ЗЕМЛИ.</a:t>
            </a:r>
            <a:endParaRPr lang="ru-RU" sz="1600" strike="noStrike" spc="-1" dirty="0">
              <a:latin typeface="Arial"/>
            </a:endParaRPr>
          </a:p>
        </p:txBody>
      </p:sp>
      <p:sp>
        <p:nvSpPr>
          <p:cNvPr id="155" name="TextBox 9"/>
          <p:cNvSpPr/>
          <p:nvPr/>
        </p:nvSpPr>
        <p:spPr>
          <a:xfrm>
            <a:off x="262030" y="3673372"/>
            <a:ext cx="1011387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30A1AD"/>
                </a:solidFill>
                <a:latin typeface="Arial Narrow"/>
              </a:rPr>
              <a:t>СОГЛАШЕНИЕ ВКЛЮЧАЕТ В СЕБЯ ВОПРОСЫ ПРЕДОСТАВЛЕНИЯ МАТЕРИАЛОВ ДЗЗ </a:t>
            </a:r>
            <a:r>
              <a:rPr lang="ru-RU" sz="1800" b="1" strike="noStrike" spc="-1" dirty="0" smtClean="0">
                <a:solidFill>
                  <a:srgbClr val="30A1AD"/>
                </a:solidFill>
                <a:latin typeface="Arial Narrow"/>
              </a:rPr>
              <a:t/>
            </a:r>
            <a:br>
              <a:rPr lang="ru-RU" sz="1800" b="1" strike="noStrike" spc="-1" dirty="0" smtClean="0">
                <a:solidFill>
                  <a:srgbClr val="30A1AD"/>
                </a:solidFill>
                <a:latin typeface="Arial Narrow"/>
              </a:rPr>
            </a:br>
            <a:r>
              <a:rPr lang="ru-RU" sz="1800" b="1" strike="noStrike" spc="-1" dirty="0" smtClean="0">
                <a:solidFill>
                  <a:srgbClr val="30A1AD"/>
                </a:solidFill>
                <a:latin typeface="Arial Narrow"/>
              </a:rPr>
              <a:t>С </a:t>
            </a:r>
            <a:r>
              <a:rPr lang="ru-RU" sz="1800" b="1" strike="noStrike" spc="-1" dirty="0">
                <a:solidFill>
                  <a:srgbClr val="30A1AD"/>
                </a:solidFill>
                <a:latin typeface="Arial Narrow"/>
              </a:rPr>
              <a:t>ОТЕЧЕСТВЕННЫХ КОСМИЧЕСКИХ АППАРАТОВ, А ТАКЖЕ ПРИМЕНЕНИЕ ЦИФРОВЫХ СЕРВИСОВ, РАЗРАБОТАННЫХ ГК «РОСКОСМОС» ПРИ РЕШЕНИИ ЗАДАЧ В СФЕРЕ ЛЕСНОГО ХОЗЯЙСТВА.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0" name="PlaceHolder 1"/>
          <p:cNvSpPr txBox="1">
            <a:spLocks/>
          </p:cNvSpPr>
          <p:nvPr/>
        </p:nvSpPr>
        <p:spPr>
          <a:xfrm>
            <a:off x="815400" y="793400"/>
            <a:ext cx="8322480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ВЗАИМОДЕЙСТВИЕ РОСЛЕСХОЗА И ГК «РОСКОМОС»</a:t>
            </a:r>
          </a:p>
        </p:txBody>
      </p:sp>
      <p:pic>
        <p:nvPicPr>
          <p:cNvPr id="1028" name="Picture 4" descr="http://www.zencoplasma.ru/img/klienti/roscos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31" y="1559664"/>
            <a:ext cx="1742682" cy="17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76784"/>
            <a:ext cx="1231900" cy="140746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03300" y="1648986"/>
            <a:ext cx="832840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28700" y="3241244"/>
            <a:ext cx="832840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-1" y="4859908"/>
            <a:ext cx="10717213" cy="6949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>
              <a:lnSpc>
                <a:spcPct val="100000"/>
              </a:lnSpc>
              <a:buNone/>
            </a:pPr>
            <a:r>
              <a:rPr lang="ru-RU" b="1" spc="-1" dirty="0">
                <a:solidFill>
                  <a:schemeClr val="bg1"/>
                </a:solidFill>
                <a:latin typeface="Arial Narrow"/>
              </a:rPr>
              <a:t>МАТЕРИАЛЫ ДЗЗ С ОТЕЧЕСТВЕННЫХ КОСМИЧЕСКИХ АППАРАТОВ ПРИМЕНЯЮТСЯ </a:t>
            </a:r>
            <a:r>
              <a:rPr lang="ru-RU" b="1" spc="-1" dirty="0" smtClean="0">
                <a:solidFill>
                  <a:schemeClr val="bg1"/>
                </a:solidFill>
                <a:latin typeface="Arial Narrow"/>
              </a:rPr>
              <a:t/>
            </a:r>
            <a:br>
              <a:rPr lang="ru-RU" b="1" spc="-1" dirty="0" smtClean="0">
                <a:solidFill>
                  <a:schemeClr val="bg1"/>
                </a:solidFill>
                <a:latin typeface="Arial Narrow"/>
              </a:rPr>
            </a:br>
            <a:r>
              <a:rPr lang="ru-RU" b="1" spc="-1" dirty="0" smtClean="0">
                <a:solidFill>
                  <a:schemeClr val="bg1"/>
                </a:solidFill>
                <a:latin typeface="Arial Narrow"/>
              </a:rPr>
              <a:t>ФГБУ </a:t>
            </a:r>
            <a:r>
              <a:rPr lang="ru-RU" b="1" spc="-1" dirty="0">
                <a:solidFill>
                  <a:schemeClr val="bg1"/>
                </a:solidFill>
                <a:latin typeface="Arial Narrow"/>
              </a:rPr>
              <a:t>«РОСЛЕСИНФОРГ» ПРИ СЛЕДУЮЩИХ ВИДАХ РАБОТ:</a:t>
            </a:r>
            <a:endParaRPr lang="ru-RU" b="1" spc="-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850" y="5735184"/>
            <a:ext cx="2273300" cy="10869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1400" dirty="0"/>
              <a:t>ДИСТАНЦИОННЫЙ МОНИТОРИНГ ИСПОЛЬЗОВАНИЯ ЛЕСОВ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87851" y="5735181"/>
            <a:ext cx="2273300" cy="10869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1400" dirty="0"/>
              <a:t>ОПРЕДЕЛЕНИЕ КОЛИЧЕСТВЕННЫХ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КАЧЕСТВЕННЫХ ХАРАКТЕРИСТИК ЛЕСОВ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8852" y="5735183"/>
            <a:ext cx="2273300" cy="10869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z="1400" dirty="0"/>
              <a:t>УСТАНОВЛЕНИЕ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ГРАНИЦ </a:t>
            </a:r>
            <a:r>
              <a:rPr lang="ru-RU" sz="1400" dirty="0"/>
              <a:t>ЛЕСНИЧЕСТВ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69853" y="5735180"/>
            <a:ext cx="2273300" cy="10869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ЛЕСОУСТРОЙСТВО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 rot="10800000">
            <a:off x="-1" y="6531004"/>
            <a:ext cx="1333501" cy="10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 rot="10800000">
            <a:off x="-3850" y="6146799"/>
            <a:ext cx="1863981" cy="1437887"/>
          </a:xfrm>
          <a:prstGeom prst="rect">
            <a:avLst/>
          </a:prstGeom>
        </p:spPr>
      </p:pic>
      <p:sp>
        <p:nvSpPr>
          <p:cNvPr id="161" name="TextBox 9"/>
          <p:cNvSpPr/>
          <p:nvPr/>
        </p:nvSpPr>
        <p:spPr>
          <a:xfrm>
            <a:off x="184680" y="1663960"/>
            <a:ext cx="10506600" cy="18759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b="1" strike="noStrike" spc="-1" dirty="0">
                <a:solidFill>
                  <a:schemeClr val="accent6">
                    <a:lumMod val="75000"/>
                  </a:schemeClr>
                </a:solidFill>
                <a:latin typeface="Arial Narrow"/>
              </a:rPr>
              <a:t>В 2021 ГОДУ ОБЕСПЕЧЕНИЕ ПОТРЕБНОСТИ</a:t>
            </a:r>
            <a:r>
              <a:rPr lang="ru-RU" sz="1800" b="0" strike="noStrike" spc="-1" dirty="0">
                <a:solidFill>
                  <a:schemeClr val="accent6">
                    <a:lumMod val="75000"/>
                  </a:schemeClr>
                </a:solidFill>
                <a:latin typeface="Arial Narrow"/>
              </a:rPr>
              <a:t> </a:t>
            </a:r>
            <a:r>
              <a:rPr lang="ru-RU" sz="1800" b="0" strike="noStrike" spc="-1" dirty="0">
                <a:latin typeface="Arial Narrow"/>
              </a:rPr>
              <a:t>ФГБУ «РОСЛЕСИНФОРГ» В МАТЕРИАЛАХ КОСМИЧЕСКОЙ СЪЕМКИ СОСТАВИЛО 59 %.</a:t>
            </a:r>
            <a:endParaRPr lang="ru-RU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800" b="1" strike="noStrike" spc="-1" dirty="0">
                <a:solidFill>
                  <a:schemeClr val="accent6">
                    <a:lumMod val="75000"/>
                  </a:schemeClr>
                </a:solidFill>
                <a:latin typeface="Arial Narrow"/>
              </a:rPr>
              <a:t>В 2021 ГОДУ ПОТРЕБНОСТЬ</a:t>
            </a:r>
            <a:r>
              <a:rPr lang="ru-RU" sz="1800" b="0" strike="noStrike" spc="-1" dirty="0">
                <a:solidFill>
                  <a:schemeClr val="accent6">
                    <a:lumMod val="75000"/>
                  </a:schemeClr>
                </a:solidFill>
                <a:latin typeface="Arial Narrow"/>
              </a:rPr>
              <a:t> </a:t>
            </a:r>
            <a:r>
              <a:rPr lang="ru-RU" sz="1800" b="0" strike="noStrike" spc="-1" dirty="0">
                <a:latin typeface="Arial Narrow"/>
              </a:rPr>
              <a:t>СОСТАВИЛА - </a:t>
            </a:r>
            <a:r>
              <a:rPr lang="ru-RU" sz="1800" b="1" strike="noStrike" spc="-1" dirty="0">
                <a:latin typeface="Arial Narrow"/>
              </a:rPr>
              <a:t>1 161,1 МЛН. ГА</a:t>
            </a:r>
            <a:r>
              <a:rPr lang="ru-RU" sz="1800" b="0" strike="noStrike" spc="-1" dirty="0">
                <a:latin typeface="Arial Narrow"/>
              </a:rPr>
              <a:t>, В ТОМ ЧИСЛЕ:</a:t>
            </a:r>
            <a:endParaRPr lang="ru-RU" sz="1800" b="0" strike="noStrike" spc="-1" dirty="0">
              <a:latin typeface="Arial"/>
            </a:endParaRPr>
          </a:p>
          <a:p>
            <a:pPr marL="901700" indent="-279400">
              <a:lnSpc>
                <a:spcPct val="100000"/>
              </a:lnSpc>
              <a:spcBef>
                <a:spcPts val="1200"/>
              </a:spcBef>
              <a:buClr>
                <a:srgbClr val="206C73"/>
              </a:buClr>
              <a:buFont typeface="Wingdings" panose="05000000000000000000" pitchFamily="2" charset="2"/>
              <a:buChar char="§"/>
            </a:pPr>
            <a:r>
              <a:rPr lang="ru-RU" sz="1600" b="0" strike="noStrike" spc="-1" dirty="0">
                <a:latin typeface="Arial Narrow"/>
              </a:rPr>
              <a:t>АРХИВНАЯ КОСМИЧЕСКАЯ СЪЕМКА </a:t>
            </a:r>
            <a:r>
              <a:rPr lang="ru-RU" sz="1600" b="1" strike="noStrike" spc="-1" dirty="0">
                <a:latin typeface="Arial Narrow"/>
              </a:rPr>
              <a:t>- 634,6 МЛН. ГА</a:t>
            </a:r>
            <a:r>
              <a:rPr lang="ru-RU" sz="1600" b="0" strike="noStrike" spc="-1" dirty="0">
                <a:latin typeface="Arial Narrow"/>
              </a:rPr>
              <a:t>;</a:t>
            </a:r>
            <a:endParaRPr lang="ru-RU" sz="1600" b="0" strike="noStrike" spc="-1" dirty="0">
              <a:latin typeface="Arial"/>
            </a:endParaRPr>
          </a:p>
          <a:p>
            <a:pPr marL="901700" indent="-279400">
              <a:lnSpc>
                <a:spcPct val="100000"/>
              </a:lnSpc>
              <a:spcBef>
                <a:spcPts val="1200"/>
              </a:spcBef>
              <a:buClr>
                <a:srgbClr val="206C73"/>
              </a:buClr>
              <a:buFont typeface="Wingdings" panose="05000000000000000000" pitchFamily="2" charset="2"/>
              <a:buChar char="§"/>
            </a:pPr>
            <a:r>
              <a:rPr lang="ru-RU" sz="1600" b="0" strike="noStrike" spc="-1" dirty="0">
                <a:latin typeface="Arial Narrow"/>
              </a:rPr>
              <a:t>ТЕКУЩАЯ КОСМИЧЕСКАЯ СЪЕМКА </a:t>
            </a:r>
            <a:r>
              <a:rPr lang="ru-RU" sz="1600" b="1" strike="noStrike" spc="-1" dirty="0">
                <a:latin typeface="Arial Narrow"/>
              </a:rPr>
              <a:t>– 526,5 МЛН. ГА</a:t>
            </a:r>
            <a:endParaRPr lang="ru-RU" sz="1600" b="1" strike="noStrike" spc="-1" dirty="0">
              <a:latin typeface="Arial"/>
            </a:endParaRPr>
          </a:p>
        </p:txBody>
      </p:sp>
      <p:graphicFrame>
        <p:nvGraphicFramePr>
          <p:cNvPr id="162" name="Диаграмма 10"/>
          <p:cNvGraphicFramePr/>
          <p:nvPr>
            <p:extLst>
              <p:ext uri="{D42A27DB-BD31-4B8C-83A1-F6EECF244321}">
                <p14:modId xmlns:p14="http://schemas.microsoft.com/office/powerpoint/2010/main" val="1481405034"/>
              </p:ext>
            </p:extLst>
          </p:nvPr>
        </p:nvGraphicFramePr>
        <p:xfrm>
          <a:off x="184680" y="4476750"/>
          <a:ext cx="10226145" cy="2836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laceHolder 1"/>
          <p:cNvSpPr txBox="1">
            <a:spLocks/>
          </p:cNvSpPr>
          <p:nvPr/>
        </p:nvSpPr>
        <p:spPr>
          <a:xfrm>
            <a:off x="762040" y="749940"/>
            <a:ext cx="8322480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ВЗАИМОДЕЙСТВИЕ РОСЛЕСХОЗА И ГК «РОСКОМОС»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" y="3703959"/>
            <a:ext cx="10691813" cy="530888"/>
          </a:xfrm>
          <a:prstGeom prst="rect">
            <a:avLst/>
          </a:prstGeom>
          <a:gradFill>
            <a:gsLst>
              <a:gs pos="26000">
                <a:srgbClr val="50CCBD"/>
              </a:gs>
              <a:gs pos="100000">
                <a:srgbClr val="27838D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latin typeface="Arial Narrow" panose="020B0606020202030204" pitchFamily="34" charset="0"/>
              </a:rPr>
              <a:t>ОБЕСПЕЧЕНИЕ МАТЕРИАЛАМИ ДЗЗ С ОТЕЧЕСТВЕННЫХ КОСМИЧЕСКИХ АППАРАТОВ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7681" flipH="1">
            <a:off x="9491547" y="3284880"/>
            <a:ext cx="877150" cy="918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10"/>
          <p:cNvSpPr/>
          <p:nvPr/>
        </p:nvSpPr>
        <p:spPr>
          <a:xfrm>
            <a:off x="6880026" y="1866824"/>
            <a:ext cx="359496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1600" b="1" strike="noStrike" spc="-1" dirty="0">
                <a:latin typeface="Arial Narrow"/>
              </a:rPr>
              <a:t>В РАМКАХ СЕРВИСА «ЦИФРОВАЯ ЗЕМЛЯ» ФУНКЦИОНИРУЕТ НЕЙРОСЕТЬ, ПОЗВОЛЯЮЩАЯ В АВТОМАТИЗИРОВАННОМ РЕЖИМЕ </a:t>
            </a:r>
            <a:r>
              <a:rPr lang="en-US" sz="1600" b="1" strike="noStrike" spc="-1" dirty="0" smtClean="0">
                <a:latin typeface="Arial Narrow"/>
              </a:rPr>
              <a:t/>
            </a:r>
            <a:br>
              <a:rPr lang="en-US" sz="1600" b="1" strike="noStrike" spc="-1" dirty="0" smtClean="0">
                <a:latin typeface="Arial Narrow"/>
              </a:rPr>
            </a:br>
            <a:r>
              <a:rPr lang="ru-RU" sz="1600" b="1" strike="noStrike" spc="-1" dirty="0" smtClean="0">
                <a:latin typeface="Arial Narrow"/>
              </a:rPr>
              <a:t>ПО </a:t>
            </a:r>
            <a:r>
              <a:rPr lang="ru-RU" sz="1600" b="1" strike="noStrike" spc="-1" dirty="0">
                <a:latin typeface="Arial Narrow"/>
              </a:rPr>
              <a:t>МАТЕРИАЛАМ ДЗЗ ВЫЯВЛЯТЬ РУБКИ ЛЕСНЫХ НАСАЖДЕНИЙ.</a:t>
            </a:r>
            <a:endParaRPr lang="ru-RU" sz="1600" b="1" strike="noStrike" spc="-1" dirty="0">
              <a:latin typeface="Arial"/>
            </a:endParaRPr>
          </a:p>
        </p:txBody>
      </p:sp>
      <p:pic>
        <p:nvPicPr>
          <p:cNvPr id="174" name="Рисунок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02720" y="4697080"/>
            <a:ext cx="4411800" cy="2432880"/>
          </a:xfrm>
          <a:prstGeom prst="rect">
            <a:avLst/>
          </a:prstGeom>
          <a:ln w="0">
            <a:noFill/>
          </a:ln>
        </p:spPr>
      </p:pic>
      <p:sp>
        <p:nvSpPr>
          <p:cNvPr id="15" name="PlaceHolder 1"/>
          <p:cNvSpPr txBox="1">
            <a:spLocks/>
          </p:cNvSpPr>
          <p:nvPr/>
        </p:nvSpPr>
        <p:spPr>
          <a:xfrm>
            <a:off x="786369" y="769260"/>
            <a:ext cx="9112371" cy="48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cap="all" dirty="0">
                <a:latin typeface="Arial Narrow" panose="020B0606020202030204" pitchFamily="34" charset="0"/>
              </a:rPr>
              <a:t>ВЗАИМОДЕЙСТВИЕ РОСЛЕСХОЗА И ГК «РОСКОМОС»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cap="all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ЦИФРОВЫЕ СЕРВИСЫ, РАЗРАБОТАННЫЕ гк «РОСКОСМОС»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1"/>
          <a:stretch/>
        </p:blipFill>
        <p:spPr>
          <a:xfrm rot="5400000">
            <a:off x="8249876" y="4422795"/>
            <a:ext cx="2744979" cy="2117494"/>
          </a:xfrm>
          <a:prstGeom prst="rect">
            <a:avLst/>
          </a:prstGeom>
        </p:spPr>
      </p:pic>
      <p:pic>
        <p:nvPicPr>
          <p:cNvPr id="2054" name="Picture 6" descr="ЭФИР Спутниковая система глобальной связи или Глобальная  многофункциональная информационная спутниковая система (ГМИСС)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7"/>
          <a:stretch/>
        </p:blipFill>
        <p:spPr bwMode="auto">
          <a:xfrm>
            <a:off x="0" y="1780626"/>
            <a:ext cx="6740165" cy="25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6940" y="2329575"/>
            <a:ext cx="41376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ГК «РОСКОСМОС» РАЗРАБОТАН СЕРВИС «ЦИФРОВАЯ ЗЕМЛЯ»</a:t>
            </a:r>
          </a:p>
          <a:p>
            <a:pPr algn="ctr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3" name="Объект 2"/>
          <p:cNvSpPr/>
          <p:nvPr/>
        </p:nvSpPr>
        <p:spPr>
          <a:xfrm>
            <a:off x="179762" y="4854080"/>
            <a:ext cx="3583258" cy="222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50000"/>
              </a:lnSpc>
              <a:spcAft>
                <a:spcPts val="1001"/>
              </a:spcAft>
              <a:buNone/>
              <a:tabLst>
                <a:tab pos="0" algn="l"/>
              </a:tabLst>
            </a:pPr>
            <a:r>
              <a:rPr lang="ru-RU" sz="1600" b="1" strike="noStrike" spc="-1" dirty="0">
                <a:latin typeface="Arial Narrow"/>
              </a:rPr>
              <a:t>ФГБУ «РОСЛЕСИНФОРГ» </a:t>
            </a:r>
            <a:r>
              <a:rPr lang="en-US" sz="1600" b="1" strike="noStrike" spc="-1" dirty="0" smtClean="0">
                <a:latin typeface="Arial Narrow"/>
              </a:rPr>
              <a:t/>
            </a:r>
            <a:br>
              <a:rPr lang="en-US" sz="1600" b="1" strike="noStrike" spc="-1" dirty="0" smtClean="0">
                <a:latin typeface="Arial Narrow"/>
              </a:rPr>
            </a:br>
            <a:r>
              <a:rPr lang="ru-RU" sz="1600" b="1" strike="noStrike" spc="-1" dirty="0" smtClean="0">
                <a:latin typeface="Arial Narrow"/>
              </a:rPr>
              <a:t>СОВМЕСТНО </a:t>
            </a:r>
            <a:r>
              <a:rPr lang="ru-RU" sz="1600" b="1" strike="noStrike" spc="-1" dirty="0">
                <a:latin typeface="Arial Narrow"/>
              </a:rPr>
              <a:t>С АО «ТЕРРАТЕХ» С 2020 ГОДА РЕАЛИЗУЮТ ПИЛОТНЫЙ ПРОЕКТ ПО ВЫЯВЛЕНИЮ НЕЗАКОННЫХ РУБОК </a:t>
            </a:r>
            <a:r>
              <a:rPr lang="en-US" sz="1600" b="1" strike="noStrike" spc="-1" dirty="0" smtClean="0">
                <a:latin typeface="Arial Narrow"/>
              </a:rPr>
              <a:t/>
            </a:r>
            <a:br>
              <a:rPr lang="en-US" sz="1600" b="1" strike="noStrike" spc="-1" dirty="0" smtClean="0">
                <a:latin typeface="Arial Narrow"/>
              </a:rPr>
            </a:br>
            <a:r>
              <a:rPr lang="ru-RU" sz="1600" b="1" strike="noStrike" spc="-1" dirty="0" smtClean="0">
                <a:latin typeface="Arial Narrow"/>
              </a:rPr>
              <a:t>С </a:t>
            </a:r>
            <a:r>
              <a:rPr lang="ru-RU" sz="1600" b="1" strike="noStrike" spc="-1" dirty="0">
                <a:latin typeface="Arial Narrow"/>
              </a:rPr>
              <a:t>ПРИМЕНЕНИЕМ ТЕХНОЛОГИИ НЕЙРОСЕТИ</a:t>
            </a:r>
            <a:r>
              <a:rPr lang="ru-RU" sz="1600" b="1" strike="noStrike" spc="-1" dirty="0" smtClean="0">
                <a:latin typeface="Arial Narrow"/>
              </a:rPr>
              <a:t>.</a:t>
            </a:r>
            <a:endParaRPr lang="ru-RU" sz="1600" b="1" strike="noStrike" spc="-1" dirty="0">
              <a:latin typeface="Arial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1729826"/>
            <a:ext cx="1068111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0" y="4384126"/>
            <a:ext cx="10681113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202A"/>
      </a:dk2>
      <a:lt2>
        <a:srgbClr val="88C86F"/>
      </a:lt2>
      <a:accent1>
        <a:srgbClr val="32B561"/>
      </a:accent1>
      <a:accent2>
        <a:srgbClr val="B1D355"/>
      </a:accent2>
      <a:accent3>
        <a:srgbClr val="00936B"/>
      </a:accent3>
      <a:accent4>
        <a:srgbClr val="51BF39"/>
      </a:accent4>
      <a:accent5>
        <a:srgbClr val="00878A"/>
      </a:accent5>
      <a:accent6>
        <a:srgbClr val="56C5D0"/>
      </a:accent6>
      <a:hlink>
        <a:srgbClr val="1A202A"/>
      </a:hlink>
      <a:folHlink>
        <a:srgbClr val="1A202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202A"/>
      </a:dk2>
      <a:lt2>
        <a:srgbClr val="88C86F"/>
      </a:lt2>
      <a:accent1>
        <a:srgbClr val="32B561"/>
      </a:accent1>
      <a:accent2>
        <a:srgbClr val="B1D355"/>
      </a:accent2>
      <a:accent3>
        <a:srgbClr val="00936B"/>
      </a:accent3>
      <a:accent4>
        <a:srgbClr val="51BF39"/>
      </a:accent4>
      <a:accent5>
        <a:srgbClr val="00878A"/>
      </a:accent5>
      <a:accent6>
        <a:srgbClr val="56C5D0"/>
      </a:accent6>
      <a:hlink>
        <a:srgbClr val="1A202A"/>
      </a:hlink>
      <a:folHlink>
        <a:srgbClr val="1A202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202A"/>
      </a:dk2>
      <a:lt2>
        <a:srgbClr val="88C86F"/>
      </a:lt2>
      <a:accent1>
        <a:srgbClr val="32B561"/>
      </a:accent1>
      <a:accent2>
        <a:srgbClr val="B1D355"/>
      </a:accent2>
      <a:accent3>
        <a:srgbClr val="00936B"/>
      </a:accent3>
      <a:accent4>
        <a:srgbClr val="51BF39"/>
      </a:accent4>
      <a:accent5>
        <a:srgbClr val="00878A"/>
      </a:accent5>
      <a:accent6>
        <a:srgbClr val="56C5D0"/>
      </a:accent6>
      <a:hlink>
        <a:srgbClr val="1A202A"/>
      </a:hlink>
      <a:folHlink>
        <a:srgbClr val="1A202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A202A"/>
      </a:dk2>
      <a:lt2>
        <a:srgbClr val="88C86F"/>
      </a:lt2>
      <a:accent1>
        <a:srgbClr val="32B561"/>
      </a:accent1>
      <a:accent2>
        <a:srgbClr val="B1D355"/>
      </a:accent2>
      <a:accent3>
        <a:srgbClr val="00936B"/>
      </a:accent3>
      <a:accent4>
        <a:srgbClr val="51BF39"/>
      </a:accent4>
      <a:accent5>
        <a:srgbClr val="00878A"/>
      </a:accent5>
      <a:accent6>
        <a:srgbClr val="56C5D0"/>
      </a:accent6>
      <a:hlink>
        <a:srgbClr val="1A202A"/>
      </a:hlink>
      <a:folHlink>
        <a:srgbClr val="1A202A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1108</Words>
  <Application>Microsoft Office PowerPoint</Application>
  <PresentationFormat>Произвольный</PresentationFormat>
  <Paragraphs>187</Paragraphs>
  <Slides>18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Arial</vt:lpstr>
      <vt:lpstr>Arial Narrow</vt:lpstr>
      <vt:lpstr>Calibri</vt:lpstr>
      <vt:lpstr>Century Gothic</vt:lpstr>
      <vt:lpstr>DejaVu Sans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Донской Сергей Александрович</dc:creator>
  <cp:lastModifiedBy>Меленберг Сергей Сергеевич</cp:lastModifiedBy>
  <cp:revision>56</cp:revision>
  <dcterms:modified xsi:type="dcterms:W3CDTF">2022-09-08T11:29:49Z</dcterms:modified>
</cp:coreProperties>
</file>