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884" r:id="rId2"/>
    <p:sldId id="886" r:id="rId3"/>
    <p:sldId id="857" r:id="rId4"/>
    <p:sldId id="858" r:id="rId5"/>
    <p:sldId id="861" r:id="rId6"/>
    <p:sldId id="865" r:id="rId7"/>
    <p:sldId id="859" r:id="rId8"/>
    <p:sldId id="866" r:id="rId9"/>
    <p:sldId id="868" r:id="rId10"/>
    <p:sldId id="867" r:id="rId11"/>
    <p:sldId id="870" r:id="rId12"/>
    <p:sldId id="871" r:id="rId13"/>
    <p:sldId id="873" r:id="rId14"/>
    <p:sldId id="882" r:id="rId15"/>
    <p:sldId id="88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work" initials="h" lastIdx="3" clrIdx="0">
    <p:extLst>
      <p:ext uri="{19B8F6BF-5375-455C-9EA6-DF929625EA0E}">
        <p15:presenceInfo xmlns:p15="http://schemas.microsoft.com/office/powerpoint/2012/main" xmlns="" userId="homework" providerId="None"/>
      </p:ext>
    </p:extLst>
  </p:cmAuthor>
  <p:cmAuthor id="2" name="user" initials="u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FD6F00"/>
    <a:srgbClr val="DE1212"/>
    <a:srgbClr val="EEEEEE"/>
    <a:srgbClr val="C3EBFD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62" autoAdjust="0"/>
    <p:restoredTop sz="94650" autoAdjust="0"/>
  </p:normalViewPr>
  <p:slideViewPr>
    <p:cSldViewPr>
      <p:cViewPr>
        <p:scale>
          <a:sx n="68" d="100"/>
          <a:sy n="68" d="100"/>
        </p:scale>
        <p:origin x="-726" y="-2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24" d="100"/>
          <a:sy n="124" d="100"/>
        </p:scale>
        <p:origin x="49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261D4CAC-77D7-4541-B618-1C6EF2B8A5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67BDADB-1FB1-455F-8707-0BCD240F5D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719C1-627E-4331-848F-9C12A3F9A9EE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567F571-9613-44AB-A3AA-FF96623109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741D701-FA22-4BB2-B15A-2F436A9A26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99425-7337-465B-B182-B2F3CB6D1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008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F11E1-BFB8-4E28-8FA1-EAA17BBEA6AE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E388B-A477-43F9-BCE8-4B7760BA3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90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747A6-99E0-4F1E-B2CD-261C9013DDC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37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747A6-99E0-4F1E-B2CD-261C9013DDC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37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747A6-99E0-4F1E-B2CD-261C9013DDC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37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747A6-99E0-4F1E-B2CD-261C9013DDC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37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747A6-99E0-4F1E-B2CD-261C9013DDC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37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747A6-99E0-4F1E-B2CD-261C9013DDC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37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747A6-99E0-4F1E-B2CD-261C9013DDC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3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747A6-99E0-4F1E-B2CD-261C9013DDC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37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747A6-99E0-4F1E-B2CD-261C9013DDC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37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747A6-99E0-4F1E-B2CD-261C9013DDC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37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747A6-99E0-4F1E-B2CD-261C9013DDC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37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747A6-99E0-4F1E-B2CD-261C9013DDC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37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747A6-99E0-4F1E-B2CD-261C9013DDC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37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DBF9-1DE4-4ADA-A9B2-EA1DD5C2C1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89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DBF9-1DE4-4ADA-A9B2-EA1DD5C2C1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203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DBF9-1DE4-4ADA-A9B2-EA1DD5C2C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465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190626" y="1151931"/>
            <a:ext cx="9810751" cy="2321719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190626" y="3536157"/>
            <a:ext cx="9810751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67"/>
            </a:lvl1pPr>
            <a:lvl2pPr marL="0" indent="160725" algn="ctr">
              <a:spcBef>
                <a:spcPts val="0"/>
              </a:spcBef>
              <a:buSzTx/>
              <a:buNone/>
              <a:defRPr sz="2267"/>
            </a:lvl2pPr>
            <a:lvl3pPr marL="0" indent="321449" algn="ctr">
              <a:spcBef>
                <a:spcPts val="0"/>
              </a:spcBef>
              <a:buSzTx/>
              <a:buNone/>
              <a:defRPr sz="2267"/>
            </a:lvl3pPr>
            <a:lvl4pPr marL="0" indent="482175" algn="ctr">
              <a:spcBef>
                <a:spcPts val="0"/>
              </a:spcBef>
              <a:buSzTx/>
              <a:buNone/>
              <a:defRPr sz="2267"/>
            </a:lvl4pPr>
            <a:lvl5pPr marL="0" indent="642899" algn="ctr">
              <a:spcBef>
                <a:spcPts val="0"/>
              </a:spcBef>
              <a:buSzTx/>
              <a:buNone/>
              <a:defRPr sz="2267"/>
            </a:lvl5pPr>
          </a:lstStyle>
          <a:p>
            <a:pPr lvl="0">
              <a:defRPr sz="1800"/>
            </a:pPr>
            <a:r>
              <a:rPr sz="2267"/>
              <a:t>Body Level One</a:t>
            </a:r>
          </a:p>
          <a:p>
            <a:pPr lvl="1">
              <a:defRPr sz="1800"/>
            </a:pPr>
            <a:r>
              <a:rPr sz="2267"/>
              <a:t>Body Level Two</a:t>
            </a:r>
          </a:p>
          <a:p>
            <a:pPr lvl="2">
              <a:defRPr sz="1800"/>
            </a:pPr>
            <a:r>
              <a:rPr sz="2267"/>
              <a:t>Body Level Three</a:t>
            </a:r>
          </a:p>
          <a:p>
            <a:pPr lvl="3">
              <a:defRPr sz="1800"/>
            </a:pPr>
            <a:r>
              <a:rPr sz="2267"/>
              <a:t>Body Level Four</a:t>
            </a:r>
          </a:p>
          <a:p>
            <a:pPr lvl="4">
              <a:defRPr sz="1800"/>
            </a:pPr>
            <a:r>
              <a:rPr sz="2267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6272022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DBF9-1DE4-4ADA-A9B2-EA1DD5C2C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60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DBF9-1DE4-4ADA-A9B2-EA1DD5C2C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74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DBF9-1DE4-4ADA-A9B2-EA1DD5C2C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93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DBF9-1DE4-4ADA-A9B2-EA1DD5C2C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73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DBF9-1DE4-4ADA-A9B2-EA1DD5C2C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401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DBF9-1DE4-4ADA-A9B2-EA1DD5C2C1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612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DBF9-1DE4-4ADA-A9B2-EA1DD5C2C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739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DBF9-1DE4-4ADA-A9B2-EA1DD5C2C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37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904312" y="83671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FD6F00"/>
                </a:solidFill>
              </a:defRPr>
            </a:lvl1pPr>
          </a:lstStyle>
          <a:p>
            <a:fld id="{B10EDBF9-1DE4-4ADA-A9B2-EA1DD5C2C1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17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emf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em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emf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904312" y="836712"/>
            <a:ext cx="2844800" cy="365125"/>
          </a:xfrm>
        </p:spPr>
        <p:txBody>
          <a:bodyPr/>
          <a:lstStyle/>
          <a:p>
            <a:fld id="{B10EDBF9-1DE4-4ADA-A9B2-EA1DD5C2C17D}" type="slidenum">
              <a:rPr lang="ru-RU" smtClean="0"/>
              <a:t>1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7B97B7-6956-43B5-B2A5-F141FAFEA63C}"/>
              </a:ext>
            </a:extLst>
          </p:cNvPr>
          <p:cNvSpPr txBox="1"/>
          <p:nvPr/>
        </p:nvSpPr>
        <p:spPr>
          <a:xfrm>
            <a:off x="839416" y="2924944"/>
            <a:ext cx="10729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ДЕТАЛИ УСПЕШНОЙ </a:t>
            </a:r>
            <a:r>
              <a:rPr lang="ru-RU" sz="3600" b="1" dirty="0">
                <a:solidFill>
                  <a:schemeClr val="bg1"/>
                </a:solidFill>
              </a:rPr>
              <a:t>ОРГАНИЗАЦИИ СТЕРЕОФОТОГРАММЕТРИЧЕСКИХ </a:t>
            </a:r>
            <a:r>
              <a:rPr lang="ru-RU" sz="3600" b="1" dirty="0" smtClean="0">
                <a:solidFill>
                  <a:schemeClr val="bg1"/>
                </a:solidFill>
              </a:rPr>
              <a:t>РАБОТ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733256"/>
            <a:ext cx="12192000" cy="994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D6F00"/>
                </a:solidFill>
              </a:rPr>
              <a:t>2-</a:t>
            </a:r>
            <a:r>
              <a:rPr lang="ru-RU" b="1" dirty="0">
                <a:solidFill>
                  <a:srgbClr val="FD6F00"/>
                </a:solidFill>
              </a:rPr>
              <a:t>я</a:t>
            </a:r>
            <a:r>
              <a:rPr lang="ru-RU" b="1" dirty="0" smtClean="0">
                <a:solidFill>
                  <a:srgbClr val="FD6F00"/>
                </a:solidFill>
              </a:rPr>
              <a:t> Совместная конференция </a:t>
            </a:r>
          </a:p>
          <a:p>
            <a:pPr algn="ctr"/>
            <a:r>
              <a:rPr lang="ru-RU" b="1" dirty="0" smtClean="0">
                <a:solidFill>
                  <a:srgbClr val="FD6F00"/>
                </a:solidFill>
              </a:rPr>
              <a:t>«</a:t>
            </a:r>
            <a:r>
              <a:rPr lang="ru-RU" b="1" dirty="0">
                <a:solidFill>
                  <a:srgbClr val="FD6F00"/>
                </a:solidFill>
              </a:rPr>
              <a:t>ЦИФРОВАЯ РЕАЛЬНОСТЬ: космические и пространственные данные, технологии обработки</a:t>
            </a:r>
            <a:r>
              <a:rPr lang="ru-RU" b="1" dirty="0" smtClean="0">
                <a:solidFill>
                  <a:srgbClr val="FD6F00"/>
                </a:solidFill>
              </a:rPr>
              <a:t>»</a:t>
            </a:r>
          </a:p>
          <a:p>
            <a:pPr algn="ctr"/>
            <a:r>
              <a:rPr lang="ru-RU" b="1" dirty="0" smtClean="0">
                <a:solidFill>
                  <a:srgbClr val="FD6F00"/>
                </a:solidFill>
              </a:rPr>
              <a:t>12-15 сентября 2022 г., г. Санкт-Петербург</a:t>
            </a:r>
            <a:endParaRPr lang="ru-RU" b="1" dirty="0">
              <a:solidFill>
                <a:srgbClr val="FD6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2775346"/>
            <a:ext cx="12207070" cy="4082654"/>
          </a:xfrm>
          <a:prstGeom prst="rect">
            <a:avLst/>
          </a:prstGeom>
          <a:solidFill>
            <a:srgbClr val="19191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756643" y="-30386"/>
            <a:ext cx="90000" cy="491186"/>
          </a:xfrm>
          <a:prstGeom prst="rect">
            <a:avLst/>
          </a:prstGeom>
          <a:solidFill>
            <a:srgbClr val="FD6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623549" y="54868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D6F00"/>
                </a:solidFill>
                <a:cs typeface="Arial" pitchFamily="34" charset="0"/>
              </a:rPr>
              <a:t>10</a:t>
            </a:r>
            <a:endParaRPr lang="ru-RU" sz="2400" dirty="0">
              <a:solidFill>
                <a:srgbClr val="FD6F00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8BB31A9-ACF8-49EB-B2C7-068F17ADDC98}"/>
              </a:ext>
            </a:extLst>
          </p:cNvPr>
          <p:cNvSpPr txBox="1"/>
          <p:nvPr/>
        </p:nvSpPr>
        <p:spPr>
          <a:xfrm>
            <a:off x="191344" y="528995"/>
            <a:ext cx="10046556" cy="5749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>
                <a:solidFill>
                  <a:srgbClr val="191919"/>
                </a:solidFill>
              </a:rPr>
              <a:t>СТЕРЕОМОНИТОР </a:t>
            </a:r>
            <a:r>
              <a:rPr lang="en-US" sz="2800" b="1" dirty="0">
                <a:solidFill>
                  <a:srgbClr val="191919"/>
                </a:solidFill>
              </a:rPr>
              <a:t>SM1. </a:t>
            </a:r>
            <a:r>
              <a:rPr lang="ru-RU" sz="2800" b="1" dirty="0">
                <a:solidFill>
                  <a:srgbClr val="191919"/>
                </a:solidFill>
              </a:rPr>
              <a:t>География поставок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196752"/>
            <a:ext cx="1800000" cy="90000"/>
          </a:xfrm>
          <a:prstGeom prst="rect">
            <a:avLst/>
          </a:prstGeom>
          <a:solidFill>
            <a:srgbClr val="FD6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977F343-A487-4211-B684-088ADBDA7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064296"/>
            <a:ext cx="10009112" cy="5630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  <a:lum bright="-4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37" y="663424"/>
            <a:ext cx="1323489" cy="34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3633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916832"/>
            <a:ext cx="12207070" cy="4941168"/>
          </a:xfrm>
          <a:prstGeom prst="rect">
            <a:avLst/>
          </a:prstGeom>
          <a:solidFill>
            <a:srgbClr val="19191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756643" y="-30386"/>
            <a:ext cx="90000" cy="491186"/>
          </a:xfrm>
          <a:prstGeom prst="rect">
            <a:avLst/>
          </a:prstGeom>
          <a:solidFill>
            <a:srgbClr val="FD6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623549" y="54868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D6F00"/>
                </a:solidFill>
                <a:cs typeface="Arial" pitchFamily="34" charset="0"/>
              </a:rPr>
              <a:t>11</a:t>
            </a:r>
            <a:endParaRPr lang="ru-RU" sz="2400" dirty="0">
              <a:solidFill>
                <a:srgbClr val="FD6F00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8BB31A9-ACF8-49EB-B2C7-068F17ADDC98}"/>
              </a:ext>
            </a:extLst>
          </p:cNvPr>
          <p:cNvSpPr txBox="1"/>
          <p:nvPr/>
        </p:nvSpPr>
        <p:spPr>
          <a:xfrm>
            <a:off x="191344" y="528995"/>
            <a:ext cx="10046556" cy="5749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>
                <a:solidFill>
                  <a:srgbClr val="191919"/>
                </a:solidFill>
              </a:rPr>
              <a:t>ОБУЧЕНИЕ. ПОВЫШЕНИЕ </a:t>
            </a:r>
            <a:r>
              <a:rPr lang="ru-RU" sz="2800" b="1" dirty="0" smtClean="0">
                <a:solidFill>
                  <a:srgbClr val="191919"/>
                </a:solidFill>
              </a:rPr>
              <a:t>КВАЛИФИКАЦИИ</a:t>
            </a:r>
            <a:endParaRPr lang="ru-RU" sz="2800" b="1" dirty="0">
              <a:solidFill>
                <a:srgbClr val="19191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96752"/>
            <a:ext cx="1800000" cy="90000"/>
          </a:xfrm>
          <a:prstGeom prst="rect">
            <a:avLst/>
          </a:prstGeom>
          <a:solidFill>
            <a:srgbClr val="FD6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7" t="14689" b="4084"/>
          <a:stretch/>
        </p:blipFill>
        <p:spPr bwMode="auto">
          <a:xfrm>
            <a:off x="7097162" y="1571525"/>
            <a:ext cx="4704481" cy="329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67" y="2253293"/>
            <a:ext cx="837064" cy="4998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28" y="3256426"/>
            <a:ext cx="837064" cy="4968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67" y="4248762"/>
            <a:ext cx="837064" cy="4998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88" y="5244135"/>
            <a:ext cx="840043" cy="4968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44754" y="1916832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600" dirty="0">
                <a:solidFill>
                  <a:schemeClr val="bg1"/>
                </a:solidFill>
              </a:rPr>
              <a:t>Инструктаж пользователей ПО и </a:t>
            </a:r>
            <a:r>
              <a:rPr lang="ru-RU" sz="2600" dirty="0" smtClean="0">
                <a:solidFill>
                  <a:schemeClr val="bg1"/>
                </a:solidFill>
              </a:rPr>
              <a:t>оборудования</a:t>
            </a:r>
            <a:endParaRPr lang="ru-RU" sz="2600" dirty="0">
              <a:solidFill>
                <a:schemeClr val="bg1"/>
              </a:solidFill>
            </a:endParaRPr>
          </a:p>
          <a:p>
            <a:endParaRPr lang="ru-RU" sz="2600" dirty="0" smtClean="0">
              <a:solidFill>
                <a:schemeClr val="bg1"/>
              </a:solidFill>
            </a:endParaRPr>
          </a:p>
          <a:p>
            <a:r>
              <a:rPr lang="ru-RU" sz="2600" dirty="0" smtClean="0">
                <a:solidFill>
                  <a:schemeClr val="bg1"/>
                </a:solidFill>
              </a:rPr>
              <a:t>Информационно-консультационные семинары</a:t>
            </a:r>
            <a:endParaRPr lang="ru-RU" sz="2600" dirty="0">
              <a:solidFill>
                <a:schemeClr val="bg1"/>
              </a:solidFill>
            </a:endParaRPr>
          </a:p>
          <a:p>
            <a:endParaRPr lang="ru-RU" sz="2600" dirty="0" smtClean="0">
              <a:solidFill>
                <a:schemeClr val="bg1"/>
              </a:solidFill>
            </a:endParaRPr>
          </a:p>
          <a:p>
            <a:r>
              <a:rPr lang="ru-RU" sz="2600" dirty="0" smtClean="0">
                <a:solidFill>
                  <a:schemeClr val="bg1"/>
                </a:solidFill>
              </a:rPr>
              <a:t>Обучающие* семинары</a:t>
            </a:r>
            <a:endParaRPr lang="ru-RU" sz="2600" dirty="0">
              <a:solidFill>
                <a:schemeClr val="bg1"/>
              </a:solidFill>
            </a:endParaRPr>
          </a:p>
          <a:p>
            <a:endParaRPr lang="ru-RU" sz="2600" dirty="0" smtClean="0">
              <a:solidFill>
                <a:schemeClr val="bg1"/>
              </a:solidFill>
            </a:endParaRPr>
          </a:p>
          <a:p>
            <a:r>
              <a:rPr lang="ru-RU" sz="2600" dirty="0" smtClean="0">
                <a:solidFill>
                  <a:schemeClr val="bg1"/>
                </a:solidFill>
              </a:rPr>
              <a:t>Повышение </a:t>
            </a:r>
            <a:r>
              <a:rPr lang="ru-RU" sz="2600" dirty="0">
                <a:solidFill>
                  <a:schemeClr val="bg1"/>
                </a:solidFill>
              </a:rPr>
              <a:t>квалификации</a:t>
            </a:r>
            <a:r>
              <a:rPr lang="ru-RU" sz="2600" dirty="0" smtClean="0">
                <a:solidFill>
                  <a:schemeClr val="bg1"/>
                </a:solidFill>
              </a:rPr>
              <a:t>**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4754" y="5740960"/>
            <a:ext cx="110623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*В учебном классе (г. Екатеринбург) или, по договоренности, на территории Заказчика.</a:t>
            </a:r>
          </a:p>
          <a:p>
            <a:r>
              <a:rPr lang="ru-RU" dirty="0">
                <a:solidFill>
                  <a:schemeClr val="bg1"/>
                </a:solidFill>
              </a:rPr>
              <a:t>** Совместно с ООО «</a:t>
            </a:r>
            <a:r>
              <a:rPr lang="ru-RU" dirty="0" err="1">
                <a:solidFill>
                  <a:schemeClr val="bg1"/>
                </a:solidFill>
              </a:rPr>
              <a:t>ГеоКарт</a:t>
            </a:r>
            <a:r>
              <a:rPr lang="ru-RU" dirty="0">
                <a:solidFill>
                  <a:schemeClr val="bg1"/>
                </a:solidFill>
              </a:rPr>
              <a:t>». Лицензия на образовательную деятельность  № 20549 от 27.10.2021 выдана Министерством образования и молодежной политики Свердловской области.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1">
                <a:tint val="45000"/>
                <a:satMod val="400000"/>
              </a:schemeClr>
            </a:duotone>
            <a:lum bright="-4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37" y="663424"/>
            <a:ext cx="1323489" cy="34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4841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628800"/>
            <a:ext cx="12207070" cy="5229200"/>
          </a:xfrm>
          <a:prstGeom prst="rect">
            <a:avLst/>
          </a:prstGeom>
          <a:solidFill>
            <a:srgbClr val="19191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756643" y="-30386"/>
            <a:ext cx="90000" cy="491186"/>
          </a:xfrm>
          <a:prstGeom prst="rect">
            <a:avLst/>
          </a:prstGeom>
          <a:solidFill>
            <a:srgbClr val="FD6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623549" y="54868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D6F00"/>
                </a:solidFill>
                <a:cs typeface="Arial" pitchFamily="34" charset="0"/>
              </a:rPr>
              <a:t>12</a:t>
            </a:r>
            <a:endParaRPr lang="ru-RU" sz="2400" dirty="0">
              <a:solidFill>
                <a:srgbClr val="FD6F00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8BB31A9-ACF8-49EB-B2C7-068F17ADDC98}"/>
              </a:ext>
            </a:extLst>
          </p:cNvPr>
          <p:cNvSpPr txBox="1"/>
          <p:nvPr/>
        </p:nvSpPr>
        <p:spPr>
          <a:xfrm>
            <a:off x="191344" y="528995"/>
            <a:ext cx="10046556" cy="5749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 smtClean="0">
                <a:solidFill>
                  <a:srgbClr val="191919"/>
                </a:solidFill>
              </a:rPr>
              <a:t>ТЕМЫ ОБУЧАЮЩИХ МЕРОПРИЯТИЙ</a:t>
            </a:r>
            <a:endParaRPr lang="ru-RU" sz="2800" b="1" dirty="0">
              <a:solidFill>
                <a:srgbClr val="19191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96752"/>
            <a:ext cx="1800000" cy="90000"/>
          </a:xfrm>
          <a:prstGeom prst="rect">
            <a:avLst/>
          </a:prstGeom>
          <a:solidFill>
            <a:srgbClr val="FD6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737399" y="1673290"/>
            <a:ext cx="11306690" cy="50131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Tx/>
              <a:buFont typeface="Arial" pitchFamily="34" charset="0"/>
              <a:buNone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160725" algn="ctr" defTabSz="914400" rtl="0" eaLnBrk="1" latinLnBrk="0" hangingPunct="1">
              <a:spcBef>
                <a:spcPts val="0"/>
              </a:spcBef>
              <a:buSzTx/>
              <a:buFont typeface="Arial" pitchFamily="34" charset="0"/>
              <a:buNone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321449" algn="ctr" defTabSz="914400" rtl="0" eaLnBrk="1" latinLnBrk="0" hangingPunct="1">
              <a:spcBef>
                <a:spcPts val="0"/>
              </a:spcBef>
              <a:buSzTx/>
              <a:buFont typeface="Arial" pitchFamily="34" charset="0"/>
              <a:buNone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482175" algn="ctr" defTabSz="914400" rtl="0" eaLnBrk="1" latinLnBrk="0" hangingPunct="1">
              <a:spcBef>
                <a:spcPts val="0"/>
              </a:spcBef>
              <a:buSzTx/>
              <a:buFont typeface="Arial" pitchFamily="34" charset="0"/>
              <a:buNone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642899" algn="ctr" defTabSz="914400" rtl="0" eaLnBrk="1" latinLnBrk="0" hangingPunct="1">
              <a:spcBef>
                <a:spcPts val="0"/>
              </a:spcBef>
              <a:buSzTx/>
              <a:buFont typeface="Arial" pitchFamily="34" charset="0"/>
              <a:buNone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0" hangingPunct="0">
              <a:tabLst>
                <a:tab pos="450850" algn="l"/>
              </a:tabLst>
            </a:pPr>
            <a:r>
              <a:rPr lang="ru-RU" sz="2400" b="1" dirty="0" smtClean="0">
                <a:solidFill>
                  <a:srgbClr val="FD6F00"/>
                </a:solidFill>
                <a:ea typeface="Times New Roman" pitchFamily="18" charset="0"/>
                <a:cs typeface="Tahoma" pitchFamily="34" charset="0"/>
              </a:rPr>
              <a:t>ТЕХНОЛОГИЧЕСКОЕ  КОНСУЛЬТИРОВАНИЕ  ПО  ВОПРОСАМ</a:t>
            </a:r>
            <a:r>
              <a:rPr lang="ru-RU" sz="2400" dirty="0" smtClean="0">
                <a:solidFill>
                  <a:srgbClr val="FD6F00"/>
                </a:solidFill>
                <a:ea typeface="Times New Roman" pitchFamily="18" charset="0"/>
                <a:cs typeface="Tahoma" pitchFamily="34" charset="0"/>
              </a:rPr>
              <a:t>:</a:t>
            </a:r>
          </a:p>
          <a:p>
            <a:pPr marL="285750" indent="-285750" algn="l" eaLnBrk="0" hangingPunct="0">
              <a:buFont typeface="Arial" pitchFamily="34" charset="0"/>
              <a:buChar char="•"/>
              <a:tabLst>
                <a:tab pos="450850" algn="l"/>
              </a:tabLst>
            </a:pPr>
            <a:r>
              <a:rPr lang="ru-RU" sz="2400" dirty="0" smtClean="0">
                <a:solidFill>
                  <a:schemeClr val="bg1"/>
                </a:solidFill>
                <a:ea typeface="Times New Roman" pitchFamily="18" charset="0"/>
                <a:cs typeface="Tahoma" pitchFamily="34" charset="0"/>
              </a:rPr>
              <a:t>выбор технологии производства картографических работ</a:t>
            </a:r>
          </a:p>
          <a:p>
            <a:pPr marL="285750" indent="-285750" algn="l" eaLnBrk="0" hangingPunct="0">
              <a:buFont typeface="Arial" pitchFamily="34" charset="0"/>
              <a:buChar char="•"/>
              <a:tabLst>
                <a:tab pos="450850" algn="l"/>
              </a:tabLst>
            </a:pPr>
            <a:r>
              <a:rPr lang="ru-RU" sz="2400" dirty="0" smtClean="0">
                <a:solidFill>
                  <a:schemeClr val="bg1"/>
                </a:solidFill>
                <a:ea typeface="Times New Roman" pitchFamily="18" charset="0"/>
                <a:cs typeface="Tahoma" pitchFamily="34" charset="0"/>
              </a:rPr>
              <a:t>исходные данные для создания карт</a:t>
            </a:r>
          </a:p>
          <a:p>
            <a:pPr marL="285750" indent="-285750" algn="l" eaLnBrk="0" hangingPunct="0">
              <a:buFont typeface="Arial" pitchFamily="34" charset="0"/>
              <a:buChar char="•"/>
              <a:tabLst>
                <a:tab pos="450850" algn="l"/>
              </a:tabLst>
            </a:pPr>
            <a:r>
              <a:rPr lang="ru-RU" sz="2400" dirty="0" smtClean="0">
                <a:solidFill>
                  <a:schemeClr val="bg1"/>
                </a:solidFill>
                <a:ea typeface="Times New Roman" pitchFamily="18" charset="0"/>
                <a:cs typeface="Tahoma" pitchFamily="34" charset="0"/>
              </a:rPr>
              <a:t>программное обеспечение</a:t>
            </a:r>
          </a:p>
          <a:p>
            <a:pPr algn="l" eaLnBrk="0" hangingPunct="0">
              <a:tabLst>
                <a:tab pos="450850" algn="l"/>
              </a:tabLst>
            </a:pPr>
            <a:r>
              <a:rPr lang="ru-RU" sz="2400" b="1" dirty="0" smtClean="0">
                <a:solidFill>
                  <a:srgbClr val="FD6F00"/>
                </a:solidFill>
                <a:ea typeface="Times New Roman" pitchFamily="18" charset="0"/>
                <a:cs typeface="Tahoma" pitchFamily="34" charset="0"/>
              </a:rPr>
              <a:t>ОБУЧАЮЩИЕ  СЕМИНАРЫ  ДЛЯ  ПОЛЬЗОВАТЕЛЕЙ:</a:t>
            </a:r>
            <a:r>
              <a:rPr lang="ru-RU" sz="2400" dirty="0" smtClean="0">
                <a:solidFill>
                  <a:srgbClr val="FD6F00"/>
                </a:solidFill>
                <a:ea typeface="Times New Roman" pitchFamily="18" charset="0"/>
                <a:cs typeface="Tahoma" pitchFamily="34" charset="0"/>
              </a:rPr>
              <a:t> 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bg1"/>
                </a:solidFill>
                <a:cs typeface="Times New Roman" pitchFamily="18" charset="0"/>
              </a:rPr>
              <a:t>ЦФС </a:t>
            </a:r>
            <a:r>
              <a:rPr lang="en-US" sz="2400" dirty="0" smtClean="0">
                <a:solidFill>
                  <a:schemeClr val="bg1"/>
                </a:solidFill>
                <a:cs typeface="Times New Roman" pitchFamily="18" charset="0"/>
              </a:rPr>
              <a:t>PHOTOMOD</a:t>
            </a:r>
            <a:endParaRPr lang="ru-RU" sz="24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bg1"/>
                </a:solidFill>
                <a:cs typeface="Times New Roman" pitchFamily="18" charset="0"/>
              </a:rPr>
              <a:t>ГИС Панорама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bg1"/>
                </a:solidFill>
                <a:cs typeface="Times New Roman" pitchFamily="18" charset="0"/>
              </a:rPr>
              <a:t>ИС </a:t>
            </a:r>
            <a:r>
              <a:rPr lang="en-US" sz="2400" dirty="0" smtClean="0">
                <a:solidFill>
                  <a:schemeClr val="bg1"/>
                </a:solidFill>
                <a:cs typeface="Times New Roman" pitchFamily="18" charset="0"/>
              </a:rPr>
              <a:t>MapInfo</a:t>
            </a:r>
            <a:endParaRPr lang="ru-RU" sz="24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bg1"/>
                </a:solidFill>
                <a:cs typeface="Times New Roman" pitchFamily="18" charset="0"/>
              </a:rPr>
              <a:t>ГИС </a:t>
            </a:r>
            <a:r>
              <a:rPr lang="ru-RU" sz="2400" dirty="0" err="1" smtClean="0">
                <a:solidFill>
                  <a:schemeClr val="bg1"/>
                </a:solidFill>
                <a:cs typeface="Times New Roman" pitchFamily="18" charset="0"/>
              </a:rPr>
              <a:t>ИнГео</a:t>
            </a:r>
            <a:endParaRPr lang="ru-RU" sz="24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l"/>
            <a:r>
              <a:rPr lang="ru-RU" sz="2400" b="1" dirty="0" smtClean="0">
                <a:solidFill>
                  <a:srgbClr val="FD6F00"/>
                </a:solidFill>
              </a:rPr>
              <a:t>ПРОГРАММЫ  ПОВЫШЕНИЯ  КВАЛИФИКАЦИИ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Основы работы на ЦФС </a:t>
            </a:r>
            <a:r>
              <a:rPr lang="en-US" sz="2400" dirty="0" smtClean="0">
                <a:solidFill>
                  <a:schemeClr val="bg1"/>
                </a:solidFill>
              </a:rPr>
              <a:t>PHOTOMOD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Основы современной картографии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Современные геодезические работы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Фотограмметрия в управлении территориями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  <a:lum bright="-4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37" y="663424"/>
            <a:ext cx="1323489" cy="34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8049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628800"/>
            <a:ext cx="12207070" cy="5229200"/>
          </a:xfrm>
          <a:prstGeom prst="rect">
            <a:avLst/>
          </a:prstGeom>
          <a:solidFill>
            <a:srgbClr val="19191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756643" y="-30386"/>
            <a:ext cx="90000" cy="491186"/>
          </a:xfrm>
          <a:prstGeom prst="rect">
            <a:avLst/>
          </a:prstGeom>
          <a:solidFill>
            <a:srgbClr val="FD6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623549" y="54868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D6F00"/>
                </a:solidFill>
                <a:cs typeface="Arial" pitchFamily="34" charset="0"/>
              </a:rPr>
              <a:t>13</a:t>
            </a:r>
            <a:endParaRPr lang="ru-RU" sz="2400" dirty="0">
              <a:solidFill>
                <a:srgbClr val="FD6F00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8BB31A9-ACF8-49EB-B2C7-068F17ADDC98}"/>
              </a:ext>
            </a:extLst>
          </p:cNvPr>
          <p:cNvSpPr txBox="1"/>
          <p:nvPr/>
        </p:nvSpPr>
        <p:spPr>
          <a:xfrm>
            <a:off x="191344" y="528995"/>
            <a:ext cx="10046556" cy="5749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 smtClean="0">
                <a:solidFill>
                  <a:srgbClr val="191919"/>
                </a:solidFill>
              </a:rPr>
              <a:t>ТЕМЫ ОБУЧАЮЩИХ МЕРОПРИЯТИЙ</a:t>
            </a:r>
            <a:endParaRPr lang="ru-RU" sz="2800" b="1" dirty="0">
              <a:solidFill>
                <a:srgbClr val="19191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96752"/>
            <a:ext cx="1800000" cy="90000"/>
          </a:xfrm>
          <a:prstGeom prst="rect">
            <a:avLst/>
          </a:prstGeom>
          <a:solidFill>
            <a:srgbClr val="FD6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23391" y="2165908"/>
            <a:ext cx="1135634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D6F00"/>
                </a:solidFill>
              </a:rPr>
              <a:t>ИНФОРМАЦИОННО-КОНСУЛЬТАЦИОННЫЕ СЕМИНАРЫ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Топографическое дешифрирование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Редактирование карт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Классификация пространственной информации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3D-моделирование территорий и объектов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Беспилотная аэрофотосъемка и фотограмметрическая обработка полученных результатов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Фотограмметрия и дистанционное зондирование Земли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Муниципальные ГИС. Картографическое обеспечение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Стереотопографическая съемка рельефа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Основы стереофотограмметрических измерений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  <a:lum bright="-4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37" y="663424"/>
            <a:ext cx="1323489" cy="34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651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2780928"/>
            <a:ext cx="12207070" cy="4077072"/>
          </a:xfrm>
          <a:prstGeom prst="rect">
            <a:avLst/>
          </a:prstGeom>
          <a:solidFill>
            <a:srgbClr val="19191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756643" y="-30386"/>
            <a:ext cx="90000" cy="491186"/>
          </a:xfrm>
          <a:prstGeom prst="rect">
            <a:avLst/>
          </a:prstGeom>
          <a:solidFill>
            <a:srgbClr val="FD6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623549" y="54868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D6F00"/>
                </a:solidFill>
                <a:cs typeface="Arial" pitchFamily="34" charset="0"/>
              </a:rPr>
              <a:t>14</a:t>
            </a:r>
            <a:endParaRPr lang="ru-RU" sz="2400" dirty="0">
              <a:solidFill>
                <a:srgbClr val="FD6F00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8BB31A9-ACF8-49EB-B2C7-068F17ADDC98}"/>
              </a:ext>
            </a:extLst>
          </p:cNvPr>
          <p:cNvSpPr txBox="1"/>
          <p:nvPr/>
        </p:nvSpPr>
        <p:spPr>
          <a:xfrm>
            <a:off x="191344" y="528995"/>
            <a:ext cx="10046556" cy="5749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 smtClean="0">
                <a:solidFill>
                  <a:srgbClr val="191919"/>
                </a:solidFill>
              </a:rPr>
              <a:t>УДАЛЕННЫЙ СТЕРЕОКЛИЕНТ (ЦФС «</a:t>
            </a:r>
            <a:r>
              <a:rPr lang="en-US" sz="2800" b="1" dirty="0" smtClean="0">
                <a:solidFill>
                  <a:srgbClr val="191919"/>
                </a:solidFill>
              </a:rPr>
              <a:t>PHOTOMOD</a:t>
            </a:r>
            <a:r>
              <a:rPr lang="ru-RU" sz="2800" b="1" dirty="0" smtClean="0">
                <a:solidFill>
                  <a:srgbClr val="191919"/>
                </a:solidFill>
              </a:rPr>
              <a:t>», Ракурс)</a:t>
            </a:r>
            <a:endParaRPr lang="ru-RU" sz="2800" b="1" dirty="0">
              <a:solidFill>
                <a:srgbClr val="19191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96752"/>
            <a:ext cx="1800000" cy="90000"/>
          </a:xfrm>
          <a:prstGeom prst="rect">
            <a:avLst/>
          </a:prstGeom>
          <a:solidFill>
            <a:srgbClr val="FD6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C0B629D-E8FD-44E1-B9EE-72ABE370A69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1272470"/>
            <a:ext cx="3334860" cy="3963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76B034-34A9-4083-933C-C55A3AC2AD60}"/>
              </a:ext>
            </a:extLst>
          </p:cNvPr>
          <p:cNvSpPr txBox="1"/>
          <p:nvPr/>
        </p:nvSpPr>
        <p:spPr>
          <a:xfrm>
            <a:off x="7104112" y="5445223"/>
            <a:ext cx="3767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Технологическое консультирование</a:t>
            </a:r>
            <a:br>
              <a:rPr lang="ru-RU" sz="20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в условиях </a:t>
            </a:r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пандемии, </a:t>
            </a:r>
            <a:b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г</a:t>
            </a:r>
            <a:r>
              <a:rPr 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. Уфа, 2020 г.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7912346-4D52-4552-9FEB-DBA4E11746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2012462"/>
            <a:ext cx="4752528" cy="3026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BC4ABE4-F4CE-49EA-9A64-D45DF6147456}"/>
              </a:ext>
            </a:extLst>
          </p:cNvPr>
          <p:cNvSpPr txBox="1"/>
          <p:nvPr/>
        </p:nvSpPr>
        <p:spPr>
          <a:xfrm>
            <a:off x="1559496" y="5235731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Дистанционное обучение специалистов ФГБУ «Филиала кадастровой палаты»</a:t>
            </a:r>
          </a:p>
          <a:p>
            <a:r>
              <a:rPr lang="ru-RU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по Республике Башкортостан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1">
                <a:tint val="45000"/>
                <a:satMod val="400000"/>
              </a:schemeClr>
            </a:duotone>
            <a:lum bright="-4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37" y="663424"/>
            <a:ext cx="1323489" cy="34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4077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686" b="7178"/>
          <a:stretch/>
        </p:blipFill>
        <p:spPr>
          <a:xfrm>
            <a:off x="1" y="-1"/>
            <a:ext cx="12157356" cy="685800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6496A09-C990-47B2-A3B7-9A1C953403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191919"/>
              </a:clrFrom>
              <a:clrTo>
                <a:srgbClr val="19191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26" b="71511"/>
          <a:stretch/>
        </p:blipFill>
        <p:spPr>
          <a:xfrm>
            <a:off x="-38032" y="-15775"/>
            <a:ext cx="4910283" cy="195375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B2FEE7D-D277-4E6E-B7D1-EB4AF67C0142}"/>
              </a:ext>
            </a:extLst>
          </p:cNvPr>
          <p:cNvSpPr txBox="1">
            <a:spLocks/>
          </p:cNvSpPr>
          <p:nvPr/>
        </p:nvSpPr>
        <p:spPr>
          <a:xfrm>
            <a:off x="745305" y="4757781"/>
            <a:ext cx="4963941" cy="72871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БЛАГОДАРЮ ЗА ВНИМАНИЕ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FF74EC49-4949-4B1D-A83A-1F408C54DACE}"/>
              </a:ext>
            </a:extLst>
          </p:cNvPr>
          <p:cNvSpPr txBox="1">
            <a:spLocks/>
          </p:cNvSpPr>
          <p:nvPr/>
        </p:nvSpPr>
        <p:spPr>
          <a:xfrm>
            <a:off x="715351" y="5805264"/>
            <a:ext cx="9269709" cy="725077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dirty="0" smtClean="0">
                <a:solidFill>
                  <a:srgbClr val="FD6F00"/>
                </a:solidFill>
              </a:rPr>
              <a:t>Кобзева Елена Александровна </a:t>
            </a:r>
            <a:r>
              <a:rPr lang="en-US" sz="2200" dirty="0" smtClean="0">
                <a:solidFill>
                  <a:srgbClr val="FD6F00"/>
                </a:solidFill>
              </a:rPr>
              <a:t>kobzeva@usgik.ru</a:t>
            </a:r>
            <a:r>
              <a:rPr lang="ru-RU" sz="2000" dirty="0" smtClean="0">
                <a:solidFill>
                  <a:srgbClr val="FD6F00"/>
                </a:solidFill>
              </a:rPr>
              <a:t/>
            </a:r>
            <a:br>
              <a:rPr lang="ru-RU" sz="2000" dirty="0" smtClean="0">
                <a:solidFill>
                  <a:srgbClr val="FD6F00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г. Екатеринбург, ул. Фурманова, д. 127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www.usgik.ru </a:t>
            </a:r>
            <a:r>
              <a:rPr lang="ru-RU" sz="2000" dirty="0">
                <a:solidFill>
                  <a:schemeClr val="bg1"/>
                </a:solidFill>
              </a:rPr>
              <a:t>тел. 8(343) 219-95-99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FD6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-15070" y="2780928"/>
            <a:ext cx="12207070" cy="4082654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756643" y="-30386"/>
            <a:ext cx="90000" cy="491186"/>
          </a:xfrm>
          <a:prstGeom prst="rect">
            <a:avLst/>
          </a:prstGeom>
          <a:solidFill>
            <a:srgbClr val="FD6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623549" y="54868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D6F00"/>
                </a:solidFill>
                <a:cs typeface="Arial" pitchFamily="34" charset="0"/>
              </a:rPr>
              <a:t>3</a:t>
            </a:r>
            <a:endParaRPr lang="ru-RU" sz="2400" dirty="0">
              <a:solidFill>
                <a:srgbClr val="FD6F00"/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96752"/>
            <a:ext cx="1800000" cy="90000"/>
          </a:xfrm>
          <a:prstGeom prst="rect">
            <a:avLst/>
          </a:prstGeom>
          <a:solidFill>
            <a:srgbClr val="FD6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8BB31A9-ACF8-49EB-B2C7-068F17ADDC98}"/>
              </a:ext>
            </a:extLst>
          </p:cNvPr>
          <p:cNvSpPr txBox="1"/>
          <p:nvPr/>
        </p:nvSpPr>
        <p:spPr>
          <a:xfrm>
            <a:off x="542926" y="210822"/>
            <a:ext cx="8721426" cy="11264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>
                <a:solidFill>
                  <a:srgbClr val="191919"/>
                </a:solidFill>
              </a:rPr>
              <a:t>АНАЛИТИЧЕСКАЯ ФОТОТРИНАГУЛЯЦИЯ. </a:t>
            </a:r>
            <a:r>
              <a:rPr lang="ru-RU" sz="2800" b="1" dirty="0" smtClean="0">
                <a:solidFill>
                  <a:srgbClr val="191919"/>
                </a:solidFill>
              </a:rPr>
              <a:t/>
            </a:r>
            <a:br>
              <a:rPr lang="ru-RU" sz="2800" b="1" dirty="0" smtClean="0">
                <a:solidFill>
                  <a:srgbClr val="191919"/>
                </a:solidFill>
              </a:rPr>
            </a:br>
            <a:r>
              <a:rPr lang="ru-RU" sz="2800" b="1" dirty="0" smtClean="0">
                <a:solidFill>
                  <a:srgbClr val="191919"/>
                </a:solidFill>
              </a:rPr>
              <a:t>РАССТАНОВКА </a:t>
            </a:r>
            <a:r>
              <a:rPr lang="ru-RU" sz="2800" b="1" dirty="0">
                <a:solidFill>
                  <a:srgbClr val="191919"/>
                </a:solidFill>
              </a:rPr>
              <a:t>СВЯЗУЮЩИХ ТОЧЕК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  <a:lum bright="-4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37" y="663424"/>
            <a:ext cx="1323489" cy="34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900752" y="1583140"/>
            <a:ext cx="4757753" cy="5094867"/>
            <a:chOff x="900752" y="1583140"/>
            <a:chExt cx="4757753" cy="5094867"/>
          </a:xfrm>
        </p:grpSpPr>
        <p:sp>
          <p:nvSpPr>
            <p:cNvPr id="8" name="Полилиния 7"/>
            <p:cNvSpPr/>
            <p:nvPr/>
          </p:nvSpPr>
          <p:spPr>
            <a:xfrm>
              <a:off x="3807725" y="6059606"/>
              <a:ext cx="1037230" cy="586854"/>
            </a:xfrm>
            <a:custGeom>
              <a:avLst/>
              <a:gdLst>
                <a:gd name="connsiteX0" fmla="*/ 559559 w 1037230"/>
                <a:gd name="connsiteY0" fmla="*/ 0 h 586854"/>
                <a:gd name="connsiteX1" fmla="*/ 245660 w 1037230"/>
                <a:gd name="connsiteY1" fmla="*/ 54591 h 586854"/>
                <a:gd name="connsiteX2" fmla="*/ 0 w 1037230"/>
                <a:gd name="connsiteY2" fmla="*/ 491319 h 586854"/>
                <a:gd name="connsiteX3" fmla="*/ 259308 w 1037230"/>
                <a:gd name="connsiteY3" fmla="*/ 586854 h 586854"/>
                <a:gd name="connsiteX4" fmla="*/ 968991 w 1037230"/>
                <a:gd name="connsiteY4" fmla="*/ 559558 h 586854"/>
                <a:gd name="connsiteX5" fmla="*/ 1037230 w 1037230"/>
                <a:gd name="connsiteY5" fmla="*/ 272955 h 586854"/>
                <a:gd name="connsiteX6" fmla="*/ 545911 w 1037230"/>
                <a:gd name="connsiteY6" fmla="*/ 109182 h 586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7230" h="586854">
                  <a:moveTo>
                    <a:pt x="559559" y="0"/>
                  </a:moveTo>
                  <a:lnTo>
                    <a:pt x="245660" y="54591"/>
                  </a:lnTo>
                  <a:lnTo>
                    <a:pt x="0" y="491319"/>
                  </a:lnTo>
                  <a:lnTo>
                    <a:pt x="259308" y="586854"/>
                  </a:lnTo>
                  <a:lnTo>
                    <a:pt x="968991" y="559558"/>
                  </a:lnTo>
                  <a:lnTo>
                    <a:pt x="1037230" y="272955"/>
                  </a:lnTo>
                  <a:lnTo>
                    <a:pt x="545911" y="109182"/>
                  </a:lnTo>
                </a:path>
              </a:pathLst>
            </a:custGeom>
            <a:solidFill>
              <a:srgbClr val="FF00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889612" y="5295331"/>
              <a:ext cx="545910" cy="682388"/>
            </a:xfrm>
            <a:custGeom>
              <a:avLst/>
              <a:gdLst>
                <a:gd name="connsiteX0" fmla="*/ 245660 w 545910"/>
                <a:gd name="connsiteY0" fmla="*/ 0 h 682388"/>
                <a:gd name="connsiteX1" fmla="*/ 0 w 545910"/>
                <a:gd name="connsiteY1" fmla="*/ 491320 h 682388"/>
                <a:gd name="connsiteX2" fmla="*/ 259307 w 545910"/>
                <a:gd name="connsiteY2" fmla="*/ 682388 h 682388"/>
                <a:gd name="connsiteX3" fmla="*/ 545910 w 545910"/>
                <a:gd name="connsiteY3" fmla="*/ 150126 h 682388"/>
                <a:gd name="connsiteX4" fmla="*/ 423081 w 545910"/>
                <a:gd name="connsiteY4" fmla="*/ 27296 h 68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910" h="682388">
                  <a:moveTo>
                    <a:pt x="245660" y="0"/>
                  </a:moveTo>
                  <a:lnTo>
                    <a:pt x="0" y="491320"/>
                  </a:lnTo>
                  <a:lnTo>
                    <a:pt x="259307" y="682388"/>
                  </a:lnTo>
                  <a:lnTo>
                    <a:pt x="545910" y="150126"/>
                  </a:lnTo>
                  <a:lnTo>
                    <a:pt x="423081" y="27296"/>
                  </a:lnTo>
                </a:path>
              </a:pathLst>
            </a:custGeom>
            <a:solidFill>
              <a:srgbClr val="FF00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1323833" y="3466531"/>
              <a:ext cx="655092" cy="504968"/>
            </a:xfrm>
            <a:custGeom>
              <a:avLst/>
              <a:gdLst>
                <a:gd name="connsiteX0" fmla="*/ 13648 w 655092"/>
                <a:gd name="connsiteY0" fmla="*/ 40944 h 504968"/>
                <a:gd name="connsiteX1" fmla="*/ 0 w 655092"/>
                <a:gd name="connsiteY1" fmla="*/ 464024 h 504968"/>
                <a:gd name="connsiteX2" fmla="*/ 341194 w 655092"/>
                <a:gd name="connsiteY2" fmla="*/ 504968 h 504968"/>
                <a:gd name="connsiteX3" fmla="*/ 655092 w 655092"/>
                <a:gd name="connsiteY3" fmla="*/ 300251 h 504968"/>
                <a:gd name="connsiteX4" fmla="*/ 627797 w 655092"/>
                <a:gd name="connsiteY4" fmla="*/ 54591 h 504968"/>
                <a:gd name="connsiteX5" fmla="*/ 341194 w 655092"/>
                <a:gd name="connsiteY5" fmla="*/ 0 h 50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092" h="504968">
                  <a:moveTo>
                    <a:pt x="13648" y="40944"/>
                  </a:moveTo>
                  <a:lnTo>
                    <a:pt x="0" y="464024"/>
                  </a:lnTo>
                  <a:lnTo>
                    <a:pt x="341194" y="504968"/>
                  </a:lnTo>
                  <a:lnTo>
                    <a:pt x="655092" y="300251"/>
                  </a:lnTo>
                  <a:lnTo>
                    <a:pt x="627797" y="54591"/>
                  </a:lnTo>
                  <a:lnTo>
                    <a:pt x="341194" y="0"/>
                  </a:lnTo>
                </a:path>
              </a:pathLst>
            </a:custGeom>
            <a:solidFill>
              <a:srgbClr val="FF00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2634018" y="1719618"/>
              <a:ext cx="1037230" cy="696036"/>
            </a:xfrm>
            <a:custGeom>
              <a:avLst/>
              <a:gdLst>
                <a:gd name="connsiteX0" fmla="*/ 1037230 w 1037230"/>
                <a:gd name="connsiteY0" fmla="*/ 0 h 696036"/>
                <a:gd name="connsiteX1" fmla="*/ 0 w 1037230"/>
                <a:gd name="connsiteY1" fmla="*/ 13648 h 696036"/>
                <a:gd name="connsiteX2" fmla="*/ 0 w 1037230"/>
                <a:gd name="connsiteY2" fmla="*/ 272955 h 696036"/>
                <a:gd name="connsiteX3" fmla="*/ 232012 w 1037230"/>
                <a:gd name="connsiteY3" fmla="*/ 696036 h 696036"/>
                <a:gd name="connsiteX4" fmla="*/ 764275 w 1037230"/>
                <a:gd name="connsiteY4" fmla="*/ 545910 h 696036"/>
                <a:gd name="connsiteX5" fmla="*/ 968991 w 1037230"/>
                <a:gd name="connsiteY5" fmla="*/ 300251 h 69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7230" h="696036">
                  <a:moveTo>
                    <a:pt x="1037230" y="0"/>
                  </a:moveTo>
                  <a:lnTo>
                    <a:pt x="0" y="13648"/>
                  </a:lnTo>
                  <a:lnTo>
                    <a:pt x="0" y="272955"/>
                  </a:lnTo>
                  <a:lnTo>
                    <a:pt x="232012" y="696036"/>
                  </a:lnTo>
                  <a:lnTo>
                    <a:pt x="764275" y="545910"/>
                  </a:lnTo>
                  <a:lnTo>
                    <a:pt x="968991" y="300251"/>
                  </a:lnTo>
                </a:path>
              </a:pathLst>
            </a:custGeom>
            <a:solidFill>
              <a:srgbClr val="DE1212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D:\2022 09 Ракурс Санкт Петербург\12-09-2022_14-55-44\Тагил_общ.JP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7F7F7F"/>
                </a:clrFrom>
                <a:clrTo>
                  <a:srgbClr val="7F7F7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00" t="17177" r="29187" b="7907"/>
            <a:stretch/>
          </p:blipFill>
          <p:spPr bwMode="auto">
            <a:xfrm>
              <a:off x="1127448" y="1583140"/>
              <a:ext cx="4531057" cy="5094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олилиния 11"/>
            <p:cNvSpPr/>
            <p:nvPr/>
          </p:nvSpPr>
          <p:spPr>
            <a:xfrm>
              <a:off x="900752" y="5349922"/>
              <a:ext cx="1310185" cy="1282890"/>
            </a:xfrm>
            <a:custGeom>
              <a:avLst/>
              <a:gdLst>
                <a:gd name="connsiteX0" fmla="*/ 368490 w 1310185"/>
                <a:gd name="connsiteY0" fmla="*/ 0 h 1282890"/>
                <a:gd name="connsiteX1" fmla="*/ 368490 w 1310185"/>
                <a:gd name="connsiteY1" fmla="*/ 54591 h 1282890"/>
                <a:gd name="connsiteX2" fmla="*/ 805218 w 1310185"/>
                <a:gd name="connsiteY2" fmla="*/ 573206 h 1282890"/>
                <a:gd name="connsiteX3" fmla="*/ 1310185 w 1310185"/>
                <a:gd name="connsiteY3" fmla="*/ 832514 h 1282890"/>
                <a:gd name="connsiteX4" fmla="*/ 1064526 w 1310185"/>
                <a:gd name="connsiteY4" fmla="*/ 1228299 h 1282890"/>
                <a:gd name="connsiteX5" fmla="*/ 409433 w 1310185"/>
                <a:gd name="connsiteY5" fmla="*/ 1282890 h 1282890"/>
                <a:gd name="connsiteX6" fmla="*/ 0 w 1310185"/>
                <a:gd name="connsiteY6" fmla="*/ 955344 h 1282890"/>
                <a:gd name="connsiteX7" fmla="*/ 40944 w 1310185"/>
                <a:gd name="connsiteY7" fmla="*/ 354842 h 128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0185" h="1282890">
                  <a:moveTo>
                    <a:pt x="368490" y="0"/>
                  </a:moveTo>
                  <a:lnTo>
                    <a:pt x="368490" y="54591"/>
                  </a:lnTo>
                  <a:lnTo>
                    <a:pt x="805218" y="573206"/>
                  </a:lnTo>
                  <a:lnTo>
                    <a:pt x="1310185" y="832514"/>
                  </a:lnTo>
                  <a:lnTo>
                    <a:pt x="1064526" y="1228299"/>
                  </a:lnTo>
                  <a:lnTo>
                    <a:pt x="409433" y="1282890"/>
                  </a:lnTo>
                  <a:lnTo>
                    <a:pt x="0" y="955344"/>
                  </a:lnTo>
                  <a:lnTo>
                    <a:pt x="40944" y="354842"/>
                  </a:lnTo>
                </a:path>
              </a:pathLst>
            </a:custGeom>
            <a:solidFill>
              <a:srgbClr val="191919">
                <a:alpha val="89804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980708" y="1494662"/>
            <a:ext cx="4824536" cy="5220036"/>
          </a:xfrm>
          <a:prstGeom prst="rect">
            <a:avLst/>
          </a:prstGeom>
          <a:noFill/>
          <a:ln>
            <a:solidFill>
              <a:srgbClr val="FD6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927DA244-44AA-4B06-AB6C-3DD6E5582180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7362" r="15964" b="14339"/>
          <a:stretch/>
        </p:blipFill>
        <p:spPr>
          <a:xfrm>
            <a:off x="6023992" y="1927733"/>
            <a:ext cx="5940488" cy="426598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4D8756DE-E54E-413F-8278-71CA101306F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2636912"/>
            <a:ext cx="2608031" cy="3901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26741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  <a:lum bright="-4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37" y="663424"/>
            <a:ext cx="1323489" cy="34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-15070" y="2780928"/>
            <a:ext cx="12207070" cy="4082654"/>
          </a:xfrm>
          <a:prstGeom prst="rect">
            <a:avLst/>
          </a:prstGeom>
          <a:solidFill>
            <a:srgbClr val="19191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756643" y="-30386"/>
            <a:ext cx="90000" cy="491186"/>
          </a:xfrm>
          <a:prstGeom prst="rect">
            <a:avLst/>
          </a:prstGeom>
          <a:solidFill>
            <a:srgbClr val="FD6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623549" y="54868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D6F00"/>
                </a:solidFill>
                <a:cs typeface="Arial" pitchFamily="34" charset="0"/>
              </a:rPr>
              <a:t>2</a:t>
            </a:r>
            <a:endParaRPr lang="ru-RU" sz="2400" dirty="0">
              <a:solidFill>
                <a:srgbClr val="FD6F00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8BB31A9-ACF8-49EB-B2C7-068F17ADDC98}"/>
              </a:ext>
            </a:extLst>
          </p:cNvPr>
          <p:cNvSpPr txBox="1"/>
          <p:nvPr/>
        </p:nvSpPr>
        <p:spPr>
          <a:xfrm>
            <a:off x="542926" y="486602"/>
            <a:ext cx="8721426" cy="5749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 smtClean="0">
                <a:solidFill>
                  <a:srgbClr val="191919"/>
                </a:solidFill>
              </a:rPr>
              <a:t>ИЗМЕРЕНИЕ ОПОЗНАКОВ</a:t>
            </a:r>
            <a:endParaRPr lang="ru-RU" sz="2800" b="1" dirty="0">
              <a:solidFill>
                <a:srgbClr val="19191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96752"/>
            <a:ext cx="1800000" cy="90000"/>
          </a:xfrm>
          <a:prstGeom prst="rect">
            <a:avLst/>
          </a:prstGeom>
          <a:solidFill>
            <a:srgbClr val="FD6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154670" y="1916832"/>
            <a:ext cx="5760640" cy="3804857"/>
            <a:chOff x="154670" y="1916832"/>
            <a:chExt cx="5760640" cy="380485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A36F3536-7D04-44B0-838D-F9C3C3475EB5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50" t="4290" r="29918" b="17196"/>
            <a:stretch/>
          </p:blipFill>
          <p:spPr bwMode="auto">
            <a:xfrm>
              <a:off x="154670" y="2068828"/>
              <a:ext cx="2574950" cy="361537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0A85C476-1C97-4C91-BE31-9CA4C9B4A37E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7816" y="2106311"/>
              <a:ext cx="3047494" cy="3615378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154670" y="1916832"/>
              <a:ext cx="5760640" cy="3795469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219097" y="1916832"/>
            <a:ext cx="5760640" cy="3795469"/>
            <a:chOff x="6219097" y="1916832"/>
            <a:chExt cx="5760640" cy="3795469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4B6067BC-62CB-444F-BA48-F2D0CFDB1D19}"/>
                </a:ext>
              </a:extLst>
            </p:cNvPr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13"/>
            <a:stretch/>
          </p:blipFill>
          <p:spPr bwMode="auto">
            <a:xfrm>
              <a:off x="9046796" y="2106311"/>
              <a:ext cx="2932941" cy="359016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F84EBB3D-A68A-4211-885B-FEB9F8AF314C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4324" y="2078849"/>
              <a:ext cx="2650537" cy="3614557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6219097" y="1916832"/>
              <a:ext cx="5760640" cy="3795469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107987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2775346"/>
            <a:ext cx="12207070" cy="4082654"/>
          </a:xfrm>
          <a:prstGeom prst="rect">
            <a:avLst/>
          </a:prstGeom>
          <a:solidFill>
            <a:srgbClr val="19191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756643" y="-30386"/>
            <a:ext cx="90000" cy="491186"/>
          </a:xfrm>
          <a:prstGeom prst="rect">
            <a:avLst/>
          </a:prstGeom>
          <a:solidFill>
            <a:srgbClr val="FD6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623549" y="54868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D6F00"/>
                </a:solidFill>
                <a:cs typeface="Arial" pitchFamily="34" charset="0"/>
              </a:rPr>
              <a:t>4</a:t>
            </a:r>
            <a:endParaRPr lang="ru-RU" sz="2400" dirty="0">
              <a:solidFill>
                <a:srgbClr val="FD6F00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8BB31A9-ACF8-49EB-B2C7-068F17ADDC98}"/>
              </a:ext>
            </a:extLst>
          </p:cNvPr>
          <p:cNvSpPr txBox="1"/>
          <p:nvPr/>
        </p:nvSpPr>
        <p:spPr>
          <a:xfrm>
            <a:off x="542926" y="486602"/>
            <a:ext cx="8721426" cy="5749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 smtClean="0">
                <a:solidFill>
                  <a:srgbClr val="191919"/>
                </a:solidFill>
              </a:rPr>
              <a:t>ПРАВКА ЦИФРОВОЙ МОДЕЛИ РЕЛЬЕФА</a:t>
            </a:r>
            <a:endParaRPr lang="ru-RU" sz="2800" b="1" dirty="0">
              <a:solidFill>
                <a:srgbClr val="19191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96752"/>
            <a:ext cx="1800000" cy="90000"/>
          </a:xfrm>
          <a:prstGeom prst="rect">
            <a:avLst/>
          </a:prstGeom>
          <a:solidFill>
            <a:srgbClr val="FD6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7E3F5FB-D231-4FF0-8F08-CDDA27A33FB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198" y="1988840"/>
            <a:ext cx="5212826" cy="3141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2155D709-587B-486C-A918-3BED0C63E90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27" y="2020780"/>
            <a:ext cx="5212826" cy="3168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6A9710F-BB64-41ED-8182-94CAE6671574}"/>
              </a:ext>
            </a:extLst>
          </p:cNvPr>
          <p:cNvSpPr txBox="1"/>
          <p:nvPr/>
        </p:nvSpPr>
        <p:spPr>
          <a:xfrm>
            <a:off x="519282" y="5591027"/>
            <a:ext cx="52128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Автоматически построенная ЦМР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A504429-3775-4986-B607-1BA9D57F0A72}"/>
              </a:ext>
            </a:extLst>
          </p:cNvPr>
          <p:cNvSpPr txBox="1"/>
          <p:nvPr/>
        </p:nvSpPr>
        <p:spPr>
          <a:xfrm>
            <a:off x="6386797" y="5571628"/>
            <a:ext cx="52128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Исправленная по стереопарам </a:t>
            </a:r>
            <a:r>
              <a:rPr lang="ru-RU" sz="2000" dirty="0">
                <a:solidFill>
                  <a:schemeClr val="bg1"/>
                </a:solidFill>
              </a:rPr>
              <a:t>ЦМР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1">
                <a:tint val="45000"/>
                <a:satMod val="400000"/>
              </a:schemeClr>
            </a:duotone>
            <a:lum bright="-4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37" y="663424"/>
            <a:ext cx="1323489" cy="34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0659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2802963"/>
            <a:ext cx="7047174" cy="4082654"/>
          </a:xfrm>
          <a:prstGeom prst="rect">
            <a:avLst/>
          </a:prstGeom>
          <a:solidFill>
            <a:srgbClr val="19191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756643" y="-30386"/>
            <a:ext cx="90000" cy="491186"/>
          </a:xfrm>
          <a:prstGeom prst="rect">
            <a:avLst/>
          </a:prstGeom>
          <a:solidFill>
            <a:srgbClr val="FD6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623549" y="54868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D6F00"/>
                </a:solidFill>
                <a:cs typeface="Arial" pitchFamily="34" charset="0"/>
              </a:rPr>
              <a:t>5</a:t>
            </a:r>
            <a:endParaRPr lang="ru-RU" sz="2400" dirty="0">
              <a:solidFill>
                <a:srgbClr val="FD6F00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8BB31A9-ACF8-49EB-B2C7-068F17ADDC98}"/>
              </a:ext>
            </a:extLst>
          </p:cNvPr>
          <p:cNvSpPr txBox="1"/>
          <p:nvPr/>
        </p:nvSpPr>
        <p:spPr>
          <a:xfrm>
            <a:off x="510562" y="464937"/>
            <a:ext cx="9333223" cy="5749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>
                <a:solidFill>
                  <a:srgbClr val="191919"/>
                </a:solidFill>
              </a:rPr>
              <a:t>ОПРЕДЕЛЕНИЕ </a:t>
            </a:r>
            <a:r>
              <a:rPr lang="ru-RU" sz="2800" b="1" dirty="0" smtClean="0">
                <a:solidFill>
                  <a:srgbClr val="191919"/>
                </a:solidFill>
              </a:rPr>
              <a:t>КООРДИНАТ ОБЪЕКТОВ НЕДВИЖИМОСТИ</a:t>
            </a:r>
            <a:endParaRPr lang="ru-RU" sz="2800" b="1" dirty="0">
              <a:solidFill>
                <a:srgbClr val="19191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96752"/>
            <a:ext cx="1800000" cy="90000"/>
          </a:xfrm>
          <a:prstGeom prst="rect">
            <a:avLst/>
          </a:prstGeom>
          <a:solidFill>
            <a:srgbClr val="FD6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960096" y="2794353"/>
            <a:ext cx="5231904" cy="4082654"/>
          </a:xfrm>
          <a:prstGeom prst="rect">
            <a:avLst/>
          </a:prstGeom>
          <a:solidFill>
            <a:srgbClr val="19191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236630" y="1902084"/>
            <a:ext cx="6259584" cy="4667250"/>
            <a:chOff x="236630" y="1869743"/>
            <a:chExt cx="6259584" cy="466725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8BE79B92-EAC1-4C04-ACA2-14A9776830DE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524100" y="2649523"/>
              <a:ext cx="4648200" cy="31267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63C8ACE4-D540-4B86-B861-0962A28A21D5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30334" y="2671113"/>
              <a:ext cx="4667250" cy="306451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97F51ED-747C-4C4B-8462-FC88768D3B43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13658" r="21925" b="3368"/>
          <a:stretch/>
        </p:blipFill>
        <p:spPr>
          <a:xfrm>
            <a:off x="7438764" y="1869743"/>
            <a:ext cx="4175805" cy="4680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вал 2"/>
          <p:cNvSpPr/>
          <p:nvPr/>
        </p:nvSpPr>
        <p:spPr>
          <a:xfrm>
            <a:off x="9519114" y="2924944"/>
            <a:ext cx="1534408" cy="1440160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989179" y="4544002"/>
            <a:ext cx="1534408" cy="1440160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058486" y="4418762"/>
            <a:ext cx="1534408" cy="1440160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1">
                <a:tint val="45000"/>
                <a:satMod val="400000"/>
              </a:schemeClr>
            </a:duotone>
            <a:lum bright="-4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37" y="663424"/>
            <a:ext cx="1323489" cy="34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4621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2775346"/>
            <a:ext cx="12207070" cy="4082654"/>
          </a:xfrm>
          <a:prstGeom prst="rect">
            <a:avLst/>
          </a:prstGeom>
          <a:solidFill>
            <a:srgbClr val="19191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756643" y="-30386"/>
            <a:ext cx="90000" cy="491186"/>
          </a:xfrm>
          <a:prstGeom prst="rect">
            <a:avLst/>
          </a:prstGeom>
          <a:solidFill>
            <a:srgbClr val="FD6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623549" y="54868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D6F00"/>
                </a:solidFill>
                <a:cs typeface="Arial" pitchFamily="34" charset="0"/>
              </a:rPr>
              <a:t>6</a:t>
            </a:r>
            <a:endParaRPr lang="ru-RU" sz="2400" dirty="0">
              <a:solidFill>
                <a:srgbClr val="FD6F00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8BB31A9-ACF8-49EB-B2C7-068F17ADDC98}"/>
              </a:ext>
            </a:extLst>
          </p:cNvPr>
          <p:cNvSpPr txBox="1"/>
          <p:nvPr/>
        </p:nvSpPr>
        <p:spPr>
          <a:xfrm>
            <a:off x="191344" y="528995"/>
            <a:ext cx="10046556" cy="5749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>
                <a:solidFill>
                  <a:srgbClr val="191919"/>
                </a:solidFill>
              </a:rPr>
              <a:t>ТОПОСЪЕМКА В КРУПНЫХ МАСШТАБАХ </a:t>
            </a:r>
            <a:endParaRPr lang="ru-RU" sz="2800" b="1" dirty="0" smtClean="0">
              <a:solidFill>
                <a:srgbClr val="19191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96752"/>
            <a:ext cx="1800000" cy="90000"/>
          </a:xfrm>
          <a:prstGeom prst="rect">
            <a:avLst/>
          </a:prstGeom>
          <a:solidFill>
            <a:srgbClr val="FD6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7CABFF8-979E-4E2A-8462-FA2ADD90D26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036" y="1618689"/>
            <a:ext cx="7101205" cy="4834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8904312" y="5242379"/>
            <a:ext cx="11160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1:500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1:1000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1:2000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  <a:lum bright="-4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37" y="663424"/>
            <a:ext cx="1323489" cy="34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8692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2775346"/>
            <a:ext cx="12207070" cy="4082654"/>
          </a:xfrm>
          <a:prstGeom prst="rect">
            <a:avLst/>
          </a:prstGeom>
          <a:solidFill>
            <a:srgbClr val="19191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756643" y="-30386"/>
            <a:ext cx="90000" cy="491186"/>
          </a:xfrm>
          <a:prstGeom prst="rect">
            <a:avLst/>
          </a:prstGeom>
          <a:solidFill>
            <a:srgbClr val="FD6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623549" y="54868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D6F00"/>
                </a:solidFill>
                <a:cs typeface="Arial" pitchFamily="34" charset="0"/>
              </a:rPr>
              <a:t>7</a:t>
            </a:r>
            <a:endParaRPr lang="ru-RU" sz="2400" dirty="0">
              <a:solidFill>
                <a:srgbClr val="FD6F00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8BB31A9-ACF8-49EB-B2C7-068F17ADDC98}"/>
              </a:ext>
            </a:extLst>
          </p:cNvPr>
          <p:cNvSpPr txBox="1"/>
          <p:nvPr/>
        </p:nvSpPr>
        <p:spPr>
          <a:xfrm>
            <a:off x="542926" y="486602"/>
            <a:ext cx="8721426" cy="5749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 smtClean="0">
                <a:solidFill>
                  <a:srgbClr val="191919"/>
                </a:solidFill>
              </a:rPr>
              <a:t>ЛЕСОТАКСАЦИЯ</a:t>
            </a:r>
            <a:endParaRPr lang="ru-RU" sz="2800" b="1" dirty="0">
              <a:solidFill>
                <a:srgbClr val="19191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96752"/>
            <a:ext cx="1800000" cy="90000"/>
          </a:xfrm>
          <a:prstGeom prst="rect">
            <a:avLst/>
          </a:prstGeom>
          <a:solidFill>
            <a:srgbClr val="FD6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D3E1592-6BBF-41E2-AF14-E22C229E2E3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22991" y="1553050"/>
            <a:ext cx="5940425" cy="49333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D0ED7E9-5FC5-41C1-AA60-D8C0BD5135A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98" y="1767203"/>
            <a:ext cx="4821555" cy="41802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1">
                <a:tint val="45000"/>
                <a:satMod val="400000"/>
              </a:schemeClr>
            </a:duotone>
            <a:lum bright="-4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37" y="663424"/>
            <a:ext cx="1323489" cy="34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9412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2775346"/>
            <a:ext cx="12207070" cy="4082654"/>
          </a:xfrm>
          <a:prstGeom prst="rect">
            <a:avLst/>
          </a:prstGeom>
          <a:solidFill>
            <a:srgbClr val="19191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756643" y="-30386"/>
            <a:ext cx="90000" cy="491186"/>
          </a:xfrm>
          <a:prstGeom prst="rect">
            <a:avLst/>
          </a:prstGeom>
          <a:solidFill>
            <a:srgbClr val="FD6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623549" y="54868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D6F00"/>
                </a:solidFill>
                <a:cs typeface="Arial" pitchFamily="34" charset="0"/>
              </a:rPr>
              <a:t>8</a:t>
            </a:r>
            <a:endParaRPr lang="ru-RU" sz="2400" dirty="0">
              <a:solidFill>
                <a:srgbClr val="FD6F00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8BB31A9-ACF8-49EB-B2C7-068F17ADDC98}"/>
              </a:ext>
            </a:extLst>
          </p:cNvPr>
          <p:cNvSpPr txBox="1"/>
          <p:nvPr/>
        </p:nvSpPr>
        <p:spPr>
          <a:xfrm>
            <a:off x="191344" y="528995"/>
            <a:ext cx="10046556" cy="5749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 smtClean="0">
                <a:solidFill>
                  <a:srgbClr val="191919"/>
                </a:solidFill>
              </a:rPr>
              <a:t>ТРЕБОВАНИЯ К КОМПЬЮТЕРУ</a:t>
            </a:r>
            <a:endParaRPr lang="ru-RU" sz="2800" b="1" dirty="0">
              <a:solidFill>
                <a:srgbClr val="19191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96752"/>
            <a:ext cx="1800000" cy="90000"/>
          </a:xfrm>
          <a:prstGeom prst="rect">
            <a:avLst/>
          </a:prstGeom>
          <a:solidFill>
            <a:srgbClr val="FD6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  <a:lum bright="-4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37" y="663424"/>
            <a:ext cx="1323489" cy="34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094456"/>
              </p:ext>
            </p:extLst>
          </p:nvPr>
        </p:nvGraphicFramePr>
        <p:xfrm>
          <a:off x="1883063" y="1899046"/>
          <a:ext cx="9740485" cy="4410275"/>
        </p:xfrm>
        <a:graphic>
          <a:graphicData uri="http://schemas.openxmlformats.org/drawingml/2006/table">
            <a:tbl>
              <a:tblPr/>
              <a:tblGrid>
                <a:gridCol w="3461980"/>
                <a:gridCol w="3199229"/>
                <a:gridCol w="3079276"/>
              </a:tblGrid>
              <a:tr h="138060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2800" b="1" dirty="0" smtClean="0">
                          <a:effectLst/>
                          <a:latin typeface="+mn-lt"/>
                        </a:rPr>
                        <a:t>Параметр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66675" marR="66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Рабочее место </a:t>
                      </a:r>
                      <a:r>
                        <a:rPr lang="ru-RU" sz="2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стереорисовщика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66675" marR="66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Полная </a:t>
                      </a:r>
                      <a:r>
                        <a:rPr lang="ru-RU" sz="28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фотограмметри-ческая</a:t>
                      </a:r>
                      <a:r>
                        <a:rPr lang="ru-RU" sz="28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обработка</a:t>
                      </a:r>
                      <a:endParaRPr lang="en-US" sz="2800" b="1" dirty="0">
                        <a:effectLst/>
                        <a:latin typeface="+mn-lt"/>
                      </a:endParaRPr>
                    </a:p>
                  </a:txBody>
                  <a:tcPr marL="66675" marR="66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710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Процессор 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(количество ядер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2800" dirty="0">
                        <a:effectLst/>
                        <a:latin typeface="+mn-lt"/>
                      </a:endParaRPr>
                    </a:p>
                  </a:txBody>
                  <a:tcPr marL="66675" marR="66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Intel I3</a:t>
                      </a:r>
                      <a:b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(2 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ядер)</a:t>
                      </a:r>
                      <a:endParaRPr lang="ru-RU" sz="2800" dirty="0">
                        <a:effectLst/>
                        <a:latin typeface="+mn-lt"/>
                      </a:endParaRPr>
                    </a:p>
                  </a:txBody>
                  <a:tcPr marL="66675" marR="66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sz="28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Intel I7</a:t>
                      </a:r>
                      <a:br>
                        <a:rPr lang="nn-NO" sz="28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nn-NO" sz="28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(от 6 ядер)</a:t>
                      </a:r>
                      <a:endParaRPr lang="nn-NO" sz="2800">
                        <a:effectLst/>
                        <a:latin typeface="+mn-lt"/>
                      </a:endParaRPr>
                    </a:p>
                  </a:txBody>
                  <a:tcPr marL="66675" marR="66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195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RAM</a:t>
                      </a:r>
                      <a:endParaRPr lang="en-US" sz="2800">
                        <a:effectLst/>
                        <a:latin typeface="+mn-lt"/>
                      </a:endParaRPr>
                    </a:p>
                  </a:txBody>
                  <a:tcPr marL="66675" marR="66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8 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или более</a:t>
                      </a:r>
                      <a:endParaRPr lang="en-US" sz="2800" dirty="0">
                        <a:effectLst/>
                        <a:latin typeface="+mn-lt"/>
                      </a:endParaRPr>
                    </a:p>
                  </a:txBody>
                  <a:tcPr marL="66675" marR="66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32 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или более</a:t>
                      </a:r>
                      <a:endParaRPr lang="en-US" sz="2800" dirty="0">
                        <a:effectLst/>
                        <a:latin typeface="+mn-lt"/>
                      </a:endParaRPr>
                    </a:p>
                  </a:txBody>
                  <a:tcPr marL="66675" marR="66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0608"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Видеокарта</a:t>
                      </a:r>
                      <a:endParaRPr lang="ru-RU" sz="2800">
                        <a:effectLst/>
                        <a:latin typeface="+mn-lt"/>
                      </a:endParaRPr>
                    </a:p>
                  </a:txBody>
                  <a:tcPr marL="66675" marR="66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Nvidia Quadro P400 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или выше</a:t>
                      </a:r>
                      <a:endParaRPr lang="pt-BR" sz="2800" dirty="0">
                        <a:effectLst/>
                        <a:latin typeface="+mn-lt"/>
                      </a:endParaRPr>
                    </a:p>
                  </a:txBody>
                  <a:tcPr marL="66675" marR="66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Nvidia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Geforce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1070 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или выше</a:t>
                      </a:r>
                      <a:endParaRPr lang="en-US" sz="2800" dirty="0">
                        <a:effectLst/>
                        <a:latin typeface="+mn-lt"/>
                      </a:endParaRPr>
                    </a:p>
                  </a:txBody>
                  <a:tcPr marL="66675" marR="66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5539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2775346"/>
            <a:ext cx="12207070" cy="4082654"/>
          </a:xfrm>
          <a:prstGeom prst="rect">
            <a:avLst/>
          </a:prstGeom>
          <a:solidFill>
            <a:srgbClr val="19191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756643" y="-30386"/>
            <a:ext cx="90000" cy="491186"/>
          </a:xfrm>
          <a:prstGeom prst="rect">
            <a:avLst/>
          </a:prstGeom>
          <a:solidFill>
            <a:srgbClr val="FD6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623549" y="54868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D6F00"/>
                </a:solidFill>
                <a:cs typeface="Arial" pitchFamily="34" charset="0"/>
              </a:rPr>
              <a:t>9</a:t>
            </a:r>
            <a:endParaRPr lang="ru-RU" sz="2400" dirty="0">
              <a:solidFill>
                <a:srgbClr val="FD6F00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8BB31A9-ACF8-49EB-B2C7-068F17ADDC98}"/>
              </a:ext>
            </a:extLst>
          </p:cNvPr>
          <p:cNvSpPr txBox="1"/>
          <p:nvPr/>
        </p:nvSpPr>
        <p:spPr>
          <a:xfrm>
            <a:off x="191344" y="528995"/>
            <a:ext cx="10046556" cy="5749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>
                <a:solidFill>
                  <a:srgbClr val="191919"/>
                </a:solidFill>
              </a:rPr>
              <a:t>СТЕРЕОМОНИТОР </a:t>
            </a:r>
            <a:r>
              <a:rPr lang="en-US" sz="2800" b="1" dirty="0" smtClean="0">
                <a:solidFill>
                  <a:srgbClr val="191919"/>
                </a:solidFill>
              </a:rPr>
              <a:t>SM1</a:t>
            </a:r>
            <a:endParaRPr lang="ru-RU" sz="2800" b="1" dirty="0">
              <a:solidFill>
                <a:srgbClr val="19191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96752"/>
            <a:ext cx="1800000" cy="90000"/>
          </a:xfrm>
          <a:prstGeom prst="rect">
            <a:avLst/>
          </a:prstGeom>
          <a:solidFill>
            <a:srgbClr val="FD6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787" y="1548106"/>
            <a:ext cx="6601762" cy="4401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7D47607-1D95-45B3-A934-8BB22B6702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14" y="4581128"/>
            <a:ext cx="3662546" cy="2059180"/>
          </a:xfrm>
          <a:prstGeom prst="rect">
            <a:avLst/>
          </a:prstGeom>
          <a:ln>
            <a:solidFill>
              <a:srgbClr val="FD6F00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9096418-7A1F-4054-994B-1E576DA823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5" r="4438" b="5534"/>
          <a:stretch/>
        </p:blipFill>
        <p:spPr>
          <a:xfrm>
            <a:off x="373855" y="1700808"/>
            <a:ext cx="3630305" cy="26281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BE9B18BB-5930-4647-9F66-5A7511F0BF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0" t="46090" r="16676" b="20970"/>
          <a:stretch/>
        </p:blipFill>
        <p:spPr>
          <a:xfrm>
            <a:off x="324204" y="1587266"/>
            <a:ext cx="3679956" cy="2741712"/>
          </a:xfrm>
          <a:prstGeom prst="rect">
            <a:avLst/>
          </a:prstGeom>
          <a:ln>
            <a:solidFill>
              <a:srgbClr val="FD6F0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tx1">
                <a:tint val="45000"/>
                <a:satMod val="400000"/>
              </a:schemeClr>
            </a:duotone>
            <a:lum bright="-4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37" y="663424"/>
            <a:ext cx="1323489" cy="34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2859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35257</TotalTime>
  <Words>274</Words>
  <Application>Microsoft Office PowerPoint</Application>
  <PresentationFormat>Произвольный</PresentationFormat>
  <Paragraphs>100</Paragraphs>
  <Slides>15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презентации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Струнина Елена</dc:creator>
  <cp:lastModifiedBy>user</cp:lastModifiedBy>
  <cp:revision>341</cp:revision>
  <dcterms:created xsi:type="dcterms:W3CDTF">2019-12-02T11:17:29Z</dcterms:created>
  <dcterms:modified xsi:type="dcterms:W3CDTF">2022-09-13T05:43:56Z</dcterms:modified>
</cp:coreProperties>
</file>