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32"/>
  </p:notesMasterIdLst>
  <p:sldIdLst>
    <p:sldId id="322" r:id="rId2"/>
    <p:sldId id="272" r:id="rId3"/>
    <p:sldId id="273" r:id="rId4"/>
    <p:sldId id="293" r:id="rId5"/>
    <p:sldId id="274" r:id="rId6"/>
    <p:sldId id="299" r:id="rId7"/>
    <p:sldId id="277" r:id="rId8"/>
    <p:sldId id="275" r:id="rId9"/>
    <p:sldId id="300" r:id="rId10"/>
    <p:sldId id="302" r:id="rId11"/>
    <p:sldId id="326" r:id="rId12"/>
    <p:sldId id="304" r:id="rId13"/>
    <p:sldId id="309" r:id="rId14"/>
    <p:sldId id="303" r:id="rId15"/>
    <p:sldId id="307" r:id="rId16"/>
    <p:sldId id="308" r:id="rId17"/>
    <p:sldId id="310" r:id="rId18"/>
    <p:sldId id="314" r:id="rId19"/>
    <p:sldId id="315" r:id="rId20"/>
    <p:sldId id="301" r:id="rId21"/>
    <p:sldId id="316" r:id="rId22"/>
    <p:sldId id="323" r:id="rId23"/>
    <p:sldId id="313" r:id="rId24"/>
    <p:sldId id="291" r:id="rId25"/>
    <p:sldId id="319" r:id="rId26"/>
    <p:sldId id="320" r:id="rId27"/>
    <p:sldId id="321" r:id="rId28"/>
    <p:sldId id="325" r:id="rId29"/>
    <p:sldId id="292" r:id="rId30"/>
    <p:sldId id="31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846" userDrawn="1">
          <p15:clr>
            <a:srgbClr val="A4A3A4"/>
          </p15:clr>
        </p15:guide>
        <p15:guide id="5" pos="1277" userDrawn="1">
          <p15:clr>
            <a:srgbClr val="A4A3A4"/>
          </p15:clr>
        </p15:guide>
        <p15:guide id="6" pos="1708" userDrawn="1">
          <p15:clr>
            <a:srgbClr val="A4A3A4"/>
          </p15:clr>
        </p15:guide>
        <p15:guide id="7" pos="2139" userDrawn="1">
          <p15:clr>
            <a:srgbClr val="A4A3A4"/>
          </p15:clr>
        </p15:guide>
        <p15:guide id="8" pos="2570" userDrawn="1">
          <p15:clr>
            <a:srgbClr val="A4A3A4"/>
          </p15:clr>
        </p15:guide>
        <p15:guide id="9" pos="3001" userDrawn="1">
          <p15:clr>
            <a:srgbClr val="A4A3A4"/>
          </p15:clr>
        </p15:guide>
        <p15:guide id="10" pos="3432" userDrawn="1">
          <p15:clr>
            <a:srgbClr val="A4A3A4"/>
          </p15:clr>
        </p15:guide>
        <p15:guide id="11" pos="4271" userDrawn="1">
          <p15:clr>
            <a:srgbClr val="A4A3A4"/>
          </p15:clr>
        </p15:guide>
        <p15:guide id="12" pos="4702" userDrawn="1">
          <p15:clr>
            <a:srgbClr val="A4A3A4"/>
          </p15:clr>
        </p15:guide>
        <p15:guide id="13" pos="5133" userDrawn="1">
          <p15:clr>
            <a:srgbClr val="A4A3A4"/>
          </p15:clr>
        </p15:guide>
        <p15:guide id="14" pos="5564" userDrawn="1">
          <p15:clr>
            <a:srgbClr val="A4A3A4"/>
          </p15:clr>
        </p15:guide>
        <p15:guide id="15" pos="5972" userDrawn="1">
          <p15:clr>
            <a:srgbClr val="A4A3A4"/>
          </p15:clr>
        </p15:guide>
        <p15:guide id="16" pos="6448" userDrawn="1">
          <p15:clr>
            <a:srgbClr val="A4A3A4"/>
          </p15:clr>
        </p15:guide>
        <p15:guide id="17" pos="6834" userDrawn="1">
          <p15:clr>
            <a:srgbClr val="A4A3A4"/>
          </p15:clr>
        </p15:guide>
        <p15:guide id="18" pos="7265" userDrawn="1">
          <p15:clr>
            <a:srgbClr val="A4A3A4"/>
          </p15:clr>
        </p15:guide>
        <p15:guide id="19" orient="horz" pos="459" userDrawn="1">
          <p15:clr>
            <a:srgbClr val="A4A3A4"/>
          </p15:clr>
        </p15:guide>
        <p15:guide id="20" orient="horz" pos="913" userDrawn="1">
          <p15:clr>
            <a:srgbClr val="A4A3A4"/>
          </p15:clr>
        </p15:guide>
        <p15:guide id="21" orient="horz" pos="1275" userDrawn="1">
          <p15:clr>
            <a:srgbClr val="A4A3A4"/>
          </p15:clr>
        </p15:guide>
        <p15:guide id="22" orient="horz" pos="1706" userDrawn="1">
          <p15:clr>
            <a:srgbClr val="A4A3A4"/>
          </p15:clr>
        </p15:guide>
        <p15:guide id="23" orient="horz" pos="3566" userDrawn="1">
          <p15:clr>
            <a:srgbClr val="A4A3A4"/>
          </p15:clr>
        </p15:guide>
        <p15:guide id="24" orient="horz" pos="2976" userDrawn="1">
          <p15:clr>
            <a:srgbClr val="A4A3A4"/>
          </p15:clr>
        </p15:guide>
        <p15:guide id="25" orient="horz" pos="2591" userDrawn="1">
          <p15:clr>
            <a:srgbClr val="A4A3A4"/>
          </p15:clr>
        </p15:guide>
        <p15:guide id="26" orient="horz" pos="38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B2C9"/>
    <a:srgbClr val="FFFFFF"/>
    <a:srgbClr val="8B9F9F"/>
    <a:srgbClr val="1DCBD3"/>
    <a:srgbClr val="6DE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4698"/>
  </p:normalViewPr>
  <p:slideViewPr>
    <p:cSldViewPr snapToGrid="0" snapToObjects="1" showGuides="1">
      <p:cViewPr varScale="1">
        <p:scale>
          <a:sx n="123" d="100"/>
          <a:sy n="123" d="100"/>
        </p:scale>
        <p:origin x="162" y="108"/>
      </p:cViewPr>
      <p:guideLst>
        <p:guide orient="horz" pos="2115"/>
        <p:guide pos="3817"/>
        <p:guide pos="415"/>
        <p:guide pos="846"/>
        <p:guide pos="1277"/>
        <p:guide pos="1708"/>
        <p:guide pos="2139"/>
        <p:guide pos="2570"/>
        <p:guide pos="3001"/>
        <p:guide pos="3432"/>
        <p:guide pos="4271"/>
        <p:guide pos="4702"/>
        <p:guide pos="5133"/>
        <p:guide pos="5564"/>
        <p:guide pos="5972"/>
        <p:guide pos="6448"/>
        <p:guide pos="6834"/>
        <p:guide pos="7265"/>
        <p:guide orient="horz" pos="459"/>
        <p:guide orient="horz" pos="913"/>
        <p:guide orient="horz" pos="1275"/>
        <p:guide orient="horz" pos="1706"/>
        <p:guide orient="horz" pos="3566"/>
        <p:guide orient="horz" pos="2976"/>
        <p:guide orient="horz" pos="2591"/>
        <p:guide orient="horz" pos="38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1D633-AC3E-C04A-96B4-F1CE81171BF7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1E459-F4D1-E744-BE6C-E5E5FD2220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5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1E459-F4D1-E744-BE6C-E5E5FD22200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436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1E459-F4D1-E744-BE6C-E5E5FD22200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814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1E459-F4D1-E744-BE6C-E5E5FD22200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0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1E459-F4D1-E744-BE6C-E5E5FD22200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77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1E459-F4D1-E744-BE6C-E5E5FD22200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500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1E459-F4D1-E744-BE6C-E5E5FD22200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182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1E459-F4D1-E744-BE6C-E5E5FD22200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834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0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4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04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Slide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F675E2-CC6B-9843-85F5-53BB779C51E1}"/>
              </a:ext>
            </a:extLst>
          </p:cNvPr>
          <p:cNvSpPr/>
          <p:nvPr/>
        </p:nvSpPr>
        <p:spPr>
          <a:xfrm>
            <a:off x="360023" y="360000"/>
            <a:ext cx="11472147" cy="6138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A8710-57B3-5A4F-9815-421AF9DADB19}"/>
              </a:ext>
            </a:extLst>
          </p:cNvPr>
          <p:cNvSpPr/>
          <p:nvPr/>
        </p:nvSpPr>
        <p:spPr>
          <a:xfrm>
            <a:off x="359830" y="5200836"/>
            <a:ext cx="5734725" cy="1296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4E77785-1F59-1E4F-929F-963A5E4755BE}"/>
              </a:ext>
            </a:extLst>
          </p:cNvPr>
          <p:cNvSpPr/>
          <p:nvPr/>
        </p:nvSpPr>
        <p:spPr>
          <a:xfrm>
            <a:off x="305923" y="306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9072B4-A5F0-9149-89BE-607851BA4D8E}"/>
              </a:ext>
            </a:extLst>
          </p:cNvPr>
          <p:cNvCxnSpPr>
            <a:cxnSpLocks/>
            <a:stCxn id="6" idx="0"/>
            <a:endCxn id="6" idx="2"/>
          </p:cNvCxnSpPr>
          <p:nvPr/>
        </p:nvCxnSpPr>
        <p:spPr>
          <a:xfrm>
            <a:off x="6096097" y="360000"/>
            <a:ext cx="0" cy="6138000"/>
          </a:xfrm>
          <a:prstGeom prst="line">
            <a:avLst/>
          </a:prstGeom>
          <a:ln w="25400">
            <a:solidFill>
              <a:srgbClr val="2F8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0BDA2BD7-FA02-8947-A191-DDD100F604C5}"/>
              </a:ext>
            </a:extLst>
          </p:cNvPr>
          <p:cNvSpPr/>
          <p:nvPr/>
        </p:nvSpPr>
        <p:spPr>
          <a:xfrm>
            <a:off x="11777973" y="306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D8FF613-DCF9-B34E-9BC1-385ED94897B2}"/>
              </a:ext>
            </a:extLst>
          </p:cNvPr>
          <p:cNvSpPr/>
          <p:nvPr/>
        </p:nvSpPr>
        <p:spPr>
          <a:xfrm>
            <a:off x="6041996" y="6444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C5567A0-E6DF-024A-95FF-2F9B9B18615D}"/>
              </a:ext>
            </a:extLst>
          </p:cNvPr>
          <p:cNvSpPr/>
          <p:nvPr/>
        </p:nvSpPr>
        <p:spPr>
          <a:xfrm>
            <a:off x="304676" y="6437533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DA926F-DC17-4F43-B425-63951F1FBE6D}"/>
              </a:ext>
            </a:extLst>
          </p:cNvPr>
          <p:cNvSpPr/>
          <p:nvPr/>
        </p:nvSpPr>
        <p:spPr>
          <a:xfrm>
            <a:off x="17864820" y="8781479"/>
            <a:ext cx="126008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3AD37A-4C55-584B-87C3-284282976C17}"/>
              </a:ext>
            </a:extLst>
          </p:cNvPr>
          <p:cNvSpPr txBox="1"/>
          <p:nvPr/>
        </p:nvSpPr>
        <p:spPr>
          <a:xfrm>
            <a:off x="685844" y="5591916"/>
            <a:ext cx="5012440" cy="60016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ru-RU" sz="1100" b="1" i="0" u="none" kern="1200" dirty="0">
                <a:solidFill>
                  <a:srgbClr val="2F8FF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2-я Совместная конференция «Цифровая реальность: </a:t>
            </a:r>
            <a:br>
              <a:rPr lang="ru-RU" sz="1100" b="1" i="0" u="none" kern="1200" dirty="0">
                <a:solidFill>
                  <a:srgbClr val="2F8FF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100" b="1" i="0" u="none" kern="1200" dirty="0">
                <a:solidFill>
                  <a:srgbClr val="2F8FF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космические и пространственные данные, технологии обработки»</a:t>
            </a:r>
          </a:p>
          <a:p>
            <a:r>
              <a:rPr lang="ru-RU" sz="1100" b="1" i="0" u="none" kern="1200" dirty="0">
                <a:solidFill>
                  <a:srgbClr val="2F8FF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12–15 сентября 2022 года, г. Санкт-Петербург</a:t>
            </a:r>
            <a:endParaRPr lang="en-US" sz="1100" u="none" dirty="0">
              <a:solidFill>
                <a:srgbClr val="2F8F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52EFDE-A6E9-4A41-A051-6C9C5D626D07}"/>
              </a:ext>
            </a:extLst>
          </p:cNvPr>
          <p:cNvSpPr txBox="1"/>
          <p:nvPr/>
        </p:nvSpPr>
        <p:spPr>
          <a:xfrm>
            <a:off x="685844" y="602136"/>
            <a:ext cx="2226511" cy="29238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ru-RU" sz="1300" dirty="0">
                <a:solidFill>
                  <a:srgbClr val="2F8F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«РАКУРС»</a:t>
            </a:r>
            <a:endParaRPr lang="x-none" sz="1300" dirty="0">
              <a:solidFill>
                <a:srgbClr val="2F8F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9039D6-0944-944C-A206-FC9BA5734421}"/>
              </a:ext>
            </a:extLst>
          </p:cNvPr>
          <p:cNvSpPr/>
          <p:nvPr/>
        </p:nvSpPr>
        <p:spPr>
          <a:xfrm>
            <a:off x="359830" y="3903914"/>
            <a:ext cx="5734725" cy="1296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A3939E-EE52-1F43-91B8-54E43992D4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904" y="4155886"/>
            <a:ext cx="3956307" cy="91307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ru-RU" dirty="0"/>
              <a:t>Подзаголовок презентации</a:t>
            </a:r>
            <a:endParaRPr lang="x-none" dirty="0"/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39694A16-41B7-264E-9180-DF78D837ED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904" y="2379484"/>
            <a:ext cx="3886452" cy="1323439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600">
                <a:solidFill>
                  <a:srgbClr val="2F8FFE"/>
                </a:solidFill>
              </a:defRPr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ru-RU" dirty="0"/>
              <a:t>Заголовок презентации</a:t>
            </a:r>
            <a:endParaRPr lang="x-none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B281999-0CE5-B04D-A5CC-0B119D0D5493}"/>
              </a:ext>
            </a:extLst>
          </p:cNvPr>
          <p:cNvSpPr/>
          <p:nvPr/>
        </p:nvSpPr>
        <p:spPr>
          <a:xfrm>
            <a:off x="6046116" y="306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4CD6E53-F517-E54D-B25A-F2DBCAF2B388}"/>
              </a:ext>
            </a:extLst>
          </p:cNvPr>
          <p:cNvSpPr/>
          <p:nvPr/>
        </p:nvSpPr>
        <p:spPr>
          <a:xfrm>
            <a:off x="305923" y="5142256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636359F-916E-2748-A8E5-DBAB65AEB1C6}"/>
              </a:ext>
            </a:extLst>
          </p:cNvPr>
          <p:cNvSpPr/>
          <p:nvPr/>
        </p:nvSpPr>
        <p:spPr>
          <a:xfrm>
            <a:off x="305923" y="3846979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CEC9E46-51BA-E845-B992-B245E3902020}"/>
              </a:ext>
            </a:extLst>
          </p:cNvPr>
          <p:cNvSpPr/>
          <p:nvPr/>
        </p:nvSpPr>
        <p:spPr>
          <a:xfrm>
            <a:off x="6041322" y="5142256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3CAAF74-FAE4-5945-85C7-6B5F85EB2359}"/>
              </a:ext>
            </a:extLst>
          </p:cNvPr>
          <p:cNvSpPr/>
          <p:nvPr/>
        </p:nvSpPr>
        <p:spPr>
          <a:xfrm>
            <a:off x="6041322" y="3846979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056021D-006C-4344-AF33-E7E2A0AAA1A6}"/>
              </a:ext>
            </a:extLst>
          </p:cNvPr>
          <p:cNvSpPr/>
          <p:nvPr/>
        </p:nvSpPr>
        <p:spPr>
          <a:xfrm>
            <a:off x="9341800" y="5200836"/>
            <a:ext cx="2488825" cy="1296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C26EE25-5513-9C4F-B993-DF52162A4E22}"/>
              </a:ext>
            </a:extLst>
          </p:cNvPr>
          <p:cNvSpPr/>
          <p:nvPr/>
        </p:nvSpPr>
        <p:spPr>
          <a:xfrm>
            <a:off x="11777973" y="5142256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F05AC0-280A-0449-AB81-23FDC10B1C1E}"/>
              </a:ext>
            </a:extLst>
          </p:cNvPr>
          <p:cNvSpPr/>
          <p:nvPr/>
        </p:nvSpPr>
        <p:spPr>
          <a:xfrm>
            <a:off x="9288568" y="5142256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7C3C09-6726-A248-87F6-E1DC1C69C0ED}"/>
              </a:ext>
            </a:extLst>
          </p:cNvPr>
          <p:cNvSpPr/>
          <p:nvPr/>
        </p:nvSpPr>
        <p:spPr>
          <a:xfrm>
            <a:off x="11776720" y="6437533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ED1A540-19C5-2D40-ADB1-98E91865E856}"/>
              </a:ext>
            </a:extLst>
          </p:cNvPr>
          <p:cNvSpPr/>
          <p:nvPr/>
        </p:nvSpPr>
        <p:spPr>
          <a:xfrm>
            <a:off x="9288568" y="6437533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306A80-665B-44A5-96BD-FC85EDEB63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834" y="5514097"/>
            <a:ext cx="1802755" cy="7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8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33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45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2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43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08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6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86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23E97-117C-B144-B1C5-9AA6F238F94F}" type="datetime1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8AB0B-7ABF-E143-99C2-5D10E6EA38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42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5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7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10" Type="http://schemas.openxmlformats.org/officeDocument/2006/relationships/image" Target="../media/image63.jpg"/><Relationship Id="rId4" Type="http://schemas.openxmlformats.org/officeDocument/2006/relationships/image" Target="../media/image57.jpg"/><Relationship Id="rId9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B2E48AF9-E499-44F4-B066-7175096B2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5904" y="4155886"/>
            <a:ext cx="5213619" cy="913070"/>
          </a:xfrm>
        </p:spPr>
        <p:txBody>
          <a:bodyPr/>
          <a:lstStyle/>
          <a:p>
            <a:r>
              <a:rPr lang="ru-RU" sz="2000" dirty="0"/>
              <a:t>А.Э. Зубарев</a:t>
            </a:r>
            <a:br>
              <a:rPr lang="ru-RU" sz="2000"/>
            </a:br>
            <a:r>
              <a:rPr lang="ru-RU" sz="2000"/>
              <a:t>Заместитель научного </a:t>
            </a:r>
            <a:r>
              <a:rPr lang="ru-RU" sz="2000" dirty="0"/>
              <a:t>директора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CEE823-DFB6-472F-B786-D0206F91DE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5904" y="1768686"/>
            <a:ext cx="5213618" cy="1938992"/>
          </a:xfrm>
        </p:spPr>
        <p:txBody>
          <a:bodyPr/>
          <a:lstStyle/>
          <a:p>
            <a:r>
              <a:rPr lang="ru-RU" sz="2800" dirty="0"/>
              <a:t>Платформа </a:t>
            </a:r>
            <a:r>
              <a:rPr lang="en-US" sz="2800" dirty="0"/>
              <a:t>PHOTOMOD</a:t>
            </a:r>
            <a:r>
              <a:rPr lang="ru-RU" sz="2800" dirty="0"/>
              <a:t>.</a:t>
            </a:r>
            <a:br>
              <a:rPr lang="ru-RU" sz="2800" dirty="0"/>
            </a:br>
            <a:r>
              <a:rPr lang="ru-RU" sz="2800" dirty="0"/>
              <a:t>Версия 7.3. Новые функциональные возможности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35B9A5-065A-4BAE-944C-13CE04692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" t="501" r="66855" b="-501"/>
          <a:stretch/>
        </p:blipFill>
        <p:spPr>
          <a:xfrm>
            <a:off x="7199735" y="834746"/>
            <a:ext cx="4109884" cy="378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1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132370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Выделение растительности (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NDVI)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запись в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endParaRPr lang="ru-RU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2" y="903819"/>
            <a:ext cx="5382295" cy="5582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96" y="903819"/>
            <a:ext cx="5392226" cy="5583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41" y="3847906"/>
            <a:ext cx="2078126" cy="14506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219" y="3836031"/>
            <a:ext cx="2034286" cy="142000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92682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8467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Классификация.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TrueOrtho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+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DSM. </a:t>
            </a:r>
            <a:r>
              <a:rPr lang="ru-RU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Космосъемка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7" y="912149"/>
            <a:ext cx="3581855" cy="5516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88" y="912149"/>
            <a:ext cx="3611424" cy="5516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764" y="912149"/>
            <a:ext cx="3611424" cy="5516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92682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4922793" y="4248050"/>
            <a:ext cx="238125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7" y="1055642"/>
            <a:ext cx="3537982" cy="53229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09" y="1055642"/>
            <a:ext cx="3537982" cy="53229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81" y="1055642"/>
            <a:ext cx="3537982" cy="53229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Классификация.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TrueOrtho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+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DSM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Аэросъемка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" name="Рисунок 9">
            <a:extLst>
              <a:ext uri="{FF2B5EF4-FFF2-40B4-BE49-F238E27FC236}">
                <a16:creationId xmlns:a16="http://schemas.microsoft.com/office/drawing/2014/main" id="{591D70DD-A5D5-3167-21EF-DD674208C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2838" y="4248150"/>
            <a:ext cx="23812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61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 классификации облака точек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697B56-119E-1319-306E-A5BB84F0D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b="6018"/>
          <a:stretch>
            <a:fillRect/>
          </a:stretch>
        </p:blipFill>
        <p:spPr bwMode="auto">
          <a:xfrm>
            <a:off x="652463" y="968375"/>
            <a:ext cx="10196512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698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132370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Ортотрансформирование со встраиванием мостов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1454291"/>
            <a:ext cx="5244374" cy="4675048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97" y="1457096"/>
            <a:ext cx="5230288" cy="467224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sp>
        <p:nvSpPr>
          <p:cNvPr id="7" name="Овал 6"/>
          <p:cNvSpPr/>
          <p:nvPr/>
        </p:nvSpPr>
        <p:spPr>
          <a:xfrm rot="1884677">
            <a:off x="2610292" y="2765694"/>
            <a:ext cx="924238" cy="386855"/>
          </a:xfrm>
          <a:prstGeom prst="ellipse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 rot="20697776">
            <a:off x="5049698" y="2765693"/>
            <a:ext cx="924238" cy="386855"/>
          </a:xfrm>
          <a:prstGeom prst="ellipse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rot="20697776">
            <a:off x="5148718" y="3393096"/>
            <a:ext cx="525221" cy="386855"/>
          </a:xfrm>
          <a:prstGeom prst="ellipse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8448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AutoUAS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Внешний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LAS-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файл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33" y="1100163"/>
            <a:ext cx="4011712" cy="24543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69" y="3891868"/>
            <a:ext cx="12373069" cy="32994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99" y="430896"/>
            <a:ext cx="8145101" cy="6281392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 flipV="1">
            <a:off x="4264182" y="579423"/>
            <a:ext cx="3503691" cy="3494637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264182" y="4074060"/>
            <a:ext cx="4816444" cy="2644978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767873" y="579422"/>
            <a:ext cx="4300396" cy="1747319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080626" y="2326741"/>
            <a:ext cx="2987643" cy="4385547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525101" y="2255896"/>
            <a:ext cx="3739081" cy="443695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18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AutoUAS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Новое 3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окно. Прототип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18" y="837143"/>
            <a:ext cx="10474643" cy="5673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75264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683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– DSM /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TrueOrtho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параметры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3052">
            <a:off x="-883986" y="941985"/>
            <a:ext cx="6573040" cy="52903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1453">
            <a:off x="3604868" y="847120"/>
            <a:ext cx="6264155" cy="5506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254" y="1039905"/>
            <a:ext cx="3183198" cy="52533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631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302491" y="279816"/>
            <a:ext cx="10609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TrueOrtho</a:t>
            </a: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фотограмметрического облака точек</a:t>
            </a: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реальное</a:t>
            </a: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TrueOrtho</a:t>
            </a:r>
            <a:endParaRPr lang="ru-RU" sz="2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365" y="1471940"/>
            <a:ext cx="5193822" cy="4671632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1472809"/>
            <a:ext cx="5193822" cy="4656529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42245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241531" y="236271"/>
            <a:ext cx="101964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TrueOrtho</a:t>
            </a:r>
            <a:r>
              <a:rPr lang="en-US" sz="2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сканерного облака точек</a:t>
            </a:r>
            <a:r>
              <a:rPr lang="en-US" sz="2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2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реальное</a:t>
            </a:r>
            <a:r>
              <a:rPr lang="en-US" sz="2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sz="2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TrueOrtho</a:t>
            </a:r>
            <a:endParaRPr lang="ru-RU" sz="25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15" y="1449388"/>
            <a:ext cx="5045572" cy="4679950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2" y="1449388"/>
            <a:ext cx="5045571" cy="4679950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74877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5A0F6CCB-7BBC-0D47-9FB4-7B1A4327A431}"/>
              </a:ext>
            </a:extLst>
          </p:cNvPr>
          <p:cNvSpPr txBox="1"/>
          <p:nvPr/>
        </p:nvSpPr>
        <p:spPr>
          <a:xfrm>
            <a:off x="5000287" y="1930549"/>
            <a:ext cx="681457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возможности</a:t>
            </a:r>
          </a:p>
          <a:p>
            <a:endParaRPr lang="ru-RU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  <a:cs typeface="Arial" panose="020B0604020202020204" pitchFamily="34" charset="0"/>
              </a:rPr>
              <a:t>Блочная и маршрутная </a:t>
            </a:r>
            <a:r>
              <a:rPr lang="ru-RU" dirty="0" err="1">
                <a:solidFill>
                  <a:srgbClr val="FFFFFF"/>
                </a:solidFill>
                <a:cs typeface="Arial" panose="020B0604020202020204" pitchFamily="34" charset="0"/>
              </a:rPr>
              <a:t>фототриангуляция</a:t>
            </a:r>
            <a:r>
              <a:rPr lang="ru-RU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Обработка </a:t>
            </a:r>
            <a:r>
              <a:rPr lang="ru-RU" b="0" dirty="0" err="1">
                <a:solidFill>
                  <a:srgbClr val="FFFFFF"/>
                </a:solidFill>
                <a:cs typeface="Arial" panose="020B0604020202020204" pitchFamily="34" charset="0"/>
              </a:rPr>
              <a:t>аэро</a:t>
            </a: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 и космических изображений </a:t>
            </a: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Гибкая стратегия построения и редактирования ЦМР </a:t>
            </a:r>
            <a:r>
              <a:rPr lang="en-US" b="0" dirty="0">
                <a:solidFill>
                  <a:srgbClr val="FFFFFF"/>
                </a:solidFill>
                <a:cs typeface="Arial" panose="020B0604020202020204" pitchFamily="34" charset="0"/>
              </a:rPr>
              <a:t>/ </a:t>
            </a: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ЦМП </a:t>
            </a: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Построение, редактирование и сглаживание горизонталей </a:t>
            </a: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rgbClr val="FFFFFF"/>
                </a:solidFill>
                <a:cs typeface="Arial" panose="020B0604020202020204" pitchFamily="34" charset="0"/>
              </a:rPr>
              <a:t>3D </a:t>
            </a: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векторизация в </a:t>
            </a:r>
            <a:r>
              <a:rPr lang="ru-RU" b="0" dirty="0" err="1">
                <a:solidFill>
                  <a:srgbClr val="FFFFFF"/>
                </a:solidFill>
                <a:cs typeface="Arial" panose="020B0604020202020204" pitchFamily="34" charset="0"/>
              </a:rPr>
              <a:t>стереорежиме</a:t>
            </a:r>
            <a:endParaRPr lang="ru-RU" b="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Ортотрансформирование и мозаика</a:t>
            </a:r>
            <a:endParaRPr lang="ru-RU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Создание цифровых карт</a:t>
            </a: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Создание 3</a:t>
            </a:r>
            <a:r>
              <a:rPr lang="en-US" b="0" dirty="0">
                <a:solidFill>
                  <a:srgbClr val="FFFFFF"/>
                </a:solidFill>
                <a:cs typeface="Arial" panose="020B0604020202020204" pitchFamily="34" charset="0"/>
              </a:rPr>
              <a:t>D </a:t>
            </a:r>
            <a:r>
              <a:rPr lang="ru-RU" b="0" dirty="0">
                <a:solidFill>
                  <a:srgbClr val="FFFFFF"/>
                </a:solidFill>
                <a:cs typeface="Arial" panose="020B0604020202020204" pitchFamily="34" charset="0"/>
              </a:rPr>
              <a:t>моделей</a:t>
            </a:r>
            <a:endParaRPr lang="ru-RU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7DAC65C-57DE-7843-B8B7-EC4E93B79089}"/>
              </a:ext>
            </a:extLst>
          </p:cNvPr>
          <p:cNvSpPr txBox="1"/>
          <p:nvPr/>
        </p:nvSpPr>
        <p:spPr>
          <a:xfrm>
            <a:off x="652538" y="344259"/>
            <a:ext cx="951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PHOTOMOD. 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цифровой фотограмметрии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553EE9-FFE0-EE4D-86EF-DD171796BD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050"/>
          <a:stretch/>
        </p:blipFill>
        <p:spPr>
          <a:xfrm>
            <a:off x="652538" y="1190240"/>
            <a:ext cx="3921506" cy="44044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50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132370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коэффициенты </a:t>
            </a:r>
            <a:r>
              <a:rPr lang="ru-RU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самокалибровки</a:t>
            </a:r>
            <a:endParaRPr lang="ru-RU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C39DAEC-DD3D-4DF4-87A7-7EE653E13E78}"/>
              </a:ext>
            </a:extLst>
          </p:cNvPr>
          <p:cNvGrpSpPr/>
          <p:nvPr/>
        </p:nvGrpSpPr>
        <p:grpSpPr>
          <a:xfrm>
            <a:off x="652537" y="968152"/>
            <a:ext cx="10942234" cy="5489694"/>
            <a:chOff x="448422" y="791158"/>
            <a:chExt cx="10942234" cy="548969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422" y="791158"/>
              <a:ext cx="10892513" cy="543482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A473AA0-D3CD-46EB-9E41-9C6D6C213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7543" y="3508571"/>
              <a:ext cx="5206685" cy="727745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4B8A85C-650F-4B72-BEDC-B1220A7E3309}"/>
                </a:ext>
              </a:extLst>
            </p:cNvPr>
            <p:cNvGrpSpPr/>
            <p:nvPr/>
          </p:nvGrpSpPr>
          <p:grpSpPr>
            <a:xfrm>
              <a:off x="7958659" y="2563888"/>
              <a:ext cx="3431997" cy="3716964"/>
              <a:chOff x="7916320" y="2599763"/>
              <a:chExt cx="3431997" cy="3716964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9435D996-4111-4C74-A43F-C56236293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16320" y="2599763"/>
                <a:ext cx="3431997" cy="3716964"/>
              </a:xfrm>
              <a:prstGeom prst="rect">
                <a:avLst/>
              </a:prstGeom>
            </p:spPr>
          </p:pic>
          <p:sp>
            <p:nvSpPr>
              <p:cNvPr id="5" name="Прямоугольник 4"/>
              <p:cNvSpPr/>
              <p:nvPr/>
            </p:nvSpPr>
            <p:spPr>
              <a:xfrm>
                <a:off x="8015603" y="4724400"/>
                <a:ext cx="3240000" cy="252000"/>
              </a:xfrm>
              <a:prstGeom prst="rect">
                <a:avLst/>
              </a:prstGeom>
              <a:solidFill>
                <a:srgbClr val="9CB2C9">
                  <a:alpha val="43922"/>
                </a:srgb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8015604" y="5186455"/>
                <a:ext cx="3240000" cy="252000"/>
              </a:xfrm>
              <a:prstGeom prst="rect">
                <a:avLst/>
              </a:prstGeom>
              <a:solidFill>
                <a:srgbClr val="9CB2C9">
                  <a:alpha val="43922"/>
                </a:srgb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825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008773"/>
            <a:ext cx="11210587" cy="5618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539326" y="262998"/>
            <a:ext cx="101964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Отбраковка связующих точек по предварительному уравниванию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72000" y="4787900"/>
            <a:ext cx="1854200" cy="165100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34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/>
                </a:solidFill>
                <a:sym typeface="Wingdings" panose="05000000000000000000" pitchFamily="2" charset="2"/>
              </a:rPr>
              <a:t>Новый иллюстрированный отчет по </a:t>
            </a:r>
            <a:r>
              <a:rPr lang="ru-RU" sz="2800" b="1" dirty="0" err="1">
                <a:solidFill>
                  <a:schemeClr val="bg2"/>
                </a:solidFill>
                <a:sym typeface="Wingdings" panose="05000000000000000000" pitchFamily="2" charset="2"/>
              </a:rPr>
              <a:t>аэротриангуляции</a:t>
            </a:r>
            <a:endParaRPr lang="ru-RU" sz="2800" b="1" dirty="0">
              <a:solidFill>
                <a:schemeClr val="bg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" y="853440"/>
            <a:ext cx="11207932" cy="59187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34" y="3574866"/>
            <a:ext cx="2987373" cy="269810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63" y="1002078"/>
            <a:ext cx="3736788" cy="490576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86" y="746547"/>
            <a:ext cx="2551464" cy="269348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" y="1259871"/>
            <a:ext cx="4160273" cy="504661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473" y="4884392"/>
            <a:ext cx="2248577" cy="166805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043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Поддержка китайских производителей новых сенсоров</a:t>
            </a:r>
            <a:endParaRPr lang="ru-RU" sz="2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2" y="1071154"/>
            <a:ext cx="4488433" cy="4785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37084" y="825116"/>
            <a:ext cx="5357677" cy="5874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chemeClr val="bg2"/>
              </a:buClr>
            </a:pPr>
            <a:r>
              <a:rPr lang="en-US" sz="1400" b="1" dirty="0">
                <a:solidFill>
                  <a:schemeClr val="bg2"/>
                </a:solidFill>
              </a:rPr>
              <a:t>7.3</a:t>
            </a:r>
            <a:endParaRPr lang="en-US" sz="14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Beijing-3</a:t>
            </a:r>
            <a:endParaRPr lang="en-US" sz="14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GaoFen-7</a:t>
            </a:r>
            <a:endParaRPr lang="en-US" sz="1400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Clr>
                <a:schemeClr val="bg2"/>
              </a:buClr>
            </a:pPr>
            <a:r>
              <a:rPr lang="en-US" sz="1400" b="1" dirty="0">
                <a:solidFill>
                  <a:schemeClr val="bg2"/>
                </a:solidFill>
              </a:rPr>
              <a:t>7.2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DailyVision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EarthScanner</a:t>
            </a: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(JL1-KF01A/1B)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FORMOSAT-5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GaoFen-2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HyperScan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JL1-GXA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JL1GF04A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Jilin Stereo  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NaturEYE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NightVision</a:t>
            </a: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Constellation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Superview-1,2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TianHui-1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TripleSat</a:t>
            </a: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ZY </a:t>
            </a:r>
            <a:r>
              <a:rPr lang="ru-RU" sz="140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Tri-Stereo</a:t>
            </a:r>
            <a:endParaRPr lang="ru-RU" sz="14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EC039B-2D18-4781-8E0D-7BB3966136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347" y="1427838"/>
            <a:ext cx="3222457" cy="2159680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34E9076-6AF0-1F9F-4EF0-35C924670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9113" y="3814763"/>
            <a:ext cx="3222625" cy="238283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43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344259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GeoCalculator</a:t>
            </a:r>
            <a:endParaRPr lang="ru-RU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2E2D8C-F028-4C49-A8D0-B59862B25C41}"/>
              </a:ext>
            </a:extLst>
          </p:cNvPr>
          <p:cNvSpPr txBox="1"/>
          <p:nvPr/>
        </p:nvSpPr>
        <p:spPr>
          <a:xfrm>
            <a:off x="7159627" y="1303957"/>
            <a:ext cx="4373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FFFF"/>
                </a:solidFill>
                <a:cs typeface="Arial" panose="020B0604020202020204" pitchFamily="34" charset="0"/>
              </a:rPr>
              <a:t>Экспорт-импорт систем координат  из проекта </a:t>
            </a:r>
            <a:r>
              <a:rPr lang="en-US" sz="1600" dirty="0">
                <a:solidFill>
                  <a:srgbClr val="FFFFFF"/>
                </a:solidFill>
                <a:cs typeface="Arial" panose="020B0604020202020204" pitchFamily="34" charset="0"/>
              </a:rPr>
              <a:t>PHOTOMOD </a:t>
            </a:r>
            <a:r>
              <a:rPr lang="ru-RU" sz="1600" dirty="0">
                <a:solidFill>
                  <a:srgbClr val="FFFFFF"/>
                </a:solidFill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srgbClr val="FFFFFF"/>
                </a:solidFill>
                <a:cs typeface="Arial" panose="020B0604020202020204" pitchFamily="34" charset="0"/>
              </a:rPr>
              <a:t>x-ref </a:t>
            </a:r>
            <a:r>
              <a:rPr lang="ru-RU" sz="1600" dirty="0">
                <a:solidFill>
                  <a:srgbClr val="FFFFFF"/>
                </a:solidFill>
                <a:cs typeface="Arial" panose="020B0604020202020204" pitchFamily="34" charset="0"/>
              </a:rPr>
              <a:t>формат)</a:t>
            </a:r>
          </a:p>
          <a:p>
            <a:pPr>
              <a:buClr>
                <a:schemeClr val="bg2"/>
              </a:buClr>
              <a:buSzPct val="120000"/>
            </a:pPr>
            <a:endParaRPr lang="ru-RU" sz="16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FFFF"/>
                </a:solidFill>
                <a:cs typeface="Arial" panose="020B0604020202020204" pitchFamily="34" charset="0"/>
              </a:rPr>
              <a:t>Скоро – полное внедрение в PHOTOMOD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34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76" y="1022816"/>
            <a:ext cx="6515100" cy="4543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627" y="3120833"/>
            <a:ext cx="4511070" cy="339215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072846" y="5974080"/>
            <a:ext cx="3526971" cy="2438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08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204093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/>
                </a:solidFill>
                <a:sym typeface="Wingdings" panose="05000000000000000000" pitchFamily="2" charset="2"/>
              </a:rPr>
              <a:t>Кроме того…</a:t>
            </a:r>
            <a:endParaRPr lang="ru-RU" sz="2800" b="1" dirty="0">
              <a:solidFill>
                <a:schemeClr val="bg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9700" y="759076"/>
            <a:ext cx="11571654" cy="5824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b="1" dirty="0" err="1">
                <a:solidFill>
                  <a:schemeClr val="bg2"/>
                </a:solidFill>
                <a:ea typeface="Calibri" pitchFamily="34" charset="0"/>
                <a:cs typeface="Times New Roman" pitchFamily="18" charset="0"/>
              </a:rPr>
              <a:t>Фототриангуляция</a:t>
            </a:r>
            <a:r>
              <a:rPr lang="ru-RU" b="1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lang="ru-RU" dirty="0">
              <a:solidFill>
                <a:srgbClr val="FFFF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Значительное ускорение работы автоматического поиска связующих точек для </a:t>
            </a:r>
            <a:r>
              <a:rPr lang="ru-RU" sz="1800" dirty="0" err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надирной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аэросъемки</a:t>
            </a:r>
          </a:p>
          <a:p>
            <a:pPr marL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Опция 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Не учитывать точки со статусом «</a:t>
            </a:r>
            <a:r>
              <a:rPr lang="ru-RU" sz="1800" dirty="0" err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неуравненные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» в окне отчета по взаимному ориентированию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Поддержка нескольких камер с их калиброванными значениями в отчете по обработке блока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Поддержка формата камеры 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Terra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Photo</a:t>
            </a:r>
            <a:endParaRPr lang="en-US" dirty="0">
              <a:solidFill>
                <a:srgbClr val="FFFF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  <a:buClr>
                <a:schemeClr val="bg2"/>
              </a:buClr>
            </a:pPr>
            <a:r>
              <a:rPr lang="ru-RU" b="1" dirty="0">
                <a:solidFill>
                  <a:schemeClr val="bg2"/>
                </a:solidFill>
                <a:ea typeface="Calibri" pitchFamily="34" charset="0"/>
                <a:cs typeface="Times New Roman" pitchFamily="18" charset="0"/>
              </a:rPr>
              <a:t>Космическая съемка</a:t>
            </a:r>
            <a:r>
              <a:rPr lang="ru-RU" dirty="0">
                <a:solidFill>
                  <a:schemeClr val="bg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Приоритет 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RPC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-коэффициентов при использовании </a:t>
            </a:r>
            <a:r>
              <a:rPr lang="ru-RU" sz="1800" dirty="0" err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геопривязки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в 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Pan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Sharpening</a:t>
            </a:r>
            <a:endParaRPr lang="ru-RU" sz="1800" dirty="0">
              <a:solidFill>
                <a:srgbClr val="FFFF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Экспорт 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RPC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-коэффициентов снимков в формат .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RPB</a:t>
            </a:r>
            <a:endParaRPr lang="en-US" b="1" dirty="0">
              <a:solidFill>
                <a:schemeClr val="bg2"/>
              </a:solidFill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2"/>
                </a:solidFill>
              </a:rPr>
              <a:t>Цифровые модели рельефа и поверхности</a:t>
            </a:r>
            <a:r>
              <a:rPr lang="ru-RU" sz="1800" dirty="0">
                <a:solidFill>
                  <a:srgbClr val="FFFFFF"/>
                </a:solidFill>
              </a:rPr>
              <a:t> </a:t>
            </a:r>
            <a:endParaRPr lang="ru-RU" sz="1800" dirty="0">
              <a:solidFill>
                <a:srgbClr val="FFFFFF"/>
              </a:solidFill>
              <a:latin typeface="Calibri" pitchFamily="34" charset="0"/>
            </a:endParaRPr>
          </a:p>
          <a:p>
            <a:pPr marL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Ускорение процесса построения матрицы высот по облаку точек 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LAS </a:t>
            </a:r>
            <a:endParaRPr lang="ru-RU" sz="1800" dirty="0">
              <a:solidFill>
                <a:srgbClr val="FFFFFF"/>
              </a:solidFill>
              <a:latin typeface="Calibri" pitchFamily="34" charset="0"/>
            </a:endParaRPr>
          </a:p>
          <a:p>
            <a:pPr marL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Модификация построения SGM в случаях сильного изменения GSD по стереопаре (ближний и дальний план)</a:t>
            </a:r>
          </a:p>
          <a:p>
            <a:pPr marL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Автоматическая классификация растительности по ИК-каналу при построении 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SGM </a:t>
            </a:r>
            <a:endParaRPr lang="ru-RU" sz="1800" dirty="0">
              <a:solidFill>
                <a:srgbClr val="FFFFFF"/>
              </a:solidFill>
              <a:latin typeface="Calibri" pitchFamily="34" charset="0"/>
            </a:endParaRPr>
          </a:p>
          <a:p>
            <a:pPr marL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 Сохранение существующей классификации облака точек при операциях с 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LAS</a:t>
            </a:r>
            <a:endParaRPr lang="ru-RU" sz="1800" dirty="0">
              <a:solidFill>
                <a:srgbClr val="FFFFFF"/>
              </a:solidFill>
              <a:latin typeface="Calibri" pitchFamily="34" charset="0"/>
            </a:endParaRPr>
          </a:p>
          <a:p>
            <a:pPr marL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 Статистика расчета 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NDVI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(гистограмма) на основе облака точек</a:t>
            </a:r>
            <a:r>
              <a:rPr lang="ru-RU" sz="1800" dirty="0"/>
              <a:t> </a:t>
            </a:r>
            <a:endParaRPr lang="ru-RU" sz="1800" dirty="0">
              <a:solidFill>
                <a:srgbClr val="FFFFFF"/>
              </a:solidFill>
              <a:latin typeface="Calibri" pitchFamily="34" charset="0"/>
            </a:endParaRPr>
          </a:p>
          <a:p>
            <a:pPr marL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 Отображение информации о выбранной точке в окне 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LAS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-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viewer </a:t>
            </a:r>
            <a:endParaRPr lang="ru-RU" sz="1800" dirty="0">
              <a:solidFill>
                <a:srgbClr val="FFFFFF"/>
              </a:solidFill>
              <a:latin typeface="Calibri" pitchFamily="34" charset="0"/>
            </a:endParaRPr>
          </a:p>
          <a:p>
            <a:pPr marL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Параметр «Максимальное количество соседних изображений» в параметрах построения облака точек 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LAS </a:t>
            </a:r>
            <a:endParaRPr lang="ru-RU" sz="1800" dirty="0">
              <a:solidFill>
                <a:srgbClr val="FFFFFF"/>
              </a:solidFill>
              <a:latin typeface="Calibri" pitchFamily="34" charset="0"/>
            </a:endParaRPr>
          </a:p>
          <a:p>
            <a:pPr marL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Ускорение построения пирамиды при построении матриц высот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Исправлено некорректное отображение 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NULL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-значений матрицы высот в 3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D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-окне и окне 3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D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-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Mod </a:t>
            </a:r>
            <a:endParaRPr lang="ru-RU" sz="18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97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913" y="712983"/>
            <a:ext cx="11539470" cy="5824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2"/>
                </a:solidFill>
                <a:ea typeface="Calibri" pitchFamily="34" charset="0"/>
                <a:cs typeface="Times New Roman" pitchFamily="18" charset="0"/>
              </a:rPr>
              <a:t>2</a:t>
            </a:r>
            <a:r>
              <a:rPr lang="en-US" b="1" dirty="0">
                <a:solidFill>
                  <a:schemeClr val="bg2"/>
                </a:solidFill>
                <a:ea typeface="Calibri" pitchFamily="34" charset="0"/>
                <a:cs typeface="Times New Roman" pitchFamily="18" charset="0"/>
              </a:rPr>
              <a:t>D </a:t>
            </a:r>
            <a:r>
              <a:rPr lang="ru-RU" b="1" dirty="0">
                <a:solidFill>
                  <a:schemeClr val="bg2"/>
                </a:solidFill>
                <a:ea typeface="Calibri" pitchFamily="34" charset="0"/>
                <a:cs typeface="Times New Roman" pitchFamily="18" charset="0"/>
              </a:rPr>
              <a:t>и 3</a:t>
            </a:r>
            <a:r>
              <a:rPr lang="en-US" b="1" dirty="0">
                <a:solidFill>
                  <a:schemeClr val="bg2"/>
                </a:solidFill>
                <a:ea typeface="Calibri" pitchFamily="34" charset="0"/>
                <a:cs typeface="Times New Roman" pitchFamily="18" charset="0"/>
              </a:rPr>
              <a:t>D </a:t>
            </a:r>
            <a:r>
              <a:rPr lang="ru-RU" b="1" dirty="0">
                <a:solidFill>
                  <a:schemeClr val="bg2"/>
                </a:solidFill>
                <a:ea typeface="Calibri" pitchFamily="34" charset="0"/>
                <a:cs typeface="Times New Roman" pitchFamily="18" charset="0"/>
              </a:rPr>
              <a:t>окно</a:t>
            </a:r>
            <a:endParaRPr lang="ru-RU" dirty="0">
              <a:solidFill>
                <a:schemeClr val="bg2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Вычисление площади полигонов и площади поверхности полигонов</a:t>
            </a:r>
            <a:endParaRPr lang="ru-RU" sz="1800" dirty="0">
              <a:solidFill>
                <a:srgbClr val="FFFFFF"/>
              </a:solidFill>
              <a:latin typeface="Calibri" pitchFamily="34" charset="0"/>
            </a:endParaRPr>
          </a:p>
          <a:p>
            <a:pPr indent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Ускорение загрузки растровых слоев в 3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D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-окне 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  <a:buClr>
                <a:schemeClr val="bg2"/>
              </a:buClr>
            </a:pPr>
            <a:br>
              <a:rPr lang="ru-RU" sz="1800" b="1" dirty="0">
                <a:solidFill>
                  <a:srgbClr val="FFFFFF"/>
                </a:solidFill>
              </a:rPr>
            </a:br>
            <a:r>
              <a:rPr lang="ru-RU" sz="1800" b="1" dirty="0">
                <a:solidFill>
                  <a:srgbClr val="FFFFFF"/>
                </a:solidFill>
              </a:rPr>
              <a:t>    </a:t>
            </a:r>
            <a:r>
              <a:rPr lang="ru-RU" b="1" dirty="0" err="1">
                <a:solidFill>
                  <a:schemeClr val="bg2"/>
                </a:solidFill>
              </a:rPr>
              <a:t>Ортотрансформирование</a:t>
            </a:r>
            <a:r>
              <a:rPr lang="ru-RU" b="1" dirty="0">
                <a:solidFill>
                  <a:schemeClr val="bg2"/>
                </a:solidFill>
              </a:rPr>
              <a:t> и мозаика</a:t>
            </a:r>
            <a:r>
              <a:rPr lang="ru-RU" sz="1800" b="1" dirty="0">
                <a:solidFill>
                  <a:srgbClr val="FFFFFF"/>
                </a:solidFill>
              </a:rPr>
              <a:t> </a:t>
            </a:r>
            <a:endParaRPr lang="ru-RU" sz="1800" dirty="0">
              <a:solidFill>
                <a:srgbClr val="FFFFFF"/>
              </a:solidFill>
              <a:latin typeface="Calibri" pitchFamily="34" charset="0"/>
            </a:endParaRPr>
          </a:p>
          <a:p>
            <a:pPr indent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Ускорение </a:t>
            </a:r>
            <a:r>
              <a:rPr lang="ru-RU" sz="1800" dirty="0" err="1">
                <a:solidFill>
                  <a:srgbClr val="FFFFFF"/>
                </a:solidFill>
                <a:latin typeface="Calibri" pitchFamily="34" charset="0"/>
              </a:rPr>
              <a:t>ортотрансформирования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 при встраивании большого количества векторных объектов </a:t>
            </a:r>
          </a:p>
          <a:p>
            <a:pPr indent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Изменения алгоритма учета невидимых зон </a:t>
            </a:r>
          </a:p>
          <a:p>
            <a:pPr indent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Добавлена опция «Теги </a:t>
            </a:r>
            <a:r>
              <a:rPr lang="en-US" sz="1800" dirty="0" err="1">
                <a:solidFill>
                  <a:srgbClr val="FFFFFF"/>
                </a:solidFill>
                <a:latin typeface="Calibri" pitchFamily="34" charset="0"/>
              </a:rPr>
              <a:t>GeoTIFF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 в формате ГИС Панорама (ГСК-2011/ПЗ.90-11)» при </a:t>
            </a:r>
            <a:r>
              <a:rPr lang="ru-RU" sz="1800" dirty="0" err="1">
                <a:solidFill>
                  <a:srgbClr val="FFFFFF"/>
                </a:solidFill>
                <a:latin typeface="Calibri" pitchFamily="34" charset="0"/>
              </a:rPr>
              <a:t>ортотрансформировании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 </a:t>
            </a:r>
          </a:p>
          <a:p>
            <a:pPr indent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Функция задания имен листов из атрибутов  векторных объектов в </a:t>
            </a:r>
            <a:r>
              <a:rPr lang="en-US" sz="1800" dirty="0" err="1">
                <a:solidFill>
                  <a:srgbClr val="FFFFFF"/>
                </a:solidFill>
                <a:latin typeface="Calibri" pitchFamily="34" charset="0"/>
              </a:rPr>
              <a:t>GeoMosaic</a:t>
            </a:r>
            <a:endParaRPr lang="ru-RU" sz="1800" dirty="0">
              <a:solidFill>
                <a:srgbClr val="FFFFFF"/>
              </a:solidFill>
              <a:latin typeface="Calibri" pitchFamily="34" charset="0"/>
            </a:endParaRPr>
          </a:p>
          <a:p>
            <a:pPr indent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Исправлены расчеты расхождения по связующим точкам при пересчете в другую систему координат в PHOTOMOD </a:t>
            </a:r>
            <a:r>
              <a:rPr lang="ru-RU" sz="1800" dirty="0" err="1">
                <a:solidFill>
                  <a:srgbClr val="FFFFFF"/>
                </a:solidFill>
                <a:latin typeface="Calibri" pitchFamily="34" charset="0"/>
              </a:rPr>
              <a:t>GeoMosaic</a:t>
            </a:r>
            <a:endParaRPr lang="ru-RU" sz="1800" dirty="0">
              <a:solidFill>
                <a:srgbClr val="FFFFFF"/>
              </a:solidFill>
              <a:latin typeface="Calibri" pitchFamily="34" charset="0"/>
            </a:endParaRPr>
          </a:p>
          <a:p>
            <a:pPr indent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Учет областей без фона при выборе изображений по положению маркера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  <a:buClr>
                <a:schemeClr val="bg2"/>
              </a:buClr>
            </a:pP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 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  <a:buClr>
                <a:schemeClr val="bg2"/>
              </a:buClr>
            </a:pPr>
            <a:r>
              <a:rPr lang="ru-RU" b="1" dirty="0">
                <a:solidFill>
                  <a:schemeClr val="bg2"/>
                </a:solidFill>
              </a:rPr>
              <a:t>3D моделирование (</a:t>
            </a:r>
            <a:r>
              <a:rPr lang="en-US" b="1" dirty="0">
                <a:solidFill>
                  <a:schemeClr val="bg2"/>
                </a:solidFill>
              </a:rPr>
              <a:t>PHOTOMOD</a:t>
            </a:r>
            <a:r>
              <a:rPr lang="ru-RU" b="1" dirty="0">
                <a:solidFill>
                  <a:schemeClr val="bg2"/>
                </a:solidFill>
              </a:rPr>
              <a:t> 3</a:t>
            </a:r>
            <a:r>
              <a:rPr lang="en-US" b="1" dirty="0">
                <a:solidFill>
                  <a:schemeClr val="bg2"/>
                </a:solidFill>
              </a:rPr>
              <a:t>D</a:t>
            </a:r>
            <a:r>
              <a:rPr lang="ru-RU" b="1" dirty="0">
                <a:solidFill>
                  <a:schemeClr val="bg2"/>
                </a:solidFill>
              </a:rPr>
              <a:t>-</a:t>
            </a:r>
            <a:r>
              <a:rPr lang="en-US" b="1" dirty="0">
                <a:solidFill>
                  <a:schemeClr val="bg2"/>
                </a:solidFill>
              </a:rPr>
              <a:t>Mod</a:t>
            </a:r>
            <a:r>
              <a:rPr lang="ru-RU" b="1" dirty="0">
                <a:solidFill>
                  <a:schemeClr val="bg2"/>
                </a:solidFill>
              </a:rPr>
              <a:t>)</a:t>
            </a:r>
            <a:endParaRPr lang="ru-RU" dirty="0">
              <a:solidFill>
                <a:schemeClr val="bg2"/>
              </a:solidFill>
              <a:latin typeface="Calibri" pitchFamily="34" charset="0"/>
            </a:endParaRPr>
          </a:p>
          <a:p>
            <a:pPr indent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Настройка уровня детализации при использовании инструмента «Преобразовать в сетку» </a:t>
            </a:r>
          </a:p>
          <a:p>
            <a:pPr indent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Поддержка объектов формата 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COLLADA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 (Импорт моделей формата *.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DAE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)</a:t>
            </a:r>
          </a:p>
          <a:p>
            <a:pPr indent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dirty="0">
                <a:solidFill>
                  <a:srgbClr val="FFFFFF"/>
                </a:solidFill>
              </a:rPr>
              <a:t>Функция центрирования объекта</a:t>
            </a:r>
          </a:p>
          <a:p>
            <a:pPr indent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Автоматический расчет центра геометрии при импорте в 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PHOTOMOD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 3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D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-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Mod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 моделей</a:t>
            </a:r>
          </a:p>
        </p:txBody>
      </p:sp>
    </p:spTree>
    <p:extLst>
      <p:ext uri="{BB962C8B-B14F-4D97-AF65-F5344CB8AC3E}">
        <p14:creationId xmlns:p14="http://schemas.microsoft.com/office/powerpoint/2010/main" val="42519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886016"/>
            <a:ext cx="12192000" cy="3350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</a:pPr>
            <a:r>
              <a:rPr lang="en-US" b="1" dirty="0" err="1">
                <a:solidFill>
                  <a:schemeClr val="bg2"/>
                </a:solidFill>
                <a:ea typeface="Calibri" pitchFamily="34" charset="0"/>
                <a:cs typeface="Times New Roman" pitchFamily="18" charset="0"/>
              </a:rPr>
              <a:t>TrueOrtho</a:t>
            </a:r>
            <a:endParaRPr lang="ru-RU" dirty="0">
              <a:solidFill>
                <a:schemeClr val="bg2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28600">
              <a:lnSpc>
                <a:spcPct val="107000"/>
              </a:lnSpc>
              <a:buClr>
                <a:schemeClr val="bg2"/>
              </a:buClr>
              <a:buSzPct val="111000"/>
              <a:buFont typeface="Calibri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Дополнительные опции в параметрах глобального выравнивания </a:t>
            </a:r>
            <a:r>
              <a:rPr lang="en-US" sz="1800" dirty="0" err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TrueOrtho</a:t>
            </a:r>
            <a:endParaRPr lang="ru-RU" sz="1800" dirty="0">
              <a:solidFill>
                <a:srgbClr val="FFFF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  <a:buClr>
                <a:schemeClr val="bg2"/>
              </a:buClr>
              <a:buSzPct val="111000"/>
              <a:buFont typeface="Calibri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Опции выбора цвета пикселей </a:t>
            </a:r>
            <a:r>
              <a:rPr lang="en-US" sz="1800" dirty="0" err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TrueOrtho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 исходным растрам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</a:p>
          <a:p>
            <a:pPr marL="228600">
              <a:lnSpc>
                <a:spcPct val="107000"/>
              </a:lnSpc>
            </a:pPr>
            <a:r>
              <a:rPr lang="en-US" b="1" dirty="0">
                <a:solidFill>
                  <a:schemeClr val="bg2"/>
                </a:solidFill>
                <a:ea typeface="Calibri" pitchFamily="34" charset="0"/>
                <a:cs typeface="Times New Roman" pitchFamily="18" charset="0"/>
              </a:rPr>
              <a:t>PHOTOMOD </a:t>
            </a:r>
            <a:r>
              <a:rPr lang="en-US" b="1" dirty="0" err="1">
                <a:solidFill>
                  <a:schemeClr val="bg2"/>
                </a:solidFill>
                <a:ea typeface="Calibri" pitchFamily="34" charset="0"/>
                <a:cs typeface="Times New Roman" pitchFamily="18" charset="0"/>
              </a:rPr>
              <a:t>AutoUAS</a:t>
            </a:r>
            <a:endParaRPr lang="ru-RU" dirty="0">
              <a:solidFill>
                <a:schemeClr val="bg2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en-US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Автоматический пересчет «внешнего» </a:t>
            </a:r>
            <a:r>
              <a:rPr lang="en-US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LAS</a:t>
            </a:r>
            <a:r>
              <a:rPr lang="ru-RU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 в систему координат проекта</a:t>
            </a:r>
            <a:endParaRPr lang="en-US" sz="1800" dirty="0">
              <a:solidFill>
                <a:srgbClr val="FFFF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ru-RU" sz="1800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Автоматический запуск распределенной обработки при запуске программы</a:t>
            </a:r>
          </a:p>
          <a:p>
            <a:pPr marL="228600">
              <a:lnSpc>
                <a:spcPct val="107000"/>
              </a:lnSpc>
              <a:buClr>
                <a:schemeClr val="bg2"/>
              </a:buClr>
              <a:buFont typeface="Symbol" pitchFamily="18" charset="2"/>
              <a:buChar char=""/>
            </a:pP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Улучшения интерфейса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  <a:buClr>
                <a:schemeClr val="bg2"/>
              </a:buClr>
              <a:buFont typeface="Symbol" pitchFamily="18" charset="2"/>
              <a:buChar char=""/>
            </a:pP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Поддержка внешней камеры в формате PHOTOMOD</a:t>
            </a:r>
            <a:r>
              <a:rPr lang="ru-RU" sz="1800" dirty="0">
                <a:solidFill>
                  <a:srgbClr val="FFFFFF"/>
                </a:solidFill>
              </a:rPr>
              <a:t> (*</a:t>
            </a:r>
            <a:r>
              <a:rPr lang="en-US" sz="1800" dirty="0">
                <a:solidFill>
                  <a:srgbClr val="FFFFFF"/>
                </a:solidFill>
              </a:rPr>
              <a:t>.x-cam</a:t>
            </a:r>
            <a:r>
              <a:rPr lang="ru-RU" sz="1800" dirty="0">
                <a:solidFill>
                  <a:srgbClr val="FFFFFF"/>
                </a:solidFill>
              </a:rPr>
              <a:t>)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  <a:buClr>
                <a:schemeClr val="bg2"/>
              </a:buClr>
              <a:buFont typeface="Symbol" pitchFamily="18" charset="2"/>
              <a:buChar char=""/>
            </a:pP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ru-RU" sz="1800" dirty="0">
                <a:solidFill>
                  <a:srgbClr val="FFFFFF"/>
                </a:solidFill>
              </a:rPr>
              <a:t>Э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кспорт модели 3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D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-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TIN</a:t>
            </a:r>
            <a:r>
              <a:rPr lang="ru-RU" sz="1800" dirty="0">
                <a:solidFill>
                  <a:srgbClr val="FFFFFF"/>
                </a:solidFill>
                <a:latin typeface="Calibri" pitchFamily="34" charset="0"/>
              </a:rPr>
              <a:t> для открытия в </a:t>
            </a:r>
            <a:r>
              <a:rPr lang="ru-RU" sz="1800" dirty="0" err="1">
                <a:solidFill>
                  <a:srgbClr val="FFFFFF"/>
                </a:solidFill>
                <a:latin typeface="Calibri" pitchFamily="34" charset="0"/>
              </a:rPr>
              <a:t>Cesium</a:t>
            </a:r>
            <a:endParaRPr lang="ru-RU" sz="1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5200" y="1252370"/>
            <a:ext cx="9448800" cy="3067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PHOTOMOD Conveyor</a:t>
            </a:r>
            <a:endParaRPr lang="ru-RU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bg2"/>
              </a:buClr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Поддержка изображений формата </a:t>
            </a:r>
            <a:r>
              <a:rPr lang="ru-RU" dirty="0" err="1">
                <a:solidFill>
                  <a:srgbClr val="FFFFFF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MegaTIFF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br>
              <a:rPr lang="ru-RU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Manager</a:t>
            </a:r>
            <a:endParaRPr lang="ru-RU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Распределенное добавление изображений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ADS</a:t>
            </a: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проект через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Raster Converter 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bg2"/>
              </a:buClr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Копирование путей в контрольной панели </a:t>
            </a: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Импорт-экспорт</a:t>
            </a:r>
            <a:endParaRPr lang="ru-RU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bg2"/>
              </a:buClr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Экспорт векторных объектов (пикетов) в формат .LAS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65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E1781BE-75E8-2841-BAA7-98C40E447A3B}"/>
              </a:ext>
            </a:extLst>
          </p:cNvPr>
          <p:cNvSpPr txBox="1"/>
          <p:nvPr/>
        </p:nvSpPr>
        <p:spPr>
          <a:xfrm>
            <a:off x="652538" y="344259"/>
            <a:ext cx="9971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лет назад…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32" y="2131303"/>
            <a:ext cx="7115266" cy="4568649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40" y="867479"/>
            <a:ext cx="1447893" cy="1867696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175" y="231328"/>
            <a:ext cx="2981416" cy="1787044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84" y="3860925"/>
            <a:ext cx="3335583" cy="2455055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64" y="896750"/>
            <a:ext cx="2242327" cy="2822310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463" y="640705"/>
            <a:ext cx="2129209" cy="1361945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941" y="923393"/>
            <a:ext cx="1545771" cy="1059368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2" y="2929397"/>
            <a:ext cx="1882135" cy="1111409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21667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F60FB788-CFE0-4614-8B48-DCA102AAABD0}"/>
              </a:ext>
            </a:extLst>
          </p:cNvPr>
          <p:cNvSpPr txBox="1"/>
          <p:nvPr/>
        </p:nvSpPr>
        <p:spPr>
          <a:xfrm>
            <a:off x="7464425" y="5118704"/>
            <a:ext cx="3459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</a:t>
            </a:r>
          </a:p>
        </p:txBody>
      </p:sp>
      <p:pic>
        <p:nvPicPr>
          <p:cNvPr id="17" name="Picture 4" descr="niz_layot_cut_1">
            <a:extLst>
              <a:ext uri="{FF2B5EF4-FFF2-40B4-BE49-F238E27FC236}">
                <a16:creationId xmlns:a16="http://schemas.microsoft.com/office/drawing/2014/main" id="{EFEC67A2-57C6-4FB5-AAC5-A365D5047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691" y="1129300"/>
            <a:ext cx="8398413" cy="471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8" y="344259"/>
            <a:ext cx="951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PHOTOMOD. От изображений к конечным продуктам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82EC8E-FC88-FA46-A093-0CE9CF1CDEBB}"/>
              </a:ext>
            </a:extLst>
          </p:cNvPr>
          <p:cNvSpPr txBox="1"/>
          <p:nvPr/>
        </p:nvSpPr>
        <p:spPr>
          <a:xfrm>
            <a:off x="9227159" y="1342182"/>
            <a:ext cx="264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Триангуляция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ADAC76-E587-41CF-96EC-0BCEA3E4C563}"/>
              </a:ext>
            </a:extLst>
          </p:cNvPr>
          <p:cNvSpPr txBox="1"/>
          <p:nvPr/>
        </p:nvSpPr>
        <p:spPr>
          <a:xfrm>
            <a:off x="9227159" y="2114900"/>
            <a:ext cx="264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ЦМР/ ЦМП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A437EA-1D85-4AC8-905C-22B87284F1E0}"/>
              </a:ext>
            </a:extLst>
          </p:cNvPr>
          <p:cNvSpPr txBox="1"/>
          <p:nvPr/>
        </p:nvSpPr>
        <p:spPr>
          <a:xfrm>
            <a:off x="9222395" y="2879298"/>
            <a:ext cx="264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Горизонтали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CA4E84-1C6D-49EC-96E9-5AC47E7556E4}"/>
              </a:ext>
            </a:extLst>
          </p:cNvPr>
          <p:cNvSpPr txBox="1"/>
          <p:nvPr/>
        </p:nvSpPr>
        <p:spPr>
          <a:xfrm>
            <a:off x="9222394" y="3602980"/>
            <a:ext cx="264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3411A3-BFA3-4096-A333-A53F828AB9E1}"/>
              </a:ext>
            </a:extLst>
          </p:cNvPr>
          <p:cNvSpPr txBox="1"/>
          <p:nvPr/>
        </p:nvSpPr>
        <p:spPr>
          <a:xfrm>
            <a:off x="9222396" y="4277454"/>
            <a:ext cx="3459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Орто</a:t>
            </a:r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Истинное </a:t>
            </a:r>
            <a:r>
              <a:rPr lang="ru-RU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орто</a:t>
            </a:r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TrueOrtho</a:t>
            </a:r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0FB788-CFE0-4614-8B48-DCA102AAABD0}"/>
              </a:ext>
            </a:extLst>
          </p:cNvPr>
          <p:cNvSpPr txBox="1"/>
          <p:nvPr/>
        </p:nvSpPr>
        <p:spPr>
          <a:xfrm>
            <a:off x="9227159" y="5072404"/>
            <a:ext cx="3459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ru-RU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6179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A479FC-9216-3043-91AE-8BCCC23E9744}"/>
              </a:ext>
            </a:extLst>
          </p:cNvPr>
          <p:cNvSpPr txBox="1"/>
          <p:nvPr/>
        </p:nvSpPr>
        <p:spPr>
          <a:xfrm>
            <a:off x="0" y="5548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Ждём вас завтра на мастер-классе!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31" y="607941"/>
            <a:ext cx="5848510" cy="438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6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DAC65C-57DE-7843-B8B7-EC4E93B79089}"/>
              </a:ext>
            </a:extLst>
          </p:cNvPr>
          <p:cNvSpPr txBox="1"/>
          <p:nvPr/>
        </p:nvSpPr>
        <p:spPr>
          <a:xfrm>
            <a:off x="652538" y="344259"/>
            <a:ext cx="951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PHOTOMOD. 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31764" y="1416551"/>
            <a:ext cx="6096000" cy="36471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Не только рабочие места,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но и комплексная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система производства 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Полная автоматизация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получения выходного продукта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Любая конфигурация аппаратного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обеспечения</a:t>
            </a:r>
            <a:r>
              <a:rPr lang="en-US" dirty="0">
                <a:solidFill>
                  <a:srgbClr val="FFFFFF"/>
                </a:solidFill>
              </a:rPr>
              <a:t> – </a:t>
            </a:r>
            <a:r>
              <a:rPr lang="ru-RU" dirty="0">
                <a:solidFill>
                  <a:srgbClr val="FFFFFF"/>
                </a:solidFill>
              </a:rPr>
              <a:t>от ПК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до облачного сервера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Полное интегрирование</a:t>
            </a:r>
            <a:r>
              <a:rPr lang="en-US" dirty="0">
                <a:solidFill>
                  <a:srgbClr val="FFFFFF"/>
                </a:solidFill>
              </a:rPr>
              <a:t>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источников информации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и </a:t>
            </a:r>
            <a:r>
              <a:rPr lang="ru-RU" dirty="0" err="1">
                <a:solidFill>
                  <a:srgbClr val="FFFFFF"/>
                </a:solidFill>
              </a:rPr>
              <a:t>программно</a:t>
            </a:r>
            <a:r>
              <a:rPr lang="en-US" dirty="0">
                <a:solidFill>
                  <a:srgbClr val="FFFFFF"/>
                </a:solidFill>
              </a:rPr>
              <a:t>/</a:t>
            </a:r>
            <a:r>
              <a:rPr lang="ru-RU" dirty="0">
                <a:solidFill>
                  <a:srgbClr val="FFFFFF"/>
                </a:solidFill>
              </a:rPr>
              <a:t>аппаратного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обеспечения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89B433-237D-40A3-9D45-26CB8749E3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7" y="1151377"/>
            <a:ext cx="7535376" cy="5010272"/>
          </a:xfrm>
          <a:prstGeom prst="rect">
            <a:avLst/>
          </a:prstGeom>
          <a:ln>
            <a:solidFill>
              <a:srgbClr val="418FDE"/>
            </a:solidFill>
          </a:ln>
        </p:spPr>
      </p:pic>
    </p:spTree>
    <p:extLst>
      <p:ext uri="{BB962C8B-B14F-4D97-AF65-F5344CB8AC3E}">
        <p14:creationId xmlns:p14="http://schemas.microsoft.com/office/powerpoint/2010/main" val="218151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bl_zuricj_skew_c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52647" y="5277229"/>
            <a:ext cx="13565528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8" y="344259"/>
            <a:ext cx="5669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2DBE6D-EFC0-4073-8545-A25ECBD1C406}"/>
              </a:ext>
            </a:extLst>
          </p:cNvPr>
          <p:cNvSpPr txBox="1"/>
          <p:nvPr/>
        </p:nvSpPr>
        <p:spPr>
          <a:xfrm>
            <a:off x="652538" y="999943"/>
            <a:ext cx="1026668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</a:rPr>
              <a:t>Функциональные возможности</a:t>
            </a:r>
          </a:p>
          <a:p>
            <a:endParaRPr lang="ru-RU" sz="2400" b="1" dirty="0">
              <a:solidFill>
                <a:schemeClr val="accent2"/>
              </a:solidFill>
            </a:endParaRPr>
          </a:p>
          <a:p>
            <a:pPr>
              <a:buClr>
                <a:schemeClr val="bg2"/>
              </a:buClr>
              <a:buFont typeface="Arial" charset="0"/>
              <a:buChar char="•"/>
            </a:pP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>
                <a:solidFill>
                  <a:srgbClr val="FFFFFF"/>
                </a:solidFill>
                <a:latin typeface="Calibri" pitchFamily="34" charset="0"/>
              </a:rPr>
              <a:t>Вычисление облака точек по космической сканерным изображениям</a:t>
            </a:r>
            <a:r>
              <a:rPr lang="ru-RU" sz="2000" dirty="0">
                <a:solidFill>
                  <a:srgbClr val="FFFFFF"/>
                </a:solidFill>
              </a:rPr>
              <a:t> и </a:t>
            </a:r>
            <a:r>
              <a:rPr lang="en-US" sz="2000" dirty="0">
                <a:solidFill>
                  <a:srgbClr val="FFFFFF"/>
                </a:solidFill>
              </a:rPr>
              <a:t>ADS</a:t>
            </a:r>
            <a:endParaRPr lang="ru-RU" sz="2000" dirty="0">
              <a:solidFill>
                <a:srgbClr val="FFFFFF"/>
              </a:solidFill>
              <a:latin typeface="Calibri" pitchFamily="34" charset="0"/>
            </a:endParaRPr>
          </a:p>
          <a:p>
            <a:pPr>
              <a:buClr>
                <a:schemeClr val="bg2"/>
              </a:buClr>
              <a:buFont typeface="Arial" charset="0"/>
              <a:buChar char="•"/>
            </a:pP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>
                <a:solidFill>
                  <a:srgbClr val="FFFFFF"/>
                </a:solidFill>
                <a:latin typeface="Calibri" pitchFamily="34" charset="0"/>
              </a:rPr>
              <a:t>Повышение надежности поиска связующих точек по космическим изображениям </a:t>
            </a:r>
          </a:p>
          <a:p>
            <a:pPr>
              <a:buClr>
                <a:schemeClr val="bg2"/>
              </a:buClr>
              <a:buFont typeface="Arial" charset="0"/>
              <a:buChar char="•"/>
            </a:pP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>
                <a:solidFill>
                  <a:srgbClr val="FFFFFF"/>
                </a:solidFill>
                <a:latin typeface="Calibri" pitchFamily="34" charset="0"/>
              </a:rPr>
              <a:t>Поддержка многоканальных растров на всех этапах обработки </a:t>
            </a:r>
          </a:p>
          <a:p>
            <a:pPr>
              <a:buClr>
                <a:schemeClr val="bg2"/>
              </a:buClr>
              <a:buFont typeface="Arial" charset="0"/>
              <a:buChar char="•"/>
            </a:pP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>
                <a:solidFill>
                  <a:srgbClr val="FFFFFF"/>
                </a:solidFill>
                <a:latin typeface="Calibri" pitchFamily="34" charset="0"/>
              </a:rPr>
              <a:t>Цветовой баланс изображений проекта на этапе </a:t>
            </a:r>
            <a:r>
              <a:rPr lang="ru-RU" sz="2000" dirty="0" err="1">
                <a:solidFill>
                  <a:srgbClr val="FFFFFF"/>
                </a:solidFill>
                <a:latin typeface="Calibri" pitchFamily="34" charset="0"/>
              </a:rPr>
              <a:t>фототриангуляции</a:t>
            </a:r>
            <a:r>
              <a:rPr lang="ru-RU" sz="2000" dirty="0">
                <a:solidFill>
                  <a:srgbClr val="FFFFFF"/>
                </a:solidFill>
                <a:latin typeface="Calibri" pitchFamily="34" charset="0"/>
              </a:rPr>
              <a:t> с дальнейшим использованием в выходных продуктах</a:t>
            </a:r>
          </a:p>
          <a:p>
            <a:pPr>
              <a:buClr>
                <a:schemeClr val="bg2"/>
              </a:buClr>
              <a:buFont typeface="Arial" charset="0"/>
              <a:buChar char="•"/>
            </a:pP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>
                <a:solidFill>
                  <a:srgbClr val="FFFFFF"/>
                </a:solidFill>
                <a:latin typeface="Calibri" pitchFamily="34" charset="0"/>
              </a:rPr>
              <a:t>Поиск систематических ошибок на центрах фотографирования вдоль направления полета</a:t>
            </a:r>
          </a:p>
          <a:p>
            <a:pPr>
              <a:buClr>
                <a:schemeClr val="bg2"/>
              </a:buClr>
              <a:buFont typeface="Arial" charset="0"/>
              <a:buChar char="•"/>
            </a:pP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>
                <a:solidFill>
                  <a:srgbClr val="FFFFFF"/>
                </a:solidFill>
                <a:latin typeface="Calibri" pitchFamily="34" charset="0"/>
              </a:rPr>
              <a:t>Модификации алгоритма построения порезов при создании </a:t>
            </a:r>
            <a:r>
              <a:rPr lang="ru-RU" sz="2000" dirty="0" err="1">
                <a:solidFill>
                  <a:srgbClr val="FFFFFF"/>
                </a:solidFill>
                <a:latin typeface="Calibri" pitchFamily="34" charset="0"/>
              </a:rPr>
              <a:t>ортофотопланов</a:t>
            </a:r>
            <a:endParaRPr lang="ru-RU" sz="2000" dirty="0">
              <a:solidFill>
                <a:srgbClr val="FFFFFF"/>
              </a:solidFill>
            </a:endParaRPr>
          </a:p>
          <a:p>
            <a:pPr>
              <a:buClr>
                <a:schemeClr val="bg2"/>
              </a:buClr>
              <a:buFont typeface="Arial" charset="0"/>
              <a:buChar char="•"/>
            </a:pPr>
            <a:r>
              <a:rPr lang="ru-RU" sz="2000" dirty="0"/>
              <a:t> </a:t>
            </a:r>
            <a:r>
              <a:rPr lang="ru-RU" sz="2000" dirty="0">
                <a:solidFill>
                  <a:srgbClr val="FFFFFF"/>
                </a:solidFill>
              </a:rPr>
              <a:t>Он-лайн уведомления о новых функциях системы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340158"/>
            <a:ext cx="2498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7437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8" y="265878"/>
            <a:ext cx="6357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Сентябрь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2DBE6D-EFC0-4073-8545-A25ECBD1C406}"/>
              </a:ext>
            </a:extLst>
          </p:cNvPr>
          <p:cNvSpPr txBox="1"/>
          <p:nvPr/>
        </p:nvSpPr>
        <p:spPr>
          <a:xfrm>
            <a:off x="631514" y="1169744"/>
            <a:ext cx="102666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r>
              <a:rPr lang="ru-RU" sz="1700" dirty="0">
                <a:solidFill>
                  <a:srgbClr val="FFFFFF"/>
                </a:solidFill>
              </a:rPr>
              <a:t>Автоматическое создание мультиканального изображения из отдельных файлов в </a:t>
            </a:r>
            <a:r>
              <a:rPr lang="en-US" sz="1700" dirty="0">
                <a:solidFill>
                  <a:srgbClr val="FFFFFF"/>
                </a:solidFill>
              </a:rPr>
              <a:t>Raster</a:t>
            </a:r>
            <a:r>
              <a:rPr lang="ru-RU" sz="1700" dirty="0">
                <a:solidFill>
                  <a:srgbClr val="FFFFFF"/>
                </a:solidFill>
              </a:rPr>
              <a:t> </a:t>
            </a:r>
            <a:r>
              <a:rPr lang="en-US" sz="1700" dirty="0">
                <a:solidFill>
                  <a:srgbClr val="FFFFFF"/>
                </a:solidFill>
              </a:rPr>
              <a:t>Converter</a:t>
            </a:r>
            <a:r>
              <a:rPr lang="ru-RU" sz="1700" dirty="0">
                <a:solidFill>
                  <a:srgbClr val="FFFFFF"/>
                </a:solidFill>
              </a:rPr>
              <a:t> (только для </a:t>
            </a:r>
            <a:r>
              <a:rPr lang="ru-RU" sz="1700" dirty="0" err="1">
                <a:solidFill>
                  <a:srgbClr val="FFFFFF"/>
                </a:solidFill>
              </a:rPr>
              <a:t>аэро</a:t>
            </a:r>
            <a:r>
              <a:rPr lang="ru-RU" sz="1700" dirty="0">
                <a:solidFill>
                  <a:srgbClr val="FFFFFF"/>
                </a:solidFill>
              </a:rPr>
              <a:t> / БПЛА)</a:t>
            </a: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endParaRPr lang="ru-RU" sz="1700" dirty="0">
              <a:solidFill>
                <a:srgbClr val="FFFFFF"/>
              </a:solidFill>
            </a:endParaRP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r>
              <a:rPr lang="ru-RU" sz="1700" dirty="0">
                <a:solidFill>
                  <a:srgbClr val="FFFFFF"/>
                </a:solidFill>
              </a:rPr>
              <a:t>Поддержка расширенной модели коэффициентов дисторсии</a:t>
            </a: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r>
              <a:rPr lang="ru-RU" sz="1700" dirty="0">
                <a:solidFill>
                  <a:srgbClr val="FFFFFF"/>
                </a:solidFill>
              </a:rPr>
              <a:t>Автоматическая отбраковка связующих точек по результатам предварительного уравнивания</a:t>
            </a: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r>
              <a:rPr lang="ru-RU" sz="1700" dirty="0">
                <a:solidFill>
                  <a:srgbClr val="FFFFFF"/>
                </a:solidFill>
              </a:rPr>
              <a:t>Иллюстрированный отчет о выполнении </a:t>
            </a:r>
            <a:r>
              <a:rPr lang="ru-RU" sz="1700" dirty="0" err="1">
                <a:solidFill>
                  <a:srgbClr val="FFFFFF"/>
                </a:solidFill>
              </a:rPr>
              <a:t>аэротриангуляции</a:t>
            </a:r>
            <a:endParaRPr lang="ru-RU" sz="1700" dirty="0">
              <a:solidFill>
                <a:srgbClr val="FFFFFF"/>
              </a:solidFill>
            </a:endParaRP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endParaRPr lang="ru-RU" sz="1700" dirty="0">
              <a:solidFill>
                <a:srgbClr val="FFFFFF"/>
              </a:solidFill>
            </a:endParaRP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r>
              <a:rPr lang="ru-RU" sz="1700" dirty="0">
                <a:solidFill>
                  <a:srgbClr val="FFFFFF"/>
                </a:solidFill>
              </a:rPr>
              <a:t>Колоризация (раскраска) внешнего облака точек (</a:t>
            </a:r>
            <a:r>
              <a:rPr lang="en-US" sz="1700" dirty="0">
                <a:solidFill>
                  <a:srgbClr val="FFFFFF"/>
                </a:solidFill>
              </a:rPr>
              <a:t>LAS</a:t>
            </a:r>
            <a:r>
              <a:rPr lang="ru-RU" sz="1700" dirty="0">
                <a:solidFill>
                  <a:srgbClr val="FFFFFF"/>
                </a:solidFill>
              </a:rPr>
              <a:t>) по изображениям проекта </a:t>
            </a: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r>
              <a:rPr lang="ru-RU" sz="1700" dirty="0">
                <a:solidFill>
                  <a:srgbClr val="FFFFFF"/>
                </a:solidFill>
              </a:rPr>
              <a:t>Сохранение в облаке точек</a:t>
            </a:r>
            <a:r>
              <a:rPr lang="ru-RU" sz="1700" dirty="0"/>
              <a:t> </a:t>
            </a:r>
            <a:r>
              <a:rPr lang="ru-RU" sz="1700" dirty="0">
                <a:solidFill>
                  <a:srgbClr val="FFFFFF"/>
                </a:solidFill>
              </a:rPr>
              <a:t>и отображение в </a:t>
            </a:r>
            <a:r>
              <a:rPr lang="en-US" sz="1700" dirty="0" err="1">
                <a:solidFill>
                  <a:srgbClr val="FFFFFF"/>
                </a:solidFill>
              </a:rPr>
              <a:t>LasViewer</a:t>
            </a:r>
            <a:r>
              <a:rPr lang="ru-RU" sz="1700" dirty="0">
                <a:solidFill>
                  <a:srgbClr val="FFFFFF"/>
                </a:solidFill>
              </a:rPr>
              <a:t> ИК-канала (при наличии) </a:t>
            </a:r>
            <a:endParaRPr lang="en-US" sz="1700" dirty="0">
              <a:solidFill>
                <a:srgbClr val="FFFFFF"/>
              </a:solidFill>
            </a:endParaRP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r>
              <a:rPr lang="ru-RU" sz="1700" dirty="0">
                <a:solidFill>
                  <a:srgbClr val="FFFFFF"/>
                </a:solidFill>
              </a:rPr>
              <a:t>Построение матрицы высот и </a:t>
            </a:r>
            <a:r>
              <a:rPr lang="en-US" sz="1700" dirty="0" err="1">
                <a:solidFill>
                  <a:srgbClr val="FFFFFF"/>
                </a:solidFill>
              </a:rPr>
              <a:t>TrueOrtho</a:t>
            </a:r>
            <a:r>
              <a:rPr lang="ru-RU" sz="1700" dirty="0">
                <a:solidFill>
                  <a:srgbClr val="FFFFFF"/>
                </a:solidFill>
              </a:rPr>
              <a:t> по “внешнему”</a:t>
            </a:r>
            <a:r>
              <a:rPr lang="en-US" sz="1700" dirty="0"/>
              <a:t> </a:t>
            </a:r>
            <a:r>
              <a:rPr lang="ru-RU" sz="1700" dirty="0">
                <a:solidFill>
                  <a:srgbClr val="FFFFFF"/>
                </a:solidFill>
              </a:rPr>
              <a:t>LAS</a:t>
            </a: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r>
              <a:rPr lang="ru-RU" sz="1700" dirty="0">
                <a:solidFill>
                  <a:srgbClr val="FFFFFF"/>
                </a:solidFill>
              </a:rPr>
              <a:t>Ускоренное получение продуктов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ru-RU" sz="1700" dirty="0">
                <a:solidFill>
                  <a:srgbClr val="FFFFFF"/>
                </a:solidFill>
              </a:rPr>
              <a:t>по “внешнему” облаку точек (</a:t>
            </a:r>
            <a:r>
              <a:rPr lang="en-US" sz="1700" dirty="0">
                <a:solidFill>
                  <a:srgbClr val="FFFFFF"/>
                </a:solidFill>
              </a:rPr>
              <a:t>LAS</a:t>
            </a:r>
            <a:r>
              <a:rPr lang="ru-RU" sz="1700" dirty="0">
                <a:solidFill>
                  <a:srgbClr val="FFFFFF"/>
                </a:solidFill>
              </a:rPr>
              <a:t>) в </a:t>
            </a:r>
            <a:r>
              <a:rPr lang="en-US" sz="1700" dirty="0">
                <a:solidFill>
                  <a:srgbClr val="FFFFFF"/>
                </a:solidFill>
              </a:rPr>
              <a:t>PHOTOMOD </a:t>
            </a:r>
            <a:r>
              <a:rPr lang="en-US" sz="1700" dirty="0" err="1">
                <a:solidFill>
                  <a:srgbClr val="FFFFFF"/>
                </a:solidFill>
              </a:rPr>
              <a:t>AutoUAS</a:t>
            </a:r>
            <a:endParaRPr lang="ru-RU" sz="1700" dirty="0">
              <a:solidFill>
                <a:srgbClr val="FFFFFF"/>
              </a:solidFill>
            </a:endParaRP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r>
              <a:rPr lang="ru-RU" sz="1700" dirty="0">
                <a:solidFill>
                  <a:srgbClr val="FFFFFF"/>
                </a:solidFill>
              </a:rPr>
              <a:t>Ускорение процесса построения 3D-модели с использованием LAS по матрице высот</a:t>
            </a: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r>
              <a:rPr lang="ru-RU" sz="1700" dirty="0">
                <a:solidFill>
                  <a:srgbClr val="FFFFFF"/>
                </a:solidFill>
              </a:rPr>
              <a:t>Классификация DSM с использованием </a:t>
            </a:r>
            <a:r>
              <a:rPr lang="en-US" sz="1700" dirty="0" err="1">
                <a:solidFill>
                  <a:srgbClr val="FFFFFF"/>
                </a:solidFill>
              </a:rPr>
              <a:t>TrueOrtho</a:t>
            </a:r>
            <a:r>
              <a:rPr lang="ru-RU" sz="1700" dirty="0">
                <a:solidFill>
                  <a:srgbClr val="FFFFFF"/>
                </a:solidFill>
              </a:rPr>
              <a:t>+ИК (NDVI/NDWI-индексам)</a:t>
            </a: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r>
              <a:rPr lang="ru-RU" sz="1700" dirty="0">
                <a:solidFill>
                  <a:srgbClr val="FFFFFF"/>
                </a:solidFill>
              </a:rPr>
              <a:t>Новое 3</a:t>
            </a:r>
            <a:r>
              <a:rPr lang="en-US" sz="1700" dirty="0">
                <a:solidFill>
                  <a:srgbClr val="FFFFFF"/>
                </a:solidFill>
              </a:rPr>
              <a:t>D-</a:t>
            </a:r>
            <a:r>
              <a:rPr lang="ru-RU" sz="1700" dirty="0">
                <a:solidFill>
                  <a:srgbClr val="FFFFFF"/>
                </a:solidFill>
              </a:rPr>
              <a:t>окно. Прототип</a:t>
            </a: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endParaRPr lang="ru-RU" sz="1700" dirty="0">
              <a:solidFill>
                <a:srgbClr val="FFFFFF"/>
              </a:solidFill>
            </a:endParaRP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r>
              <a:rPr lang="ru-RU" sz="1700" dirty="0">
                <a:solidFill>
                  <a:srgbClr val="FFFFFF"/>
                </a:solidFill>
              </a:rPr>
              <a:t>Встраивание многоуровневых мостов и развязок при </a:t>
            </a:r>
            <a:r>
              <a:rPr lang="ru-RU" sz="1700" dirty="0" err="1">
                <a:solidFill>
                  <a:srgbClr val="FFFFFF"/>
                </a:solidFill>
              </a:rPr>
              <a:t>Ортотрансформировании</a:t>
            </a:r>
            <a:endParaRPr lang="ru-RU" sz="1700" dirty="0">
              <a:solidFill>
                <a:srgbClr val="FFFFFF"/>
              </a:solidFill>
            </a:endParaRP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endParaRPr lang="ru-RU" sz="1700" dirty="0">
              <a:solidFill>
                <a:srgbClr val="FFFFFF"/>
              </a:solidFill>
            </a:endParaRP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r>
              <a:rPr lang="ru-RU" sz="1700" dirty="0">
                <a:solidFill>
                  <a:srgbClr val="FFFFFF"/>
                </a:solidFill>
              </a:rPr>
              <a:t>Поддержка новых китайских сенсоров (обработка космической съемки)</a:t>
            </a: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r>
              <a:rPr lang="ru-RU" sz="1700" dirty="0">
                <a:solidFill>
                  <a:srgbClr val="FFFFFF"/>
                </a:solidFill>
              </a:rPr>
              <a:t>Экспорт-импорт систем координат  из </a:t>
            </a:r>
            <a:r>
              <a:rPr lang="en-US" sz="1700" dirty="0">
                <a:solidFill>
                  <a:srgbClr val="FFFFFF"/>
                </a:solidFill>
              </a:rPr>
              <a:t>PHOTOMOD </a:t>
            </a:r>
            <a:r>
              <a:rPr lang="ru-RU" sz="1700" dirty="0">
                <a:solidFill>
                  <a:srgbClr val="FFFFFF"/>
                </a:solidFill>
              </a:rPr>
              <a:t>в </a:t>
            </a:r>
            <a:r>
              <a:rPr lang="en-US" sz="1700" dirty="0" err="1">
                <a:solidFill>
                  <a:srgbClr val="FFFFFF"/>
                </a:solidFill>
              </a:rPr>
              <a:t>GeoCalculator</a:t>
            </a:r>
            <a:r>
              <a:rPr lang="ru-RU" sz="1700" dirty="0">
                <a:solidFill>
                  <a:srgbClr val="FFFFFF"/>
                </a:solidFill>
              </a:rPr>
              <a:t> и обратно</a:t>
            </a:r>
          </a:p>
          <a:p>
            <a:pPr marL="285750" indent="-285750">
              <a:buClr>
                <a:schemeClr val="bg2"/>
              </a:buClr>
              <a:buFont typeface="Arial" charset="0"/>
              <a:buChar char="•"/>
            </a:pPr>
            <a:r>
              <a:rPr lang="ru-RU" sz="1700" dirty="0">
                <a:solidFill>
                  <a:srgbClr val="FFFFFF"/>
                </a:solidFill>
              </a:rPr>
              <a:t>Кроссплатформенная версия PHOTOMOD </a:t>
            </a:r>
            <a:r>
              <a:rPr lang="ru-RU" sz="1700" dirty="0" err="1">
                <a:solidFill>
                  <a:srgbClr val="FFFFFF"/>
                </a:solidFill>
              </a:rPr>
              <a:t>AutoUAS</a:t>
            </a:r>
            <a:r>
              <a:rPr lang="ru-RU" sz="1700" dirty="0">
                <a:solidFill>
                  <a:srgbClr val="FFFFFF"/>
                </a:solidFill>
              </a:rPr>
              <a:t> (</a:t>
            </a:r>
            <a:r>
              <a:rPr lang="en-US" sz="1700" dirty="0">
                <a:solidFill>
                  <a:srgbClr val="FFFFFF"/>
                </a:solidFill>
              </a:rPr>
              <a:t>OS Linux</a:t>
            </a:r>
            <a:r>
              <a:rPr lang="ru-RU" sz="17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1514" y="818232"/>
            <a:ext cx="4863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Главные функциональные возможности</a:t>
            </a:r>
          </a:p>
        </p:txBody>
      </p:sp>
    </p:spTree>
    <p:extLst>
      <p:ext uri="{BB962C8B-B14F-4D97-AF65-F5344CB8AC3E}">
        <p14:creationId xmlns:p14="http://schemas.microsoft.com/office/powerpoint/2010/main" val="174881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54" y="721907"/>
            <a:ext cx="7922738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180409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Колоризация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внешнего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облака точек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7823962" y="6525669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743" y="1584"/>
            <a:ext cx="5612573" cy="397806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21" y="2669903"/>
            <a:ext cx="5834498" cy="39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0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456353" y="280585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DSM – LAS – 3D-TIN</a:t>
            </a:r>
            <a:endParaRPr lang="ru-RU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678376-AD54-5941-BBEE-816ED66E5013}"/>
              </a:ext>
            </a:extLst>
          </p:cNvPr>
          <p:cNvSpPr txBox="1"/>
          <p:nvPr/>
        </p:nvSpPr>
        <p:spPr>
          <a:xfrm>
            <a:off x="609112" y="5228940"/>
            <a:ext cx="50461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FFFF"/>
                </a:solidFill>
                <a:cs typeface="Arial" panose="020B0604020202020204" pitchFamily="34" charset="0"/>
              </a:rPr>
              <a:t>программное обеспечение для полного автомата обработки изображений с БПЛА </a:t>
            </a:r>
          </a:p>
          <a:p>
            <a:r>
              <a:rPr lang="ru-RU" sz="1400" dirty="0">
                <a:solidFill>
                  <a:srgbClr val="FFFFFF"/>
                </a:solidFill>
                <a:cs typeface="Arial" panose="020B0604020202020204" pitchFamily="34" charset="0"/>
              </a:rPr>
              <a:t>с  максимально упрощенным интерфейсом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82EC8E-FC88-FA46-A093-0CE9CF1CDEBB}"/>
              </a:ext>
            </a:extLst>
          </p:cNvPr>
          <p:cNvSpPr txBox="1"/>
          <p:nvPr/>
        </p:nvSpPr>
        <p:spPr>
          <a:xfrm>
            <a:off x="611286" y="4907136"/>
            <a:ext cx="2644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AutoUAS</a:t>
            </a:r>
            <a:endParaRPr lang="ru-RU" sz="1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8447567" y="1104886"/>
            <a:ext cx="2046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Детально</a:t>
            </a:r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(LAS)</a:t>
            </a:r>
            <a:endParaRPr lang="ru-RU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2159352" y="6262441"/>
            <a:ext cx="2476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Быстро</a:t>
            </a:r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(DSM – LAS)</a:t>
            </a:r>
            <a:endParaRPr lang="ru-RU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id="{85300125-073C-6144-F01E-5FECECFE0700}"/>
              </a:ext>
            </a:extLst>
          </p:cNvPr>
          <p:cNvGrpSpPr>
            <a:grpSpLocks/>
          </p:cNvGrpSpPr>
          <p:nvPr/>
        </p:nvGrpSpPr>
        <p:grpSpPr bwMode="auto">
          <a:xfrm>
            <a:off x="153988" y="1104900"/>
            <a:ext cx="11837987" cy="4687888"/>
            <a:chOff x="97" y="696"/>
            <a:chExt cx="7457" cy="2953"/>
          </a:xfrm>
        </p:grpSpPr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2C5595A9-62A8-70F3-879E-63FB4DE9CA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t="8646" r="11674" b="7980"/>
            <a:stretch>
              <a:fillRect/>
            </a:stretch>
          </p:blipFill>
          <p:spPr bwMode="auto">
            <a:xfrm>
              <a:off x="97" y="696"/>
              <a:ext cx="4115" cy="2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DF605027-A072-BEF5-402F-8A780F0C9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" y="696"/>
              <a:ext cx="658" cy="1182"/>
            </a:xfrm>
            <a:prstGeom prst="ellipse">
              <a:avLst/>
            </a:prstGeom>
            <a:noFill/>
            <a:ln w="1905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BA4FCF00-63F5-4C8D-2EC4-83E215C8A6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t="8646" r="11674" b="7980"/>
            <a:stretch>
              <a:fillRect/>
            </a:stretch>
          </p:blipFill>
          <p:spPr bwMode="auto">
            <a:xfrm>
              <a:off x="3437" y="1465"/>
              <a:ext cx="4117" cy="2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465352A-0192-92FC-A186-73251E54D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3" y="1501"/>
              <a:ext cx="657" cy="1100"/>
            </a:xfrm>
            <a:prstGeom prst="rect">
              <a:avLst/>
            </a:prstGeom>
            <a:noFill/>
            <a:ln w="15875" algn="ctr">
              <a:solidFill>
                <a:schemeClr val="hlink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90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0DBB7BD-C5BE-3849-A520-EA2C1319FFC7}"/>
              </a:ext>
            </a:extLst>
          </p:cNvPr>
          <p:cNvSpPr txBox="1"/>
          <p:nvPr/>
        </p:nvSpPr>
        <p:spPr>
          <a:xfrm>
            <a:off x="652537" y="132370"/>
            <a:ext cx="1019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фильтры облака точек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4" y="1088018"/>
            <a:ext cx="5534886" cy="45625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459" y="1088018"/>
            <a:ext cx="5544952" cy="45625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335" y="3945768"/>
            <a:ext cx="2701806" cy="2833771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5695193" y="3290915"/>
            <a:ext cx="869964" cy="438639"/>
          </a:xfrm>
          <a:prstGeom prst="rightArrow">
            <a:avLst/>
          </a:prstGeom>
          <a:solidFill>
            <a:schemeClr val="bg1">
              <a:alpha val="86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B5C1E-4BB3-7148-B365-465C79858270}"/>
              </a:ext>
            </a:extLst>
          </p:cNvPr>
          <p:cNvSpPr txBox="1"/>
          <p:nvPr/>
        </p:nvSpPr>
        <p:spPr>
          <a:xfrm>
            <a:off x="154442" y="6457846"/>
            <a:ext cx="2498065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PHOTOMOD 7.</a:t>
            </a:r>
            <a:r>
              <a:rPr lang="ru-RU" sz="134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9351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Пользовательские 7">
      <a:dk1>
        <a:srgbClr val="000000"/>
      </a:dk1>
      <a:lt1>
        <a:srgbClr val="E9EEF3"/>
      </a:lt1>
      <a:dk2>
        <a:srgbClr val="041E41"/>
      </a:dk2>
      <a:lt2>
        <a:srgbClr val="418FDE"/>
      </a:lt2>
      <a:accent1>
        <a:srgbClr val="418FDE"/>
      </a:accent1>
      <a:accent2>
        <a:srgbClr val="041E41"/>
      </a:accent2>
      <a:accent3>
        <a:srgbClr val="418FDE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13007</TotalTime>
  <Words>1056</Words>
  <Application>Microsoft Office PowerPoint</Application>
  <PresentationFormat>Широкоэкранный</PresentationFormat>
  <Paragraphs>184</Paragraphs>
  <Slides>30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Segoe UI</vt:lpstr>
      <vt:lpstr>Symbol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Anka Osintseva</dc:creator>
  <cp:lastModifiedBy>Смирнов Алексей Владимирович</cp:lastModifiedBy>
  <cp:revision>236</cp:revision>
  <dcterms:created xsi:type="dcterms:W3CDTF">2020-11-11T14:33:17Z</dcterms:created>
  <dcterms:modified xsi:type="dcterms:W3CDTF">2022-09-13T08:26:01Z</dcterms:modified>
</cp:coreProperties>
</file>