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86" r:id="rId3"/>
    <p:sldId id="258" r:id="rId4"/>
    <p:sldId id="263" r:id="rId5"/>
    <p:sldId id="294" r:id="rId6"/>
    <p:sldId id="295" r:id="rId7"/>
    <p:sldId id="278" r:id="rId8"/>
    <p:sldId id="296" r:id="rId9"/>
    <p:sldId id="280" r:id="rId10"/>
    <p:sldId id="264" r:id="rId11"/>
    <p:sldId id="289" r:id="rId12"/>
    <p:sldId id="297" r:id="rId13"/>
    <p:sldId id="288" r:id="rId14"/>
    <p:sldId id="270" r:id="rId15"/>
    <p:sldId id="285" r:id="rId16"/>
    <p:sldId id="257" r:id="rId17"/>
  </p:sldIdLst>
  <p:sldSz cx="12192000" cy="6858000"/>
  <p:notesSz cx="6648450" cy="97742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" initials="В" lastIdx="5" clrIdx="0">
    <p:extLst>
      <p:ext uri="{19B8F6BF-5375-455C-9EA6-DF929625EA0E}">
        <p15:presenceInfo xmlns:p15="http://schemas.microsoft.com/office/powerpoint/2012/main" userId="Владими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6433" autoAdjust="0"/>
  </p:normalViewPr>
  <p:slideViewPr>
    <p:cSldViewPr snapToGrid="0">
      <p:cViewPr varScale="1">
        <p:scale>
          <a:sx n="91" d="100"/>
          <a:sy n="91" d="100"/>
        </p:scale>
        <p:origin x="322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2880995" cy="490410"/>
          </a:xfrm>
          <a:prstGeom prst="rect">
            <a:avLst/>
          </a:prstGeom>
        </p:spPr>
        <p:txBody>
          <a:bodyPr vert="horz" lIns="89761" tIns="44881" rIns="89761" bIns="4488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65924" y="0"/>
            <a:ext cx="2880995" cy="490410"/>
          </a:xfrm>
          <a:prstGeom prst="rect">
            <a:avLst/>
          </a:prstGeom>
        </p:spPr>
        <p:txBody>
          <a:bodyPr vert="horz" lIns="89761" tIns="44881" rIns="89761" bIns="44881" rtlCol="0"/>
          <a:lstStyle>
            <a:lvl1pPr algn="r">
              <a:defRPr sz="1200"/>
            </a:lvl1pPr>
          </a:lstStyle>
          <a:p>
            <a:fld id="{DACD4DCC-D1AC-442D-9D60-FF99A6378450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1220788"/>
            <a:ext cx="5867400" cy="3300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61" tIns="44881" rIns="89761" bIns="4488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4845" y="4703858"/>
            <a:ext cx="5318760" cy="3848606"/>
          </a:xfrm>
          <a:prstGeom prst="rect">
            <a:avLst/>
          </a:prstGeom>
        </p:spPr>
        <p:txBody>
          <a:bodyPr vert="horz" lIns="89761" tIns="44881" rIns="89761" bIns="4488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9283830"/>
            <a:ext cx="2880995" cy="490408"/>
          </a:xfrm>
          <a:prstGeom prst="rect">
            <a:avLst/>
          </a:prstGeom>
        </p:spPr>
        <p:txBody>
          <a:bodyPr vert="horz" lIns="89761" tIns="44881" rIns="89761" bIns="4488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65924" y="9283830"/>
            <a:ext cx="2880995" cy="490408"/>
          </a:xfrm>
          <a:prstGeom prst="rect">
            <a:avLst/>
          </a:prstGeom>
        </p:spPr>
        <p:txBody>
          <a:bodyPr vert="horz" lIns="89761" tIns="44881" rIns="89761" bIns="44881" rtlCol="0" anchor="b"/>
          <a:lstStyle>
            <a:lvl1pPr algn="r">
              <a:defRPr sz="1200"/>
            </a:lvl1pPr>
          </a:lstStyle>
          <a:p>
            <a:fld id="{899BA5EA-3844-4110-9D1D-C064B89F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26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44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424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381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785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27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505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337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586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29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083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73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6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48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1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64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74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07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24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30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56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9ABFE-C8DB-4CCF-A2BC-A974D35494CF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04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7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8.png"/><Relationship Id="rId7" Type="http://schemas.openxmlformats.org/officeDocument/2006/relationships/image" Target="../media/image4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tiff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tif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g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8.pn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tif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72923" y="1716631"/>
            <a:ext cx="7953977" cy="2829969"/>
          </a:xfrm>
        </p:spPr>
        <p:txBody>
          <a:bodyPr anchor="t">
            <a:noAutofit/>
          </a:bodyPr>
          <a:lstStyle/>
          <a:p>
            <a:pPr algn="r">
              <a:lnSpc>
                <a:spcPct val="150000"/>
              </a:lnSpc>
              <a:spcAft>
                <a:spcPts val="1200"/>
              </a:spcAft>
            </a:pP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Современное состояние </a:t>
            </a:r>
            <a:br>
              <a:rPr lang="ru-RU" sz="2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Государственной геодезической сети, </a:t>
            </a:r>
            <a:br>
              <a:rPr lang="ru-RU" sz="2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Государственной нивелирной сети. </a:t>
            </a:r>
            <a:br>
              <a:rPr lang="ru-RU" sz="2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Роскартография – выполнение работ по развитию высокоточных сетей 2021-2022 гг.</a:t>
            </a:r>
            <a:endParaRPr lang="ru-RU" sz="32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73" y="596359"/>
            <a:ext cx="2918566" cy="553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47" y="5155003"/>
            <a:ext cx="3470350" cy="17029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/>
          <a:stretch/>
        </p:blipFill>
        <p:spPr>
          <a:xfrm>
            <a:off x="0" y="0"/>
            <a:ext cx="480395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95679" y="5155003"/>
            <a:ext cx="335946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pc="-125" dirty="0">
                <a:solidFill>
                  <a:srgbClr val="767070"/>
                </a:solidFill>
                <a:latin typeface="Roboto"/>
                <a:cs typeface="Roboto"/>
              </a:rPr>
              <a:t>Демин Владимир Владимирович</a:t>
            </a:r>
            <a:endParaRPr lang="ru-RU" dirty="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ru-RU" sz="1400" spc="-85" dirty="0">
                <a:solidFill>
                  <a:srgbClr val="767070"/>
                </a:solidFill>
                <a:latin typeface="Roboto"/>
                <a:cs typeface="Roboto"/>
              </a:rPr>
              <a:t>Руководитель направления топографо-геодезических работ</a:t>
            </a:r>
            <a:endParaRPr lang="ru-RU" sz="1400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574741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Контракты 2021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10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8583" y="1350534"/>
            <a:ext cx="113060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>
                <a:latin typeface="Roboto"/>
                <a:cs typeface="Roboto"/>
              </a:rPr>
              <a:t> </a:t>
            </a:r>
            <a:endParaRPr lang="ru-RU" sz="1400" dirty="0">
              <a:latin typeface="Roboto"/>
              <a:cs typeface="Roboto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0" y="231151"/>
            <a:ext cx="7032604" cy="646330"/>
            <a:chOff x="4242816" y="1106119"/>
            <a:chExt cx="3463895" cy="584775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4242816" y="1106119"/>
              <a:ext cx="3463895" cy="58477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564936" y="1229229"/>
              <a:ext cx="2819662" cy="362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2">
                      <a:lumMod val="25000"/>
                    </a:schemeClr>
                  </a:solidFill>
                  <a:latin typeface="Roboto"/>
                  <a:cs typeface="Roboto"/>
                </a:rPr>
                <a:t>Обследование и восстановление пунктов ГГС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0" y="1038179"/>
            <a:ext cx="5233179" cy="3924884"/>
          </a:xfrm>
          <a:prstGeom prst="rect">
            <a:avLst/>
          </a:prstGeom>
        </p:spPr>
      </p:pic>
      <p:sp>
        <p:nvSpPr>
          <p:cNvPr id="13" name="Прямоугольная выноска 12"/>
          <p:cNvSpPr/>
          <p:nvPr/>
        </p:nvSpPr>
        <p:spPr>
          <a:xfrm>
            <a:off x="97276" y="4192354"/>
            <a:ext cx="2053770" cy="2618095"/>
          </a:xfrm>
          <a:prstGeom prst="wedgeRectCallout">
            <a:avLst>
              <a:gd name="adj1" fmla="val 93524"/>
              <a:gd name="adj2" fmla="val -82328"/>
            </a:avLst>
          </a:prstGeom>
          <a:solidFill>
            <a:srgbClr val="92D050">
              <a:alpha val="3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5300" y="4559977"/>
            <a:ext cx="2538921" cy="19041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62" y="1038179"/>
            <a:ext cx="5233178" cy="3924884"/>
          </a:xfrm>
          <a:prstGeom prst="rect">
            <a:avLst/>
          </a:prstGeom>
        </p:spPr>
      </p:pic>
      <p:sp>
        <p:nvSpPr>
          <p:cNvPr id="20" name="Прямоугольная выноска 19"/>
          <p:cNvSpPr/>
          <p:nvPr/>
        </p:nvSpPr>
        <p:spPr>
          <a:xfrm>
            <a:off x="5891185" y="4193973"/>
            <a:ext cx="2053770" cy="2618095"/>
          </a:xfrm>
          <a:prstGeom prst="wedgeRectCallout">
            <a:avLst>
              <a:gd name="adj1" fmla="val 93998"/>
              <a:gd name="adj2" fmla="val -92732"/>
            </a:avLst>
          </a:prstGeom>
          <a:solidFill>
            <a:srgbClr val="92D050">
              <a:alpha val="3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10192" r="4608" b="14007"/>
          <a:stretch/>
        </p:blipFill>
        <p:spPr>
          <a:xfrm rot="5400000">
            <a:off x="5657028" y="4570051"/>
            <a:ext cx="2546692" cy="18762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04800" y="5047512"/>
            <a:ext cx="3669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dirty="0"/>
              <a:t>Поиск пункта на местности выполнен по навигатору, а также по сохранившимся на местности внешним признакам:</a:t>
            </a:r>
          </a:p>
          <a:p>
            <a:pPr fontAlgn="base"/>
            <a:r>
              <a:rPr lang="ru-RU" sz="1600" dirty="0"/>
              <a:t>- по следам </a:t>
            </a:r>
            <a:r>
              <a:rPr lang="ru-RU" sz="1600" dirty="0" err="1"/>
              <a:t>окопки</a:t>
            </a:r>
            <a:r>
              <a:rPr lang="ru-RU" sz="1600" dirty="0"/>
              <a:t>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82359" y="5047512"/>
            <a:ext cx="2932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Поиск пункта на местности выполнен инструментальным методом с использованием спутникового оборудования в режиме RTK (</a:t>
            </a:r>
            <a:r>
              <a:rPr lang="ru-RU" sz="1600" dirty="0" err="1"/>
              <a:t>real</a:t>
            </a:r>
            <a:r>
              <a:rPr lang="ru-RU" sz="1600" dirty="0"/>
              <a:t> </a:t>
            </a:r>
            <a:r>
              <a:rPr lang="ru-RU" sz="1600" dirty="0" err="1"/>
              <a:t>time</a:t>
            </a:r>
            <a:r>
              <a:rPr lang="ru-RU" sz="1600" dirty="0"/>
              <a:t> </a:t>
            </a:r>
            <a:r>
              <a:rPr lang="ru-RU" sz="1600" dirty="0" err="1"/>
              <a:t>kinematic</a:t>
            </a:r>
            <a:r>
              <a:rPr lang="ru-RU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2279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312394" y="605318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31149"/>
            <a:ext cx="9072880" cy="7254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57178" y="307722"/>
            <a:ext cx="7189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Выполнение работ по созданию пунктов деформационной сети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Крымского и Кавказского геодинамических полигонов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5" y="1197854"/>
            <a:ext cx="8787249" cy="5040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930064" y="1519768"/>
            <a:ext cx="3261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600" b="1" dirty="0">
                <a:ea typeface="Times New Roman" panose="02020603050405020304" pitchFamily="18" charset="0"/>
              </a:rPr>
              <a:t>Контракт № 60-ЭА/2021: 6 п.</a:t>
            </a:r>
            <a:endParaRPr lang="ru-RU" sz="1600" dirty="0"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920471" y="1930296"/>
            <a:ext cx="3261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Контракт № 71-ЭА/2021: 4 (9) п.</a:t>
            </a:r>
          </a:p>
        </p:txBody>
      </p:sp>
    </p:spTree>
    <p:extLst>
      <p:ext uri="{BB962C8B-B14F-4D97-AF65-F5344CB8AC3E}">
        <p14:creationId xmlns:p14="http://schemas.microsoft.com/office/powerpoint/2010/main" val="2763486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312394" y="605318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31149"/>
            <a:ext cx="9072880" cy="7254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57178" y="307722"/>
            <a:ext cx="7189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Выполнение работ по созданию пунктов деформационной сети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Крымского и Кавказского геодинамических полигонов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46" y="1242936"/>
            <a:ext cx="10951955" cy="517958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072880" y="1536596"/>
            <a:ext cx="3261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Контракт № 71-ЭА/2021: 5 (9) п.</a:t>
            </a:r>
          </a:p>
        </p:txBody>
      </p:sp>
    </p:spTree>
    <p:extLst>
      <p:ext uri="{BB962C8B-B14F-4D97-AF65-F5344CB8AC3E}">
        <p14:creationId xmlns:p14="http://schemas.microsoft.com/office/powerpoint/2010/main" val="1879846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4"/>
            <a:ext cx="505926" cy="5668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31149"/>
            <a:ext cx="9072880" cy="7254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312394" y="605318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60810" y="307722"/>
            <a:ext cx="75825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Выполнение работ по созданию 9 пунктов деформационной сети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Крымского и Кавказского геодинамических полигонов в 2022 году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6" y="1782499"/>
            <a:ext cx="6076662" cy="46100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3" t="1" r="13672" b="61"/>
          <a:stretch/>
        </p:blipFill>
        <p:spPr>
          <a:xfrm>
            <a:off x="171452" y="1617803"/>
            <a:ext cx="3266744" cy="22959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8682" r="27969" b="23084"/>
          <a:stretch/>
        </p:blipFill>
        <p:spPr>
          <a:xfrm>
            <a:off x="171452" y="4429077"/>
            <a:ext cx="3905248" cy="23486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15068" y="951502"/>
            <a:ext cx="5242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76717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Закладка пункта деформационной сети и гравиметрического пункта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4002" y="1778908"/>
            <a:ext cx="2646527" cy="396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r="7868"/>
          <a:stretch/>
        </p:blipFill>
        <p:spPr>
          <a:xfrm rot="5400000">
            <a:off x="5586857" y="2222581"/>
            <a:ext cx="451265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13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14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75407" y="1350534"/>
            <a:ext cx="44792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dirty="0">
                <a:latin typeface="Roboto"/>
                <a:cs typeface="Roboto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231149"/>
            <a:ext cx="9072880" cy="7254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93398" y="407860"/>
            <a:ext cx="71784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Проект развития ГГС до 2030 года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072880" y="1228500"/>
            <a:ext cx="30717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ПРОЕКТ</a:t>
            </a:r>
          </a:p>
          <a:p>
            <a:pPr algn="ctr"/>
            <a:r>
              <a:rPr lang="ru-RU" sz="2000" dirty="0"/>
              <a:t>в период с </a:t>
            </a:r>
            <a:r>
              <a:rPr lang="ru-RU" sz="2000" b="1" dirty="0"/>
              <a:t>2023 по 2030 </a:t>
            </a:r>
            <a:r>
              <a:rPr lang="ru-RU" sz="2000" dirty="0"/>
              <a:t>годы создать</a:t>
            </a:r>
            <a:r>
              <a:rPr lang="ru-RU" sz="1950" dirty="0"/>
              <a:t>:</a:t>
            </a:r>
          </a:p>
          <a:p>
            <a:pPr algn="ctr"/>
            <a:r>
              <a:rPr lang="ru-RU" sz="2000" b="1" dirty="0"/>
              <a:t>6 пунктов ФАГС </a:t>
            </a:r>
          </a:p>
          <a:p>
            <a:pPr algn="ctr"/>
            <a:r>
              <a:rPr lang="ru-RU" sz="2000" b="1" dirty="0"/>
              <a:t>и 200 пунктов ФАГС в составе ФСГС (до 327 пунктов)</a:t>
            </a:r>
          </a:p>
          <a:p>
            <a:pPr algn="ctr"/>
            <a:r>
              <a:rPr lang="ru-RU" sz="2000" b="1" dirty="0"/>
              <a:t>58 пунктов ВГС (до 458 пунктов)</a:t>
            </a:r>
          </a:p>
          <a:p>
            <a:pPr algn="ctr"/>
            <a:r>
              <a:rPr lang="ru-RU" sz="2000" b="1" dirty="0"/>
              <a:t>1257 пунктов СГС-1 (до 7333 пунктов)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361"/>
            <a:ext cx="9034690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56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75407" y="1350534"/>
            <a:ext cx="44792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dirty="0">
                <a:latin typeface="Roboto"/>
                <a:cs typeface="Roboto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231149"/>
            <a:ext cx="9204960" cy="7254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93398" y="407860"/>
            <a:ext cx="71784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Развитие ГВО до 2030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9189720" y="2358500"/>
            <a:ext cx="111443" cy="96093"/>
          </a:xfrm>
          <a:custGeom>
            <a:avLst/>
            <a:gdLst>
              <a:gd name="connsiteX0" fmla="*/ 0 w 111443"/>
              <a:gd name="connsiteY0" fmla="*/ 96093 h 96093"/>
              <a:gd name="connsiteX1" fmla="*/ 57150 w 111443"/>
              <a:gd name="connsiteY1" fmla="*/ 58945 h 96093"/>
              <a:gd name="connsiteX2" fmla="*/ 85725 w 111443"/>
              <a:gd name="connsiteY2" fmla="*/ 41800 h 96093"/>
              <a:gd name="connsiteX3" fmla="*/ 85725 w 111443"/>
              <a:gd name="connsiteY3" fmla="*/ 4653 h 96093"/>
              <a:gd name="connsiteX4" fmla="*/ 111443 w 111443"/>
              <a:gd name="connsiteY4" fmla="*/ 1795 h 9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43" h="96093">
                <a:moveTo>
                  <a:pt x="0" y="96093"/>
                </a:moveTo>
                <a:lnTo>
                  <a:pt x="57150" y="58945"/>
                </a:lnTo>
                <a:cubicBezTo>
                  <a:pt x="71437" y="49896"/>
                  <a:pt x="80963" y="50849"/>
                  <a:pt x="85725" y="41800"/>
                </a:cubicBezTo>
                <a:cubicBezTo>
                  <a:pt x="90488" y="32751"/>
                  <a:pt x="81439" y="11320"/>
                  <a:pt x="85725" y="4653"/>
                </a:cubicBezTo>
                <a:cubicBezTo>
                  <a:pt x="90011" y="-2014"/>
                  <a:pt x="100727" y="-110"/>
                  <a:pt x="111443" y="1795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301792" y="1658311"/>
            <a:ext cx="39528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Проект:</a:t>
            </a:r>
          </a:p>
          <a:p>
            <a:pPr algn="ctr"/>
            <a:r>
              <a:rPr lang="ru-RU" sz="2000" dirty="0"/>
              <a:t>в период с 2021 по 2030 годы обновить и модернизировать</a:t>
            </a:r>
            <a:endParaRPr lang="ru-RU" sz="1950" dirty="0"/>
          </a:p>
          <a:p>
            <a:pPr algn="ctr"/>
            <a:r>
              <a:rPr lang="ru-RU" sz="2000" b="1" dirty="0"/>
              <a:t>11 линий нивелирования </a:t>
            </a:r>
            <a:r>
              <a:rPr lang="en-US" sz="2000" b="1" dirty="0"/>
              <a:t>I</a:t>
            </a:r>
            <a:r>
              <a:rPr lang="ru-RU" sz="2000" b="1" dirty="0"/>
              <a:t> и </a:t>
            </a:r>
            <a:r>
              <a:rPr lang="en-US" sz="2000" b="1" dirty="0"/>
              <a:t>II</a:t>
            </a:r>
            <a:r>
              <a:rPr lang="ru-RU" sz="2000" b="1" dirty="0"/>
              <a:t> </a:t>
            </a:r>
            <a:r>
              <a:rPr lang="ru-RU" sz="2000" b="1" dirty="0" err="1"/>
              <a:t>кл</a:t>
            </a:r>
            <a:r>
              <a:rPr lang="ru-RU" sz="2000" b="1" dirty="0"/>
              <a:t>. протяженностью</a:t>
            </a:r>
          </a:p>
          <a:p>
            <a:pPr algn="ctr"/>
            <a:r>
              <a:rPr lang="ru-RU" sz="2000" b="1" dirty="0"/>
              <a:t>5918,9 км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4" y="956603"/>
            <a:ext cx="8057476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90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98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746" y="305226"/>
            <a:ext cx="2523963" cy="40846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68782" y="5954365"/>
            <a:ext cx="506012" cy="566977"/>
          </a:xfrm>
          <a:prstGeom prst="rect">
            <a:avLst/>
          </a:prstGeom>
        </p:spPr>
      </p:pic>
      <p:sp>
        <p:nvSpPr>
          <p:cNvPr id="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-1" y="231151"/>
            <a:ext cx="9289377" cy="646330"/>
            <a:chOff x="4242816" y="1106119"/>
            <a:chExt cx="3463895" cy="584775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4242816" y="1106119"/>
              <a:ext cx="3463895" cy="58477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907149" y="1244693"/>
              <a:ext cx="2135248" cy="362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2">
                      <a:lumMod val="25000"/>
                    </a:schemeClr>
                  </a:solidFill>
                  <a:latin typeface="Roboto"/>
                  <a:cs typeface="Roboto"/>
                </a:rPr>
                <a:t>Дочерние организации АО «Роскартография»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8393668" y="796582"/>
            <a:ext cx="3484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Всего 27 </a:t>
            </a:r>
          </a:p>
          <a:p>
            <a:pPr algn="ctr"/>
            <a:r>
              <a:rPr lang="ru-RU" b="1" dirty="0"/>
              <a:t>действующих дочерних обществ</a:t>
            </a:r>
            <a:r>
              <a:rPr lang="ru-RU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08784" y="1525803"/>
            <a:ext cx="3054379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 создании ГГС и ГВО в 2022 году участвуют: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АО «Аэрогеодезия»;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АО «ВАГП»;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АО «</a:t>
            </a:r>
            <a:r>
              <a:rPr lang="ru-RU" sz="1600" dirty="0" err="1"/>
              <a:t>ВостСибАГП</a:t>
            </a:r>
            <a:r>
              <a:rPr lang="ru-RU" sz="1600" dirty="0"/>
              <a:t>»;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АО «ДВ АГП»;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АО «КАГП»;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АО </a:t>
            </a:r>
            <a:r>
              <a:rPr lang="ru-RU" sz="1600" dirty="0" err="1"/>
              <a:t>НИиП</a:t>
            </a:r>
            <a:r>
              <a:rPr lang="ru-RU" sz="1600" dirty="0"/>
              <a:t> центр «Природа»;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АО «Новгород АГП»;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АО ПО «</a:t>
            </a:r>
            <a:r>
              <a:rPr lang="ru-RU" sz="1600" dirty="0" err="1"/>
              <a:t>Инжгеодезия</a:t>
            </a:r>
            <a:r>
              <a:rPr lang="ru-RU" sz="1600" dirty="0"/>
              <a:t>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АО «</a:t>
            </a:r>
            <a:r>
              <a:rPr lang="ru-RU" sz="1600" dirty="0" err="1"/>
              <a:t>Средневолжское</a:t>
            </a:r>
            <a:r>
              <a:rPr lang="ru-RU" sz="1600" dirty="0"/>
              <a:t> АГП»;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АО «Сев.-</a:t>
            </a:r>
            <a:r>
              <a:rPr lang="ru-RU" sz="1600" dirty="0" err="1"/>
              <a:t>Кав</a:t>
            </a:r>
            <a:r>
              <a:rPr lang="ru-RU" sz="1600" dirty="0"/>
              <a:t>. АГП»;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АО «</a:t>
            </a:r>
            <a:r>
              <a:rPr lang="ru-RU" sz="1600" dirty="0" err="1"/>
              <a:t>Уралгеоинформ</a:t>
            </a:r>
            <a:r>
              <a:rPr lang="ru-RU" sz="1600" dirty="0"/>
              <a:t>»;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/>
              <a:t>АО «Якутское АГП».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02028" y="5188344"/>
            <a:ext cx="26678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Так же работы выполняются силами полевых бригад </a:t>
            </a:r>
            <a:br>
              <a:rPr lang="ru-RU" sz="1600" dirty="0"/>
            </a:br>
            <a:r>
              <a:rPr lang="ru-RU" sz="1600" b="1" dirty="0"/>
              <a:t>Центра геодезии </a:t>
            </a:r>
            <a:br>
              <a:rPr lang="ru-RU" sz="1600" b="1" dirty="0"/>
            </a:br>
            <a:r>
              <a:rPr lang="ru-RU" sz="1600" dirty="0"/>
              <a:t>АО «Роскартография»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FFE4FA-7ABA-4121-A0CA-0FF899E7A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" y="937583"/>
            <a:ext cx="8467240" cy="548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93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Федеральные целевые программы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932357"/>
              </p:ext>
            </p:extLst>
          </p:nvPr>
        </p:nvGraphicFramePr>
        <p:xfrm>
          <a:off x="674285" y="1076270"/>
          <a:ext cx="8691906" cy="5032642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3679511">
                  <a:extLst>
                    <a:ext uri="{9D8B030D-6E8A-4147-A177-3AD203B41FA5}">
                      <a16:colId xmlns:a16="http://schemas.microsoft.com/office/drawing/2014/main" val="812292160"/>
                    </a:ext>
                  </a:extLst>
                </a:gridCol>
                <a:gridCol w="3679511">
                  <a:extLst>
                    <a:ext uri="{9D8B030D-6E8A-4147-A177-3AD203B41FA5}">
                      <a16:colId xmlns:a16="http://schemas.microsoft.com/office/drawing/2014/main" val="3112227609"/>
                    </a:ext>
                  </a:extLst>
                </a:gridCol>
                <a:gridCol w="1332884">
                  <a:extLst>
                    <a:ext uri="{9D8B030D-6E8A-4147-A177-3AD203B41FA5}">
                      <a16:colId xmlns:a16="http://schemas.microsoft.com/office/drawing/2014/main" val="2911549972"/>
                    </a:ext>
                  </a:extLst>
                </a:gridCol>
              </a:tblGrid>
              <a:tr h="2817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u="none" strike="noStrike" kern="1200" dirty="0">
                          <a:effectLst/>
                        </a:rPr>
                        <a:t>Программы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u="none" strike="noStrike" kern="1200" dirty="0">
                          <a:effectLst/>
                        </a:rPr>
                        <a:t>Государственные контракты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u="none" strike="noStrike" kern="1200" dirty="0">
                          <a:effectLst/>
                        </a:rPr>
                        <a:t>Срок 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0190438"/>
                  </a:ext>
                </a:extLst>
              </a:tr>
              <a:tr h="980969"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u="none" strike="noStrike" kern="1200" dirty="0">
                          <a:effectLst/>
                        </a:rPr>
                        <a:t>Федеральный проект «Поддержание, развитие и использование системы ГЛОНАСС» в рамках государственной программы Российской Федерации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600" u="none" strike="noStrike" kern="1200" dirty="0">
                          <a:effectLst/>
                        </a:rPr>
                        <a:t>«Космическая деятельность России»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u="none" strike="noStrike" kern="1200" dirty="0">
                          <a:effectLst/>
                        </a:rPr>
                        <a:t>Выполнение работ по модернизации Главной высотной основы (ГВО) Российской Федерации с целью обновления высот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u="none" strike="noStrike" kern="1200" dirty="0">
                        <a:effectLst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600" u="none" strike="noStrike" kern="1200" dirty="0">
                          <a:effectLst/>
                        </a:rPr>
                        <a:t>2021-2030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1790979"/>
                  </a:ext>
                </a:extLst>
              </a:tr>
              <a:tr h="738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u="none" strike="noStrike" kern="1200" dirty="0">
                          <a:effectLst/>
                        </a:rPr>
                        <a:t>Выполнение работ по развитию и модернизации государственных геодезических сетей (ФАГС, ВГС, СГС-1)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645617"/>
                  </a:ext>
                </a:extLst>
              </a:tr>
              <a:tr h="773022"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u="none" strike="noStrike" kern="1200" dirty="0">
                          <a:effectLst/>
                        </a:rPr>
                        <a:t>Создание комплексных пунктов деформационных сетей Геодинамических полигонов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64438965"/>
                  </a:ext>
                </a:extLst>
              </a:tr>
              <a:tr h="7395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dirty="0">
                          <a:effectLst/>
                        </a:rPr>
                        <a:t>Выполнение работ по обследованию и восстановлению пунктов ГГС в рамках мониторинга характеристик пунктов ГГС</a:t>
                      </a:r>
                      <a:endParaRPr lang="ru-RU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8852704"/>
                  </a:ext>
                </a:extLst>
              </a:tr>
              <a:tr h="769897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u="none" strike="noStrike" kern="1200" dirty="0">
                          <a:effectLst/>
                        </a:rPr>
                        <a:t>Федеральный проект «Национальная система пространственных данных» в рамках государственной программы Российской Федерации «Национальная система пространственных данных»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u="none" strike="noStrike" kern="1200" dirty="0">
                          <a:effectLst/>
                        </a:rPr>
                        <a:t>Выполнение работ по модернизации Главной высотной основы (ГВО) России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kern="1200" dirty="0">
                          <a:effectLst/>
                        </a:rPr>
                        <a:t>2021-2024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360367"/>
                  </a:ext>
                </a:extLst>
              </a:tr>
              <a:tr h="738097"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u="none" strike="noStrike" kern="1200" dirty="0">
                          <a:effectLst/>
                        </a:rPr>
                        <a:t>Реализация мероприятий по созданию пунктов ФАГС в составе федеральной сети геодезических станций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2021-2030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1598635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1869" t="2089" r="3504" b="2583"/>
          <a:stretch/>
        </p:blipFill>
        <p:spPr>
          <a:xfrm>
            <a:off x="9579836" y="3484678"/>
            <a:ext cx="2307364" cy="246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94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955" y="345377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4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-1" y="231151"/>
            <a:ext cx="9289377" cy="646330"/>
            <a:chOff x="4242816" y="1106119"/>
            <a:chExt cx="3463895" cy="584775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4242816" y="1106119"/>
              <a:ext cx="3463895" cy="58477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038052" y="1244693"/>
              <a:ext cx="1873437" cy="362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2">
                      <a:lumMod val="25000"/>
                    </a:schemeClr>
                  </a:solidFill>
                  <a:latin typeface="Roboto"/>
                  <a:cs typeface="Roboto"/>
                </a:rPr>
                <a:t>Выполнение работ с 2012 по 2022 годы</a:t>
              </a: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9289376" y="855929"/>
            <a:ext cx="2902623" cy="1577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АО «Роскартография» в период</a:t>
            </a:r>
          </a:p>
          <a:p>
            <a:pPr algn="ctr"/>
            <a:r>
              <a:rPr lang="ru-RU" sz="1200" dirty="0"/>
              <a:t>с 2012-2021 года было создано:</a:t>
            </a:r>
          </a:p>
          <a:p>
            <a:pPr algn="ctr"/>
            <a:r>
              <a:rPr lang="ru-RU" sz="1200" dirty="0"/>
              <a:t>ФАГС — 32 пункта</a:t>
            </a:r>
          </a:p>
          <a:p>
            <a:pPr algn="ctr"/>
            <a:r>
              <a:rPr lang="ru-RU" sz="1200" dirty="0"/>
              <a:t>ВГС — 76 пунктов</a:t>
            </a:r>
          </a:p>
          <a:p>
            <a:pPr algn="ctr"/>
            <a:r>
              <a:rPr lang="ru-RU" sz="1200" dirty="0"/>
              <a:t>СГС-1 — 1865 пунктов</a:t>
            </a:r>
          </a:p>
          <a:p>
            <a:pPr algn="ctr"/>
            <a:r>
              <a:rPr lang="ru-RU" sz="1200" dirty="0"/>
              <a:t>КПДС — 6 пунктов</a:t>
            </a:r>
          </a:p>
          <a:p>
            <a:pPr algn="ctr"/>
            <a:r>
              <a:rPr lang="ru-RU" sz="1200" dirty="0"/>
              <a:t>ФСГС — 18 пунктов</a:t>
            </a:r>
            <a:r>
              <a:rPr lang="ru-RU" sz="1050" dirty="0"/>
              <a:t>*</a:t>
            </a:r>
            <a:r>
              <a:rPr lang="ru-RU" sz="1200" dirty="0"/>
              <a:t> </a:t>
            </a:r>
          </a:p>
          <a:p>
            <a:pPr algn="ctr"/>
            <a:r>
              <a:rPr lang="ru-RU" sz="1000" dirty="0"/>
              <a:t>*(без установки оборудования)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289376" y="2617950"/>
            <a:ext cx="29026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По состоянию на 01.01.2022 г.</a:t>
            </a:r>
          </a:p>
          <a:p>
            <a:pPr algn="ctr"/>
            <a:r>
              <a:rPr lang="ru-RU" sz="1200" dirty="0"/>
              <a:t>всего на территории РФ создано:</a:t>
            </a:r>
          </a:p>
          <a:p>
            <a:pPr algn="ctr"/>
            <a:r>
              <a:rPr lang="ru-RU" sz="1200" dirty="0"/>
              <a:t>ФАГС — 76 пунктов</a:t>
            </a:r>
          </a:p>
          <a:p>
            <a:pPr algn="ctr"/>
            <a:r>
              <a:rPr lang="ru-RU" sz="1200" dirty="0"/>
              <a:t>ВГС — 388 пунктов</a:t>
            </a:r>
          </a:p>
          <a:p>
            <a:pPr algn="ctr"/>
            <a:r>
              <a:rPr lang="ru-RU" sz="1200" dirty="0"/>
              <a:t>СГС-1 — 58</a:t>
            </a:r>
            <a:r>
              <a:rPr lang="en-US" sz="1200" dirty="0"/>
              <a:t>56</a:t>
            </a:r>
            <a:r>
              <a:rPr lang="ru-RU" sz="1200" dirty="0"/>
              <a:t> пунктов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32885" y="877481"/>
            <a:ext cx="1230923" cy="30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289376" y="3984919"/>
            <a:ext cx="2902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По плану за 2022 г. на территории РФ будет создано:</a:t>
            </a:r>
          </a:p>
          <a:p>
            <a:pPr algn="ctr"/>
            <a:r>
              <a:rPr lang="ru-RU" sz="1200" dirty="0"/>
              <a:t>ФАГС — 3 пункта</a:t>
            </a:r>
          </a:p>
          <a:p>
            <a:pPr algn="ctr"/>
            <a:r>
              <a:rPr lang="ru-RU" sz="1200" dirty="0"/>
              <a:t>ФАГС в составе ФСГС — 24 п. </a:t>
            </a:r>
            <a:br>
              <a:rPr lang="ru-RU" sz="1200" dirty="0"/>
            </a:br>
            <a:r>
              <a:rPr lang="ru-RU" sz="1200" dirty="0"/>
              <a:t>(из которых 12 имеют 2 центра) </a:t>
            </a:r>
          </a:p>
          <a:p>
            <a:pPr algn="ctr"/>
            <a:r>
              <a:rPr lang="ru-RU" sz="1200" dirty="0"/>
              <a:t>+ ПНР на 18 п.</a:t>
            </a:r>
          </a:p>
          <a:p>
            <a:pPr algn="ctr"/>
            <a:r>
              <a:rPr lang="ru-RU" sz="1200" dirty="0"/>
              <a:t>ВГС — 12 пунктов</a:t>
            </a:r>
          </a:p>
          <a:p>
            <a:pPr algn="ctr"/>
            <a:r>
              <a:rPr lang="ru-RU" sz="1200" dirty="0"/>
              <a:t>СГС-1 — 216 пунктов </a:t>
            </a:r>
          </a:p>
          <a:p>
            <a:pPr algn="ctr"/>
            <a:r>
              <a:rPr lang="ru-RU" sz="1200" dirty="0"/>
              <a:t>ДС ГДП — 9 пунктов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" y="1100659"/>
            <a:ext cx="9272891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6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360" y="937583"/>
            <a:ext cx="7026426" cy="10246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483606" y="927057"/>
            <a:ext cx="7722781" cy="104621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8583" y="1350534"/>
            <a:ext cx="113060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dirty="0">
                <a:latin typeface="Roboto"/>
                <a:cs typeface="Roboto"/>
              </a:rPr>
              <a:t>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-1" y="231151"/>
            <a:ext cx="9173185" cy="646330"/>
            <a:chOff x="4242816" y="1106119"/>
            <a:chExt cx="3463895" cy="584775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4242816" y="1106119"/>
              <a:ext cx="3463895" cy="58477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859128" y="1244693"/>
              <a:ext cx="2231299" cy="362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2">
                      <a:lumMod val="25000"/>
                    </a:schemeClr>
                  </a:solidFill>
                  <a:latin typeface="Roboto"/>
                  <a:cs typeface="Roboto"/>
                </a:rPr>
                <a:t>Выполнение работ по созданию пунктов ФАГС</a:t>
              </a: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213360" y="994248"/>
            <a:ext cx="2999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ФАГС</a:t>
            </a:r>
          </a:p>
          <a:p>
            <a:pPr algn="ctr"/>
            <a:r>
              <a:rPr lang="ru-RU" b="1" dirty="0"/>
              <a:t>(в составе государственной геодезической сети (ГГС))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244093" y="950561"/>
            <a:ext cx="40501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ФАГС </a:t>
            </a:r>
          </a:p>
          <a:p>
            <a:pPr algn="ctr"/>
            <a:r>
              <a:rPr lang="ru-RU" b="1" dirty="0"/>
              <a:t>(в составе федеральной сети </a:t>
            </a:r>
          </a:p>
          <a:p>
            <a:pPr algn="ctr"/>
            <a:r>
              <a:rPr lang="ru-RU" b="1" dirty="0"/>
              <a:t>геодезических станций (ФСГС))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5779" y="1973270"/>
            <a:ext cx="3357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Пункты являются каркасом сети ГГС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269569" y="1962261"/>
            <a:ext cx="40501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Пункты являются каркасом сети ФСГС </a:t>
            </a:r>
          </a:p>
          <a:p>
            <a:endParaRPr lang="ru-RU" sz="1600" dirty="0"/>
          </a:p>
          <a:p>
            <a:r>
              <a:rPr lang="ru-RU" sz="1600" dirty="0"/>
              <a:t>На труднодоступных и островных территориях устанавливают пункт с двумя центрами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483606" y="1975876"/>
            <a:ext cx="4027107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Пункты имеют одинаковые типы центров </a:t>
            </a:r>
          </a:p>
          <a:p>
            <a:endParaRPr lang="ru-RU" sz="1600" dirty="0"/>
          </a:p>
          <a:p>
            <a:r>
              <a:rPr lang="ru-RU" sz="1600" dirty="0"/>
              <a:t>На пунктах устанавливают постоянно действующее геодезическое </a:t>
            </a:r>
            <a:br>
              <a:rPr lang="ru-RU" sz="1600" dirty="0"/>
            </a:br>
            <a:r>
              <a:rPr lang="ru-RU" sz="1600" dirty="0"/>
              <a:t>оборудование</a:t>
            </a:r>
          </a:p>
          <a:p>
            <a:r>
              <a:rPr lang="ru-RU" sz="1200" i="1" dirty="0"/>
              <a:t>Погрешность взаимного положения п. ФАГС ≤ 1-2 см в плане и 2-3 см по высоте</a:t>
            </a:r>
          </a:p>
          <a:p>
            <a:endParaRPr lang="ru-RU" sz="19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838412" y="1097614"/>
            <a:ext cx="296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Общее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5" y="4804138"/>
            <a:ext cx="3192463" cy="20538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569" y="4599709"/>
            <a:ext cx="3999212" cy="2097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788" y="2311824"/>
            <a:ext cx="319246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В комплекс работ по созданию пункта ФАГС входит:</a:t>
            </a:r>
          </a:p>
          <a:p>
            <a:r>
              <a:rPr lang="ru-RU" sz="1000" dirty="0"/>
              <a:t>– обследование и восстановление связующих пунктов ГГС и ГВО.</a:t>
            </a:r>
          </a:p>
          <a:p>
            <a:r>
              <a:rPr lang="ru-RU" sz="1000" dirty="0"/>
              <a:t>– рекогносцировка места закладки основного (рабочего) и контрольных центров и гравиметрического пункта;</a:t>
            </a:r>
          </a:p>
          <a:p>
            <a:r>
              <a:rPr lang="ru-RU" sz="1000" dirty="0"/>
              <a:t>– изготовление и закладка основного  (рабочего) и контрольных центров;</a:t>
            </a:r>
          </a:p>
          <a:p>
            <a:r>
              <a:rPr lang="ru-RU" sz="1000" dirty="0"/>
              <a:t>– подготовка площадки для гравиметрических наблюдений и закладка марки;</a:t>
            </a:r>
          </a:p>
          <a:p>
            <a:r>
              <a:rPr lang="ru-RU" sz="1000" dirty="0"/>
              <a:t>– спутниковые наблюдения на основном (рабочем), контрольных и на четырех связующих пунктах (2 пункта ГГС и 2 пункта ГВО). </a:t>
            </a:r>
          </a:p>
          <a:p>
            <a:r>
              <a:rPr lang="ru-RU" sz="1000" dirty="0"/>
              <a:t>– нивелирование II класса для определения высот основного (рабочего) центра, стенных и гравиметрической марок;</a:t>
            </a:r>
          </a:p>
          <a:p>
            <a:r>
              <a:rPr lang="ru-RU" sz="1000" dirty="0"/>
              <a:t>- пуско-наладочные работы.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44996" y="3297879"/>
            <a:ext cx="3861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Пункт ФАГС представляет собой локальную сеть, состоящую из:</a:t>
            </a:r>
          </a:p>
          <a:p>
            <a:r>
              <a:rPr lang="ru-RU" sz="1000" dirty="0"/>
              <a:t>– основного (рабочего) центра;</a:t>
            </a:r>
          </a:p>
          <a:p>
            <a:r>
              <a:rPr lang="ru-RU" sz="1000" dirty="0"/>
              <a:t>– гравиметрической площадки с маркой;</a:t>
            </a:r>
          </a:p>
          <a:p>
            <a:r>
              <a:rPr lang="ru-RU" sz="1000" dirty="0"/>
              <a:t>- Контрольных центров и связующих пунктов ГГС и ГВО;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23" y="3636890"/>
            <a:ext cx="1379117" cy="3060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410" y="3636890"/>
            <a:ext cx="1379117" cy="3060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509616" y="5958226"/>
            <a:ext cx="1400622" cy="73866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ФАГС Малые </a:t>
            </a:r>
            <a:r>
              <a:rPr lang="ru-RU" sz="1400" dirty="0" err="1"/>
              <a:t>Кармакулы</a:t>
            </a:r>
            <a:r>
              <a:rPr lang="ru-RU" sz="1400" dirty="0"/>
              <a:t> (Новая Земля)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717323" y="6173670"/>
            <a:ext cx="1400622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ФАГС </a:t>
            </a:r>
            <a:br>
              <a:rPr lang="ru-RU" sz="1400" dirty="0"/>
            </a:br>
            <a:r>
              <a:rPr lang="ru-RU" sz="1400" dirty="0"/>
              <a:t>Остров </a:t>
            </a:r>
            <a:r>
              <a:rPr lang="ru-RU" sz="1400" dirty="0" err="1"/>
              <a:t>Хейса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34136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899564"/>
            <a:ext cx="6083232" cy="5958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760543" y="891516"/>
            <a:ext cx="6261579" cy="588972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6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8583" y="1350534"/>
            <a:ext cx="113060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dirty="0">
                <a:latin typeface="Roboto"/>
                <a:cs typeface="Roboto"/>
              </a:rPr>
              <a:t>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-1" y="231151"/>
            <a:ext cx="9025395" cy="646330"/>
            <a:chOff x="4242816" y="1106119"/>
            <a:chExt cx="3463895" cy="584775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4242816" y="1106119"/>
              <a:ext cx="3463895" cy="58477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691050" y="1244693"/>
              <a:ext cx="2567450" cy="362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2">
                      <a:lumMod val="25000"/>
                    </a:schemeClr>
                  </a:solidFill>
                  <a:latin typeface="Roboto"/>
                  <a:cs typeface="Roboto"/>
                </a:rPr>
                <a:t>Выполнение работ по созданию пунктов ВГС и СГС-1</a:t>
              </a: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305202" y="885528"/>
            <a:ext cx="2180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ВГС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332749" y="899564"/>
            <a:ext cx="2243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СГС-1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-38388" y="1231098"/>
                <a:ext cx="2867652" cy="58896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/>
                  <a:t>Являются исходными для пунктов СГС-1</a:t>
                </a:r>
              </a:p>
              <a:p>
                <a:endParaRPr lang="ru-RU" sz="1400" dirty="0"/>
              </a:p>
              <a:p>
                <a:r>
                  <a:rPr lang="ru-RU" sz="1400" dirty="0"/>
                  <a:t>При создании пункта </a:t>
                </a:r>
              </a:p>
              <a:p>
                <a:r>
                  <a:rPr lang="ru-RU" sz="1400" dirty="0"/>
                  <a:t>строится локальная сеть, где используется 2 пункта ГГС </a:t>
                </a:r>
              </a:p>
              <a:p>
                <a:r>
                  <a:rPr lang="ru-RU" sz="1400" dirty="0"/>
                  <a:t>и 2 пункта ГВО, по расстоянию выбираются ближайшие пункты к основному (рабочему) центру не далее 20 км.</a:t>
                </a:r>
              </a:p>
              <a:p>
                <a:r>
                  <a:rPr lang="ru-RU" sz="1400" dirty="0"/>
                  <a:t>Высотная отметка определяется с точностью нивелирования не ниже </a:t>
                </a:r>
                <a:r>
                  <a:rPr lang="en-US" sz="1400" dirty="0"/>
                  <a:t>II</a:t>
                </a:r>
                <a:r>
                  <a:rPr lang="ru-RU" sz="1400" dirty="0"/>
                  <a:t> класса </a:t>
                </a:r>
              </a:p>
              <a:p>
                <a:endParaRPr lang="ru-RU" sz="1600" dirty="0"/>
              </a:p>
              <a:p>
                <a:r>
                  <a:rPr lang="ru-RU" sz="1400" dirty="0"/>
                  <a:t>точность:</a:t>
                </a:r>
              </a:p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i="1" dirty="0"/>
                  <a:t> </a:t>
                </a:r>
                <a:r>
                  <a:rPr lang="ru-RU" sz="1400" i="1" dirty="0"/>
                  <a:t>(СКО относительно ближайших исх. пунктов)</a:t>
                </a:r>
              </a:p>
              <a:p>
                <a:r>
                  <a:rPr lang="ru-RU" sz="1400" dirty="0"/>
                  <a:t>0,018 м</a:t>
                </a:r>
                <a:endParaRPr lang="ru-RU" sz="2000" dirty="0"/>
              </a:p>
              <a:p>
                <a:r>
                  <a:rPr lang="ru-RU" sz="1400" dirty="0"/>
                  <a:t>точность: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  <m:sub>
                        <m:r>
                          <a:rPr lang="ru-RU" sz="1600" b="1" i="0" smtClean="0">
                            <a:latin typeface="Cambria Math" panose="02040503050406030204" pitchFamily="18" charset="0"/>
                          </a:rPr>
                          <m:t>мм</m:t>
                        </m:r>
                      </m:sub>
                    </m:sSub>
                  </m:oMath>
                </a14:m>
                <a:r>
                  <a:rPr lang="ru-RU" sz="1600" b="1" dirty="0"/>
                  <a:t>+</a:t>
                </a:r>
                <a:r>
                  <a:rPr lang="ru-RU" sz="1600" b="1" i="1" dirty="0">
                    <a:latin typeface="Cambria Math" panose="02040503050406030204" pitchFamily="18" charset="0"/>
                  </a:rPr>
                  <a:t>5 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sz="1600" b="1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sz="16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</m:oMath>
                </a14:m>
                <a:r>
                  <a:rPr lang="en-US" sz="1600" b="1" i="1" dirty="0">
                    <a:latin typeface="Cambria Math" panose="02040503050406030204" pitchFamily="18" charset="0"/>
                  </a:rPr>
                  <a:t>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  <m:r>
                      <a:rPr lang="en-US" sz="16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b>
                        <m:r>
                          <a:rPr lang="ru-RU" sz="1600" b="1">
                            <a:latin typeface="Cambria Math" panose="02040503050406030204" pitchFamily="18" charset="0"/>
                          </a:rPr>
                          <m:t>мм</m:t>
                        </m:r>
                      </m:sub>
                    </m:sSub>
                  </m:oMath>
                </a14:m>
                <a:r>
                  <a:rPr lang="ru-RU" sz="1600" b="1" dirty="0"/>
                  <a:t>+</a:t>
                </a:r>
                <a:r>
                  <a:rPr lang="en-US" sz="1600" b="1" i="1" dirty="0">
                    <a:latin typeface="Cambria Math" panose="02040503050406030204" pitchFamily="18" charset="0"/>
                  </a:rPr>
                  <a:t>7</a:t>
                </a:r>
                <a:r>
                  <a:rPr lang="ru-RU" sz="1600" b="1" i="1" dirty="0">
                    <a:latin typeface="Cambria Math" panose="02040503050406030204" pitchFamily="18" charset="0"/>
                  </a:rPr>
                  <a:t> 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sz="1600" b="1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sz="1600" b="1" i="1"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</m:oMath>
                </a14:m>
                <a:r>
                  <a:rPr lang="en-US" sz="1600" b="1" i="1" dirty="0">
                    <a:latin typeface="Cambria Math" panose="02040503050406030204" pitchFamily="18" charset="0"/>
                  </a:rPr>
                  <a:t>D</a:t>
                </a:r>
                <a:endParaRPr lang="ru-RU" sz="1600" b="1" i="1" dirty="0">
                  <a:latin typeface="Cambria Math" panose="02040503050406030204" pitchFamily="18" charset="0"/>
                </a:endParaRPr>
              </a:p>
              <a:p>
                <a:endParaRPr lang="ru-RU" sz="1600" i="1" dirty="0">
                  <a:latin typeface="Cambria Math" panose="02040503050406030204" pitchFamily="18" charset="0"/>
                </a:endParaRPr>
              </a:p>
              <a:p>
                <a:r>
                  <a:rPr lang="en-US" sz="1400" i="1" dirty="0">
                    <a:latin typeface="Cambria Math" panose="02040503050406030204" pitchFamily="18" charset="0"/>
                  </a:rPr>
                  <a:t>D – </a:t>
                </a:r>
                <a:r>
                  <a:rPr lang="ru-RU" sz="1400" i="1" dirty="0">
                    <a:latin typeface="Cambria Math" panose="02040503050406030204" pitchFamily="18" charset="0"/>
                  </a:rPr>
                  <a:t>расстояние между </a:t>
                </a:r>
              </a:p>
              <a:p>
                <a:r>
                  <a:rPr lang="ru-RU" sz="1400" i="1" dirty="0">
                    <a:latin typeface="Cambria Math" panose="02040503050406030204" pitchFamily="18" charset="0"/>
                  </a:rPr>
                  <a:t>      смежными </a:t>
                </a:r>
              </a:p>
              <a:p>
                <a:r>
                  <a:rPr lang="ru-RU" sz="1400" i="1" dirty="0">
                    <a:latin typeface="Cambria Math" panose="02040503050406030204" pitchFamily="18" charset="0"/>
                  </a:rPr>
                  <a:t>     пунктами ВГС в мм</a:t>
                </a: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388" y="1231098"/>
                <a:ext cx="2867652" cy="5889689"/>
              </a:xfrm>
              <a:prstGeom prst="rect">
                <a:avLst/>
              </a:prstGeom>
              <a:blipFill rotWithShape="0">
                <a:blip r:embed="rId5"/>
                <a:stretch>
                  <a:fillRect l="-638" t="-207" r="-19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рямоугольник 14"/>
          <p:cNvSpPr/>
          <p:nvPr/>
        </p:nvSpPr>
        <p:spPr>
          <a:xfrm>
            <a:off x="2721802" y="1350534"/>
            <a:ext cx="3335722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При создании фрагментов сети пунктов ВГС и СГС-1 выполняются следующие работы:</a:t>
            </a:r>
          </a:p>
          <a:p>
            <a:r>
              <a:rPr lang="ru-RU" sz="1100" dirty="0"/>
              <a:t>‑ обследование и восстановление внешнего оформления исходных пунктов ВГС;</a:t>
            </a:r>
          </a:p>
          <a:p>
            <a:r>
              <a:rPr lang="ru-RU" sz="1100" dirty="0"/>
              <a:t>- обследование и восстановление внешнего оформления пунктов ГГС и нивелирных знаков, с центрами которых совмещены пункты СГС-1; </a:t>
            </a:r>
          </a:p>
          <a:p>
            <a:r>
              <a:rPr lang="ru-RU" sz="1100" dirty="0"/>
              <a:t>- рекогносцировка мест закладки новых пунктов ВГС и СГС-1;</a:t>
            </a:r>
          </a:p>
          <a:p>
            <a:r>
              <a:rPr lang="ru-RU" sz="1100" dirty="0"/>
              <a:t>‑ изготовление и закладка новых пунктов ВГС и СГС-1 с устройством принудительного центрирования;</a:t>
            </a:r>
          </a:p>
          <a:p>
            <a:r>
              <a:rPr lang="ru-RU" sz="1100" dirty="0"/>
              <a:t>‑ создание пунктов ВГС путем совмещения с реперами нивелирной сети I–II классов;</a:t>
            </a:r>
          </a:p>
          <a:p>
            <a:r>
              <a:rPr lang="ru-RU" sz="1100" dirty="0"/>
              <a:t>‑ спутниковые наблюдения на вновь созданных пунктах ВГС и СГС-1, и на повторно определяемых пунктах ВГС; </a:t>
            </a:r>
          </a:p>
          <a:p>
            <a:r>
              <a:rPr lang="ru-RU" sz="1100" dirty="0"/>
              <a:t>‑ определение высот нивелированием II класса вновь заложенных пунктов ВГС и СГС-1  в Балтийской системе высот 1977 года.</a:t>
            </a:r>
          </a:p>
          <a:p>
            <a:endParaRPr lang="ru-RU" sz="8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705011" y="880720"/>
            <a:ext cx="3335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Общее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364012" y="4626166"/>
            <a:ext cx="2281352" cy="2202551"/>
            <a:chOff x="1443194" y="4219033"/>
            <a:chExt cx="2491200" cy="2575512"/>
          </a:xfrm>
        </p:grpSpPr>
        <p:pic>
          <p:nvPicPr>
            <p:cNvPr id="21" name="Picture 1" descr="20210610_10104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3195" y="4219033"/>
              <a:ext cx="2490352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Прямоугольник 21"/>
            <p:cNvSpPr/>
            <p:nvPr/>
          </p:nvSpPr>
          <p:spPr>
            <a:xfrm>
              <a:off x="1443194" y="6344679"/>
              <a:ext cx="2491200" cy="44986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900" dirty="0"/>
                <a:t>Заложенный пункт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689828" y="4634213"/>
            <a:ext cx="2340892" cy="2203318"/>
            <a:chOff x="4065613" y="4219033"/>
            <a:chExt cx="2850397" cy="25822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7"/>
            <a:srcRect l="5171" r="9963"/>
            <a:stretch/>
          </p:blipFill>
          <p:spPr>
            <a:xfrm>
              <a:off x="4066461" y="4219033"/>
              <a:ext cx="2849549" cy="2520000"/>
            </a:xfrm>
            <a:prstGeom prst="rect">
              <a:avLst/>
            </a:prstGeom>
          </p:spPr>
        </p:pic>
        <p:sp>
          <p:nvSpPr>
            <p:cNvPr id="24" name="Прямоугольник 23"/>
            <p:cNvSpPr/>
            <p:nvPr/>
          </p:nvSpPr>
          <p:spPr>
            <a:xfrm>
              <a:off x="4065613" y="6350355"/>
              <a:ext cx="2850397" cy="45087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900" dirty="0"/>
                <a:t>Совмещенный пункт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9117724" y="920938"/>
            <a:ext cx="30520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Схема привязки пунктов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6057524" y="1231098"/>
                <a:ext cx="3024141" cy="53333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/>
                  <a:t>Высотная отметка определяется с точностью нивелирования не ниже </a:t>
                </a:r>
                <a:r>
                  <a:rPr lang="en-US" sz="1400" dirty="0"/>
                  <a:t>III</a:t>
                </a:r>
                <a:r>
                  <a:rPr lang="ru-RU" sz="1400" dirty="0"/>
                  <a:t> класса методом синхронных спутниковых наблюдений или геометрическим нивелированием</a:t>
                </a:r>
              </a:p>
              <a:p>
                <a:endParaRPr lang="ru-RU" sz="1400" dirty="0"/>
              </a:p>
              <a:p>
                <a:r>
                  <a:rPr lang="ru-RU" sz="1400" dirty="0"/>
                  <a:t>точность:</a:t>
                </a:r>
              </a:p>
              <a:p>
                <a14:m>
                  <m:oMath xmlns:m="http://schemas.openxmlformats.org/officeDocument/2006/math">
                    <m:r>
                      <a:rPr lang="en-US" sz="1400" b="1" i="1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1400" i="1" dirty="0"/>
                  <a:t> </a:t>
                </a:r>
                <a:r>
                  <a:rPr lang="ru-RU" sz="1400" i="1" dirty="0"/>
                  <a:t>(СКО относительно ближайших исх. пунктов)</a:t>
                </a:r>
              </a:p>
              <a:p>
                <a:r>
                  <a:rPr lang="ru-RU" sz="1400" i="1" dirty="0"/>
                  <a:t>0,02 м., для сейсмоактивных районов </a:t>
                </a:r>
              </a:p>
              <a:p>
                <a:r>
                  <a:rPr lang="ru-RU" sz="1400" i="1" dirty="0"/>
                  <a:t>0,03 м., для остальных территорий</a:t>
                </a:r>
              </a:p>
              <a:p>
                <a:endParaRPr lang="ru-RU" sz="1400" i="1" dirty="0"/>
              </a:p>
              <a:p>
                <a:endParaRPr lang="ru-RU" sz="1400" i="1" dirty="0"/>
              </a:p>
              <a:p>
                <a:pPr lvl="0"/>
                <a:r>
                  <a:rPr lang="ru-RU" dirty="0">
                    <a:solidFill>
                      <a:prstClr val="black"/>
                    </a:solidFill>
                  </a:rPr>
                  <a:t>                  </a:t>
                </a:r>
                <a:r>
                  <a:rPr lang="ru-RU" sz="1400" dirty="0">
                    <a:solidFill>
                      <a:prstClr val="black"/>
                    </a:solidFill>
                  </a:rPr>
                  <a:t>точность:</a:t>
                </a:r>
              </a:p>
              <a:p>
                <a:pPr lvl="0"/>
                <a:r>
                  <a:rPr lang="ru-RU" sz="1600" b="1" dirty="0">
                    <a:solidFill>
                      <a:prstClr val="black"/>
                    </a:solidFill>
                  </a:rPr>
                  <a:t>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  <m:sub>
                        <m:r>
                          <a:rPr lang="ru-RU" sz="1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мм</m:t>
                        </m:r>
                      </m:sub>
                    </m:sSub>
                  </m:oMath>
                </a14:m>
                <a:r>
                  <a:rPr lang="ru-RU" sz="1600" b="1" dirty="0">
                    <a:solidFill>
                      <a:prstClr val="black"/>
                    </a:solidFill>
                  </a:rPr>
                  <a:t>+</a:t>
                </a:r>
                <a:r>
                  <a:rPr lang="ru-RU" sz="1600" b="1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1×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</m:oMath>
                </a14:m>
                <a:r>
                  <a:rPr lang="en-US" sz="1600" b="1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D</a:t>
                </a:r>
              </a:p>
              <a:p>
                <a:pPr lvl="0"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b>
                        <m:r>
                          <a:rPr lang="ru-RU" sz="1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мм</m:t>
                        </m:r>
                      </m:sub>
                    </m:sSub>
                  </m:oMath>
                </a14:m>
                <a:r>
                  <a:rPr lang="ru-RU" sz="1600" b="1" dirty="0">
                    <a:solidFill>
                      <a:prstClr val="black"/>
                    </a:solidFill>
                  </a:rPr>
                  <a:t>+</a:t>
                </a:r>
                <a:r>
                  <a:rPr lang="ru-RU" sz="1600" b="1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2 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</m:oMath>
                </a14:m>
                <a:r>
                  <a:rPr lang="en-US" sz="1600" b="1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D</a:t>
                </a:r>
                <a:endParaRPr lang="ru-RU" sz="16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/>
                <a:endParaRPr lang="ru-RU" sz="16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 algn="ctr"/>
                <a:r>
                  <a:rPr lang="ru-RU" sz="1600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                   </a:t>
                </a:r>
                <a:r>
                  <a:rPr lang="en-US" sz="1400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D – </a:t>
                </a:r>
                <a:r>
                  <a:rPr lang="ru-RU" sz="1400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расстояние между </a:t>
                </a:r>
              </a:p>
              <a:p>
                <a:pPr lvl="0" algn="ctr"/>
                <a:r>
                  <a:rPr lang="ru-RU" sz="1400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         смежными</a:t>
                </a:r>
              </a:p>
              <a:p>
                <a:pPr lvl="0" algn="ctr"/>
                <a:r>
                  <a:rPr lang="ru-RU" sz="1400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                           пунктами СГС-1 в мм</a:t>
                </a:r>
              </a:p>
              <a:p>
                <a:endParaRPr lang="ru-RU" sz="1400" i="1" dirty="0"/>
              </a:p>
              <a:p>
                <a:endParaRPr lang="ru-RU" sz="2000" dirty="0"/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524" y="1231098"/>
                <a:ext cx="3024141" cy="5333383"/>
              </a:xfrm>
              <a:prstGeom prst="rect">
                <a:avLst/>
              </a:prstGeom>
              <a:blipFill>
                <a:blip r:embed="rId8"/>
                <a:stretch>
                  <a:fillRect l="-605" t="-229" r="-10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2710" r="1429"/>
          <a:stretch/>
        </p:blipFill>
        <p:spPr>
          <a:xfrm>
            <a:off x="9022122" y="1350534"/>
            <a:ext cx="3046641" cy="24039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5010" y="3959115"/>
            <a:ext cx="3017514" cy="193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72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7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-1" y="231151"/>
            <a:ext cx="9289377" cy="646330"/>
            <a:chOff x="4242816" y="1106119"/>
            <a:chExt cx="3463895" cy="584775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4242816" y="1106119"/>
              <a:ext cx="3463895" cy="58477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038053" y="1244693"/>
              <a:ext cx="1873437" cy="362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2">
                      <a:lumMod val="25000"/>
                    </a:schemeClr>
                  </a:solidFill>
                  <a:latin typeface="Roboto"/>
                  <a:cs typeface="Roboto"/>
                </a:rPr>
                <a:t>Выполнение работ с 2012 по 2022 годы</a:t>
              </a: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8957465" y="1228500"/>
            <a:ext cx="307171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АО «Роскартография» </a:t>
            </a:r>
            <a:br>
              <a:rPr lang="ru-RU" sz="2000" dirty="0"/>
            </a:br>
            <a:r>
              <a:rPr lang="ru-RU" sz="2000" dirty="0"/>
              <a:t>в период</a:t>
            </a:r>
          </a:p>
          <a:p>
            <a:pPr algn="ctr"/>
            <a:r>
              <a:rPr lang="ru-RU" sz="2000" dirty="0"/>
              <a:t>с 2012-2021 года было выполнено:</a:t>
            </a:r>
          </a:p>
          <a:p>
            <a:pPr algn="ctr"/>
            <a:r>
              <a:rPr lang="ru-RU" sz="2000" b="1" dirty="0"/>
              <a:t>14 500 </a:t>
            </a:r>
            <a:r>
              <a:rPr lang="ru-RU" sz="2000" dirty="0"/>
              <a:t>км. </a:t>
            </a:r>
          </a:p>
          <a:p>
            <a:pPr algn="ctr"/>
            <a:r>
              <a:rPr lang="ru-RU" sz="2000" dirty="0"/>
              <a:t>Нивелирования </a:t>
            </a:r>
            <a:r>
              <a:rPr lang="en-US" sz="2000" dirty="0"/>
              <a:t>I </a:t>
            </a:r>
            <a:r>
              <a:rPr lang="ru-RU" sz="2000" dirty="0"/>
              <a:t>и</a:t>
            </a:r>
            <a:r>
              <a:rPr lang="en-US" sz="2000" dirty="0"/>
              <a:t> II</a:t>
            </a:r>
            <a:r>
              <a:rPr lang="ru-RU" sz="2000" dirty="0"/>
              <a:t> </a:t>
            </a:r>
            <a:r>
              <a:rPr lang="ru-RU" sz="2000" dirty="0" err="1"/>
              <a:t>кл</a:t>
            </a:r>
            <a:r>
              <a:rPr lang="ru-RU" sz="2000" dirty="0"/>
              <a:t>.</a:t>
            </a:r>
            <a:r>
              <a:rPr lang="ru-RU" sz="1950" dirty="0"/>
              <a:t>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117840" y="907531"/>
            <a:ext cx="1056640" cy="290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56152" y="877481"/>
            <a:ext cx="365781" cy="175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8" y="965235"/>
            <a:ext cx="8625557" cy="586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957465" y="3691060"/>
            <a:ext cx="30717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По плану за 2022 г. будет выполнено:</a:t>
            </a:r>
          </a:p>
          <a:p>
            <a:pPr algn="ctr"/>
            <a:r>
              <a:rPr lang="ru-RU" sz="2000" b="1" dirty="0"/>
              <a:t>1097,7 </a:t>
            </a:r>
            <a:r>
              <a:rPr lang="ru-RU" sz="2000" dirty="0"/>
              <a:t>км. </a:t>
            </a:r>
          </a:p>
          <a:p>
            <a:pPr algn="ctr"/>
            <a:r>
              <a:rPr lang="ru-RU" sz="2000" dirty="0"/>
              <a:t>Нивелирования </a:t>
            </a:r>
            <a:r>
              <a:rPr lang="en-US" sz="2000" dirty="0"/>
              <a:t>I </a:t>
            </a:r>
            <a:r>
              <a:rPr lang="ru-RU" sz="2000" dirty="0" err="1"/>
              <a:t>кл</a:t>
            </a:r>
            <a:r>
              <a:rPr lang="ru-RU" sz="2000" dirty="0"/>
              <a:t>.</a:t>
            </a:r>
            <a:r>
              <a:rPr lang="ru-RU" sz="195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30646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031" y="3876902"/>
            <a:ext cx="2170979" cy="2894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8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75407" y="1350534"/>
            <a:ext cx="44792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dirty="0">
                <a:latin typeface="Roboto"/>
                <a:cs typeface="Roboto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231149"/>
            <a:ext cx="9204960" cy="7254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93398" y="407860"/>
            <a:ext cx="71784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Roboto"/>
                <a:cs typeface="Roboto"/>
              </a:rPr>
              <a:t>Выполнение работ по модернизации ГВО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8952" b="11269"/>
          <a:stretch/>
        </p:blipFill>
        <p:spPr>
          <a:xfrm>
            <a:off x="618464" y="4428484"/>
            <a:ext cx="3376413" cy="20209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71" y="1445263"/>
            <a:ext cx="1930231" cy="139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96" y="1408444"/>
            <a:ext cx="1912744" cy="14335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396" y="2910294"/>
            <a:ext cx="1912744" cy="14345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6673" y="2897179"/>
            <a:ext cx="1930230" cy="144767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674816" y="8836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76717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Закладка векового репера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31" y="1219629"/>
            <a:ext cx="3497507" cy="262313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153580" y="902401"/>
            <a:ext cx="6951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76717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Нивелирование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6531" y="1177786"/>
            <a:ext cx="3328868" cy="24966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t="25807" r="10838" b="30966"/>
          <a:stretch/>
        </p:blipFill>
        <p:spPr>
          <a:xfrm>
            <a:off x="6917080" y="2784678"/>
            <a:ext cx="2909519" cy="218444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19" y="4733689"/>
            <a:ext cx="2832414" cy="212431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19" y="4068481"/>
            <a:ext cx="1757685" cy="234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19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9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8583" y="1350534"/>
            <a:ext cx="113060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>
                <a:latin typeface="Roboto"/>
                <a:cs typeface="Roboto"/>
              </a:rPr>
              <a:t> </a:t>
            </a:r>
            <a:endParaRPr lang="ru-RU" sz="1400" dirty="0">
              <a:latin typeface="Roboto"/>
              <a:cs typeface="Roboto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0" y="231151"/>
            <a:ext cx="9135454" cy="646330"/>
            <a:chOff x="4242816" y="1106119"/>
            <a:chExt cx="3463895" cy="584775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4242816" y="1106119"/>
              <a:ext cx="3463895" cy="58477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418103" y="1229229"/>
              <a:ext cx="3113332" cy="3620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2">
                      <a:lumMod val="25000"/>
                    </a:schemeClr>
                  </a:solidFill>
                  <a:latin typeface="Roboto"/>
                  <a:cs typeface="Roboto"/>
                </a:rPr>
                <a:t>Обследование и восстановление пунктов ГГС, контракт 2021 года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84" r="13415"/>
          <a:stretch/>
        </p:blipFill>
        <p:spPr>
          <a:xfrm rot="16200000">
            <a:off x="1769011" y="-330759"/>
            <a:ext cx="5406867" cy="86216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614825" y="1782185"/>
            <a:ext cx="35771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Всего на территории РФ </a:t>
            </a:r>
          </a:p>
          <a:p>
            <a:pPr algn="ctr"/>
            <a:r>
              <a:rPr lang="en-US" dirty="0"/>
              <a:t>~</a:t>
            </a:r>
            <a:r>
              <a:rPr lang="ru-RU" dirty="0"/>
              <a:t>150 000 пунктов ГГС 1,2 класса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АО «Роскартография» в 2021 году было обследовано:</a:t>
            </a:r>
          </a:p>
          <a:p>
            <a:pPr algn="ctr"/>
            <a:r>
              <a:rPr lang="ru-RU" b="1" dirty="0"/>
              <a:t>10 008 пунктов ГГС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7824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15275</TotalTime>
  <Words>1218</Words>
  <Application>Microsoft Office PowerPoint</Application>
  <PresentationFormat>Широкоэкранный</PresentationFormat>
  <Paragraphs>210</Paragraphs>
  <Slides>16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Roboto</vt:lpstr>
      <vt:lpstr>Тема Office</vt:lpstr>
      <vt:lpstr>Современное состояние  Государственной геодезической сети,  Государственной нивелирной сети.  Роскартография – выполнение работ по развитию высокоточных сетей 2021-2022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ЗАГОЛОВКА ПРИМЕР ЗАГОЛОВКА</dc:title>
  <dc:creator>Ivan</dc:creator>
  <cp:lastModifiedBy>Владимир</cp:lastModifiedBy>
  <cp:revision>289</cp:revision>
  <cp:lastPrinted>2022-09-07T07:32:46Z</cp:lastPrinted>
  <dcterms:created xsi:type="dcterms:W3CDTF">2022-02-28T06:25:48Z</dcterms:created>
  <dcterms:modified xsi:type="dcterms:W3CDTF">2022-09-12T07:04:47Z</dcterms:modified>
</cp:coreProperties>
</file>