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68" r:id="rId2"/>
    <p:sldId id="295" r:id="rId3"/>
    <p:sldId id="271" r:id="rId4"/>
    <p:sldId id="296" r:id="rId5"/>
    <p:sldId id="298" r:id="rId6"/>
    <p:sldId id="300" r:id="rId7"/>
    <p:sldId id="301" r:id="rId8"/>
    <p:sldId id="273" r:id="rId9"/>
    <p:sldId id="274" r:id="rId10"/>
    <p:sldId id="275" r:id="rId11"/>
    <p:sldId id="276" r:id="rId12"/>
    <p:sldId id="278" r:id="rId13"/>
    <p:sldId id="25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6" autoAdjust="0"/>
    <p:restoredTop sz="89930" autoAdjust="0"/>
  </p:normalViewPr>
  <p:slideViewPr>
    <p:cSldViewPr snapToGrid="0">
      <p:cViewPr varScale="1">
        <p:scale>
          <a:sx n="106" d="100"/>
          <a:sy n="106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65EA3-5E9E-481E-AB11-BB51B3211FCE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52571-F52A-4637-A335-EAF64CA41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8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5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7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77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23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40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89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75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78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0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5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75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6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1023" y="5100988"/>
            <a:ext cx="5881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>
                <a:solidFill>
                  <a:schemeClr val="bg1"/>
                </a:solidFill>
              </a:rPr>
              <a:t>Беспилотная авиационная система</a:t>
            </a:r>
            <a:r>
              <a:rPr lang="en-US" sz="3200" b="1">
                <a:solidFill>
                  <a:schemeClr val="bg1"/>
                </a:solidFill>
              </a:rPr>
              <a:t> </a:t>
            </a:r>
            <a:r>
              <a:rPr lang="ru-RU" sz="3200" b="1">
                <a:solidFill>
                  <a:schemeClr val="bg1"/>
                </a:solidFill>
              </a:rPr>
              <a:t>«Птеро-</a:t>
            </a:r>
            <a:r>
              <a:rPr lang="en-US" sz="3200" b="1">
                <a:solidFill>
                  <a:schemeClr val="bg1"/>
                </a:solidFill>
              </a:rPr>
              <a:t>G1</a:t>
            </a:r>
            <a:r>
              <a:rPr lang="ru-RU" sz="3200" b="1">
                <a:solidFill>
                  <a:schemeClr val="bg1"/>
                </a:solidFill>
              </a:rPr>
              <a:t>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1" t="22963" r="8582" b="60926"/>
          <a:stretch/>
        </p:blipFill>
        <p:spPr>
          <a:xfrm>
            <a:off x="10139772" y="1466301"/>
            <a:ext cx="2052228" cy="644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497" y="38558"/>
            <a:ext cx="1449903" cy="11938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04372F-5A59-45A0-BBBF-4E2EFF5F3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882">
            <a:off x="-107480" y="602496"/>
            <a:ext cx="4758844" cy="237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38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704" y="78849"/>
            <a:ext cx="2700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</a:rPr>
              <a:t>Полезная нагрузка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3F79782-96A6-4F29-9092-E058DCE06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040" y="38506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12694" y="5808405"/>
            <a:ext cx="11507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По согласованию с заказчиком возможна установка нестандартного оборудования (дозиметры, ретрансляторы, лазерные сканеры, радары и др.)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5631" y="2582757"/>
            <a:ext cx="3919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Мультиспектральная аэросъемка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65631" y="2964583"/>
            <a:ext cx="9654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MicaSense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RedEdge</a:t>
            </a:r>
            <a:r>
              <a:rPr lang="en-US" dirty="0">
                <a:solidFill>
                  <a:srgbClr val="002060"/>
                </a:solidFill>
              </a:rPr>
              <a:t>-M</a:t>
            </a:r>
            <a:r>
              <a:rPr lang="ru-RU" dirty="0">
                <a:solidFill>
                  <a:srgbClr val="002060"/>
                </a:solidFill>
              </a:rPr>
              <a:t> – пятиканальная мультиспектральная камера,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имеет пять отдельных сенсоров, чувствительных в узких спектральных каналах: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Blue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(475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нм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Green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(560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нм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Red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(668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нм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Red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Edge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(717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нм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Near-infrared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(840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нм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).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3791" y="4500765"/>
            <a:ext cx="955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Видеокамера на гиростабилизированной платформе, возможны варианты: ГСП 135-HD - для выполнения видеосъемки; ГСП 135-IR50 - для выполнения тепловизионной съемки; ГСП 135-ДПН - для выполнения видео и тепловизионной съемки.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04" y="2662946"/>
            <a:ext cx="1829855" cy="1206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28" y="4089941"/>
            <a:ext cx="2015927" cy="133001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63791" y="4109436"/>
            <a:ext cx="23513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Видеонаблюдение </a:t>
            </a:r>
            <a:endParaRPr lang="ru-RU" sz="20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B894245-3A30-4498-9457-F9DDCA32C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841" y="117731"/>
            <a:ext cx="1012393" cy="8335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FE5FEB7-517D-497E-AED8-A6830C5197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1" t="22963" r="8582" b="60926"/>
          <a:stretch/>
        </p:blipFill>
        <p:spPr>
          <a:xfrm>
            <a:off x="9003003" y="341709"/>
            <a:ext cx="1648133" cy="517645"/>
          </a:xfrm>
          <a:prstGeom prst="rect">
            <a:avLst/>
          </a:prstGeom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>
          <a:xfrm>
            <a:off x="9436241" y="41741"/>
            <a:ext cx="2743200" cy="365125"/>
          </a:xfrm>
        </p:spPr>
        <p:txBody>
          <a:bodyPr/>
          <a:lstStyle/>
          <a:p>
            <a:fld id="{D3FEF2BC-68C2-46CE-ACDF-C5F4BA26BA9A}" type="slidenum">
              <a:rPr lang="ru-RU" smtClean="0"/>
              <a:t>10</a:t>
            </a:fld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E77A5D-5F53-4801-A344-A2DE1E054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846" y="874923"/>
            <a:ext cx="1830388" cy="1733371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75ABCED-AEF1-4BC5-A2C2-39B438CEACCC}"/>
              </a:ext>
            </a:extLst>
          </p:cNvPr>
          <p:cNvSpPr/>
          <p:nvPr/>
        </p:nvSpPr>
        <p:spPr>
          <a:xfrm>
            <a:off x="2081819" y="1316981"/>
            <a:ext cx="9145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err="1">
                <a:solidFill>
                  <a:srgbClr val="002060"/>
                </a:solidFill>
              </a:rPr>
              <a:t>InfraTec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VarioCAM</a:t>
            </a:r>
            <a:r>
              <a:rPr lang="ru-RU" dirty="0">
                <a:solidFill>
                  <a:srgbClr val="002060"/>
                </a:solidFill>
              </a:rPr>
              <a:t> HD </a:t>
            </a:r>
            <a:r>
              <a:rPr lang="ru-RU" dirty="0" err="1">
                <a:solidFill>
                  <a:srgbClr val="002060"/>
                </a:solidFill>
              </a:rPr>
              <a:t>head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– </a:t>
            </a:r>
            <a:r>
              <a:rPr lang="ru-RU" dirty="0">
                <a:solidFill>
                  <a:srgbClr val="002060"/>
                </a:solidFill>
              </a:rPr>
              <a:t>кадровые измерительные </a:t>
            </a:r>
            <a:r>
              <a:rPr lang="ru-RU" dirty="0" err="1">
                <a:solidFill>
                  <a:srgbClr val="002060"/>
                </a:solidFill>
              </a:rPr>
              <a:t>тепловизоры</a:t>
            </a:r>
            <a:r>
              <a:rPr lang="ru-RU" dirty="0">
                <a:solidFill>
                  <a:srgbClr val="002060"/>
                </a:solidFill>
              </a:rPr>
              <a:t> с </a:t>
            </a:r>
            <a:r>
              <a:rPr lang="ru-RU">
                <a:solidFill>
                  <a:srgbClr val="002060"/>
                </a:solidFill>
              </a:rPr>
              <a:t>разрешением 640х480 </a:t>
            </a:r>
            <a:r>
              <a:rPr lang="ru-RU" dirty="0">
                <a:solidFill>
                  <a:srgbClr val="002060"/>
                </a:solidFill>
              </a:rPr>
              <a:t>и 1024х768, диапазон измеряемых температур -40°С … 2000°С</a:t>
            </a:r>
            <a:endParaRPr lang="en-US" dirty="0">
              <a:solidFill>
                <a:srgbClr val="00206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4268EA1-2A01-4DF1-A1E2-659ED3327421}"/>
              </a:ext>
            </a:extLst>
          </p:cNvPr>
          <p:cNvSpPr/>
          <p:nvPr/>
        </p:nvSpPr>
        <p:spPr>
          <a:xfrm>
            <a:off x="2042725" y="748943"/>
            <a:ext cx="3404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</a:rPr>
              <a:t>Тепловизионная аэросъемка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46C058-E46F-46D2-A964-580864DED7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225" y="2017128"/>
            <a:ext cx="4753929" cy="7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79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2550" y="690745"/>
            <a:ext cx="78393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Ночная аэросъемка осуществляется с  помощью бортовой фотовспышки, высота не более 100 м.</a:t>
            </a:r>
          </a:p>
          <a:p>
            <a:endParaRPr lang="ru-RU" sz="400" b="1" dirty="0">
              <a:solidFill>
                <a:srgbClr val="002060"/>
              </a:solidFill>
            </a:endParaRPr>
          </a:p>
          <a:p>
            <a:pPr algn="just">
              <a:buClr>
                <a:srgbClr val="2149A2"/>
              </a:buClr>
              <a:defRPr/>
            </a:pPr>
            <a:r>
              <a:rPr lang="ru-RU" dirty="0">
                <a:solidFill>
                  <a:srgbClr val="002060"/>
                </a:solidFill>
              </a:rPr>
              <a:t>Диагностика трасс линий электропередач (ЛЭП), дорог, трубопроводов и других протяженных объектов; патрулирование границ; </a:t>
            </a:r>
          </a:p>
          <a:p>
            <a:pPr algn="just">
              <a:buClr>
                <a:srgbClr val="2149A2"/>
              </a:buClr>
              <a:defRPr/>
            </a:pPr>
            <a:r>
              <a:rPr lang="ru-RU" dirty="0">
                <a:solidFill>
                  <a:srgbClr val="002060"/>
                </a:solidFill>
              </a:rPr>
              <a:t>контроль охранных зон (газо- и нефтепроводов, </a:t>
            </a:r>
          </a:p>
          <a:p>
            <a:pPr algn="just">
              <a:buClr>
                <a:srgbClr val="2149A2"/>
              </a:buClr>
              <a:defRPr/>
            </a:pPr>
            <a:r>
              <a:rPr lang="ru-RU" dirty="0">
                <a:solidFill>
                  <a:srgbClr val="002060"/>
                </a:solidFill>
              </a:rPr>
              <a:t>ЛЭП, других объектов); поисково-спасательные работы.</a:t>
            </a:r>
          </a:p>
        </p:txBody>
      </p:sp>
      <p:pic>
        <p:nvPicPr>
          <p:cNvPr id="11" name="Picture 3" descr="G:\ythutnbrf\Энергетика\Ночные\IMG_0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341" y="1941526"/>
            <a:ext cx="6128555" cy="4085704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ythutnbrf\Энергетика\Ночные\IMG_02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40" y="2809060"/>
            <a:ext cx="5906388" cy="393759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D3FEF2BC-68C2-46CE-ACDF-C5F4BA26BA9A}" type="slidenum">
              <a:rPr lang="ru-RU" smtClean="0"/>
              <a:t>11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92564" y="122805"/>
            <a:ext cx="8052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</a:rPr>
              <a:t>Ночная аэрофотосъемка</a:t>
            </a:r>
          </a:p>
        </p:txBody>
      </p:sp>
      <p:pic>
        <p:nvPicPr>
          <p:cNvPr id="2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128" y="220925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Объект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8650" y="14827"/>
            <a:ext cx="935782" cy="7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1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504">
        <p:fade/>
      </p:transition>
    </mc:Choice>
    <mc:Fallback xmlns="">
      <p:transition spd="slow" advTm="250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5963666" y="1149603"/>
            <a:ext cx="6063880" cy="4384336"/>
            <a:chOff x="5163379" y="3032910"/>
            <a:chExt cx="5265420" cy="367284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379" y="3032910"/>
              <a:ext cx="5265420" cy="367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38"/>
            <p:cNvSpPr>
              <a:spLocks noChangeArrowheads="1"/>
            </p:cNvSpPr>
            <p:nvPr/>
          </p:nvSpPr>
          <p:spPr bwMode="auto">
            <a:xfrm>
              <a:off x="6562594" y="3789041"/>
              <a:ext cx="576129" cy="576065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>
                <a:solidFill>
                  <a:srgbClr val="CC3300"/>
                </a:solidFill>
              </a:endParaRPr>
            </a:p>
          </p:txBody>
        </p:sp>
        <p:sp>
          <p:nvSpPr>
            <p:cNvPr id="7" name="Oval 38"/>
            <p:cNvSpPr>
              <a:spLocks noChangeArrowheads="1"/>
            </p:cNvSpPr>
            <p:nvPr/>
          </p:nvSpPr>
          <p:spPr bwMode="auto">
            <a:xfrm>
              <a:off x="8587815" y="3832020"/>
              <a:ext cx="576129" cy="576065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>
                <a:solidFill>
                  <a:srgbClr val="CC3300"/>
                </a:solidFill>
              </a:endParaRPr>
            </a:p>
          </p:txBody>
        </p:sp>
        <p:sp>
          <p:nvSpPr>
            <p:cNvPr id="8" name="Oval 38"/>
            <p:cNvSpPr>
              <a:spLocks noChangeArrowheads="1"/>
            </p:cNvSpPr>
            <p:nvPr/>
          </p:nvSpPr>
          <p:spPr bwMode="auto">
            <a:xfrm>
              <a:off x="7508025" y="4408085"/>
              <a:ext cx="576129" cy="576065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>
                <a:solidFill>
                  <a:srgbClr val="CC3300"/>
                </a:solidFill>
              </a:endParaRPr>
            </a:p>
          </p:txBody>
        </p:sp>
        <p:sp>
          <p:nvSpPr>
            <p:cNvPr id="9" name="Oval 38"/>
            <p:cNvSpPr>
              <a:spLocks noChangeArrowheads="1"/>
            </p:cNvSpPr>
            <p:nvPr/>
          </p:nvSpPr>
          <p:spPr bwMode="auto">
            <a:xfrm>
              <a:off x="8707554" y="4653136"/>
              <a:ext cx="576129" cy="576065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>
                <a:solidFill>
                  <a:srgbClr val="CC3300"/>
                </a:solidFill>
              </a:endParaRPr>
            </a:p>
          </p:txBody>
        </p:sp>
        <p:sp>
          <p:nvSpPr>
            <p:cNvPr id="10" name="Oval 38"/>
            <p:cNvSpPr>
              <a:spLocks noChangeArrowheads="1"/>
            </p:cNvSpPr>
            <p:nvPr/>
          </p:nvSpPr>
          <p:spPr bwMode="auto">
            <a:xfrm>
              <a:off x="6899151" y="5675763"/>
              <a:ext cx="576129" cy="576065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>
                <a:solidFill>
                  <a:srgbClr val="CC3300"/>
                </a:solidFill>
              </a:endParaRPr>
            </a:p>
          </p:txBody>
        </p:sp>
        <p:sp>
          <p:nvSpPr>
            <p:cNvPr id="11" name="Oval 38"/>
            <p:cNvSpPr>
              <a:spLocks noChangeArrowheads="1"/>
            </p:cNvSpPr>
            <p:nvPr/>
          </p:nvSpPr>
          <p:spPr bwMode="auto">
            <a:xfrm>
              <a:off x="6988498" y="4709188"/>
              <a:ext cx="576129" cy="576065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>
                <a:solidFill>
                  <a:srgbClr val="CC3300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05041" y="1017716"/>
            <a:ext cx="5930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Обнаружение объектов поиска ночью 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при выполнении </a:t>
            </a:r>
            <a:r>
              <a:rPr lang="ru-RU" b="1" dirty="0" err="1">
                <a:solidFill>
                  <a:srgbClr val="002060"/>
                </a:solidFill>
              </a:rPr>
              <a:t>тепловизионной</a:t>
            </a:r>
            <a:r>
              <a:rPr lang="ru-RU" b="1" dirty="0">
                <a:solidFill>
                  <a:srgbClr val="002060"/>
                </a:solidFill>
              </a:rPr>
              <a:t> съемки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205041" y="2240108"/>
            <a:ext cx="6292823" cy="4298804"/>
            <a:chOff x="1643413" y="2350922"/>
            <a:chExt cx="5265420" cy="3672840"/>
          </a:xfrm>
        </p:grpSpPr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413" y="2350922"/>
              <a:ext cx="5265420" cy="3672840"/>
            </a:xfrm>
            <a:prstGeom prst="rect">
              <a:avLst/>
            </a:prstGeom>
            <a:noFill/>
            <a:ln w="3175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Oval 38"/>
            <p:cNvSpPr>
              <a:spLocks noChangeArrowheads="1"/>
            </p:cNvSpPr>
            <p:nvPr/>
          </p:nvSpPr>
          <p:spPr bwMode="auto">
            <a:xfrm rot="562317">
              <a:off x="1910892" y="3168346"/>
              <a:ext cx="2711981" cy="1634929"/>
            </a:xfrm>
            <a:prstGeom prst="ellipse">
              <a:avLst/>
            </a:prstGeom>
            <a:noFill/>
            <a:ln w="19050" algn="ctr">
              <a:solidFill>
                <a:schemeClr val="tx2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>
                <a:solidFill>
                  <a:srgbClr val="CC3300"/>
                </a:solidFill>
              </a:endParaRPr>
            </a:p>
          </p:txBody>
        </p:sp>
      </p:grp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448800" y="-24194"/>
            <a:ext cx="2743200" cy="365125"/>
          </a:xfrm>
        </p:spPr>
        <p:txBody>
          <a:bodyPr/>
          <a:lstStyle/>
          <a:p>
            <a:fld id="{D3FEF2BC-68C2-46CE-ACDF-C5F4BA26BA9A}" type="slidenum">
              <a:rPr lang="ru-RU" smtClean="0"/>
              <a:t>12</a:t>
            </a:fld>
            <a:endParaRPr lang="ru-RU"/>
          </a:p>
        </p:txBody>
      </p:sp>
      <p:pic>
        <p:nvPicPr>
          <p:cNvPr id="1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8831" y="6110000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Объект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7353" y="5903902"/>
            <a:ext cx="935782" cy="77114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67502" y="111877"/>
            <a:ext cx="8227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</a:rPr>
              <a:t>Тепловизионная аэросъемка</a:t>
            </a:r>
          </a:p>
        </p:txBody>
      </p:sp>
    </p:spTree>
    <p:extLst>
      <p:ext uri="{BB962C8B-B14F-4D97-AF65-F5344CB8AC3E}">
        <p14:creationId xmlns:p14="http://schemas.microsoft.com/office/powerpoint/2010/main" val="2470574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BCA93D-3C7E-4AD5-8B5F-76DCE52DDE1E}"/>
              </a:ext>
            </a:extLst>
          </p:cNvPr>
          <p:cNvSpPr/>
          <p:nvPr/>
        </p:nvSpPr>
        <p:spPr>
          <a:xfrm>
            <a:off x="7886700" y="4833084"/>
            <a:ext cx="396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ООО «ПТЕРО»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Россия,  Москва, 115432,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2-й Кожуховский </a:t>
            </a:r>
            <a:r>
              <a:rPr lang="ru-RU" b="1" dirty="0" err="1">
                <a:solidFill>
                  <a:schemeClr val="bg1"/>
                </a:solidFill>
              </a:rPr>
              <a:t>пр</a:t>
            </a:r>
            <a:r>
              <a:rPr lang="ru-RU" b="1" dirty="0">
                <a:solidFill>
                  <a:schemeClr val="bg1"/>
                </a:solidFill>
              </a:rPr>
              <a:t>-д, д. 12, стр. 11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тел. : +7 (499) 553-03-98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e-</a:t>
            </a:r>
            <a:r>
              <a:rPr lang="ru-RU" b="1" dirty="0" err="1">
                <a:solidFill>
                  <a:schemeClr val="bg1"/>
                </a:solidFill>
              </a:rPr>
              <a:t>mail</a:t>
            </a:r>
            <a:r>
              <a:rPr lang="ru-RU" b="1" dirty="0">
                <a:solidFill>
                  <a:schemeClr val="bg1"/>
                </a:solidFill>
              </a:rPr>
              <a:t>: uav@ptero.ru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www.ptero.ru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79CEFE-E4A9-47C5-87DE-FCFA259BD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1" t="22963" r="8582" b="60926"/>
          <a:stretch/>
        </p:blipFill>
        <p:spPr>
          <a:xfrm>
            <a:off x="9591793" y="1977880"/>
            <a:ext cx="2395814" cy="7524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61A7DB-3FFA-465D-B21C-323F1495E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988" y="359948"/>
            <a:ext cx="1965012" cy="161793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82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99B37AE1-9685-41E4-AF88-8EFDBF3EA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66" y="177981"/>
            <a:ext cx="5485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Основные достоинства БАС «Птеро-</a:t>
            </a:r>
            <a:r>
              <a:rPr lang="en-US" sz="2400" b="1" dirty="0">
                <a:solidFill>
                  <a:schemeClr val="bg1"/>
                </a:solidFill>
              </a:rPr>
              <a:t>G1</a:t>
            </a:r>
            <a:r>
              <a:rPr lang="ru-RU" sz="2400" b="1" dirty="0">
                <a:solidFill>
                  <a:schemeClr val="bg1"/>
                </a:solidFill>
              </a:rPr>
              <a:t>»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B28A307-45C6-4152-98C2-CFC6F4483AB1}"/>
              </a:ext>
            </a:extLst>
          </p:cNvPr>
          <p:cNvGrpSpPr>
            <a:grpSpLocks noChangeAspect="1"/>
          </p:cNvGrpSpPr>
          <p:nvPr/>
        </p:nvGrpSpPr>
        <p:grpSpPr>
          <a:xfrm>
            <a:off x="4508954" y="2687767"/>
            <a:ext cx="2704645" cy="2704645"/>
            <a:chOff x="3270855" y="2324278"/>
            <a:chExt cx="3165986" cy="3165986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509900CE-229C-41A8-A97D-488E3798DA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76577" y="2630000"/>
              <a:ext cx="2554545" cy="2554545"/>
            </a:xfrm>
            <a:prstGeom prst="ellipse">
              <a:avLst/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71F324AA-7C36-4DAA-871C-96FE3F609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2090" y="3015513"/>
              <a:ext cx="1783517" cy="1783517"/>
            </a:xfrm>
            <a:prstGeom prst="ellipse">
              <a:avLst/>
            </a:prstGeom>
            <a:noFill/>
            <a:ln w="25400" cap="rnd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20BF94B3-40EB-4EDE-B364-642EC1E755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70855" y="2324278"/>
              <a:ext cx="3165986" cy="3165986"/>
            </a:xfrm>
            <a:prstGeom prst="ellipse">
              <a:avLst/>
            </a:prstGeom>
            <a:noFill/>
            <a:ln w="28575" cap="rnd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4770127" y="1162943"/>
            <a:ext cx="5103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оказание квалифицированной технической поддержки в течение всего жизненного цикла системы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28719" y="2288964"/>
            <a:ext cx="4730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большая дальность и продолжительность полета (до 1250 км/15 ч)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25673" y="5923711"/>
            <a:ext cx="4668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устойчивый полет БВС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по аэросъемочному маршруту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66081" y="3137986"/>
            <a:ext cx="3655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возможность установки оборудования весом до 5 кг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06720" y="4155573"/>
            <a:ext cx="3413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большой объем отсека для полезной нагрузки – 15 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8918" y="2889129"/>
            <a:ext cx="395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высокая прочность конструкции и её ремонтопригодность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00219" y="1937545"/>
            <a:ext cx="3467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широкий диапазон рабочих температур от -40°С до +45°С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05102" y="3820162"/>
            <a:ext cx="2944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возможность работы в ночное время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48800" y="90380"/>
            <a:ext cx="2743200" cy="365125"/>
          </a:xfrm>
        </p:spPr>
        <p:txBody>
          <a:bodyPr/>
          <a:lstStyle/>
          <a:p>
            <a:fld id="{D3FEF2BC-68C2-46CE-ACDF-C5F4BA26BA9A}" type="slidenum">
              <a:rPr lang="ru-RU" smtClean="0"/>
              <a:t>2</a:t>
            </a:fld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5EA8C9A-9666-4F90-BBDA-DB0BBD88495B}"/>
              </a:ext>
            </a:extLst>
          </p:cNvPr>
          <p:cNvSpPr/>
          <p:nvPr/>
        </p:nvSpPr>
        <p:spPr>
          <a:xfrm>
            <a:off x="1774685" y="5030783"/>
            <a:ext cx="2704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работа в сложных метеоусловиях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0A80C84-9E9C-4005-929B-23F4D3F11B8A}"/>
              </a:ext>
            </a:extLst>
          </p:cNvPr>
          <p:cNvSpPr/>
          <p:nvPr/>
        </p:nvSpPr>
        <p:spPr>
          <a:xfrm>
            <a:off x="6952429" y="5134320"/>
            <a:ext cx="3772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автономный полет в режиме радиомолчания</a:t>
            </a:r>
          </a:p>
        </p:txBody>
      </p:sp>
    </p:spTree>
    <p:extLst>
      <p:ext uri="{BB962C8B-B14F-4D97-AF65-F5344CB8AC3E}">
        <p14:creationId xmlns:p14="http://schemas.microsoft.com/office/powerpoint/2010/main" val="93842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232" y="2193722"/>
            <a:ext cx="5864118" cy="4524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79" y="917351"/>
            <a:ext cx="608945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плановая </a:t>
            </a:r>
            <a:r>
              <a:rPr lang="ru-RU" sz="1600" b="1" dirty="0">
                <a:solidFill>
                  <a:srgbClr val="002060"/>
                </a:solidFill>
              </a:rPr>
              <a:t>топографическая аэрофотосъемка </a:t>
            </a:r>
            <a:r>
              <a:rPr lang="ru-RU" sz="1600" dirty="0">
                <a:solidFill>
                  <a:srgbClr val="002060"/>
                </a:solidFill>
              </a:rPr>
              <a:t>для создания и обновления цифровых топографических планов М 1:1 000 – 1:10 000;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2060"/>
                </a:solidFill>
              </a:rPr>
              <a:t>Надирная</a:t>
            </a:r>
            <a:r>
              <a:rPr lang="ru-RU" sz="1600" dirty="0">
                <a:solidFill>
                  <a:srgbClr val="002060"/>
                </a:solidFill>
              </a:rPr>
              <a:t> и перспективная аэрофотосъемка для выполнения различных видов </a:t>
            </a:r>
            <a:r>
              <a:rPr lang="ru-RU" sz="1600" b="1" dirty="0">
                <a:solidFill>
                  <a:srgbClr val="002060"/>
                </a:solidFill>
              </a:rPr>
              <a:t>дешифрирования</a:t>
            </a:r>
            <a:r>
              <a:rPr lang="ru-RU" sz="1600" dirty="0">
                <a:solidFill>
                  <a:srgbClr val="002060"/>
                </a:solidFill>
              </a:rPr>
              <a:t> (выявления и распознавание заснятых объектов, установление их качественных и количественных характеристик);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дистанционная диагностика</a:t>
            </a:r>
            <a:r>
              <a:rPr lang="ru-RU" sz="1600" dirty="0">
                <a:solidFill>
                  <a:srgbClr val="002060"/>
                </a:solidFill>
              </a:rPr>
              <a:t> технического состояния инженерных сооружений и объектов инфраструктуры;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патрулирование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границ, </a:t>
            </a:r>
            <a:r>
              <a:rPr lang="ru-RU" sz="1600" b="1" dirty="0">
                <a:solidFill>
                  <a:srgbClr val="002060"/>
                </a:solidFill>
              </a:rPr>
              <a:t>охрана</a:t>
            </a:r>
            <a:r>
              <a:rPr lang="ru-RU" sz="1600" dirty="0">
                <a:solidFill>
                  <a:srgbClr val="002060"/>
                </a:solidFill>
              </a:rPr>
              <a:t> территорий, </a:t>
            </a:r>
            <a:r>
              <a:rPr lang="ru-RU" sz="1600" b="1" dirty="0">
                <a:solidFill>
                  <a:srgbClr val="002060"/>
                </a:solidFill>
              </a:rPr>
              <a:t>видеомониторинг</a:t>
            </a:r>
            <a:r>
              <a:rPr lang="ru-RU" sz="1600" dirty="0">
                <a:solidFill>
                  <a:srgbClr val="002060"/>
                </a:solidFill>
              </a:rPr>
              <a:t> территорий, </a:t>
            </a:r>
            <a:r>
              <a:rPr lang="ru-RU" sz="1600" b="1" dirty="0">
                <a:solidFill>
                  <a:srgbClr val="002060"/>
                </a:solidFill>
              </a:rPr>
              <a:t>разведка</a:t>
            </a:r>
            <a:r>
              <a:rPr lang="ru-RU" sz="1600" dirty="0">
                <a:solidFill>
                  <a:srgbClr val="002060"/>
                </a:solidFill>
              </a:rPr>
              <a:t> в труднодоступных местах;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тепловизионная</a:t>
            </a:r>
            <a:r>
              <a:rPr lang="ru-RU" sz="1600" dirty="0">
                <a:solidFill>
                  <a:srgbClr val="002060"/>
                </a:solidFill>
              </a:rPr>
              <a:t> аэросъемка;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мультиспектральная</a:t>
            </a:r>
            <a:r>
              <a:rPr lang="ru-RU" sz="1600" dirty="0">
                <a:solidFill>
                  <a:srgbClr val="002060"/>
                </a:solidFill>
              </a:rPr>
              <a:t> аэросъемка (анализ состояния растительного покрова, поиск замаскированных объектов);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ночная аэрофотосъемка </a:t>
            </a:r>
            <a:r>
              <a:rPr lang="ru-RU" sz="1600" dirty="0">
                <a:solidFill>
                  <a:srgbClr val="002060"/>
                </a:solidFill>
              </a:rPr>
              <a:t>в видимом диапазоне с фотовспышкой;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перевозка небольших грузов и их десантирование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на парашюте;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использование в качестве </a:t>
            </a:r>
            <a:r>
              <a:rPr lang="ru-RU" sz="1600" b="1" dirty="0">
                <a:solidFill>
                  <a:srgbClr val="002060"/>
                </a:solidFill>
              </a:rPr>
              <a:t>носителя специального аэросъемочного оборудования.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7333" y="87242"/>
            <a:ext cx="6251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</a:rPr>
              <a:t>Назначение беспилотной авиационной системы (БАС) «Птеро-</a:t>
            </a:r>
            <a:r>
              <a:rPr lang="en-US" sz="2400" b="1" dirty="0">
                <a:solidFill>
                  <a:srgbClr val="002060"/>
                </a:solidFill>
              </a:rPr>
              <a:t>G1</a:t>
            </a:r>
            <a:r>
              <a:rPr lang="ru-RU" sz="24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8124855" y="1743455"/>
            <a:ext cx="1450848" cy="3974592"/>
          </a:xfrm>
          <a:prstGeom prst="triangle">
            <a:avLst>
              <a:gd name="adj" fmla="val 49130"/>
            </a:avLst>
          </a:prstGeom>
          <a:solidFill>
            <a:schemeClr val="accent2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21804" y="33150"/>
            <a:ext cx="1215234" cy="1001431"/>
          </a:xfrm>
          <a:prstGeom prst="rect">
            <a:avLst/>
          </a:prstGeom>
        </p:spPr>
      </p:pic>
      <p:pic>
        <p:nvPicPr>
          <p:cNvPr id="1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797" y="245096"/>
            <a:ext cx="1986047" cy="78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0000" y="0"/>
            <a:ext cx="2743200" cy="365125"/>
          </a:xfrm>
        </p:spPr>
        <p:txBody>
          <a:bodyPr/>
          <a:lstStyle/>
          <a:p>
            <a:fld id="{D3FEF2BC-68C2-46CE-ACDF-C5F4BA26BA9A}" type="slidenum">
              <a:rPr lang="ru-RU" smtClean="0"/>
              <a:t>3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632" y="391007"/>
            <a:ext cx="3306188" cy="16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677">
        <p:fade/>
      </p:transition>
    </mc:Choice>
    <mc:Fallback xmlns="">
      <p:transition spd="slow" advTm="467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9628" y="232129"/>
            <a:ext cx="1224288" cy="48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3620" y="94249"/>
            <a:ext cx="799295" cy="6586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9585" y="244634"/>
            <a:ext cx="3296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</a:rPr>
              <a:t>Области применения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719" y="810277"/>
            <a:ext cx="36373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‐"/>
            </a:pPr>
            <a:r>
              <a:rPr lang="ru-RU" sz="1600" dirty="0">
                <a:solidFill>
                  <a:srgbClr val="002060"/>
                </a:solidFill>
              </a:rPr>
              <a:t>Картография и ГИС</a:t>
            </a:r>
          </a:p>
          <a:p>
            <a:pPr marL="285750" indent="-285750">
              <a:buFontTx/>
              <a:buChar char="‐"/>
            </a:pPr>
            <a:r>
              <a:rPr lang="ru-RU" sz="1600" dirty="0">
                <a:solidFill>
                  <a:srgbClr val="002060"/>
                </a:solidFill>
              </a:rPr>
              <a:t>Чрезвычайные ситуации</a:t>
            </a:r>
          </a:p>
          <a:p>
            <a:pPr marL="285750" indent="-285750">
              <a:buFontTx/>
              <a:buChar char="‐"/>
            </a:pPr>
            <a:r>
              <a:rPr lang="ru-RU" sz="1600" dirty="0">
                <a:solidFill>
                  <a:srgbClr val="002060"/>
                </a:solidFill>
              </a:rPr>
              <a:t>Поиск и спасание</a:t>
            </a:r>
          </a:p>
          <a:p>
            <a:pPr marL="285750" indent="-285750">
              <a:buFontTx/>
              <a:buChar char="‐"/>
            </a:pPr>
            <a:r>
              <a:rPr lang="ru-RU" sz="1600" dirty="0">
                <a:solidFill>
                  <a:srgbClr val="002060"/>
                </a:solidFill>
              </a:rPr>
              <a:t>Охрана и обеспечение безопасности</a:t>
            </a:r>
          </a:p>
          <a:p>
            <a:pPr marL="285750" indent="-285750">
              <a:buFontTx/>
              <a:buChar char="‐"/>
            </a:pPr>
            <a:r>
              <a:rPr lang="ru-RU" sz="1600" dirty="0">
                <a:solidFill>
                  <a:srgbClr val="002060"/>
                </a:solidFill>
              </a:rPr>
              <a:t>Правоохранительная сфера</a:t>
            </a:r>
          </a:p>
          <a:p>
            <a:pPr marL="285750" indent="-285750">
              <a:buFontTx/>
              <a:buChar char="‐"/>
            </a:pPr>
            <a:r>
              <a:rPr lang="ru-RU" sz="1600" dirty="0">
                <a:solidFill>
                  <a:srgbClr val="002060"/>
                </a:solidFill>
              </a:rPr>
              <a:t>Электроэнергетика</a:t>
            </a:r>
          </a:p>
          <a:p>
            <a:pPr marL="285750" indent="-285750">
              <a:buFontTx/>
              <a:buChar char="‐"/>
            </a:pPr>
            <a:r>
              <a:rPr lang="ru-RU" sz="1600" dirty="0">
                <a:solidFill>
                  <a:srgbClr val="002060"/>
                </a:solidFill>
              </a:rPr>
              <a:t>Нефть и газ</a:t>
            </a:r>
          </a:p>
          <a:p>
            <a:pPr marL="285750" indent="-285750">
              <a:buFontTx/>
              <a:buChar char="‐"/>
            </a:pPr>
            <a:r>
              <a:rPr lang="ru-RU" sz="1600" dirty="0">
                <a:solidFill>
                  <a:srgbClr val="002060"/>
                </a:solidFill>
              </a:rPr>
              <a:t>Мониторинг протяженных объектов</a:t>
            </a:r>
          </a:p>
          <a:p>
            <a:pPr marL="285750" indent="-285750">
              <a:buFontTx/>
              <a:buChar char="‐"/>
            </a:pPr>
            <a:r>
              <a:rPr lang="ru-RU" sz="1600" dirty="0">
                <a:solidFill>
                  <a:srgbClr val="002060"/>
                </a:solidFill>
                <a:latin typeface="Calibri" pitchFamily="34" charset="0"/>
              </a:rPr>
              <a:t>Строительство </a:t>
            </a:r>
          </a:p>
          <a:p>
            <a:pPr marL="285750" indent="-285750">
              <a:buFontTx/>
              <a:buChar char="‐"/>
            </a:pPr>
            <a:r>
              <a:rPr lang="ru-RU" sz="1600" dirty="0">
                <a:solidFill>
                  <a:srgbClr val="002060"/>
                </a:solidFill>
                <a:latin typeface="Calibri" pitchFamily="34" charset="0"/>
              </a:rPr>
              <a:t>Горное дело</a:t>
            </a:r>
          </a:p>
          <a:p>
            <a:pPr marL="285750" indent="-285750">
              <a:buFontTx/>
              <a:buChar char="‐"/>
            </a:pP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50" y="730625"/>
            <a:ext cx="252000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744383" y="775212"/>
            <a:ext cx="252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492516" y="775212"/>
            <a:ext cx="2520000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957667" y="3796128"/>
            <a:ext cx="2520000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492516" y="3796128"/>
            <a:ext cx="2520000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716013" y="3796128"/>
            <a:ext cx="2520000" cy="2880000"/>
          </a:xfrm>
          <a:prstGeom prst="rect">
            <a:avLst/>
          </a:prstGeom>
        </p:spPr>
      </p:pic>
      <p:pic>
        <p:nvPicPr>
          <p:cNvPr id="33" name="Picture 22" descr="im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358911" y="3796128"/>
            <a:ext cx="3342253" cy="28800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60000" y="0"/>
            <a:ext cx="2743200" cy="365125"/>
          </a:xfrm>
        </p:spPr>
        <p:txBody>
          <a:bodyPr/>
          <a:lstStyle/>
          <a:p>
            <a:fld id="{D3FEF2BC-68C2-46CE-ACDF-C5F4BA26BA9A}" type="slidenum">
              <a:rPr lang="ru-RU" smtClean="0"/>
              <a:t>4</a:t>
            </a:fld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24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825">
        <p:fade/>
      </p:transition>
    </mc:Choice>
    <mc:Fallback xmlns="">
      <p:transition spd="slow" advTm="1082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664" y="1726546"/>
            <a:ext cx="5908956" cy="4838197"/>
          </a:xfrm>
          <a:prstGeom prst="rect">
            <a:avLst/>
          </a:prstGeom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84542" y="40302"/>
            <a:ext cx="1060715" cy="874097"/>
          </a:xfrm>
          <a:prstGeom prst="rect">
            <a:avLst/>
          </a:prstGeom>
        </p:spPr>
      </p:pic>
      <p:pic>
        <p:nvPicPr>
          <p:cNvPr id="1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4142" y="179412"/>
            <a:ext cx="1680228" cy="66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357481"/>
              </p:ext>
            </p:extLst>
          </p:nvPr>
        </p:nvGraphicFramePr>
        <p:xfrm>
          <a:off x="78729" y="527432"/>
          <a:ext cx="6030763" cy="6044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2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39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БАС «Птеро-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G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1»</a:t>
                      </a:r>
                    </a:p>
                  </a:txBody>
                  <a:tcPr marT="45723" marB="45723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Тип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самолетный … с ДВС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Автопилот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PteRoBot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Минимальная безопасная высота полета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80 м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Практический потолок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000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Крейсерская скорость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95 км/ч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Максимальная горизонтальная скорость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130 км/ч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Минимальная скорость (при взлётной массе 22 кг)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70 км/ч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Взлетная масса  с полной нагрузкой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 25 кг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Максимальная масса полезной нагрузки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 5 кг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Время полета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 аварийным запасом на один час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 1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ч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9359">
                <a:tc>
                  <a:txBody>
                    <a:bodyPr/>
                    <a:lstStyle/>
                    <a:p>
                      <a:pPr marL="65405" marR="92075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5405" algn="l"/>
                        </a:tabLst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Максимальная прямая дальность полета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0645" marR="8318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9700" algn="l"/>
                        </a:tabLst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до 12</a:t>
                      </a: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5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0 км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Характеристика радиоканала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**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цифровой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Дальность радиосвязи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при прямой радиовидимости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до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75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 км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Наличие резервного радиоканала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да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643787303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Наличие спутникового канала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да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4148702115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Взлет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с катапульты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2227579599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Посадка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 парашюте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8751445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Влажность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до 98%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639854205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Диапазон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температур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-45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…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+ 45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С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2861996714"/>
                  </a:ext>
                </a:extLst>
              </a:tr>
              <a:tr h="236161"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Ветровая нагрузка в полете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 м/с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661617864"/>
                  </a:ext>
                </a:extLst>
              </a:tr>
              <a:tr h="178938">
                <a:tc gridSpan="2"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Автоматические системы запуска двигателя и отцепа купола парашюта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3600297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0" y="15685"/>
            <a:ext cx="4045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</a:rPr>
              <a:t>Технические характеристики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528912" y="4092934"/>
            <a:ext cx="4416346" cy="471672"/>
            <a:chOff x="8142665" y="3788382"/>
            <a:chExt cx="3879850" cy="713295"/>
          </a:xfrm>
        </p:grpSpPr>
        <p:cxnSp>
          <p:nvCxnSpPr>
            <p:cNvPr id="12" name="Прямая со стрелкой 11"/>
            <p:cNvCxnSpPr/>
            <p:nvPr/>
          </p:nvCxnSpPr>
          <p:spPr>
            <a:xfrm>
              <a:off x="8142665" y="3788382"/>
              <a:ext cx="3879850" cy="71329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рямоугольник 12"/>
            <p:cNvSpPr/>
            <p:nvPr/>
          </p:nvSpPr>
          <p:spPr>
            <a:xfrm rot="222830">
              <a:off x="11157372" y="3939930"/>
              <a:ext cx="6735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ru-RU" sz="1400" b="1" dirty="0">
                  <a:solidFill>
                    <a:schemeClr val="bg1"/>
                  </a:solidFill>
                </a:rPr>
                <a:t>3,13 м</a:t>
              </a:r>
            </a:p>
          </p:txBody>
        </p:sp>
      </p:grp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360000" y="0"/>
            <a:ext cx="2743200" cy="365125"/>
          </a:xfrm>
        </p:spPr>
        <p:txBody>
          <a:bodyPr/>
          <a:lstStyle/>
          <a:p>
            <a:fld id="{D3FEF2BC-68C2-46CE-ACDF-C5F4BA26BA9A}" type="slidenum">
              <a:rPr lang="ru-RU" smtClean="0"/>
              <a:t>5</a:t>
            </a:fld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837" y="1969306"/>
            <a:ext cx="1797363" cy="16257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208402" y="466716"/>
            <a:ext cx="59835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*Полезная нагрузка: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</a:rPr>
              <a:t>до 2 кг - время полёта 15 часов на скорости 95 км/ч.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</a:rPr>
              <a:t>до 5 кг - время полёта 13 часов на скорости 95 км/ч.</a:t>
            </a:r>
          </a:p>
          <a:p>
            <a:r>
              <a:rPr lang="en-US" sz="1200" dirty="0">
                <a:solidFill>
                  <a:srgbClr val="002060"/>
                </a:solidFill>
              </a:rPr>
              <a:t>** </a:t>
            </a:r>
            <a:r>
              <a:rPr lang="ru-RU" sz="1200" dirty="0">
                <a:solidFill>
                  <a:srgbClr val="002060"/>
                </a:solidFill>
              </a:rPr>
              <a:t>по желанию Заказчика БАС поставляется с любым типом связи (открытый / защищенный)</a:t>
            </a:r>
          </a:p>
        </p:txBody>
      </p:sp>
    </p:spTree>
    <p:extLst>
      <p:ext uri="{BB962C8B-B14F-4D97-AF65-F5344CB8AC3E}">
        <p14:creationId xmlns:p14="http://schemas.microsoft.com/office/powerpoint/2010/main" val="10548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677">
        <p:fade/>
      </p:transition>
    </mc:Choice>
    <mc:Fallback xmlns="">
      <p:transition spd="slow" advTm="467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292" y="210644"/>
            <a:ext cx="2212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</a:rPr>
              <a:t>Комплектация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3522" y="873482"/>
            <a:ext cx="11807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БАС «Птеро-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G1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» поставляется в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-х кейсах. Корпуса кейсов герметичные, они выполнены из </a:t>
            </a:r>
          </a:p>
          <a:p>
            <a:pPr algn="just"/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алюминия с ребрами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жесткости. Внутренняя поверхность кейсов выложена мягким материалом типа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изолон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2977" y="2752022"/>
            <a:ext cx="228883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Calibri" panose="020F0502020204030204" pitchFamily="34" charset="0"/>
              <a:buChar char="−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Беспилотное воздушное судно «Птеро-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G1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» (консоли крыла, хвостовое оперение, фюзеляж)</a:t>
            </a:r>
          </a:p>
          <a:p>
            <a:pPr marL="257175" indent="-257175">
              <a:buFont typeface="Calibri" panose="020F0502020204030204" pitchFamily="34" charset="0"/>
              <a:buChar char="−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Катапульта</a:t>
            </a:r>
          </a:p>
          <a:p>
            <a:pPr marL="257175" indent="-257175">
              <a:buFont typeface="Calibri" panose="020F0502020204030204" pitchFamily="34" charset="0"/>
              <a:buChar char="−"/>
            </a:pP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3394" y="2198024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Кейс №1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1140" y="2046981"/>
            <a:ext cx="1944481" cy="2952882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824228" y="2382690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Кейс №2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192725" y="3004596"/>
            <a:ext cx="26726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Calibri" panose="020F0502020204030204" pitchFamily="34" charset="0"/>
              <a:buChar char="−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Документация на БАС </a:t>
            </a:r>
          </a:p>
          <a:p>
            <a:pPr marL="257175" indent="-257175">
              <a:buFont typeface="Calibri" panose="020F0502020204030204" pitchFamily="34" charset="0"/>
              <a:buChar char="−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Наземный пункт управления</a:t>
            </a:r>
          </a:p>
          <a:p>
            <a:pPr marL="257175" indent="-257175">
              <a:buFont typeface="Calibri" panose="020F0502020204030204" pitchFamily="34" charset="0"/>
              <a:buChar char="−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Комплект ЗИП</a:t>
            </a:r>
          </a:p>
          <a:p>
            <a:pPr marL="257175" indent="-257175">
              <a:buFont typeface="Calibri" panose="020F0502020204030204" pitchFamily="34" charset="0"/>
              <a:buChar char="−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Комплект программ </a:t>
            </a:r>
          </a:p>
          <a:p>
            <a:pPr marL="257175" indent="-257175">
              <a:buFont typeface="Calibri" panose="020F0502020204030204" pitchFamily="34" charset="0"/>
              <a:buChar char="−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Антенны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99C894A-CB02-4985-A6F5-6B92DD724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1" t="22963" r="8582" b="60926"/>
          <a:stretch/>
        </p:blipFill>
        <p:spPr>
          <a:xfrm>
            <a:off x="8887404" y="118311"/>
            <a:ext cx="1900724" cy="59697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C4DC492-2967-4921-AB07-535EF4D9D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08" y="-424"/>
            <a:ext cx="1181585" cy="9728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111" y="5165385"/>
            <a:ext cx="118639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Транспортировка и хранение системы осуществляется в разобранном виде в поставляемых защитных кейсах: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ru-RU" sz="1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большой кейс для беспилотного воздушного судна и комплекта для запуска (1600х600х550 мм)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ru-RU" sz="1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малый кейс для наземного пункта управления (600х600х250 мм)</a:t>
            </a:r>
          </a:p>
          <a:p>
            <a:pPr marL="285750" indent="-285750">
              <a:buFont typeface="Calibri" panose="020F0502020204030204" pitchFamily="34" charset="0"/>
              <a:buChar char="‐"/>
            </a:pPr>
            <a:r>
              <a:rPr lang="ru-RU" sz="1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инструментальный ящик</a:t>
            </a:r>
          </a:p>
          <a:p>
            <a:r>
              <a:rPr lang="ru-RU" sz="16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Используемые кейсы позволяют транспортировать БАС практически любыми видами транспорта. На месте проведения работ БАС в кейсах переносится силами экипажа (2 человека). 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33218" y="28081"/>
            <a:ext cx="2743200" cy="365125"/>
          </a:xfrm>
        </p:spPr>
        <p:txBody>
          <a:bodyPr/>
          <a:lstStyle/>
          <a:p>
            <a:fld id="{D3FEF2BC-68C2-46CE-ACDF-C5F4BA26BA9A}" type="slidenum">
              <a:rPr lang="ru-RU" smtClean="0"/>
              <a:t>6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815" y="1893104"/>
            <a:ext cx="4710910" cy="29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23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21940" y="6492875"/>
            <a:ext cx="2743200" cy="365125"/>
          </a:xfrm>
        </p:spPr>
        <p:txBody>
          <a:bodyPr/>
          <a:lstStyle/>
          <a:p>
            <a:fld id="{D3FEF2BC-68C2-46CE-ACDF-C5F4BA26BA9A}" type="slidenum">
              <a:rPr lang="ru-RU" smtClean="0">
                <a:solidFill>
                  <a:srgbClr val="002060"/>
                </a:solidFill>
              </a:rPr>
              <a:t>7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2308" y="4557676"/>
            <a:ext cx="998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Отсек № 1 система посадочной амортизации и бортовое радиоэлектронное оборудование.</a:t>
            </a:r>
          </a:p>
          <a:p>
            <a:r>
              <a:rPr lang="ru-RU" dirty="0">
                <a:solidFill>
                  <a:srgbClr val="002060"/>
                </a:solidFill>
              </a:rPr>
              <a:t>Отсек № 2 полезная нагрузка (</a:t>
            </a:r>
            <a:r>
              <a:rPr lang="ru-RU" dirty="0" err="1">
                <a:solidFill>
                  <a:srgbClr val="002060"/>
                </a:solidFill>
              </a:rPr>
              <a:t>аэрофотокамера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тепловизор</a:t>
            </a:r>
            <a:r>
              <a:rPr lang="ru-RU" dirty="0">
                <a:solidFill>
                  <a:srgbClr val="002060"/>
                </a:solidFill>
              </a:rPr>
              <a:t> и </a:t>
            </a:r>
            <a:r>
              <a:rPr lang="ru-RU" dirty="0" err="1">
                <a:solidFill>
                  <a:srgbClr val="002060"/>
                </a:solidFill>
              </a:rPr>
              <a:t>тд</a:t>
            </a:r>
            <a:r>
              <a:rPr lang="ru-RU" dirty="0">
                <a:solidFill>
                  <a:srgbClr val="002060"/>
                </a:solidFill>
              </a:rPr>
              <a:t>.).</a:t>
            </a:r>
          </a:p>
          <a:p>
            <a:r>
              <a:rPr lang="ru-RU" dirty="0">
                <a:solidFill>
                  <a:srgbClr val="002060"/>
                </a:solidFill>
              </a:rPr>
              <a:t>Отсек № 3 коммуникации и бортовое радиоэлектронное оборудование.</a:t>
            </a:r>
          </a:p>
          <a:p>
            <a:r>
              <a:rPr lang="ru-RU" dirty="0">
                <a:solidFill>
                  <a:srgbClr val="002060"/>
                </a:solidFill>
              </a:rPr>
              <a:t>Отсек № 4 топливная система и система аварийного выпуска парашюта.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425225" y="230365"/>
            <a:ext cx="11435286" cy="4181226"/>
            <a:chOff x="553179" y="107109"/>
            <a:chExt cx="11435286" cy="4181226"/>
          </a:xfrm>
        </p:grpSpPr>
        <p:pic>
          <p:nvPicPr>
            <p:cNvPr id="3" name="Рисунок 6" descr="ОВ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79" y="107109"/>
              <a:ext cx="11435286" cy="3542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2584939" y="745195"/>
              <a:ext cx="12016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</a:rPr>
                <a:t>Фюзеляж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781800" y="1128591"/>
              <a:ext cx="192844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</a:rPr>
                <a:t>Хвостовая балка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046677" y="2464550"/>
              <a:ext cx="192844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</a:rPr>
                <a:t>Стабилизатор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0152186" y="312530"/>
              <a:ext cx="6916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</a:rPr>
                <a:t>Киль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781800" y="3199464"/>
              <a:ext cx="21394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</a:rPr>
                <a:t>Парашютный отсек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53179" y="3919003"/>
              <a:ext cx="21394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</a:rPr>
                <a:t>Силовая установка</a:t>
              </a:r>
            </a:p>
          </p:txBody>
        </p:sp>
        <p:cxnSp>
          <p:nvCxnSpPr>
            <p:cNvPr id="6" name="Прямая со стрелкой 5"/>
            <p:cNvCxnSpPr/>
            <p:nvPr/>
          </p:nvCxnSpPr>
          <p:spPr>
            <a:xfrm flipV="1">
              <a:off x="1465385" y="3320948"/>
              <a:ext cx="0" cy="676622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flipH="1" flipV="1">
              <a:off x="6471138" y="3040063"/>
              <a:ext cx="310662" cy="350342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>
              <a:off x="7722578" y="1462754"/>
              <a:ext cx="0" cy="345859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H="1">
              <a:off x="2319205" y="1014421"/>
              <a:ext cx="265735" cy="738192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3678582" y="1026834"/>
              <a:ext cx="471853" cy="52115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>
              <a:off x="10498016" y="584002"/>
              <a:ext cx="345830" cy="442832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 flipV="1">
              <a:off x="10670931" y="1934848"/>
              <a:ext cx="0" cy="529702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99C894A-CB02-4985-A6F5-6B92DD724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1" t="22963" r="8582" b="60926"/>
          <a:stretch/>
        </p:blipFill>
        <p:spPr>
          <a:xfrm>
            <a:off x="8629611" y="5603725"/>
            <a:ext cx="1900724" cy="59697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C4DC492-2967-4921-AB07-535EF4D9D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715" y="5484990"/>
            <a:ext cx="1181585" cy="97288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5225" y="210644"/>
            <a:ext cx="18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</a:rPr>
              <a:t>Конструкция</a:t>
            </a:r>
          </a:p>
        </p:txBody>
      </p:sp>
    </p:spTree>
    <p:extLst>
      <p:ext uri="{BB962C8B-B14F-4D97-AF65-F5344CB8AC3E}">
        <p14:creationId xmlns:p14="http://schemas.microsoft.com/office/powerpoint/2010/main" val="208824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923" y="154355"/>
            <a:ext cx="6436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</a:rPr>
              <a:t>Программное обеспечение «</a:t>
            </a:r>
            <a:r>
              <a:rPr lang="ru-RU" sz="2400" b="1" dirty="0" err="1">
                <a:solidFill>
                  <a:srgbClr val="002060"/>
                </a:solidFill>
              </a:rPr>
              <a:t>Птеро</a:t>
            </a:r>
            <a:r>
              <a:rPr lang="ru-RU" sz="2400" b="1" dirty="0">
                <a:solidFill>
                  <a:srgbClr val="002060"/>
                </a:solidFill>
              </a:rPr>
              <a:t>-Аэроплан»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4923" y="579710"/>
            <a:ext cx="11604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Программное обеспечение «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Птеро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-Аэроплан», поставляемое вместе с БАС, 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позволяет оптимально построить полетное задание с учетом заданных параметров аэросъемки, рельефа местности, в автоматическом режиме полета;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5"/>
          <a:stretch/>
        </p:blipFill>
        <p:spPr bwMode="auto">
          <a:xfrm>
            <a:off x="277270" y="1641026"/>
            <a:ext cx="9162538" cy="499043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9808" y="20063"/>
            <a:ext cx="2743200" cy="365125"/>
          </a:xfrm>
        </p:spPr>
        <p:txBody>
          <a:bodyPr/>
          <a:lstStyle/>
          <a:p>
            <a:fld id="{D3FEF2BC-68C2-46CE-ACDF-C5F4BA26BA9A}" type="slidenum">
              <a:rPr lang="ru-RU" smtClean="0"/>
              <a:t>8</a:t>
            </a:fld>
            <a:endParaRPr lang="ru-RU" dirty="0"/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1CD3BB7B-BA3C-6A00-5AF3-CA3BE0A92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98462" y="71534"/>
            <a:ext cx="1060715" cy="874097"/>
          </a:xfrm>
          <a:prstGeom prst="rect">
            <a:avLst/>
          </a:prstGeom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2BD6F0E3-D139-FD84-A6F5-F610FB77F6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8062" y="210644"/>
            <a:ext cx="1680228" cy="66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33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461" y="163690"/>
            <a:ext cx="2700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</a:rPr>
              <a:t>Полезная нагрузка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894245-3A30-4498-9457-F9DDCA32C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940" y="12434"/>
            <a:ext cx="1012393" cy="8335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9855" y="3429000"/>
            <a:ext cx="92913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Цифровая среднеформатная фотокамера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Fujifilm GFX 100S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разрешение 102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Мп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и объективами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Hasselblad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серии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HC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 центральным затвором.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Размер матрицы 43,8 х 32,9 мм или </a:t>
            </a:r>
            <a:r>
              <a:rPr lang="en" dirty="0"/>
              <a:t>11648 x 8736</a:t>
            </a:r>
            <a:r>
              <a:rPr lang="ru-RU" dirty="0"/>
              <a:t> пикселей.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Размер пикселя </a:t>
            </a:r>
            <a:r>
              <a:rPr lang="en" dirty="0"/>
              <a:t>3,76 µm</a:t>
            </a:r>
            <a:r>
              <a:rPr lang="ru-RU" dirty="0"/>
              <a:t>. 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 объективом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HC50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 высоты 2000 м ширина кадра на земле 2300 м и размером пикселя 20 см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970" y="1723978"/>
            <a:ext cx="1324674" cy="110335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842644" y="1228226"/>
            <a:ext cx="67740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Варианты комплектации аэросъемочным оборудованием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829855" y="2082462"/>
            <a:ext cx="9929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Полнокадровая цифровая фотокамера формата 35 мм —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Nikon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D850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(базовый комплект поставки) с разрешением матрицы 45,7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Мп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и шторно-щелевым затвором.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FE5FEB7-517D-497E-AED8-A6830C5197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1" t="22963" r="8582" b="60926"/>
          <a:stretch/>
        </p:blipFill>
        <p:spPr>
          <a:xfrm>
            <a:off x="10424333" y="348092"/>
            <a:ext cx="1495733" cy="469779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9411940" y="49929"/>
            <a:ext cx="2743200" cy="365125"/>
          </a:xfrm>
        </p:spPr>
        <p:txBody>
          <a:bodyPr/>
          <a:lstStyle/>
          <a:p>
            <a:fld id="{D3FEF2BC-68C2-46CE-ACDF-C5F4BA26BA9A}" type="slidenum">
              <a:rPr lang="ru-RU" smtClean="0"/>
              <a:t>9</a:t>
            </a:fld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9704" y="658142"/>
            <a:ext cx="9929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Возможна установка сразу двух модулей полезной нагрузки одновременно.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5F2BF03-544A-485E-BD81-EEF88798331B}"/>
              </a:ext>
            </a:extLst>
          </p:cNvPr>
          <p:cNvSpPr/>
          <p:nvPr/>
        </p:nvSpPr>
        <p:spPr>
          <a:xfrm>
            <a:off x="233712" y="5469408"/>
            <a:ext cx="10495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2060"/>
                </a:solidFill>
              </a:rPr>
              <a:t>Оборудование для проведения </a:t>
            </a:r>
            <a:r>
              <a:rPr lang="ru-RU" sz="2000" b="1" dirty="0">
                <a:solidFill>
                  <a:srgbClr val="002060"/>
                </a:solidFill>
              </a:rPr>
              <a:t>ночной аэрофотосъемки </a:t>
            </a:r>
            <a:r>
              <a:rPr lang="ru-RU" sz="2000" dirty="0">
                <a:solidFill>
                  <a:srgbClr val="002060"/>
                </a:solidFill>
              </a:rPr>
              <a:t>состоит из бортовой фотовспышки собственной разработки, высота съемки не более 120 м.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33C929-EB81-BCEF-B5C4-E970BA51DC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12" b="-1"/>
          <a:stretch/>
        </p:blipFill>
        <p:spPr>
          <a:xfrm>
            <a:off x="187363" y="3607052"/>
            <a:ext cx="1692940" cy="16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600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3279</TotalTime>
  <Words>1005</Words>
  <Application>Microsoft Macintosh PowerPoint</Application>
  <PresentationFormat>Широкоэкранный</PresentationFormat>
  <Paragraphs>153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Usr</dc:creator>
  <cp:lastModifiedBy>Amir Valiev</cp:lastModifiedBy>
  <cp:revision>119</cp:revision>
  <dcterms:created xsi:type="dcterms:W3CDTF">2019-06-03T13:10:04Z</dcterms:created>
  <dcterms:modified xsi:type="dcterms:W3CDTF">2022-09-13T13:31:42Z</dcterms:modified>
</cp:coreProperties>
</file>