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350" r:id="rId2"/>
    <p:sldId id="351" r:id="rId3"/>
    <p:sldId id="352" r:id="rId4"/>
    <p:sldId id="354" r:id="rId5"/>
    <p:sldId id="358" r:id="rId6"/>
    <p:sldId id="355" r:id="rId7"/>
    <p:sldId id="334" r:id="rId8"/>
    <p:sldId id="353" r:id="rId9"/>
    <p:sldId id="359" r:id="rId10"/>
    <p:sldId id="361" r:id="rId11"/>
    <p:sldId id="363" r:id="rId12"/>
    <p:sldId id="366" r:id="rId13"/>
    <p:sldId id="345" r:id="rId14"/>
    <p:sldId id="348" r:id="rId15"/>
    <p:sldId id="367" r:id="rId16"/>
    <p:sldId id="331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712" autoAdjust="0"/>
  </p:normalViewPr>
  <p:slideViewPr>
    <p:cSldViewPr snapToGrid="0">
      <p:cViewPr varScale="1">
        <p:scale>
          <a:sx n="46" d="100"/>
          <a:sy n="46" d="100"/>
        </p:scale>
        <p:origin x="72" y="10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01694-46B9-4027-8F0A-FE83940B96A9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DA807-9841-4CB2-9C28-3E8FB96AB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9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40C4-A1D8-4090-BCB5-D6BF4959503C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076" y="6223924"/>
            <a:ext cx="683339" cy="365125"/>
          </a:xfrm>
          <a:solidFill>
            <a:schemeClr val="bg1"/>
          </a:solidFill>
        </p:spPr>
        <p:txBody>
          <a:bodyPr/>
          <a:lstStyle>
            <a:lvl1pPr>
              <a:defRPr sz="200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23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B6E2-8C62-4B1A-9353-74C5335C81C7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C066-E2F6-4E21-ADC7-84A031A5A6F9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65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3F-2405-4E3C-8A04-4E03A6C21CE1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8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F786-6A7A-492E-A24A-D922F6788CAA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6481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4F0FF-DF49-4632-A157-2981C91BBCEE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2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A53E-238D-4B62-8EDF-5DE365E7CF46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89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7E2BD-F5BE-4C2C-BC79-F3EC99ED9DF3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6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240C-0C69-415D-81BE-84FACB72E96B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7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E64D-7177-4C98-A752-7B4BA70E59AC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1440" y="114388"/>
            <a:ext cx="562264" cy="365125"/>
          </a:xfrm>
          <a:solidFill>
            <a:schemeClr val="bg1"/>
          </a:solidFill>
        </p:spPr>
        <p:txBody>
          <a:bodyPr/>
          <a:lstStyle>
            <a:lvl1pPr>
              <a:defRPr sz="180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12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E960-9F08-442B-9575-799BC372A45F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46625" y="244475"/>
            <a:ext cx="542714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>
              <a:defRPr lang="ru-RU" sz="1800" smtClean="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23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0A8D-68B6-40EC-9FAB-7A0D0109814B}" type="datetime1">
              <a:rPr lang="ru-RU" smtClean="0"/>
              <a:t>12.09.2022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14666" y="242484"/>
            <a:ext cx="512387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>
              <a:defRPr lang="ru-RU" sz="1800" smtClean="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1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8874-FA96-4D24-BC59-E9DCDD7B59B1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259110"/>
            <a:ext cx="553951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>
              <a:defRPr lang="ru-RU" sz="1800" smtClean="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B74F-229E-4EEE-A6B0-847D14F4DD50}" type="datetime1">
              <a:rPr lang="ru-RU" smtClean="0"/>
              <a:t>12.09.2022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9877" y="172576"/>
            <a:ext cx="553951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>
              <a:defRPr lang="ru-RU" sz="1800" smtClean="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7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451513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3018-265F-4101-B2AE-DF16F8320330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0612" y="86388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>
              <a:defRPr lang="ru-RU" sz="1800" smtClean="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21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7DAB0-B86E-4262-893C-CB29B498919D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925" y="164264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>
              <a:defRPr lang="ru-RU" sz="1800" smtClean="0"/>
            </a:lvl1pPr>
          </a:lstStyle>
          <a:p>
            <a:fld id="{108CB0DA-B5FA-48F1-B6A9-B82312CBA36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332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B979-25BE-4B7B-8453-4F22C0388616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8CB0DA-B5FA-48F1-B6A9-B82312CBA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D9760E-9C77-4A42-8826-C59CA308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185"/>
            <a:ext cx="10515600" cy="1316116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Исследование геодинамических процессов в сейсмоактивных регионах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FDC8BD-E8BB-B8E5-278D-058669A90632}"/>
              </a:ext>
            </a:extLst>
          </p:cNvPr>
          <p:cNvSpPr txBox="1"/>
          <p:nvPr/>
        </p:nvSpPr>
        <p:spPr>
          <a:xfrm>
            <a:off x="838200" y="5144583"/>
            <a:ext cx="78441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Басманов Алексей Владимирович</a:t>
            </a:r>
          </a:p>
          <a:p>
            <a:r>
              <a:rPr lang="ru-RU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ФГБУ «Центр геодезии, картографии и ИПД», Москва, Россия</a:t>
            </a: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833C06D-C6BE-BB68-D9DA-2A2D324411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12130" y="253121"/>
            <a:ext cx="683339" cy="365125"/>
          </a:xfrm>
        </p:spPr>
        <p:txBody>
          <a:bodyPr/>
          <a:lstStyle/>
          <a:p>
            <a:fld id="{108CB0DA-B5FA-48F1-B6A9-B82312CBA36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067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50" y="325515"/>
            <a:ext cx="11137099" cy="517864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пунктов Байкальского ГДП за период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F11AD2-8503-FCB9-555D-7C65A71EE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8" y="985422"/>
            <a:ext cx="7113331" cy="5760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09AD48C8-8827-AB57-0BE2-99147455D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94" y="985423"/>
            <a:ext cx="3881724" cy="5581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центральной и южной частях Озера явно выражен процесс растяжения. При том, в южной части, по результатам измерений 2021 года, растяжение немного усилилось.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 и декабре 2020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недалеко от п. Култук и п.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Кабанск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были зафиксированы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серии землетрясений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магнитуда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6BE82B1-89B6-FB48-CDC7-CDB2FEF16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2879" y="6380298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10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039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006" y="267471"/>
            <a:ext cx="5446249" cy="121510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пунктов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Северо-Сахалинского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ГДП за период 2019-2021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271681-A9D8-596E-5C7C-E5EF065C5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7471"/>
            <a:ext cx="5499465" cy="649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F3077D53-4D0D-AC25-DA3B-2189A59D1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7" y="1840992"/>
            <a:ext cx="5737193" cy="4919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два года сейсмическая активность в районе Северо-Сахалинского ГДП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подтверждается и полученными за последние два года результатами. Наиболее сильное проявление сейсмичности было зафиксировано в районе бывшего рабочего п. Нефтегорск, где в ноябре 2020 года было зафиксировано землетрясение с магнитудой 4,8.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внимательно следует отнестись к району расположения пункта Александровск-Сахалинский, здесь величина смещений составила 25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 в направлении Татарского пролива,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является самым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 значением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всему Объекту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за указанный период.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9ED0F38-3783-83A1-E67A-89DB3D78EE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9995" y="6395221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11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87392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41F069-9C3E-FDCB-8D25-6EA5681E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4497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и перспективы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7BCAFD-2214-3695-C8E1-98C7D4F6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6091"/>
            <a:ext cx="8596668" cy="488861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Обобщая результаты обработки данных, можно сделать вывод о том, что на данных ГДП выявлена активизация процессов движения земной поверхности,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проявиться в виде сейсмической активности территорий проведения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 о перспективности развития данных полигонов,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отметим следующее: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получения новой информации о развитии геодинамических процессов изучаемых территорий на основе современных геодезических методов необходимо провести модернизацию существующих наблюдательных спутниковых сетей ГДП – установка пунктов, оснащенных устройствами принудительного центрирования (УПЦ), с учетом проведения корректировки их места расположения. И в перспективе оснастить их постоянно действующей спутниковой аппаратурой.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решение данной задачи нацелена реализация мероприятий опытно-конструкторской работы «Модернизация четырех геодинамических полигонов» Росреестра (Шифр: ОКР «ПОЛИГОН-2030»).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7F46DD-0967-5125-304B-9FB7576452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08696" y="6326588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12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2914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62" y="203349"/>
            <a:ext cx="10971320" cy="489109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региональные геодинамические полигоны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72" y="807901"/>
            <a:ext cx="8150699" cy="5935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0A4554E-FBBB-28F5-2E3C-98B32951D8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9030" y="6378303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13</a:t>
            </a:fld>
            <a:endParaRPr lang="ru-R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665" y="194738"/>
            <a:ext cx="9978501" cy="764049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Схема проектируемого Кавказского регионального геодинамического полигона</a:t>
            </a:r>
          </a:p>
        </p:txBody>
      </p:sp>
      <p:pic>
        <p:nvPicPr>
          <p:cNvPr id="4" name="Содержимое 3" descr="G:\ОКР ПОЛИГОН 2030\2021_Материалы\Насретдинов\от 091221\Схемы_для_отчёта_по_ОКР_Полигон_2030_исправленные\¦б¦Ъ¦У¦Ф¦Я ¦¬TА¦-¦¦¦¦TВ 2030 ¦-¦-TА 2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580" y="1227175"/>
            <a:ext cx="7560840" cy="5347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7CB3EBE-42AC-4D46-1964-0F6C6F4B98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0641" y="6391646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14</a:t>
            </a:fld>
            <a:endParaRPr lang="ru-RU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B4E116-419B-BBC7-DC3D-AF91225B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35669"/>
            <a:ext cx="8596668" cy="480969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модернизации ГДП за 2021-2022 гг.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5373FC-9CA4-E398-5C23-97D013BDD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1" y="1117944"/>
            <a:ext cx="10698157" cy="5294028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xmlns="" id="{B40C3037-75A8-CDE2-AA8D-3C3028DD71B8}"/>
              </a:ext>
            </a:extLst>
          </p:cNvPr>
          <p:cNvSpPr txBox="1">
            <a:spLocks/>
          </p:cNvSpPr>
          <p:nvPr/>
        </p:nvSpPr>
        <p:spPr>
          <a:xfrm>
            <a:off x="11384106" y="6411972"/>
            <a:ext cx="683339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8CB0DA-B5FA-48F1-B6A9-B82312CBA36C}" type="slidenum">
              <a:rPr lang="ru-RU" sz="2800" smtClean="0"/>
              <a:pPr/>
              <a:t>15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59898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1541" y="441290"/>
            <a:ext cx="10528917" cy="5975419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региональных геодинамических полигонов, с опорой на сегмент постоянно действующих станций и необходимую инфраструктуру, в рамках выполнения опытно-конструкторской работы «Модернизация четырех геодинамических полигонов» (Шифр: </a:t>
            </a:r>
            <a:r>
              <a:rPr lang="ru-RU" sz="2000" b="1" i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2000" b="1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«ПОЛИГОН-2030»), позволит: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Службе контроля деформации земной поверхности (</a:t>
            </a:r>
            <a:r>
              <a:rPr lang="ru-RU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СКДЗП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Росреестра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эффективно решать задачи, поставленные перед ней, и закрепленные в Положении о </a:t>
            </a:r>
            <a:r>
              <a:rPr lang="ru-RU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СКДЗП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перейти на качественно новый уровень организации процессов геодинамических исследований на региональных и локальных геодинамических полигонах, в том числе, и при решении вопросов планирования последующих циклов измерений на локальных </a:t>
            </a:r>
            <a:r>
              <a:rPr lang="ru-RU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ГДП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оперативность получения измерительной информации с </a:t>
            </a:r>
            <a:r>
              <a:rPr lang="ru-RU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ГДП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анализа результатов обработки. Это должно способствовать более детальному выявлению краткосрочных эффектов деформаций земной поверхности, критических участков территории расположения </a:t>
            </a:r>
            <a:r>
              <a:rPr lang="ru-RU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ГДП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существующие методы </a:t>
            </a:r>
            <a:r>
              <a:rPr lang="ru-RU" sz="20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 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геодинамических процессов;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исследовать и внедрять новые методы фиксации современных деформаций земной поверхности, в том числе дистанционные (</a:t>
            </a:r>
            <a:r>
              <a:rPr lang="en-US" sz="200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</a:t>
            </a: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др.), в районах с особыми тектоническими и сейсмическими условиями;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осуществлять контроль и уточнять характеристик государственной системы координат и высотной основы в сейсмоактивных районах страны.</a:t>
            </a:r>
          </a:p>
          <a:p>
            <a:pPr marL="0" indent="4320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F265893-3760-0D3A-04F4-B6571BE88F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0458" y="6416709"/>
            <a:ext cx="683339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16</a:t>
            </a:fld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81200" y="28575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5227"/>
            <a:ext cx="10515600" cy="4839602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Организация работ по геодинамическим исследованиям в Российской Федерации геодезическими методами регламентирована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Министров - Правительства РФ от 11 мая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N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 федеральной системе сейсмологических наблюдений и прогноза землетрясений».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Геодинамические исследования в структуре Росреестра реализуются в соответствии с Положением о службе контроля деформации земной поверхности Федеральной службы государственной регистрации кадастра и картографии и государственным заданием для ФГБУ «Центр геодезии, картографии и ИПД», сотрудниками которого выполняются организация и проведение регулярных высокоточных геодезических и гравиметрических наблюдений в специально создаваемых контролирующих геодезических построениях в сейсмоактивных регионах Российской Федерации (геодинамических полигонах) с целью выявления и анализа аномальных деформаций земной поверхности и изменений гравитационного поля, которые зачастую предшествуют и сопровождают различные сейсмические события (землетрясения).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603EF-613D-34A1-660B-52C4FD2B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171"/>
            <a:ext cx="10515600" cy="63331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F6072B-7AB2-6368-9EE2-0AF3988748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85" y="6283355"/>
            <a:ext cx="490729" cy="436600"/>
          </a:xfrm>
          <a:solidFill>
            <a:schemeClr val="bg1"/>
          </a:solidFill>
        </p:spPr>
        <p:txBody>
          <a:bodyPr/>
          <a:lstStyle/>
          <a:p>
            <a:fld id="{108CB0DA-B5FA-48F1-B6A9-B82312CBA36C}" type="slidenum">
              <a:rPr lang="ru-RU" sz="2800" smtClean="0"/>
              <a:t>2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41069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EC073D-8E23-1276-D043-97B1796A4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" y="127285"/>
            <a:ext cx="12068369" cy="6603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01" y="254454"/>
            <a:ext cx="11730443" cy="1100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действующих ГДП Росреестра на фоне карты ОСР-2016А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F0F6788-0379-BEC6-1385-8DC0F9F71F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8752" y="6365589"/>
            <a:ext cx="511432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3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7992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49801"/>
            <a:ext cx="10366487" cy="1112669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сетей геодинамических полигонов Р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среестра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июнь 2022 года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611552"/>
              </p:ext>
            </p:extLst>
          </p:nvPr>
        </p:nvGraphicFramePr>
        <p:xfrm>
          <a:off x="677333" y="1866179"/>
          <a:ext cx="10515600" cy="4542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19528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ГДП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Северо-Кавказский (район Красной Поляны-Туапсе)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Байкальский (район озера Байкал)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Северо-Сахалинский (северная часть о. Сахалин и восточный берег Материка)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Крымский (Крымский полуостров)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пунктов спутниковой сети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9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гравиметрических пунктов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33EF82C-360A-D119-F8C5-4FA27251A8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4667" y="6293032"/>
            <a:ext cx="443812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4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5049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343" y="461208"/>
            <a:ext cx="10515600" cy="504886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ГНСС измерений на ГДП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7004" y="1034868"/>
            <a:ext cx="5157787" cy="823912"/>
          </a:xfrm>
        </p:spPr>
        <p:txBody>
          <a:bodyPr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ВГС Листвянка</a:t>
            </a:r>
          </a:p>
        </p:txBody>
      </p:sp>
      <p:pic>
        <p:nvPicPr>
          <p:cNvPr id="7" name="Picture 2" descr="D:\Госзадание  - ГДП\2014 г\Измерения\СБ ГДП\Photos_Baikal_2014\list\IMAG04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482" y="1677302"/>
            <a:ext cx="3440829" cy="4815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03495" y="1034868"/>
            <a:ext cx="5183188" cy="823912"/>
          </a:xfrm>
        </p:spPr>
        <p:txBody>
          <a:bodyPr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400</a:t>
            </a:r>
          </a:p>
        </p:txBody>
      </p:sp>
      <p:pic>
        <p:nvPicPr>
          <p:cNvPr id="8" name="Picture 3" descr="D:\Госзадание  - ГДП\2014 г\Измерения\СБ ГДП\Photos_Baikal_2014\0400\IMAG05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4239" y="1677302"/>
            <a:ext cx="3401700" cy="485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A6867E8-682D-0112-3EAF-32C534F5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943" y="6310311"/>
            <a:ext cx="512387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5</a:t>
            </a:fld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54801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2173"/>
            <a:ext cx="10515600" cy="519882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гравиметрических наблюдений на ГДП</a:t>
            </a:r>
          </a:p>
        </p:txBody>
      </p:sp>
      <p:sp>
        <p:nvSpPr>
          <p:cNvPr id="4" name="Текст 2"/>
          <p:cNvSpPr>
            <a:spLocks noGrp="1"/>
          </p:cNvSpPr>
          <p:nvPr>
            <p:ph idx="1"/>
          </p:nvPr>
        </p:nvSpPr>
        <p:spPr>
          <a:xfrm>
            <a:off x="838200" y="1363663"/>
            <a:ext cx="10515600" cy="48133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/>
          </a:p>
        </p:txBody>
      </p:sp>
      <p:pic>
        <p:nvPicPr>
          <p:cNvPr id="6" name="Picture 3" descr="D:\Госзадание  - ГДП\2014 г\Измерения\СБ ГДП\baikal2014\IMG_4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139" y="1268412"/>
            <a:ext cx="9077898" cy="529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0044870-1EFC-B3AA-D1DF-5399B8B9BF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974" y="6378574"/>
            <a:ext cx="440395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6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6083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20326"/>
            <a:ext cx="10515600" cy="514176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пунктов Крымского ГДП за период 2020-2021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F3BEB1-BF10-62ED-2D1A-426F071AE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75" y="1038687"/>
            <a:ext cx="7871051" cy="5565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ADC43-1F3A-1613-B59A-D951435D763F}"/>
              </a:ext>
            </a:extLst>
          </p:cNvPr>
          <p:cNvSpPr txBox="1"/>
          <p:nvPr/>
        </p:nvSpPr>
        <p:spPr>
          <a:xfrm>
            <a:off x="562497" y="1312946"/>
            <a:ext cx="301499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пунктов Крымского ГДП вычислены всего лишь по двум первым циклам. Но уже выделяются закономерная разнонаправленность векторов смещения геодезических пунктов – районы горного массива в районе г. Алушта и Керченский пролив, что согласуется с региональной и локальной тектоникой и сейсмичностью.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BCAE17D-AB8F-CF2F-87C0-5C220CDD2B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9226" y="6421401"/>
            <a:ext cx="373283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7</a:t>
            </a:fld>
            <a:endParaRPr lang="ru-RU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пунктов Северо-Кавказского ГДП за период 2019-2021 гг.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1B87AF-51FC-469F-8438-AE2D9F514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3350"/>
            <a:ext cx="10515599" cy="5465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88780A0-A77A-A94C-828D-586C04EEBC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27141" y="6445804"/>
            <a:ext cx="415228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8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3676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7854"/>
            <a:ext cx="8599832" cy="42945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выявлены основные зоны формирования напряженности (сжатия/растяжения):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юго-восточной части территории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Северо-Кавказского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геодинамического полигона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растяжения, наибольшее значение которой составляет |8.817e-06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|. Что может быть связано, в том числе, с локальными оползневыми процессами в местах расположения пунктов 38км и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KUKR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севернее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 и в северо-западной части рассматриваемого Объекта деформации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проявляются преимущественно в виде сжатия в среднем |-3.145e-06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801A415-82DE-2A4A-3555-2D632037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094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Смещения пунктов Северо-Кавказского ГДП за период 2019-2021 гг.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C8272C3-141B-7AFE-D1ED-CA60EC3382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9086" y="6385311"/>
            <a:ext cx="373283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108CB0DA-B5FA-48F1-B6A9-B82312CBA36C}" type="slidenum">
              <a:rPr lang="ru-RU" sz="2800"/>
              <a:pPr/>
              <a:t>9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0374546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557</TotalTime>
  <Words>868</Words>
  <Application>Microsoft Office PowerPoint</Application>
  <PresentationFormat>Широкоэкранный</PresentationFormat>
  <Paragraphs>84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Georgia</vt:lpstr>
      <vt:lpstr>Times New Roman</vt:lpstr>
      <vt:lpstr>Trebuchet MS</vt:lpstr>
      <vt:lpstr>Wingdings 3</vt:lpstr>
      <vt:lpstr>Аспект</vt:lpstr>
      <vt:lpstr>Исследование геодинамических процессов в сейсмоактивных регионах России</vt:lpstr>
      <vt:lpstr>Введение</vt:lpstr>
      <vt:lpstr>Расположение действующих ГДП Росреестра на фоне карты ОСР-2016А</vt:lpstr>
      <vt:lpstr>Состав сетей геодинамических полигонов Росреестра на июнь 2022 года</vt:lpstr>
      <vt:lpstr>Процесс ГНСС измерений на ГДП</vt:lpstr>
      <vt:lpstr>Процесс гравиметрических наблюдений на ГДП</vt:lpstr>
      <vt:lpstr>Смещения пунктов Крымского ГДП за период 2020-2021 гг.</vt:lpstr>
      <vt:lpstr>Смещения пунктов Северо-Кавказского ГДП за период 2019-2021 гг.</vt:lpstr>
      <vt:lpstr>Смещения пунктов Северо-Кавказского ГДП за период 2019-2021 гг.</vt:lpstr>
      <vt:lpstr>Смещения пунктов Байкальского ГДП за период 2019-2021 гг.</vt:lpstr>
      <vt:lpstr>Смещения пунктов  Северо-Сахалинского ГДП за период 2019-2021 гг.</vt:lpstr>
      <vt:lpstr>Выводы и перспективы</vt:lpstr>
      <vt:lpstr>Планируемые региональные геодинамические полигоны</vt:lpstr>
      <vt:lpstr>Схема проектируемого Кавказского регионального геодинамического полигона</vt:lpstr>
      <vt:lpstr>Результаты модернизации ГДП за 2021-2022 гг.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Rinko A</dc:creator>
  <cp:lastModifiedBy>Басманов Алексей Владимирович</cp:lastModifiedBy>
  <cp:revision>49</cp:revision>
  <dcterms:created xsi:type="dcterms:W3CDTF">2022-05-13T10:58:37Z</dcterms:created>
  <dcterms:modified xsi:type="dcterms:W3CDTF">2022-09-12T10:09:53Z</dcterms:modified>
</cp:coreProperties>
</file>