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72" r:id="rId3"/>
    <p:sldId id="275" r:id="rId4"/>
    <p:sldId id="274" r:id="rId5"/>
    <p:sldId id="291" r:id="rId6"/>
    <p:sldId id="293" r:id="rId7"/>
    <p:sldId id="277" r:id="rId8"/>
    <p:sldId id="297" r:id="rId9"/>
    <p:sldId id="295" r:id="rId10"/>
    <p:sldId id="296" r:id="rId11"/>
    <p:sldId id="299" r:id="rId12"/>
    <p:sldId id="301" r:id="rId13"/>
    <p:sldId id="304" r:id="rId14"/>
    <p:sldId id="306" r:id="rId15"/>
    <p:sldId id="308" r:id="rId16"/>
    <p:sldId id="309" r:id="rId17"/>
    <p:sldId id="307" r:id="rId18"/>
    <p:sldId id="310" r:id="rId19"/>
    <p:sldId id="311" r:id="rId20"/>
    <p:sldId id="312" r:id="rId21"/>
    <p:sldId id="314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Segoe UI Semibold" panose="020B0702040204020203" pitchFamily="34" charset="0"/>
      <p:bold r:id="rId28"/>
      <p:boldItalic r:id="rId29"/>
    </p:embeddedFont>
    <p:embeddedFont>
      <p:font typeface="Helvetica Neue Light" panose="020B0604020202020204" charset="0"/>
      <p:regular r:id="rId30"/>
      <p:bold r:id="rId31"/>
      <p:italic r:id="rId32"/>
      <p:boldItalic r:id="rId33"/>
    </p:embeddedFont>
    <p:embeddedFont>
      <p:font typeface="Helvetica Neue" panose="020B0604020202020204" charset="0"/>
      <p:regular r:id="rId34"/>
      <p:bold r:id="rId35"/>
      <p:italic r:id="rId36"/>
      <p:boldItalic r:id="rId37"/>
    </p:embeddedFont>
    <p:embeddedFont>
      <p:font typeface="Bahnschrift Condensed" panose="020B0502040204020203" pitchFamily="34" charset="0"/>
      <p:regular r:id="rId38"/>
      <p:bold r:id="rId39"/>
    </p:embeddedFont>
    <p:embeddedFont>
      <p:font typeface="Arial Narrow" panose="020B0606020202030204" pitchFamily="3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4" roundtripDataSignature="AMtx7mgHKvnxjcsy1eI0vdV4WTYIL0Uoh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53957"/>
    <a:srgbClr val="4E2E43"/>
    <a:srgbClr val="E4CF92"/>
    <a:srgbClr val="6AB91E"/>
    <a:srgbClr val="11154F"/>
    <a:srgbClr val="4E533A"/>
    <a:srgbClr val="B27CA0"/>
    <a:srgbClr val="412A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5710572-6A7A-4897-AFCA-C3DA6EEA812F}">
  <a:tblStyle styleId="{95710572-6A7A-4897-AFCA-C3DA6EEA812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826" autoAdjust="0"/>
  </p:normalViewPr>
  <p:slideViewPr>
    <p:cSldViewPr snapToGrid="0">
      <p:cViewPr varScale="1">
        <p:scale>
          <a:sx n="73" d="100"/>
          <a:sy n="73" d="100"/>
        </p:scale>
        <p:origin x="97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8A8ED1-7243-4FC7-A37D-7C268DA14E19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5AE581D8-FC58-4367-9965-C3DBA7F47E7C}">
      <dgm:prSet phldrT="[Текст]" custT="1"/>
      <dgm:spPr>
        <a:solidFill>
          <a:srgbClr val="253957"/>
        </a:solidFill>
      </dgm:spPr>
      <dgm:t>
        <a:bodyPr/>
        <a:lstStyle/>
        <a:p>
          <a:r>
            <a:rPr lang="ru-RU" sz="2400" dirty="0" err="1"/>
            <a:t>Геоинфографика</a:t>
          </a:r>
          <a:endParaRPr lang="ru-RU" sz="2400" dirty="0"/>
        </a:p>
      </dgm:t>
    </dgm:pt>
    <dgm:pt modelId="{15E8402C-89AB-474B-A167-61A3754644E2}" type="parTrans" cxnId="{F32B709C-31B1-4709-AE53-D5D6A27D8217}">
      <dgm:prSet/>
      <dgm:spPr/>
      <dgm:t>
        <a:bodyPr/>
        <a:lstStyle/>
        <a:p>
          <a:endParaRPr lang="ru-RU"/>
        </a:p>
      </dgm:t>
    </dgm:pt>
    <dgm:pt modelId="{2502551A-E08F-471D-9D4E-AAE1744263B4}" type="sibTrans" cxnId="{F32B709C-31B1-4709-AE53-D5D6A27D8217}">
      <dgm:prSet/>
      <dgm:spPr/>
      <dgm:t>
        <a:bodyPr/>
        <a:lstStyle/>
        <a:p>
          <a:endParaRPr lang="ru-RU"/>
        </a:p>
      </dgm:t>
    </dgm:pt>
    <dgm:pt modelId="{709743CE-455F-4327-8EDE-BCDAC2BB8C0A}">
      <dgm:prSet phldrT="[Текст]" custT="1"/>
      <dgm:spPr>
        <a:solidFill>
          <a:srgbClr val="253957"/>
        </a:solidFill>
      </dgm:spPr>
      <dgm:t>
        <a:bodyPr/>
        <a:lstStyle/>
        <a:p>
          <a:r>
            <a:rPr lang="ru-RU" sz="2400" dirty="0" err="1"/>
            <a:t>Геоданные</a:t>
          </a:r>
          <a:r>
            <a:rPr lang="ru-RU" sz="2400" dirty="0"/>
            <a:t> и </a:t>
          </a:r>
          <a:r>
            <a:rPr lang="ru-RU" sz="2400" dirty="0" err="1"/>
            <a:t>геопортал</a:t>
          </a:r>
          <a:endParaRPr lang="ru-RU" sz="2400" dirty="0"/>
        </a:p>
      </dgm:t>
    </dgm:pt>
    <dgm:pt modelId="{8076C96E-E4C1-41D2-A550-D7CFBB1EC196}" type="parTrans" cxnId="{0DB0D751-9928-42B3-9774-81014CAE2125}">
      <dgm:prSet/>
      <dgm:spPr/>
      <dgm:t>
        <a:bodyPr/>
        <a:lstStyle/>
        <a:p>
          <a:endParaRPr lang="ru-RU"/>
        </a:p>
      </dgm:t>
    </dgm:pt>
    <dgm:pt modelId="{1D18E871-58F3-45A9-A65F-E4A9E2EAFDF8}" type="sibTrans" cxnId="{0DB0D751-9928-42B3-9774-81014CAE2125}">
      <dgm:prSet/>
      <dgm:spPr/>
      <dgm:t>
        <a:bodyPr/>
        <a:lstStyle/>
        <a:p>
          <a:endParaRPr lang="ru-RU"/>
        </a:p>
      </dgm:t>
    </dgm:pt>
    <dgm:pt modelId="{73F4323B-0189-481C-B13D-F4B0E1D7A80F}">
      <dgm:prSet phldrT="[Текст]" custT="1"/>
      <dgm:spPr>
        <a:solidFill>
          <a:srgbClr val="253957"/>
        </a:solidFill>
      </dgm:spPr>
      <dgm:t>
        <a:bodyPr/>
        <a:lstStyle/>
        <a:p>
          <a:r>
            <a:rPr lang="ru-RU" sz="2400" dirty="0"/>
            <a:t>Аэрофотосъемка с БПЛА</a:t>
          </a:r>
        </a:p>
      </dgm:t>
    </dgm:pt>
    <dgm:pt modelId="{D8B1139E-A767-4316-A19E-88EDC9D2922D}" type="parTrans" cxnId="{299B7FC2-3369-4050-A4C3-1BC187093907}">
      <dgm:prSet/>
      <dgm:spPr/>
      <dgm:t>
        <a:bodyPr/>
        <a:lstStyle/>
        <a:p>
          <a:endParaRPr lang="ru-RU"/>
        </a:p>
      </dgm:t>
    </dgm:pt>
    <dgm:pt modelId="{DA3E9C15-EF05-43BB-AA02-6C5E11AF32B2}" type="sibTrans" cxnId="{299B7FC2-3369-4050-A4C3-1BC187093907}">
      <dgm:prSet/>
      <dgm:spPr/>
      <dgm:t>
        <a:bodyPr/>
        <a:lstStyle/>
        <a:p>
          <a:endParaRPr lang="ru-RU"/>
        </a:p>
      </dgm:t>
    </dgm:pt>
    <dgm:pt modelId="{31781C51-A847-4126-B71D-1C979815144F}" type="pres">
      <dgm:prSet presAssocID="{408A8ED1-7243-4FC7-A37D-7C268DA14E19}" presName="linearFlow" presStyleCnt="0">
        <dgm:presLayoutVars>
          <dgm:dir/>
          <dgm:resizeHandles val="exact"/>
        </dgm:presLayoutVars>
      </dgm:prSet>
      <dgm:spPr/>
    </dgm:pt>
    <dgm:pt modelId="{3053A75E-1AD1-42B4-834B-86606D589BC7}" type="pres">
      <dgm:prSet presAssocID="{5AE581D8-FC58-4367-9965-C3DBA7F47E7C}" presName="composite" presStyleCnt="0"/>
      <dgm:spPr/>
    </dgm:pt>
    <dgm:pt modelId="{FA63701A-F625-4A34-B377-4365B2D94A6C}" type="pres">
      <dgm:prSet presAssocID="{5AE581D8-FC58-4367-9965-C3DBA7F47E7C}" presName="imgShp" presStyleLbl="fgImgPlace1" presStyleIdx="0" presStyleCnt="3"/>
      <dgm:spPr>
        <a:blipFill>
          <a:blip xmlns:r="http://schemas.openxmlformats.org/officeDocument/2006/relationships" r:embed="rId1"/>
          <a:srcRect/>
          <a:stretch>
            <a:fillRect l="-28000" r="-28000"/>
          </a:stretch>
        </a:blipFill>
      </dgm:spPr>
      <dgm:extLst>
        <a:ext uri="{E40237B7-FDA0-4F09-8148-C483321AD2D9}">
          <dgm14:cNvPr xmlns:dgm14="http://schemas.microsoft.com/office/drawing/2010/diagram" id="0" name="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67298D69-A96E-49D8-B447-659BF8C4C343}"/>
              </a:ext>
            </a:extLst>
          </dgm14:cNvPr>
        </a:ext>
      </dgm:extLst>
    </dgm:pt>
    <dgm:pt modelId="{B6ECA349-9396-4AAF-ACE5-62362E9FA04D}" type="pres">
      <dgm:prSet presAssocID="{5AE581D8-FC58-4367-9965-C3DBA7F47E7C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41A484-BDC6-4DBB-8CE9-32E38D96D4FD}" type="pres">
      <dgm:prSet presAssocID="{2502551A-E08F-471D-9D4E-AAE1744263B4}" presName="spacing" presStyleCnt="0"/>
      <dgm:spPr/>
    </dgm:pt>
    <dgm:pt modelId="{96E63498-11F4-43C1-BC78-46FBD9DF78EA}" type="pres">
      <dgm:prSet presAssocID="{709743CE-455F-4327-8EDE-BCDAC2BB8C0A}" presName="composite" presStyleCnt="0"/>
      <dgm:spPr/>
    </dgm:pt>
    <dgm:pt modelId="{60B3009D-40A6-4E9E-91DE-95E4B04264FE}" type="pres">
      <dgm:prSet presAssocID="{709743CE-455F-4327-8EDE-BCDAC2BB8C0A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</dgm:pt>
    <dgm:pt modelId="{CEB0DCEA-40EB-4EB8-8BEC-B3FB903E72A6}" type="pres">
      <dgm:prSet presAssocID="{709743CE-455F-4327-8EDE-BCDAC2BB8C0A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809868-7711-4D6A-8292-4F1474D46BBA}" type="pres">
      <dgm:prSet presAssocID="{1D18E871-58F3-45A9-A65F-E4A9E2EAFDF8}" presName="spacing" presStyleCnt="0"/>
      <dgm:spPr/>
    </dgm:pt>
    <dgm:pt modelId="{71900297-C7B3-44E0-8A27-40B7AE0ADB18}" type="pres">
      <dgm:prSet presAssocID="{73F4323B-0189-481C-B13D-F4B0E1D7A80F}" presName="composite" presStyleCnt="0"/>
      <dgm:spPr/>
    </dgm:pt>
    <dgm:pt modelId="{2FE6BD43-7608-4C02-ADD5-FAB47FA93BAB}" type="pres">
      <dgm:prSet presAssocID="{73F4323B-0189-481C-B13D-F4B0E1D7A80F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</dgm:pt>
    <dgm:pt modelId="{63E18982-ECB0-4797-829A-A42AC61B5326}" type="pres">
      <dgm:prSet presAssocID="{73F4323B-0189-481C-B13D-F4B0E1D7A80F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DB0D751-9928-42B3-9774-81014CAE2125}" srcId="{408A8ED1-7243-4FC7-A37D-7C268DA14E19}" destId="{709743CE-455F-4327-8EDE-BCDAC2BB8C0A}" srcOrd="1" destOrd="0" parTransId="{8076C96E-E4C1-41D2-A550-D7CFBB1EC196}" sibTransId="{1D18E871-58F3-45A9-A65F-E4A9E2EAFDF8}"/>
    <dgm:cxn modelId="{B04B8497-5B5C-4ED7-A6CB-479A0E41609E}" type="presOf" srcId="{408A8ED1-7243-4FC7-A37D-7C268DA14E19}" destId="{31781C51-A847-4126-B71D-1C979815144F}" srcOrd="0" destOrd="0" presId="urn:microsoft.com/office/officeart/2005/8/layout/vList3"/>
    <dgm:cxn modelId="{9E4BBD4A-6BA5-420E-BAF3-02741D047232}" type="presOf" srcId="{5AE581D8-FC58-4367-9965-C3DBA7F47E7C}" destId="{B6ECA349-9396-4AAF-ACE5-62362E9FA04D}" srcOrd="0" destOrd="0" presId="urn:microsoft.com/office/officeart/2005/8/layout/vList3"/>
    <dgm:cxn modelId="{9569D2DC-2029-413A-90BF-2944FF6878DE}" type="presOf" srcId="{73F4323B-0189-481C-B13D-F4B0E1D7A80F}" destId="{63E18982-ECB0-4797-829A-A42AC61B5326}" srcOrd="0" destOrd="0" presId="urn:microsoft.com/office/officeart/2005/8/layout/vList3"/>
    <dgm:cxn modelId="{299B7FC2-3369-4050-A4C3-1BC187093907}" srcId="{408A8ED1-7243-4FC7-A37D-7C268DA14E19}" destId="{73F4323B-0189-481C-B13D-F4B0E1D7A80F}" srcOrd="2" destOrd="0" parTransId="{D8B1139E-A767-4316-A19E-88EDC9D2922D}" sibTransId="{DA3E9C15-EF05-43BB-AA02-6C5E11AF32B2}"/>
    <dgm:cxn modelId="{F32B709C-31B1-4709-AE53-D5D6A27D8217}" srcId="{408A8ED1-7243-4FC7-A37D-7C268DA14E19}" destId="{5AE581D8-FC58-4367-9965-C3DBA7F47E7C}" srcOrd="0" destOrd="0" parTransId="{15E8402C-89AB-474B-A167-61A3754644E2}" sibTransId="{2502551A-E08F-471D-9D4E-AAE1744263B4}"/>
    <dgm:cxn modelId="{0C932479-D068-483D-B2B9-73D22DE5E5E1}" type="presOf" srcId="{709743CE-455F-4327-8EDE-BCDAC2BB8C0A}" destId="{CEB0DCEA-40EB-4EB8-8BEC-B3FB903E72A6}" srcOrd="0" destOrd="0" presId="urn:microsoft.com/office/officeart/2005/8/layout/vList3"/>
    <dgm:cxn modelId="{953880F3-93ED-4CF3-8C7B-75E729F8144B}" type="presParOf" srcId="{31781C51-A847-4126-B71D-1C979815144F}" destId="{3053A75E-1AD1-42B4-834B-86606D589BC7}" srcOrd="0" destOrd="0" presId="urn:microsoft.com/office/officeart/2005/8/layout/vList3"/>
    <dgm:cxn modelId="{ADC31D60-DAC7-47FD-BE14-D4857A5D1664}" type="presParOf" srcId="{3053A75E-1AD1-42B4-834B-86606D589BC7}" destId="{FA63701A-F625-4A34-B377-4365B2D94A6C}" srcOrd="0" destOrd="0" presId="urn:microsoft.com/office/officeart/2005/8/layout/vList3"/>
    <dgm:cxn modelId="{5BF52ED0-664E-4169-84B8-F800D326B658}" type="presParOf" srcId="{3053A75E-1AD1-42B4-834B-86606D589BC7}" destId="{B6ECA349-9396-4AAF-ACE5-62362E9FA04D}" srcOrd="1" destOrd="0" presId="urn:microsoft.com/office/officeart/2005/8/layout/vList3"/>
    <dgm:cxn modelId="{8CC00A97-C9DA-4181-A098-EF444DD4DB3A}" type="presParOf" srcId="{31781C51-A847-4126-B71D-1C979815144F}" destId="{9E41A484-BDC6-4DBB-8CE9-32E38D96D4FD}" srcOrd="1" destOrd="0" presId="urn:microsoft.com/office/officeart/2005/8/layout/vList3"/>
    <dgm:cxn modelId="{0D48FD64-23DC-406F-B14A-AFC9EB4F9B99}" type="presParOf" srcId="{31781C51-A847-4126-B71D-1C979815144F}" destId="{96E63498-11F4-43C1-BC78-46FBD9DF78EA}" srcOrd="2" destOrd="0" presId="urn:microsoft.com/office/officeart/2005/8/layout/vList3"/>
    <dgm:cxn modelId="{0E66E8FC-5A8C-42FE-8528-CFB007D27AF0}" type="presParOf" srcId="{96E63498-11F4-43C1-BC78-46FBD9DF78EA}" destId="{60B3009D-40A6-4E9E-91DE-95E4B04264FE}" srcOrd="0" destOrd="0" presId="urn:microsoft.com/office/officeart/2005/8/layout/vList3"/>
    <dgm:cxn modelId="{C41EF115-DA10-4138-9522-7620FA68603E}" type="presParOf" srcId="{96E63498-11F4-43C1-BC78-46FBD9DF78EA}" destId="{CEB0DCEA-40EB-4EB8-8BEC-B3FB903E72A6}" srcOrd="1" destOrd="0" presId="urn:microsoft.com/office/officeart/2005/8/layout/vList3"/>
    <dgm:cxn modelId="{186BEF88-1024-4862-BE5C-DECA0FC17B15}" type="presParOf" srcId="{31781C51-A847-4126-B71D-1C979815144F}" destId="{DB809868-7711-4D6A-8292-4F1474D46BBA}" srcOrd="3" destOrd="0" presId="urn:microsoft.com/office/officeart/2005/8/layout/vList3"/>
    <dgm:cxn modelId="{CC19D2AD-1F88-449D-A14C-A00350830076}" type="presParOf" srcId="{31781C51-A847-4126-B71D-1C979815144F}" destId="{71900297-C7B3-44E0-8A27-40B7AE0ADB18}" srcOrd="4" destOrd="0" presId="urn:microsoft.com/office/officeart/2005/8/layout/vList3"/>
    <dgm:cxn modelId="{DD905E84-58A0-487A-A755-72A3BF01ECE3}" type="presParOf" srcId="{71900297-C7B3-44E0-8A27-40B7AE0ADB18}" destId="{2FE6BD43-7608-4C02-ADD5-FAB47FA93BAB}" srcOrd="0" destOrd="0" presId="urn:microsoft.com/office/officeart/2005/8/layout/vList3"/>
    <dgm:cxn modelId="{200C06BB-6294-44F9-A1C4-D32F36156276}" type="presParOf" srcId="{71900297-C7B3-44E0-8A27-40B7AE0ADB18}" destId="{63E18982-ECB0-4797-829A-A42AC61B532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0537B3-23A8-41DF-9856-948DFF821872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7C75D21B-A1FD-456D-9416-03F4B9DE693B}">
      <dgm:prSet phldrT="[Текст]" custT="1"/>
      <dgm:spPr>
        <a:solidFill>
          <a:srgbClr val="253957"/>
        </a:solidFill>
      </dgm:spPr>
      <dgm:t>
        <a:bodyPr/>
        <a:lstStyle/>
        <a:p>
          <a:r>
            <a:rPr lang="ru-RU" sz="2400" dirty="0"/>
            <a:t>Данные ДЗЗ</a:t>
          </a:r>
        </a:p>
      </dgm:t>
    </dgm:pt>
    <dgm:pt modelId="{CCF75E46-B8F3-42FB-9AB3-3F032D63E34D}" type="parTrans" cxnId="{9F66C07A-80D0-4857-B66D-F94AE0B77392}">
      <dgm:prSet/>
      <dgm:spPr/>
      <dgm:t>
        <a:bodyPr/>
        <a:lstStyle/>
        <a:p>
          <a:endParaRPr lang="ru-RU"/>
        </a:p>
      </dgm:t>
    </dgm:pt>
    <dgm:pt modelId="{C9F57360-83D4-41DC-B878-D82B0F54045B}" type="sibTrans" cxnId="{9F66C07A-80D0-4857-B66D-F94AE0B77392}">
      <dgm:prSet/>
      <dgm:spPr/>
      <dgm:t>
        <a:bodyPr/>
        <a:lstStyle/>
        <a:p>
          <a:endParaRPr lang="ru-RU"/>
        </a:p>
      </dgm:t>
    </dgm:pt>
    <dgm:pt modelId="{3D74073F-7AE1-4648-871B-5BB3535CFC67}">
      <dgm:prSet phldrT="[Текст]" custT="1"/>
      <dgm:spPr>
        <a:solidFill>
          <a:srgbClr val="253957"/>
        </a:solidFill>
      </dgm:spPr>
      <dgm:t>
        <a:bodyPr/>
        <a:lstStyle/>
        <a:p>
          <a:r>
            <a:rPr lang="ru-RU" sz="2400" dirty="0" err="1"/>
            <a:t>Геоаналитика</a:t>
          </a:r>
          <a:endParaRPr lang="ru-RU" sz="2400" dirty="0"/>
        </a:p>
      </dgm:t>
    </dgm:pt>
    <dgm:pt modelId="{E52D831B-C21F-42C2-9C33-5F42A9FFC85A}" type="parTrans" cxnId="{DFB40EC6-8164-4813-A24A-545FD2593B3A}">
      <dgm:prSet/>
      <dgm:spPr/>
      <dgm:t>
        <a:bodyPr/>
        <a:lstStyle/>
        <a:p>
          <a:endParaRPr lang="ru-RU"/>
        </a:p>
      </dgm:t>
    </dgm:pt>
    <dgm:pt modelId="{DD1EF825-23E2-42CE-A025-E2F17F69C78A}" type="sibTrans" cxnId="{DFB40EC6-8164-4813-A24A-545FD2593B3A}">
      <dgm:prSet/>
      <dgm:spPr/>
      <dgm:t>
        <a:bodyPr/>
        <a:lstStyle/>
        <a:p>
          <a:endParaRPr lang="ru-RU"/>
        </a:p>
      </dgm:t>
    </dgm:pt>
    <dgm:pt modelId="{516EEDE4-03FC-4810-881C-B860C8BBD87C}">
      <dgm:prSet phldrT="[Текст]" custT="1"/>
      <dgm:spPr>
        <a:solidFill>
          <a:srgbClr val="253957"/>
        </a:solidFill>
      </dgm:spPr>
      <dgm:t>
        <a:bodyPr/>
        <a:lstStyle/>
        <a:p>
          <a:r>
            <a:rPr lang="ru-RU" sz="2400" dirty="0"/>
            <a:t>Образование</a:t>
          </a:r>
        </a:p>
      </dgm:t>
    </dgm:pt>
    <dgm:pt modelId="{71EA0609-7D5A-419A-ABCB-4C288D53B64E}" type="parTrans" cxnId="{909A208F-AC0A-4761-B7F3-457B56E75D35}">
      <dgm:prSet/>
      <dgm:spPr/>
      <dgm:t>
        <a:bodyPr/>
        <a:lstStyle/>
        <a:p>
          <a:endParaRPr lang="ru-RU"/>
        </a:p>
      </dgm:t>
    </dgm:pt>
    <dgm:pt modelId="{7E239367-2731-4C62-868A-751D90A27F36}" type="sibTrans" cxnId="{909A208F-AC0A-4761-B7F3-457B56E75D35}">
      <dgm:prSet/>
      <dgm:spPr/>
      <dgm:t>
        <a:bodyPr/>
        <a:lstStyle/>
        <a:p>
          <a:endParaRPr lang="ru-RU"/>
        </a:p>
      </dgm:t>
    </dgm:pt>
    <dgm:pt modelId="{F1985AF9-042C-4FE4-B38D-95818E9562CC}" type="pres">
      <dgm:prSet presAssocID="{AA0537B3-23A8-41DF-9856-948DFF821872}" presName="linearFlow" presStyleCnt="0">
        <dgm:presLayoutVars>
          <dgm:dir/>
          <dgm:resizeHandles val="exact"/>
        </dgm:presLayoutVars>
      </dgm:prSet>
      <dgm:spPr/>
    </dgm:pt>
    <dgm:pt modelId="{D6492B33-2E53-4504-93D6-8292E471B554}" type="pres">
      <dgm:prSet presAssocID="{7C75D21B-A1FD-456D-9416-03F4B9DE693B}" presName="composite" presStyleCnt="0"/>
      <dgm:spPr/>
    </dgm:pt>
    <dgm:pt modelId="{6388DF04-E5EE-426F-BAE0-BC9D2C1BA7C1}" type="pres">
      <dgm:prSet presAssocID="{7C75D21B-A1FD-456D-9416-03F4B9DE693B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</dgm:pt>
    <dgm:pt modelId="{5556EE14-AF77-4BF0-B9BE-2D1286EE1119}" type="pres">
      <dgm:prSet presAssocID="{7C75D21B-A1FD-456D-9416-03F4B9DE693B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96A0DE-5C0D-47A2-BFE2-ED3422AE2884}" type="pres">
      <dgm:prSet presAssocID="{C9F57360-83D4-41DC-B878-D82B0F54045B}" presName="spacing" presStyleCnt="0"/>
      <dgm:spPr/>
    </dgm:pt>
    <dgm:pt modelId="{AE6BB539-519F-4AAB-B513-276E0C54469B}" type="pres">
      <dgm:prSet presAssocID="{3D74073F-7AE1-4648-871B-5BB3535CFC67}" presName="composite" presStyleCnt="0"/>
      <dgm:spPr/>
    </dgm:pt>
    <dgm:pt modelId="{6BD08790-3CE0-41AB-AF74-8F124E788485}" type="pres">
      <dgm:prSet presAssocID="{3D74073F-7AE1-4648-871B-5BB3535CFC67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</dgm:pt>
    <dgm:pt modelId="{10874212-3A50-48D1-A0E7-2F2654A8B56D}" type="pres">
      <dgm:prSet presAssocID="{3D74073F-7AE1-4648-871B-5BB3535CFC67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8C0F33-00E3-44B2-BFB7-C9274E533374}" type="pres">
      <dgm:prSet presAssocID="{DD1EF825-23E2-42CE-A025-E2F17F69C78A}" presName="spacing" presStyleCnt="0"/>
      <dgm:spPr/>
    </dgm:pt>
    <dgm:pt modelId="{571A6C94-D8D1-45B2-84A6-A8086DD82F60}" type="pres">
      <dgm:prSet presAssocID="{516EEDE4-03FC-4810-881C-B860C8BBD87C}" presName="composite" presStyleCnt="0"/>
      <dgm:spPr/>
    </dgm:pt>
    <dgm:pt modelId="{408B0D5C-D052-4A6D-9F31-8DC439D3DB81}" type="pres">
      <dgm:prSet presAssocID="{516EEDE4-03FC-4810-881C-B860C8BBD87C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</dgm:pt>
    <dgm:pt modelId="{0E3CB8D4-E86D-4C24-B72C-2A29871EB009}" type="pres">
      <dgm:prSet presAssocID="{516EEDE4-03FC-4810-881C-B860C8BBD87C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376DA9E-64F3-4D85-9A90-8F25EAC4F4E2}" type="presOf" srcId="{AA0537B3-23A8-41DF-9856-948DFF821872}" destId="{F1985AF9-042C-4FE4-B38D-95818E9562CC}" srcOrd="0" destOrd="0" presId="urn:microsoft.com/office/officeart/2005/8/layout/vList3"/>
    <dgm:cxn modelId="{4A0C23C0-36DB-4DFE-83A9-0E8EDBD4213F}" type="presOf" srcId="{516EEDE4-03FC-4810-881C-B860C8BBD87C}" destId="{0E3CB8D4-E86D-4C24-B72C-2A29871EB009}" srcOrd="0" destOrd="0" presId="urn:microsoft.com/office/officeart/2005/8/layout/vList3"/>
    <dgm:cxn modelId="{DFB40EC6-8164-4813-A24A-545FD2593B3A}" srcId="{AA0537B3-23A8-41DF-9856-948DFF821872}" destId="{3D74073F-7AE1-4648-871B-5BB3535CFC67}" srcOrd="1" destOrd="0" parTransId="{E52D831B-C21F-42C2-9C33-5F42A9FFC85A}" sibTransId="{DD1EF825-23E2-42CE-A025-E2F17F69C78A}"/>
    <dgm:cxn modelId="{909A208F-AC0A-4761-B7F3-457B56E75D35}" srcId="{AA0537B3-23A8-41DF-9856-948DFF821872}" destId="{516EEDE4-03FC-4810-881C-B860C8BBD87C}" srcOrd="2" destOrd="0" parTransId="{71EA0609-7D5A-419A-ABCB-4C288D53B64E}" sibTransId="{7E239367-2731-4C62-868A-751D90A27F36}"/>
    <dgm:cxn modelId="{8194F8B3-E487-421F-ADD6-974F2D5BFDF0}" type="presOf" srcId="{7C75D21B-A1FD-456D-9416-03F4B9DE693B}" destId="{5556EE14-AF77-4BF0-B9BE-2D1286EE1119}" srcOrd="0" destOrd="0" presId="urn:microsoft.com/office/officeart/2005/8/layout/vList3"/>
    <dgm:cxn modelId="{8FC3B2E8-E43F-418B-8475-97DE4C80B3CE}" type="presOf" srcId="{3D74073F-7AE1-4648-871B-5BB3535CFC67}" destId="{10874212-3A50-48D1-A0E7-2F2654A8B56D}" srcOrd="0" destOrd="0" presId="urn:microsoft.com/office/officeart/2005/8/layout/vList3"/>
    <dgm:cxn modelId="{9F66C07A-80D0-4857-B66D-F94AE0B77392}" srcId="{AA0537B3-23A8-41DF-9856-948DFF821872}" destId="{7C75D21B-A1FD-456D-9416-03F4B9DE693B}" srcOrd="0" destOrd="0" parTransId="{CCF75E46-B8F3-42FB-9AB3-3F032D63E34D}" sibTransId="{C9F57360-83D4-41DC-B878-D82B0F54045B}"/>
    <dgm:cxn modelId="{61C5D96E-0BDD-4213-B157-777BB57270B2}" type="presParOf" srcId="{F1985AF9-042C-4FE4-B38D-95818E9562CC}" destId="{D6492B33-2E53-4504-93D6-8292E471B554}" srcOrd="0" destOrd="0" presId="urn:microsoft.com/office/officeart/2005/8/layout/vList3"/>
    <dgm:cxn modelId="{CD609C42-156A-4CE7-80DF-69CF7557F554}" type="presParOf" srcId="{D6492B33-2E53-4504-93D6-8292E471B554}" destId="{6388DF04-E5EE-426F-BAE0-BC9D2C1BA7C1}" srcOrd="0" destOrd="0" presId="urn:microsoft.com/office/officeart/2005/8/layout/vList3"/>
    <dgm:cxn modelId="{4A8BD9DF-1270-45C9-BB7B-5A7A7B161FFD}" type="presParOf" srcId="{D6492B33-2E53-4504-93D6-8292E471B554}" destId="{5556EE14-AF77-4BF0-B9BE-2D1286EE1119}" srcOrd="1" destOrd="0" presId="urn:microsoft.com/office/officeart/2005/8/layout/vList3"/>
    <dgm:cxn modelId="{BE3D511A-5B69-47DF-B2FA-DF13AEA4E58A}" type="presParOf" srcId="{F1985AF9-042C-4FE4-B38D-95818E9562CC}" destId="{6A96A0DE-5C0D-47A2-BFE2-ED3422AE2884}" srcOrd="1" destOrd="0" presId="urn:microsoft.com/office/officeart/2005/8/layout/vList3"/>
    <dgm:cxn modelId="{6E7037F0-3B9A-4C81-800B-0B47B4ED5E5A}" type="presParOf" srcId="{F1985AF9-042C-4FE4-B38D-95818E9562CC}" destId="{AE6BB539-519F-4AAB-B513-276E0C54469B}" srcOrd="2" destOrd="0" presId="urn:microsoft.com/office/officeart/2005/8/layout/vList3"/>
    <dgm:cxn modelId="{9834CCFB-F4B2-4020-8406-1F001A86AC6B}" type="presParOf" srcId="{AE6BB539-519F-4AAB-B513-276E0C54469B}" destId="{6BD08790-3CE0-41AB-AF74-8F124E788485}" srcOrd="0" destOrd="0" presId="urn:microsoft.com/office/officeart/2005/8/layout/vList3"/>
    <dgm:cxn modelId="{9E88B8CC-C2C2-43E6-AB84-835F283C5D5F}" type="presParOf" srcId="{AE6BB539-519F-4AAB-B513-276E0C54469B}" destId="{10874212-3A50-48D1-A0E7-2F2654A8B56D}" srcOrd="1" destOrd="0" presId="urn:microsoft.com/office/officeart/2005/8/layout/vList3"/>
    <dgm:cxn modelId="{C7C5B6F2-2AD7-4AE3-8D8C-E4D2D813EDCB}" type="presParOf" srcId="{F1985AF9-042C-4FE4-B38D-95818E9562CC}" destId="{018C0F33-00E3-44B2-BFB7-C9274E533374}" srcOrd="3" destOrd="0" presId="urn:microsoft.com/office/officeart/2005/8/layout/vList3"/>
    <dgm:cxn modelId="{CF55276D-2EAD-481B-BD32-7C15CC782F31}" type="presParOf" srcId="{F1985AF9-042C-4FE4-B38D-95818E9562CC}" destId="{571A6C94-D8D1-45B2-84A6-A8086DD82F60}" srcOrd="4" destOrd="0" presId="urn:microsoft.com/office/officeart/2005/8/layout/vList3"/>
    <dgm:cxn modelId="{EE4B106A-1EE3-4083-A1CD-24062441CCEC}" type="presParOf" srcId="{571A6C94-D8D1-45B2-84A6-A8086DD82F60}" destId="{408B0D5C-D052-4A6D-9F31-8DC439D3DB81}" srcOrd="0" destOrd="0" presId="urn:microsoft.com/office/officeart/2005/8/layout/vList3"/>
    <dgm:cxn modelId="{F45E7BA2-4E7C-4D0A-99A3-19626CEDD643}" type="presParOf" srcId="{571A6C94-D8D1-45B2-84A6-A8086DD82F60}" destId="{0E3CB8D4-E86D-4C24-B72C-2A29871EB00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ECA349-9396-4AAF-ACE5-62362E9FA04D}">
      <dsp:nvSpPr>
        <dsp:cNvPr id="0" name=""/>
        <dsp:cNvSpPr/>
      </dsp:nvSpPr>
      <dsp:spPr>
        <a:xfrm rot="10800000">
          <a:off x="1264505" y="2130"/>
          <a:ext cx="3693076" cy="1337178"/>
        </a:xfrm>
        <a:prstGeom prst="homePlate">
          <a:avLst/>
        </a:prstGeom>
        <a:solidFill>
          <a:srgbClr val="25395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9658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/>
            <a:t>Геоинфографика</a:t>
          </a:r>
          <a:endParaRPr lang="ru-RU" sz="2400" kern="1200" dirty="0"/>
        </a:p>
      </dsp:txBody>
      <dsp:txXfrm rot="10800000">
        <a:off x="1598799" y="2130"/>
        <a:ext cx="3358782" cy="1337178"/>
      </dsp:txXfrm>
    </dsp:sp>
    <dsp:sp modelId="{FA63701A-F625-4A34-B377-4365B2D94A6C}">
      <dsp:nvSpPr>
        <dsp:cNvPr id="0" name=""/>
        <dsp:cNvSpPr/>
      </dsp:nvSpPr>
      <dsp:spPr>
        <a:xfrm>
          <a:off x="595916" y="2130"/>
          <a:ext cx="1337178" cy="1337178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28000" r="-2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B0DCEA-40EB-4EB8-8BEC-B3FB903E72A6}">
      <dsp:nvSpPr>
        <dsp:cNvPr id="0" name=""/>
        <dsp:cNvSpPr/>
      </dsp:nvSpPr>
      <dsp:spPr>
        <a:xfrm rot="10800000">
          <a:off x="1264505" y="1738465"/>
          <a:ext cx="3693076" cy="1337178"/>
        </a:xfrm>
        <a:prstGeom prst="homePlate">
          <a:avLst/>
        </a:prstGeom>
        <a:solidFill>
          <a:srgbClr val="25395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9658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/>
            <a:t>Геоданные</a:t>
          </a:r>
          <a:r>
            <a:rPr lang="ru-RU" sz="2400" kern="1200" dirty="0"/>
            <a:t> и </a:t>
          </a:r>
          <a:r>
            <a:rPr lang="ru-RU" sz="2400" kern="1200" dirty="0" err="1"/>
            <a:t>геопортал</a:t>
          </a:r>
          <a:endParaRPr lang="ru-RU" sz="2400" kern="1200" dirty="0"/>
        </a:p>
      </dsp:txBody>
      <dsp:txXfrm rot="10800000">
        <a:off x="1598799" y="1738465"/>
        <a:ext cx="3358782" cy="1337178"/>
      </dsp:txXfrm>
    </dsp:sp>
    <dsp:sp modelId="{60B3009D-40A6-4E9E-91DE-95E4B04264FE}">
      <dsp:nvSpPr>
        <dsp:cNvPr id="0" name=""/>
        <dsp:cNvSpPr/>
      </dsp:nvSpPr>
      <dsp:spPr>
        <a:xfrm>
          <a:off x="595916" y="1738465"/>
          <a:ext cx="1337178" cy="1337178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E18982-ECB0-4797-829A-A42AC61B5326}">
      <dsp:nvSpPr>
        <dsp:cNvPr id="0" name=""/>
        <dsp:cNvSpPr/>
      </dsp:nvSpPr>
      <dsp:spPr>
        <a:xfrm rot="10800000">
          <a:off x="1264505" y="3474801"/>
          <a:ext cx="3693076" cy="1337178"/>
        </a:xfrm>
        <a:prstGeom prst="homePlate">
          <a:avLst/>
        </a:prstGeom>
        <a:solidFill>
          <a:srgbClr val="25395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9658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Аэрофотосъемка с БПЛА</a:t>
          </a:r>
        </a:p>
      </dsp:txBody>
      <dsp:txXfrm rot="10800000">
        <a:off x="1598799" y="3474801"/>
        <a:ext cx="3358782" cy="1337178"/>
      </dsp:txXfrm>
    </dsp:sp>
    <dsp:sp modelId="{2FE6BD43-7608-4C02-ADD5-FAB47FA93BAB}">
      <dsp:nvSpPr>
        <dsp:cNvPr id="0" name=""/>
        <dsp:cNvSpPr/>
      </dsp:nvSpPr>
      <dsp:spPr>
        <a:xfrm>
          <a:off x="595916" y="3474801"/>
          <a:ext cx="1337178" cy="133717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56EE14-AF77-4BF0-B9BE-2D1286EE1119}">
      <dsp:nvSpPr>
        <dsp:cNvPr id="0" name=""/>
        <dsp:cNvSpPr/>
      </dsp:nvSpPr>
      <dsp:spPr>
        <a:xfrm rot="10800000">
          <a:off x="1290085" y="2264"/>
          <a:ext cx="3797796" cy="1333991"/>
        </a:xfrm>
        <a:prstGeom prst="homePlate">
          <a:avLst/>
        </a:prstGeom>
        <a:solidFill>
          <a:srgbClr val="25395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8253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Данные ДЗЗ</a:t>
          </a:r>
        </a:p>
      </dsp:txBody>
      <dsp:txXfrm rot="10800000">
        <a:off x="1623583" y="2264"/>
        <a:ext cx="3464298" cy="1333991"/>
      </dsp:txXfrm>
    </dsp:sp>
    <dsp:sp modelId="{6388DF04-E5EE-426F-BAE0-BC9D2C1BA7C1}">
      <dsp:nvSpPr>
        <dsp:cNvPr id="0" name=""/>
        <dsp:cNvSpPr/>
      </dsp:nvSpPr>
      <dsp:spPr>
        <a:xfrm>
          <a:off x="623089" y="2264"/>
          <a:ext cx="1333991" cy="133399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874212-3A50-48D1-A0E7-2F2654A8B56D}">
      <dsp:nvSpPr>
        <dsp:cNvPr id="0" name=""/>
        <dsp:cNvSpPr/>
      </dsp:nvSpPr>
      <dsp:spPr>
        <a:xfrm rot="10800000">
          <a:off x="1290085" y="1734462"/>
          <a:ext cx="3797796" cy="1333991"/>
        </a:xfrm>
        <a:prstGeom prst="homePlate">
          <a:avLst/>
        </a:prstGeom>
        <a:solidFill>
          <a:srgbClr val="25395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8253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/>
            <a:t>Геоаналитика</a:t>
          </a:r>
          <a:endParaRPr lang="ru-RU" sz="2400" kern="1200" dirty="0"/>
        </a:p>
      </dsp:txBody>
      <dsp:txXfrm rot="10800000">
        <a:off x="1623583" y="1734462"/>
        <a:ext cx="3464298" cy="1333991"/>
      </dsp:txXfrm>
    </dsp:sp>
    <dsp:sp modelId="{6BD08790-3CE0-41AB-AF74-8F124E788485}">
      <dsp:nvSpPr>
        <dsp:cNvPr id="0" name=""/>
        <dsp:cNvSpPr/>
      </dsp:nvSpPr>
      <dsp:spPr>
        <a:xfrm>
          <a:off x="623089" y="1734462"/>
          <a:ext cx="1333991" cy="133399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3CB8D4-E86D-4C24-B72C-2A29871EB009}">
      <dsp:nvSpPr>
        <dsp:cNvPr id="0" name=""/>
        <dsp:cNvSpPr/>
      </dsp:nvSpPr>
      <dsp:spPr>
        <a:xfrm rot="10800000">
          <a:off x="1290085" y="3466660"/>
          <a:ext cx="3797796" cy="1333991"/>
        </a:xfrm>
        <a:prstGeom prst="homePlate">
          <a:avLst/>
        </a:prstGeom>
        <a:solidFill>
          <a:srgbClr val="25395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8253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Образование</a:t>
          </a:r>
        </a:p>
      </dsp:txBody>
      <dsp:txXfrm rot="10800000">
        <a:off x="1623583" y="3466660"/>
        <a:ext cx="3464298" cy="1333991"/>
      </dsp:txXfrm>
    </dsp:sp>
    <dsp:sp modelId="{408B0D5C-D052-4A6D-9F31-8DC439D3DB81}">
      <dsp:nvSpPr>
        <dsp:cNvPr id="0" name=""/>
        <dsp:cNvSpPr/>
      </dsp:nvSpPr>
      <dsp:spPr>
        <a:xfrm>
          <a:off x="623089" y="3466660"/>
          <a:ext cx="1333991" cy="133399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11790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75146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6732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1717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44732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19837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79339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0130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21654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3507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19267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17192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4613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1119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3948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3197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6919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0893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6882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0263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подзаголовок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8"/>
          <p:cNvSpPr/>
          <p:nvPr/>
        </p:nvSpPr>
        <p:spPr>
          <a:xfrm>
            <a:off x="2615127" y="-18670"/>
            <a:ext cx="9608854" cy="68580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5" name="Google Shape;15;p18"/>
          <p:cNvSpPr txBox="1">
            <a:spLocks noGrp="1"/>
          </p:cNvSpPr>
          <p:nvPr>
            <p:ph type="sldNum" idx="12"/>
          </p:nvPr>
        </p:nvSpPr>
        <p:spPr>
          <a:xfrm>
            <a:off x="5967907" y="6505277"/>
            <a:ext cx="298158" cy="328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 sz="1200"/>
            </a:lvl1pPr>
            <a:lvl2pPr marL="0" lvl="1" indent="0" algn="l">
              <a:spcBef>
                <a:spcPts val="0"/>
              </a:spcBef>
              <a:buNone/>
              <a:defRPr sz="1200"/>
            </a:lvl2pPr>
            <a:lvl3pPr marL="0" lvl="2" indent="0" algn="l">
              <a:spcBef>
                <a:spcPts val="0"/>
              </a:spcBef>
              <a:buNone/>
              <a:defRPr sz="1200"/>
            </a:lvl3pPr>
            <a:lvl4pPr marL="0" lvl="3" indent="0" algn="l">
              <a:spcBef>
                <a:spcPts val="0"/>
              </a:spcBef>
              <a:buNone/>
              <a:defRPr sz="1200"/>
            </a:lvl4pPr>
            <a:lvl5pPr marL="0" lvl="4" indent="0" algn="l">
              <a:spcBef>
                <a:spcPts val="0"/>
              </a:spcBef>
              <a:buNone/>
              <a:defRPr sz="1200"/>
            </a:lvl5pPr>
            <a:lvl6pPr marL="0" lvl="5" indent="0" algn="l">
              <a:spcBef>
                <a:spcPts val="0"/>
              </a:spcBef>
              <a:buNone/>
              <a:defRPr sz="1200"/>
            </a:lvl6pPr>
            <a:lvl7pPr marL="0" lvl="6" indent="0" algn="l">
              <a:spcBef>
                <a:spcPts val="0"/>
              </a:spcBef>
              <a:buNone/>
              <a:defRPr sz="1200"/>
            </a:lvl7pPr>
            <a:lvl8pPr marL="0" lvl="7" indent="0" algn="l">
              <a:spcBef>
                <a:spcPts val="0"/>
              </a:spcBef>
              <a:buNone/>
              <a:defRPr sz="1200"/>
            </a:lvl8pPr>
            <a:lvl9pPr marL="0" lvl="8" indent="0" algn="l">
              <a:spcBef>
                <a:spcPts val="0"/>
              </a:spcBef>
              <a:buNone/>
              <a:defRPr sz="12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2193727" y="312539"/>
            <a:ext cx="7804547" cy="1518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body" idx="1"/>
          </p:nvPr>
        </p:nvSpPr>
        <p:spPr>
          <a:xfrm>
            <a:off x="677335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1pPr>
            <a:lvl2pPr marL="914400" lvl="1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body" idx="2"/>
          </p:nvPr>
        </p:nvSpPr>
        <p:spPr>
          <a:xfrm>
            <a:off x="5089970" y="2160590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1pPr>
            <a:lvl2pPr marL="914400" lvl="1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54" name="Google Shape;54;p28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55" name="Google Shape;55;p28"/>
          <p:cNvSpPr txBox="1">
            <a:spLocks noGrp="1"/>
          </p:cNvSpPr>
          <p:nvPr>
            <p:ph type="sldNum" idx="12"/>
          </p:nvPr>
        </p:nvSpPr>
        <p:spPr>
          <a:xfrm>
            <a:off x="5967907" y="6505277"/>
            <a:ext cx="298158" cy="328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9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58" name="Google Shape;58;p29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59" name="Google Shape;59;p29"/>
          <p:cNvSpPr txBox="1">
            <a:spLocks noGrp="1"/>
          </p:cNvSpPr>
          <p:nvPr>
            <p:ph type="sldNum" idx="12"/>
          </p:nvPr>
        </p:nvSpPr>
        <p:spPr>
          <a:xfrm>
            <a:off x="5967907" y="6505277"/>
            <a:ext cx="298158" cy="328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0"/>
          <p:cNvSpPr txBox="1">
            <a:spLocks noGrp="1"/>
          </p:cNvSpPr>
          <p:nvPr>
            <p:ph type="title"/>
          </p:nvPr>
        </p:nvSpPr>
        <p:spPr>
          <a:xfrm>
            <a:off x="2193727" y="312539"/>
            <a:ext cx="7804547" cy="1518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 Light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2400" b="0"/>
            </a:lvl1pPr>
            <a:lvl2pPr marL="914400" lvl="1" indent="-228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 Light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body" idx="2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1pPr>
            <a:lvl2pPr marL="914400" lvl="1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body" idx="3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2400" b="0"/>
            </a:lvl1pPr>
            <a:lvl2pPr marL="914400" lvl="1" indent="-228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 Light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30"/>
          <p:cNvSpPr txBox="1">
            <a:spLocks noGrp="1"/>
          </p:cNvSpPr>
          <p:nvPr>
            <p:ph type="body" idx="4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1pPr>
            <a:lvl2pPr marL="914400" lvl="1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67" name="Google Shape;67;p30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68" name="Google Shape;68;p30"/>
          <p:cNvSpPr txBox="1">
            <a:spLocks noGrp="1"/>
          </p:cNvSpPr>
          <p:nvPr>
            <p:ph type="sldNum" idx="12"/>
          </p:nvPr>
        </p:nvSpPr>
        <p:spPr>
          <a:xfrm>
            <a:off x="5967907" y="6505277"/>
            <a:ext cx="298158" cy="328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нкты" type="tx">
  <p:cSld name="TITLE_AND_BODY">
    <p:bg>
      <p:bgPr>
        <a:solidFill>
          <a:srgbClr val="FFFFF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9"/>
          <p:cNvSpPr txBox="1">
            <a:spLocks noGrp="1"/>
          </p:cNvSpPr>
          <p:nvPr>
            <p:ph type="body" idx="1"/>
          </p:nvPr>
        </p:nvSpPr>
        <p:spPr>
          <a:xfrm>
            <a:off x="2193727" y="892969"/>
            <a:ext cx="7804547" cy="507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1pPr>
            <a:lvl2pPr marL="914400" lvl="1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sldNum" idx="12"/>
          </p:nvPr>
        </p:nvSpPr>
        <p:spPr>
          <a:xfrm>
            <a:off x="5967907" y="6505277"/>
            <a:ext cx="298158" cy="328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 sz="1200"/>
            </a:lvl1pPr>
            <a:lvl2pPr marL="0" lvl="1" indent="0" algn="l">
              <a:spcBef>
                <a:spcPts val="0"/>
              </a:spcBef>
              <a:buNone/>
              <a:defRPr sz="1200"/>
            </a:lvl2pPr>
            <a:lvl3pPr marL="0" lvl="2" indent="0" algn="l">
              <a:spcBef>
                <a:spcPts val="0"/>
              </a:spcBef>
              <a:buNone/>
              <a:defRPr sz="1200"/>
            </a:lvl3pPr>
            <a:lvl4pPr marL="0" lvl="3" indent="0" algn="l">
              <a:spcBef>
                <a:spcPts val="0"/>
              </a:spcBef>
              <a:buNone/>
              <a:defRPr sz="1200"/>
            </a:lvl4pPr>
            <a:lvl5pPr marL="0" lvl="4" indent="0" algn="l">
              <a:spcBef>
                <a:spcPts val="0"/>
              </a:spcBef>
              <a:buNone/>
              <a:defRPr sz="1200"/>
            </a:lvl5pPr>
            <a:lvl6pPr marL="0" lvl="5" indent="0" algn="l">
              <a:spcBef>
                <a:spcPts val="0"/>
              </a:spcBef>
              <a:buNone/>
              <a:defRPr sz="1200"/>
            </a:lvl6pPr>
            <a:lvl7pPr marL="0" lvl="6" indent="0" algn="l">
              <a:spcBef>
                <a:spcPts val="0"/>
              </a:spcBef>
              <a:buNone/>
              <a:defRPr sz="1200"/>
            </a:lvl7pPr>
            <a:lvl8pPr marL="0" lvl="7" indent="0" algn="l">
              <a:spcBef>
                <a:spcPts val="0"/>
              </a:spcBef>
              <a:buNone/>
              <a:defRPr sz="1200"/>
            </a:lvl8pPr>
            <a:lvl9pPr marL="0" lvl="8" indent="0" algn="l">
              <a:spcBef>
                <a:spcPts val="0"/>
              </a:spcBef>
              <a:buNone/>
              <a:defRPr sz="12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 — по центру">
  <p:cSld name="Заголовок — по центру">
    <p:bg>
      <p:bgPr>
        <a:solidFill>
          <a:srgbClr val="FFFFFF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sldNum" idx="12"/>
          </p:nvPr>
        </p:nvSpPr>
        <p:spPr>
          <a:xfrm>
            <a:off x="5967907" y="6505277"/>
            <a:ext cx="298158" cy="328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 sz="1200"/>
            </a:lvl1pPr>
            <a:lvl2pPr marL="0" lvl="1" indent="0" algn="l">
              <a:spcBef>
                <a:spcPts val="0"/>
              </a:spcBef>
              <a:buNone/>
              <a:defRPr sz="1200"/>
            </a:lvl2pPr>
            <a:lvl3pPr marL="0" lvl="2" indent="0" algn="l">
              <a:spcBef>
                <a:spcPts val="0"/>
              </a:spcBef>
              <a:buNone/>
              <a:defRPr sz="1200"/>
            </a:lvl3pPr>
            <a:lvl4pPr marL="0" lvl="3" indent="0" algn="l">
              <a:spcBef>
                <a:spcPts val="0"/>
              </a:spcBef>
              <a:buNone/>
              <a:defRPr sz="1200"/>
            </a:lvl4pPr>
            <a:lvl5pPr marL="0" lvl="4" indent="0" algn="l">
              <a:spcBef>
                <a:spcPts val="0"/>
              </a:spcBef>
              <a:buNone/>
              <a:defRPr sz="1200"/>
            </a:lvl5pPr>
            <a:lvl6pPr marL="0" lvl="5" indent="0" algn="l">
              <a:spcBef>
                <a:spcPts val="0"/>
              </a:spcBef>
              <a:buNone/>
              <a:defRPr sz="1200"/>
            </a:lvl6pPr>
            <a:lvl7pPr marL="0" lvl="6" indent="0" algn="l">
              <a:spcBef>
                <a:spcPts val="0"/>
              </a:spcBef>
              <a:buNone/>
              <a:defRPr sz="1200"/>
            </a:lvl7pPr>
            <a:lvl8pPr marL="0" lvl="7" indent="0" algn="l">
              <a:spcBef>
                <a:spcPts val="0"/>
              </a:spcBef>
              <a:buNone/>
              <a:defRPr sz="1200"/>
            </a:lvl8pPr>
            <a:lvl9pPr marL="0" lvl="8" indent="0" algn="l">
              <a:spcBef>
                <a:spcPts val="0"/>
              </a:spcBef>
              <a:buNone/>
              <a:defRPr sz="12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 — вверху">
  <p:cSld name="Заголовок — вверху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2"/>
          <p:cNvSpPr txBox="1">
            <a:spLocks noGrp="1"/>
          </p:cNvSpPr>
          <p:nvPr>
            <p:ph type="sldNum" idx="12"/>
          </p:nvPr>
        </p:nvSpPr>
        <p:spPr>
          <a:xfrm>
            <a:off x="5967907" y="6505277"/>
            <a:ext cx="298158" cy="328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 sz="1200"/>
            </a:lvl1pPr>
            <a:lvl2pPr marL="0" lvl="1" indent="0" algn="l">
              <a:spcBef>
                <a:spcPts val="0"/>
              </a:spcBef>
              <a:buNone/>
              <a:defRPr sz="1200"/>
            </a:lvl2pPr>
            <a:lvl3pPr marL="0" lvl="2" indent="0" algn="l">
              <a:spcBef>
                <a:spcPts val="0"/>
              </a:spcBef>
              <a:buNone/>
              <a:defRPr sz="1200"/>
            </a:lvl3pPr>
            <a:lvl4pPr marL="0" lvl="3" indent="0" algn="l">
              <a:spcBef>
                <a:spcPts val="0"/>
              </a:spcBef>
              <a:buNone/>
              <a:defRPr sz="1200"/>
            </a:lvl4pPr>
            <a:lvl5pPr marL="0" lvl="4" indent="0" algn="l">
              <a:spcBef>
                <a:spcPts val="0"/>
              </a:spcBef>
              <a:buNone/>
              <a:defRPr sz="1200"/>
            </a:lvl5pPr>
            <a:lvl6pPr marL="0" lvl="5" indent="0" algn="l">
              <a:spcBef>
                <a:spcPts val="0"/>
              </a:spcBef>
              <a:buNone/>
              <a:defRPr sz="1200"/>
            </a:lvl6pPr>
            <a:lvl7pPr marL="0" lvl="6" indent="0" algn="l">
              <a:spcBef>
                <a:spcPts val="0"/>
              </a:spcBef>
              <a:buNone/>
              <a:defRPr sz="1200"/>
            </a:lvl7pPr>
            <a:lvl8pPr marL="0" lvl="7" indent="0" algn="l">
              <a:spcBef>
                <a:spcPts val="0"/>
              </a:spcBef>
              <a:buNone/>
              <a:defRPr sz="1200"/>
            </a:lvl8pPr>
            <a:lvl9pPr marL="0" lvl="8" indent="0" algn="l">
              <a:spcBef>
                <a:spcPts val="0"/>
              </a:spcBef>
              <a:buNone/>
              <a:defRPr sz="12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пункты">
  <p:cSld name="Заголовок и пункты">
    <p:bg>
      <p:bgPr>
        <a:solidFill>
          <a:srgbClr val="FFFFFF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3"/>
          <p:cNvSpPr txBox="1">
            <a:spLocks noGrp="1"/>
          </p:cNvSpPr>
          <p:nvPr>
            <p:ph type="title"/>
          </p:nvPr>
        </p:nvSpPr>
        <p:spPr>
          <a:xfrm>
            <a:off x="2193727" y="312539"/>
            <a:ext cx="7804547" cy="1518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3"/>
          <p:cNvSpPr txBox="1">
            <a:spLocks noGrp="1"/>
          </p:cNvSpPr>
          <p:nvPr>
            <p:ph type="body" idx="1"/>
          </p:nvPr>
        </p:nvSpPr>
        <p:spPr>
          <a:xfrm>
            <a:off x="2193727" y="1830586"/>
            <a:ext cx="7804547" cy="4420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1pPr>
            <a:lvl2pPr marL="914400" lvl="1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3"/>
          <p:cNvSpPr txBox="1">
            <a:spLocks noGrp="1"/>
          </p:cNvSpPr>
          <p:nvPr>
            <p:ph type="sldNum" idx="12"/>
          </p:nvPr>
        </p:nvSpPr>
        <p:spPr>
          <a:xfrm>
            <a:off x="5967907" y="6505277"/>
            <a:ext cx="298158" cy="328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 sz="1200"/>
            </a:lvl1pPr>
            <a:lvl2pPr marL="0" lvl="1" indent="0" algn="l">
              <a:spcBef>
                <a:spcPts val="0"/>
              </a:spcBef>
              <a:buNone/>
              <a:defRPr sz="1200"/>
            </a:lvl2pPr>
            <a:lvl3pPr marL="0" lvl="2" indent="0" algn="l">
              <a:spcBef>
                <a:spcPts val="0"/>
              </a:spcBef>
              <a:buNone/>
              <a:defRPr sz="1200"/>
            </a:lvl3pPr>
            <a:lvl4pPr marL="0" lvl="3" indent="0" algn="l">
              <a:spcBef>
                <a:spcPts val="0"/>
              </a:spcBef>
              <a:buNone/>
              <a:defRPr sz="1200"/>
            </a:lvl4pPr>
            <a:lvl5pPr marL="0" lvl="4" indent="0" algn="l">
              <a:spcBef>
                <a:spcPts val="0"/>
              </a:spcBef>
              <a:buNone/>
              <a:defRPr sz="1200"/>
            </a:lvl5pPr>
            <a:lvl6pPr marL="0" lvl="5" indent="0" algn="l">
              <a:spcBef>
                <a:spcPts val="0"/>
              </a:spcBef>
              <a:buNone/>
              <a:defRPr sz="1200"/>
            </a:lvl6pPr>
            <a:lvl7pPr marL="0" lvl="6" indent="0" algn="l">
              <a:spcBef>
                <a:spcPts val="0"/>
              </a:spcBef>
              <a:buNone/>
              <a:defRPr sz="1200"/>
            </a:lvl7pPr>
            <a:lvl8pPr marL="0" lvl="7" indent="0" algn="l">
              <a:spcBef>
                <a:spcPts val="0"/>
              </a:spcBef>
              <a:buNone/>
              <a:defRPr sz="1200"/>
            </a:lvl8pPr>
            <a:lvl9pPr marL="0" lvl="8" indent="0" algn="l">
              <a:spcBef>
                <a:spcPts val="0"/>
              </a:spcBef>
              <a:buNone/>
              <a:defRPr sz="12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Фото — 3 шт.">
  <p:cSld name="Фото — 3 шт.">
    <p:bg>
      <p:bgPr>
        <a:solidFill>
          <a:srgbClr val="FFFFFF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4"/>
          <p:cNvSpPr>
            <a:spLocks noGrp="1"/>
          </p:cNvSpPr>
          <p:nvPr>
            <p:ph type="pic" idx="2"/>
          </p:nvPr>
        </p:nvSpPr>
        <p:spPr>
          <a:xfrm>
            <a:off x="6247804" y="3580805"/>
            <a:ext cx="3750469" cy="2652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1" name="Google Shape;31;p24"/>
          <p:cNvSpPr>
            <a:spLocks noGrp="1"/>
          </p:cNvSpPr>
          <p:nvPr>
            <p:ph type="pic" idx="3"/>
          </p:nvPr>
        </p:nvSpPr>
        <p:spPr>
          <a:xfrm>
            <a:off x="6252177" y="625078"/>
            <a:ext cx="3750470" cy="2652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2" name="Google Shape;32;p24"/>
          <p:cNvSpPr>
            <a:spLocks noGrp="1"/>
          </p:cNvSpPr>
          <p:nvPr>
            <p:ph type="pic" idx="4"/>
          </p:nvPr>
        </p:nvSpPr>
        <p:spPr>
          <a:xfrm>
            <a:off x="2193727" y="625078"/>
            <a:ext cx="3750469" cy="5607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3" name="Google Shape;33;p24"/>
          <p:cNvSpPr txBox="1">
            <a:spLocks noGrp="1"/>
          </p:cNvSpPr>
          <p:nvPr>
            <p:ph type="sldNum" idx="12"/>
          </p:nvPr>
        </p:nvSpPr>
        <p:spPr>
          <a:xfrm>
            <a:off x="5967907" y="6505277"/>
            <a:ext cx="298158" cy="328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 sz="1200"/>
            </a:lvl1pPr>
            <a:lvl2pPr marL="0" lvl="1" indent="0" algn="l">
              <a:spcBef>
                <a:spcPts val="0"/>
              </a:spcBef>
              <a:buNone/>
              <a:defRPr sz="1200"/>
            </a:lvl2pPr>
            <a:lvl3pPr marL="0" lvl="2" indent="0" algn="l">
              <a:spcBef>
                <a:spcPts val="0"/>
              </a:spcBef>
              <a:buNone/>
              <a:defRPr sz="1200"/>
            </a:lvl3pPr>
            <a:lvl4pPr marL="0" lvl="3" indent="0" algn="l">
              <a:spcBef>
                <a:spcPts val="0"/>
              </a:spcBef>
              <a:buNone/>
              <a:defRPr sz="1200"/>
            </a:lvl4pPr>
            <a:lvl5pPr marL="0" lvl="4" indent="0" algn="l">
              <a:spcBef>
                <a:spcPts val="0"/>
              </a:spcBef>
              <a:buNone/>
              <a:defRPr sz="1200"/>
            </a:lvl5pPr>
            <a:lvl6pPr marL="0" lvl="5" indent="0" algn="l">
              <a:spcBef>
                <a:spcPts val="0"/>
              </a:spcBef>
              <a:buNone/>
              <a:defRPr sz="1200"/>
            </a:lvl6pPr>
            <a:lvl7pPr marL="0" lvl="6" indent="0" algn="l">
              <a:spcBef>
                <a:spcPts val="0"/>
              </a:spcBef>
              <a:buNone/>
              <a:defRPr sz="1200"/>
            </a:lvl7pPr>
            <a:lvl8pPr marL="0" lvl="7" indent="0" algn="l">
              <a:spcBef>
                <a:spcPts val="0"/>
              </a:spcBef>
              <a:buNone/>
              <a:defRPr sz="1200"/>
            </a:lvl8pPr>
            <a:lvl9pPr marL="0" lvl="8" indent="0" algn="l">
              <a:spcBef>
                <a:spcPts val="0"/>
              </a:spcBef>
              <a:buNone/>
              <a:defRPr sz="12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Цитата">
  <p:cSld name="Цитата">
    <p:bg>
      <p:bgPr>
        <a:solidFill>
          <a:srgbClr val="FFFFFF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5"/>
          <p:cNvSpPr txBox="1">
            <a:spLocks noGrp="1"/>
          </p:cNvSpPr>
          <p:nvPr>
            <p:ph type="body" idx="1"/>
          </p:nvPr>
        </p:nvSpPr>
        <p:spPr>
          <a:xfrm>
            <a:off x="2416969" y="4473773"/>
            <a:ext cx="7358063" cy="390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None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5"/>
          <p:cNvSpPr txBox="1">
            <a:spLocks noGrp="1"/>
          </p:cNvSpPr>
          <p:nvPr>
            <p:ph type="body" idx="2"/>
          </p:nvPr>
        </p:nvSpPr>
        <p:spPr>
          <a:xfrm>
            <a:off x="2416969" y="2969288"/>
            <a:ext cx="7358063" cy="544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 Light"/>
              <a:buNone/>
              <a:defRPr sz="2600"/>
            </a:lvl1pPr>
            <a:lvl2pPr marL="914400" lvl="1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5"/>
          <p:cNvSpPr txBox="1">
            <a:spLocks noGrp="1"/>
          </p:cNvSpPr>
          <p:nvPr>
            <p:ph type="sldNum" idx="12"/>
          </p:nvPr>
        </p:nvSpPr>
        <p:spPr>
          <a:xfrm>
            <a:off x="5967907" y="6505277"/>
            <a:ext cx="298158" cy="328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 sz="1200"/>
            </a:lvl1pPr>
            <a:lvl2pPr marL="0" lvl="1" indent="0" algn="l">
              <a:spcBef>
                <a:spcPts val="0"/>
              </a:spcBef>
              <a:buNone/>
              <a:defRPr sz="1200"/>
            </a:lvl2pPr>
            <a:lvl3pPr marL="0" lvl="2" indent="0" algn="l">
              <a:spcBef>
                <a:spcPts val="0"/>
              </a:spcBef>
              <a:buNone/>
              <a:defRPr sz="1200"/>
            </a:lvl3pPr>
            <a:lvl4pPr marL="0" lvl="3" indent="0" algn="l">
              <a:spcBef>
                <a:spcPts val="0"/>
              </a:spcBef>
              <a:buNone/>
              <a:defRPr sz="1200"/>
            </a:lvl4pPr>
            <a:lvl5pPr marL="0" lvl="4" indent="0" algn="l">
              <a:spcBef>
                <a:spcPts val="0"/>
              </a:spcBef>
              <a:buNone/>
              <a:defRPr sz="1200"/>
            </a:lvl5pPr>
            <a:lvl6pPr marL="0" lvl="5" indent="0" algn="l">
              <a:spcBef>
                <a:spcPts val="0"/>
              </a:spcBef>
              <a:buNone/>
              <a:defRPr sz="1200"/>
            </a:lvl6pPr>
            <a:lvl7pPr marL="0" lvl="6" indent="0" algn="l">
              <a:spcBef>
                <a:spcPts val="0"/>
              </a:spcBef>
              <a:buNone/>
              <a:defRPr sz="1200"/>
            </a:lvl7pPr>
            <a:lvl8pPr marL="0" lvl="7" indent="0" algn="l">
              <a:spcBef>
                <a:spcPts val="0"/>
              </a:spcBef>
              <a:buNone/>
              <a:defRPr sz="1200"/>
            </a:lvl8pPr>
            <a:lvl9pPr marL="0" lvl="8" indent="0" algn="l">
              <a:spcBef>
                <a:spcPts val="0"/>
              </a:spcBef>
              <a:buNone/>
              <a:defRPr sz="12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6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41" name="Google Shape;41;p2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42" name="Google Shape;42;p26"/>
          <p:cNvSpPr txBox="1">
            <a:spLocks noGrp="1"/>
          </p:cNvSpPr>
          <p:nvPr>
            <p:ph type="sldNum" idx="12"/>
          </p:nvPr>
        </p:nvSpPr>
        <p:spPr>
          <a:xfrm>
            <a:off x="5967907" y="6505277"/>
            <a:ext cx="298158" cy="328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7"/>
          <p:cNvSpPr txBox="1">
            <a:spLocks noGrp="1"/>
          </p:cNvSpPr>
          <p:nvPr>
            <p:ph type="title"/>
          </p:nvPr>
        </p:nvSpPr>
        <p:spPr>
          <a:xfrm>
            <a:off x="2193727" y="312539"/>
            <a:ext cx="7804547" cy="1518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1"/>
          </p:nvPr>
        </p:nvSpPr>
        <p:spPr>
          <a:xfrm>
            <a:off x="2193727" y="1830586"/>
            <a:ext cx="7804547" cy="4420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1pPr>
            <a:lvl2pPr marL="914400" lvl="1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5967907" y="6505277"/>
            <a:ext cx="298158" cy="328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3957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2193727" y="312539"/>
            <a:ext cx="7804547" cy="1518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2193727" y="1830586"/>
            <a:ext cx="7804547" cy="4420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marR="0" lvl="0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sldNum" idx="12"/>
          </p:nvPr>
        </p:nvSpPr>
        <p:spPr>
          <a:xfrm>
            <a:off x="5967907" y="6505277"/>
            <a:ext cx="298158" cy="328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geodata@hse.ru" TargetMode="External"/><Relationship Id="rId5" Type="http://schemas.openxmlformats.org/officeDocument/2006/relationships/hyperlink" Target="https://geodata.hse.ru/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geodata.hse.ru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geodata@hse.ru" TargetMode="External"/><Relationship Id="rId5" Type="http://schemas.openxmlformats.org/officeDocument/2006/relationships/hyperlink" Target="https://geodata.hse.ru/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diagramDrawing" Target="../diagrams/drawing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QuickStyle" Target="../diagrams/quickStyle2.xml"/><Relationship Id="rId5" Type="http://schemas.openxmlformats.org/officeDocument/2006/relationships/diagramQuickStyle" Target="../diagrams/quickStyle1.xml"/><Relationship Id="rId10" Type="http://schemas.openxmlformats.org/officeDocument/2006/relationships/diagramLayout" Target="../diagrams/layout2.xml"/><Relationship Id="rId4" Type="http://schemas.openxmlformats.org/officeDocument/2006/relationships/diagramLayout" Target="../diagrams/layout1.xml"/><Relationship Id="rId9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Google Shape;73;p1"/>
          <p:cNvCxnSpPr/>
          <p:nvPr/>
        </p:nvCxnSpPr>
        <p:spPr>
          <a:xfrm rot="10800000" flipH="1">
            <a:off x="5185172" y="802083"/>
            <a:ext cx="1" cy="1388675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74" name="Google Shape;74;p1"/>
          <p:cNvSpPr txBox="1"/>
          <p:nvPr/>
        </p:nvSpPr>
        <p:spPr>
          <a:xfrm>
            <a:off x="3052609" y="2236480"/>
            <a:ext cx="8622394" cy="2078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2400"/>
              </a:spcAft>
              <a:buNone/>
            </a:pPr>
            <a:r>
              <a:rPr lang="ru-RU" sz="4400" b="1" dirty="0">
                <a:solidFill>
                  <a:schemeClr val="accent5"/>
                </a:solidFill>
                <a:latin typeface="Arial Narrow"/>
                <a:sym typeface="Arial Narrow"/>
              </a:rPr>
              <a:t>Ц</a:t>
            </a:r>
            <a:r>
              <a:rPr lang="ru-RU" sz="4400" b="1" dirty="0" smtClean="0">
                <a:solidFill>
                  <a:schemeClr val="accent5"/>
                </a:solidFill>
                <a:latin typeface="Arial Narrow"/>
                <a:sym typeface="Arial Narrow"/>
              </a:rPr>
              <a:t>ЕНТР ГЕОДАННЫХ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 smtClean="0">
                <a:solidFill>
                  <a:schemeClr val="accent5"/>
                </a:solidFill>
                <a:latin typeface="Arial Narrow"/>
                <a:sym typeface="Arial Narrow"/>
              </a:rPr>
              <a:t>Факультет географии и геоинформационных технологий НИУ ВШЭ</a:t>
            </a:r>
            <a:endParaRPr lang="ru-RU" sz="2800" b="1" dirty="0">
              <a:solidFill>
                <a:schemeClr val="accent5"/>
              </a:solidFill>
              <a:latin typeface="Arial Narrow"/>
              <a:sym typeface="Arial Narrow"/>
            </a:endParaRPr>
          </a:p>
        </p:txBody>
      </p:sp>
      <p:pic>
        <p:nvPicPr>
          <p:cNvPr id="76" name="Google Shape;76;p1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623" y="4899221"/>
            <a:ext cx="1529303" cy="1876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" descr="Изображе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6623" y="477079"/>
            <a:ext cx="1660452" cy="160548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74;p1">
            <a:extLst>
              <a:ext uri="{FF2B5EF4-FFF2-40B4-BE49-F238E27FC236}">
                <a16:creationId xmlns:a16="http://schemas.microsoft.com/office/drawing/2014/main" id="{06F2C2D3-7D8C-4C65-B4D7-8D9F6357F4BC}"/>
              </a:ext>
            </a:extLst>
          </p:cNvPr>
          <p:cNvSpPr txBox="1"/>
          <p:nvPr/>
        </p:nvSpPr>
        <p:spPr>
          <a:xfrm>
            <a:off x="3263133" y="4365966"/>
            <a:ext cx="8411870" cy="2078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Arial Narrow"/>
                <a:sym typeface="Arial Narrow"/>
                <a:hlinkClick r:id="rId5"/>
              </a:rPr>
              <a:t>https://geodata.hse.ru/</a:t>
            </a:r>
            <a:endParaRPr lang="ru-RU" sz="2800" b="1" dirty="0">
              <a:solidFill>
                <a:srgbClr val="002060"/>
              </a:solidFill>
              <a:latin typeface="Arial Narrow"/>
              <a:sym typeface="Arial Narrow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Arial Narrow"/>
                <a:sym typeface="Arial Narrow"/>
                <a:hlinkClick r:id="rId6"/>
              </a:rPr>
              <a:t>geodata@hse.ru</a:t>
            </a:r>
            <a:r>
              <a:rPr lang="en-US" sz="2800" b="1" dirty="0">
                <a:solidFill>
                  <a:srgbClr val="002060"/>
                </a:solidFill>
                <a:latin typeface="Arial Narrow"/>
                <a:sym typeface="Arial Narrow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Arial Narrow"/>
                <a:sym typeface="Arial Narrow"/>
              </a:rPr>
              <a:t> </a:t>
            </a:r>
            <a:endParaRPr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/>
          <p:nvPr/>
        </p:nvPicPr>
        <p:blipFill rotWithShape="1">
          <a:blip r:embed="rId3"/>
          <a:srcRect l="-513" t="272" r="17262" b="44865"/>
          <a:stretch/>
        </p:blipFill>
        <p:spPr bwMode="auto">
          <a:xfrm>
            <a:off x="4725840" y="2383592"/>
            <a:ext cx="3539860" cy="329972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1538" t="34718" b="36983"/>
          <a:stretch/>
        </p:blipFill>
        <p:spPr>
          <a:xfrm>
            <a:off x="7799660" y="4810824"/>
            <a:ext cx="4367441" cy="197628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94" name="Google Shape;94;p3"/>
          <p:cNvCxnSpPr/>
          <p:nvPr/>
        </p:nvCxnSpPr>
        <p:spPr>
          <a:xfrm>
            <a:off x="600533" y="1107281"/>
            <a:ext cx="10753187" cy="1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95" name="Google Shape;95;p3"/>
          <p:cNvSpPr txBox="1"/>
          <p:nvPr/>
        </p:nvSpPr>
        <p:spPr>
          <a:xfrm>
            <a:off x="5669372" y="471182"/>
            <a:ext cx="5683208" cy="25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200"/>
              <a:buFont typeface="Arial Narrow"/>
              <a:buNone/>
            </a:pPr>
            <a:r>
              <a:rPr lang="ru-RU" sz="1200" b="0" i="0" u="none" strike="noStrike" cap="none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Факультет географии и геоинформационных технологий</a:t>
            </a:r>
            <a:endParaRPr dirty="0"/>
          </a:p>
        </p:txBody>
      </p:sp>
      <p:pic>
        <p:nvPicPr>
          <p:cNvPr id="96" name="Google Shape;96;p3" descr="Изображение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3303" y="293090"/>
            <a:ext cx="599790" cy="59979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11;p4">
            <a:extLst>
              <a:ext uri="{FF2B5EF4-FFF2-40B4-BE49-F238E27FC236}">
                <a16:creationId xmlns:a16="http://schemas.microsoft.com/office/drawing/2014/main" id="{3B5CE0AA-2D79-4478-A8D0-D83991DFCA01}"/>
              </a:ext>
            </a:extLst>
          </p:cNvPr>
          <p:cNvSpPr txBox="1">
            <a:spLocks/>
          </p:cNvSpPr>
          <p:nvPr/>
        </p:nvSpPr>
        <p:spPr>
          <a:xfrm>
            <a:off x="1149788" y="1194104"/>
            <a:ext cx="8925283" cy="763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>
                <a:srgbClr val="253957"/>
              </a:buClr>
              <a:buSzPts val="2100"/>
              <a:buNone/>
            </a:pPr>
            <a:r>
              <a:rPr lang="ru-RU" sz="2800" b="1" cap="all" dirty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Концепция озеленения Норильской агломерации: научное обоснование и стратегическое решение</a:t>
            </a:r>
          </a:p>
        </p:txBody>
      </p:sp>
      <p:pic>
        <p:nvPicPr>
          <p:cNvPr id="4098" name="Picture 2" descr="Официальный сайт города Норильск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36" y="1181087"/>
            <a:ext cx="601884" cy="73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111;p4">
            <a:extLst>
              <a:ext uri="{FF2B5EF4-FFF2-40B4-BE49-F238E27FC236}">
                <a16:creationId xmlns:a16="http://schemas.microsoft.com/office/drawing/2014/main" id="{3B5CE0AA-2D79-4478-A8D0-D83991DFCA01}"/>
              </a:ext>
            </a:extLst>
          </p:cNvPr>
          <p:cNvSpPr txBox="1">
            <a:spLocks/>
          </p:cNvSpPr>
          <p:nvPr/>
        </p:nvSpPr>
        <p:spPr>
          <a:xfrm>
            <a:off x="0" y="2384246"/>
            <a:ext cx="4057620" cy="1739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522287" indent="-342900">
              <a:lnSpc>
                <a:spcPct val="80000"/>
              </a:lnSpc>
              <a:spcBef>
                <a:spcPts val="0"/>
              </a:spcBef>
              <a:spcAft>
                <a:spcPts val="400"/>
              </a:spcAft>
              <a:buClr>
                <a:srgbClr val="253957"/>
              </a:buClr>
              <a:buSzPts val="2100"/>
              <a:tabLst>
                <a:tab pos="273050" algn="l"/>
              </a:tabLst>
            </a:pPr>
            <a:r>
              <a:rPr lang="ru-RU" sz="2000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Сбор и интеграция геоданных</a:t>
            </a:r>
          </a:p>
          <a:p>
            <a:pPr marL="522287" indent="-342900">
              <a:lnSpc>
                <a:spcPct val="80000"/>
              </a:lnSpc>
              <a:spcBef>
                <a:spcPts val="0"/>
              </a:spcBef>
              <a:spcAft>
                <a:spcPts val="400"/>
              </a:spcAft>
              <a:buClr>
                <a:srgbClr val="253957"/>
              </a:buClr>
              <a:buSzPts val="2100"/>
              <a:tabLst>
                <a:tab pos="273050" algn="l"/>
              </a:tabLst>
            </a:pPr>
            <a:r>
              <a:rPr lang="ru-RU" sz="2000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Инвентаризация текущих участков озеленения</a:t>
            </a:r>
          </a:p>
          <a:p>
            <a:pPr marL="522287" indent="-342900">
              <a:lnSpc>
                <a:spcPct val="80000"/>
              </a:lnSpc>
              <a:spcBef>
                <a:spcPts val="0"/>
              </a:spcBef>
              <a:spcAft>
                <a:spcPts val="400"/>
              </a:spcAft>
              <a:buClr>
                <a:srgbClr val="253957"/>
              </a:buClr>
              <a:buSzPts val="2100"/>
              <a:tabLst>
                <a:tab pos="273050" algn="l"/>
              </a:tabLst>
            </a:pPr>
            <a:r>
              <a:rPr lang="ru-RU" sz="2000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Полевая верификация с помощью мобильного приложения</a:t>
            </a:r>
          </a:p>
          <a:p>
            <a:pPr marL="522287" indent="-342900">
              <a:lnSpc>
                <a:spcPct val="80000"/>
              </a:lnSpc>
              <a:spcBef>
                <a:spcPts val="0"/>
              </a:spcBef>
              <a:spcAft>
                <a:spcPts val="400"/>
              </a:spcAft>
              <a:buClr>
                <a:srgbClr val="253957"/>
              </a:buClr>
              <a:buSzPts val="2100"/>
              <a:tabLst>
                <a:tab pos="273050" algn="l"/>
              </a:tabLst>
            </a:pPr>
            <a:r>
              <a:rPr lang="ru-RU" sz="2000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Разработка картографических материалов </a:t>
            </a:r>
          </a:p>
          <a:p>
            <a:pPr marL="522287" indent="-342900">
              <a:lnSpc>
                <a:spcPct val="80000"/>
              </a:lnSpc>
              <a:spcBef>
                <a:spcPts val="0"/>
              </a:spcBef>
              <a:spcAft>
                <a:spcPts val="400"/>
              </a:spcAft>
              <a:buClr>
                <a:srgbClr val="253957"/>
              </a:buClr>
              <a:buSzPts val="2100"/>
              <a:tabLst>
                <a:tab pos="273050" algn="l"/>
              </a:tabLst>
            </a:pPr>
            <a:r>
              <a:rPr lang="ru-RU" sz="2000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Анализ текущей ситуации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410256" y="1958093"/>
            <a:ext cx="8848" cy="477270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/>
          <a:srcRect l="1120" t="40325" r="-1120" b="26137"/>
          <a:stretch/>
        </p:blipFill>
        <p:spPr>
          <a:xfrm>
            <a:off x="-355477" y="4719736"/>
            <a:ext cx="4661775" cy="3386224"/>
          </a:xfrm>
          <a:prstGeom prst="rect">
            <a:avLst/>
          </a:prstGeom>
        </p:spPr>
      </p:pic>
      <p:pic>
        <p:nvPicPr>
          <p:cNvPr id="17" name="Рисунок 16"/>
          <p:cNvPicPr/>
          <p:nvPr/>
        </p:nvPicPr>
        <p:blipFill>
          <a:blip r:embed="rId8"/>
          <a:stretch>
            <a:fillRect/>
          </a:stretch>
        </p:blipFill>
        <p:spPr>
          <a:xfrm>
            <a:off x="8492868" y="2168287"/>
            <a:ext cx="3509108" cy="24809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4" name="Google Shape;111;p4">
            <a:extLst>
              <a:ext uri="{FF2B5EF4-FFF2-40B4-BE49-F238E27FC236}">
                <a16:creationId xmlns:a16="http://schemas.microsoft.com/office/drawing/2014/main" id="{3B5CE0AA-2D79-4478-A8D0-D83991DFCA01}"/>
              </a:ext>
            </a:extLst>
          </p:cNvPr>
          <p:cNvSpPr txBox="1">
            <a:spLocks/>
          </p:cNvSpPr>
          <p:nvPr/>
        </p:nvSpPr>
        <p:spPr>
          <a:xfrm>
            <a:off x="352636" y="1928903"/>
            <a:ext cx="1181902" cy="45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Clr>
                <a:srgbClr val="253957"/>
              </a:buClr>
              <a:buSzPts val="2100"/>
              <a:buNone/>
            </a:pPr>
            <a:r>
              <a:rPr lang="ru-RU" sz="2400" b="1" u="sng" dirty="0" smtClean="0">
                <a:solidFill>
                  <a:srgbClr val="11154F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Задачи 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Clr>
                <a:srgbClr val="253957"/>
              </a:buClr>
              <a:buSzPts val="2100"/>
              <a:buNone/>
            </a:pPr>
            <a:endParaRPr lang="ru-RU" sz="2400" u="sng" dirty="0">
              <a:solidFill>
                <a:srgbClr val="11154F"/>
              </a:solidFill>
              <a:latin typeface="Arial Narrow" panose="020B0606020202030204" pitchFamily="34" charset="0"/>
              <a:ea typeface="Arial Narrow"/>
              <a:cs typeface="Arial Narrow"/>
              <a:sym typeface="Arial Narrow"/>
            </a:endParaRPr>
          </a:p>
        </p:txBody>
      </p:sp>
      <p:sp>
        <p:nvSpPr>
          <p:cNvPr id="27" name="Google Shape;111;p4">
            <a:extLst>
              <a:ext uri="{FF2B5EF4-FFF2-40B4-BE49-F238E27FC236}">
                <a16:creationId xmlns:a16="http://schemas.microsoft.com/office/drawing/2014/main" id="{3B5CE0AA-2D79-4478-A8D0-D83991DFCA01}"/>
              </a:ext>
            </a:extLst>
          </p:cNvPr>
          <p:cNvSpPr txBox="1">
            <a:spLocks/>
          </p:cNvSpPr>
          <p:nvPr/>
        </p:nvSpPr>
        <p:spPr>
          <a:xfrm>
            <a:off x="4576843" y="1928903"/>
            <a:ext cx="1694064" cy="45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Clr>
                <a:srgbClr val="253957"/>
              </a:buClr>
              <a:buSzPts val="2100"/>
              <a:buNone/>
            </a:pPr>
            <a:r>
              <a:rPr lang="ru-RU" sz="2400" b="1" u="sng" dirty="0" smtClean="0">
                <a:solidFill>
                  <a:srgbClr val="11154F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Результаты 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5107280" y="5710237"/>
            <a:ext cx="2467517" cy="522097"/>
            <a:chOff x="4727025" y="2470425"/>
            <a:chExt cx="2579574" cy="545807"/>
          </a:xfrm>
        </p:grpSpPr>
        <p:sp>
          <p:nvSpPr>
            <p:cNvPr id="21" name="Google Shape;111;p4">
              <a:extLst>
                <a:ext uri="{FF2B5EF4-FFF2-40B4-BE49-F238E27FC236}">
                  <a16:creationId xmlns:a16="http://schemas.microsoft.com/office/drawing/2014/main" id="{3B5CE0AA-2D79-4478-A8D0-D83991DFCA01}"/>
                </a:ext>
              </a:extLst>
            </p:cNvPr>
            <p:cNvSpPr txBox="1">
              <a:spLocks/>
            </p:cNvSpPr>
            <p:nvPr/>
          </p:nvSpPr>
          <p:spPr>
            <a:xfrm>
              <a:off x="4849382" y="2470425"/>
              <a:ext cx="2457217" cy="5458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1425" tIns="71425" rIns="71425" bIns="7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  <a:lvl2pPr marL="914400" marR="0" lvl="1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2pPr>
              <a:lvl3pPr marL="1371600" marR="0" lvl="2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3pPr>
              <a:lvl4pPr marL="1828800" marR="0" lvl="3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4pPr>
              <a:lvl5pPr marL="2286000" marR="0" lvl="4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5pPr>
              <a:lvl6pPr marL="2743200" marR="0" lvl="5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6pPr>
              <a:lvl7pPr marL="3200400" marR="0" lvl="6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7pPr>
              <a:lvl8pPr marL="3657600" marR="0" lvl="7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8pPr>
              <a:lvl9pPr marL="4114800" marR="0" lvl="8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9pPr>
            </a:lstStyle>
            <a:p>
              <a:pPr marL="179387" indent="0">
                <a:lnSpc>
                  <a:spcPct val="80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253957"/>
                </a:buClr>
                <a:buSzPts val="2100"/>
                <a:buNone/>
                <a:tabLst>
                  <a:tab pos="273050" algn="l"/>
                </a:tabLst>
              </a:pPr>
              <a:r>
                <a:rPr lang="ru-RU" sz="2000" b="1" cap="all" dirty="0" smtClean="0">
                  <a:solidFill>
                    <a:srgbClr val="002060"/>
                  </a:solidFill>
                  <a:latin typeface="Arial Narrow" panose="020B0606020202030204" pitchFamily="34" charset="0"/>
                  <a:ea typeface="Arial Narrow"/>
                  <a:cs typeface="Arial Narrow"/>
                  <a:sym typeface="Arial Narrow"/>
                </a:rPr>
                <a:t>База геоданных</a:t>
              </a:r>
            </a:p>
          </p:txBody>
        </p:sp>
        <p:sp>
          <p:nvSpPr>
            <p:cNvPr id="9" name="Овал 8"/>
            <p:cNvSpPr/>
            <p:nvPr/>
          </p:nvSpPr>
          <p:spPr>
            <a:xfrm>
              <a:off x="4727025" y="2499256"/>
              <a:ext cx="334536" cy="33453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cap="all" dirty="0" smtClean="0"/>
                <a:t>1</a:t>
              </a:r>
              <a:endParaRPr lang="ru-RU" b="1" cap="all" dirty="0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5117748" y="6123902"/>
            <a:ext cx="1679662" cy="522097"/>
            <a:chOff x="6951878" y="2479776"/>
            <a:chExt cx="1755940" cy="545807"/>
          </a:xfrm>
        </p:grpSpPr>
        <p:sp>
          <p:nvSpPr>
            <p:cNvPr id="29" name="Google Shape;111;p4">
              <a:extLst>
                <a:ext uri="{FF2B5EF4-FFF2-40B4-BE49-F238E27FC236}">
                  <a16:creationId xmlns:a16="http://schemas.microsoft.com/office/drawing/2014/main" id="{3B5CE0AA-2D79-4478-A8D0-D83991DFCA01}"/>
                </a:ext>
              </a:extLst>
            </p:cNvPr>
            <p:cNvSpPr txBox="1">
              <a:spLocks/>
            </p:cNvSpPr>
            <p:nvPr/>
          </p:nvSpPr>
          <p:spPr>
            <a:xfrm>
              <a:off x="7099925" y="2479776"/>
              <a:ext cx="1607893" cy="5458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1425" tIns="71425" rIns="71425" bIns="7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  <a:lvl2pPr marL="914400" marR="0" lvl="1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2pPr>
              <a:lvl3pPr marL="1371600" marR="0" lvl="2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3pPr>
              <a:lvl4pPr marL="1828800" marR="0" lvl="3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4pPr>
              <a:lvl5pPr marL="2286000" marR="0" lvl="4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5pPr>
              <a:lvl6pPr marL="2743200" marR="0" lvl="5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6pPr>
              <a:lvl7pPr marL="3200400" marR="0" lvl="6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7pPr>
              <a:lvl8pPr marL="3657600" marR="0" lvl="7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8pPr>
              <a:lvl9pPr marL="4114800" marR="0" lvl="8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9pPr>
            </a:lstStyle>
            <a:p>
              <a:pPr marL="179387" indent="0">
                <a:lnSpc>
                  <a:spcPct val="80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253957"/>
                </a:buClr>
                <a:buSzPts val="2100"/>
                <a:buNone/>
                <a:tabLst>
                  <a:tab pos="273050" algn="l"/>
                </a:tabLst>
              </a:pPr>
              <a:r>
                <a:rPr lang="ru-RU" sz="2000" b="1" cap="all" dirty="0" smtClean="0">
                  <a:solidFill>
                    <a:srgbClr val="002060"/>
                  </a:solidFill>
                  <a:latin typeface="Arial Narrow" panose="020B0606020202030204" pitchFamily="34" charset="0"/>
                  <a:ea typeface="Arial Narrow"/>
                  <a:cs typeface="Arial Narrow"/>
                  <a:sym typeface="Arial Narrow"/>
                </a:rPr>
                <a:t>Карты</a:t>
              </a:r>
            </a:p>
          </p:txBody>
        </p:sp>
        <p:sp>
          <p:nvSpPr>
            <p:cNvPr id="31" name="Овал 30"/>
            <p:cNvSpPr/>
            <p:nvPr/>
          </p:nvSpPr>
          <p:spPr>
            <a:xfrm>
              <a:off x="6951878" y="2500083"/>
              <a:ext cx="334536" cy="33453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cap="all" dirty="0" smtClean="0"/>
                <a:t>2</a:t>
              </a:r>
              <a:endParaRPr lang="ru-RU" b="1" cap="all" dirty="0"/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5107280" y="6535189"/>
            <a:ext cx="4015020" cy="531154"/>
            <a:chOff x="4576843" y="6408248"/>
            <a:chExt cx="4197352" cy="555275"/>
          </a:xfrm>
        </p:grpSpPr>
        <p:sp>
          <p:nvSpPr>
            <p:cNvPr id="19" name="Google Shape;111;p4">
              <a:extLst>
                <a:ext uri="{FF2B5EF4-FFF2-40B4-BE49-F238E27FC236}">
                  <a16:creationId xmlns:a16="http://schemas.microsoft.com/office/drawing/2014/main" id="{3B5CE0AA-2D79-4478-A8D0-D83991DFCA01}"/>
                </a:ext>
              </a:extLst>
            </p:cNvPr>
            <p:cNvSpPr txBox="1">
              <a:spLocks/>
            </p:cNvSpPr>
            <p:nvPr/>
          </p:nvSpPr>
          <p:spPr>
            <a:xfrm>
              <a:off x="4716575" y="6417716"/>
              <a:ext cx="4057620" cy="5458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1425" tIns="71425" rIns="71425" bIns="7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  <a:lvl2pPr marL="914400" marR="0" lvl="1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2pPr>
              <a:lvl3pPr marL="1371600" marR="0" lvl="2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3pPr>
              <a:lvl4pPr marL="1828800" marR="0" lvl="3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4pPr>
              <a:lvl5pPr marL="2286000" marR="0" lvl="4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5pPr>
              <a:lvl6pPr marL="2743200" marR="0" lvl="5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6pPr>
              <a:lvl7pPr marL="3200400" marR="0" lvl="6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7pPr>
              <a:lvl8pPr marL="3657600" marR="0" lvl="7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8pPr>
              <a:lvl9pPr marL="4114800" marR="0" lvl="8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9pPr>
            </a:lstStyle>
            <a:p>
              <a:pPr marL="179387" indent="0">
                <a:lnSpc>
                  <a:spcPct val="80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253957"/>
                </a:buClr>
                <a:buSzPts val="2100"/>
                <a:buNone/>
                <a:tabLst>
                  <a:tab pos="273050" algn="l"/>
                </a:tabLst>
              </a:pPr>
              <a:r>
                <a:rPr lang="ru-RU" sz="2000" b="1" cap="all" dirty="0" smtClean="0">
                  <a:solidFill>
                    <a:srgbClr val="002060"/>
                  </a:solidFill>
                  <a:latin typeface="Arial Narrow" panose="020B0606020202030204" pitchFamily="34" charset="0"/>
                  <a:ea typeface="Arial Narrow"/>
                  <a:cs typeface="Arial Narrow"/>
                  <a:sym typeface="Arial Narrow"/>
                </a:rPr>
                <a:t>Текст отчета</a:t>
              </a:r>
            </a:p>
          </p:txBody>
        </p:sp>
        <p:sp>
          <p:nvSpPr>
            <p:cNvPr id="32" name="Овал 31"/>
            <p:cNvSpPr/>
            <p:nvPr/>
          </p:nvSpPr>
          <p:spPr>
            <a:xfrm>
              <a:off x="4576843" y="6408248"/>
              <a:ext cx="334536" cy="33453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cap="all" dirty="0" smtClean="0"/>
                <a:t>3</a:t>
              </a:r>
              <a:endParaRPr lang="ru-RU" b="1" cap="all" dirty="0"/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10270339" y="717022"/>
            <a:ext cx="1739239" cy="1211881"/>
            <a:chOff x="10270339" y="717022"/>
            <a:chExt cx="1739239" cy="1211881"/>
          </a:xfrm>
        </p:grpSpPr>
        <p:pic>
          <p:nvPicPr>
            <p:cNvPr id="2050" name="Picture 2" descr="Smart Urban Nature Laboratory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0339" y="1178687"/>
              <a:ext cx="1739239" cy="750216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3" name="TextBox 22"/>
            <p:cNvSpPr txBox="1"/>
            <p:nvPr/>
          </p:nvSpPr>
          <p:spPr>
            <a:xfrm>
              <a:off x="10270339" y="717022"/>
              <a:ext cx="173923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253957"/>
                  </a:solidFill>
                  <a:latin typeface="Arial Narrow" panose="020B0606020202030204" pitchFamily="34" charset="0"/>
                </a:rPr>
                <a:t>Партнер:</a:t>
              </a:r>
              <a:endParaRPr lang="ru-RU" sz="2400" b="1" dirty="0">
                <a:solidFill>
                  <a:srgbClr val="253957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28" name="Google Shape;98;p3"/>
          <p:cNvSpPr txBox="1"/>
          <p:nvPr/>
        </p:nvSpPr>
        <p:spPr>
          <a:xfrm>
            <a:off x="1975410" y="534465"/>
            <a:ext cx="9962364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 Narrow"/>
              <a:buNone/>
            </a:pPr>
            <a:r>
              <a:rPr lang="ru-RU" sz="3200" dirty="0" smtClean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Прикладные исследования и проектные работы</a:t>
            </a:r>
            <a:endParaRPr sz="3200" b="0" i="0" u="none" strike="noStrike" cap="none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20273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080167" y="2164987"/>
            <a:ext cx="7986729" cy="4693013"/>
          </a:xfrm>
          <a:prstGeom prst="hexagon">
            <a:avLst/>
          </a:prstGeom>
        </p:spPr>
      </p:pic>
      <p:cxnSp>
        <p:nvCxnSpPr>
          <p:cNvPr id="94" name="Google Shape;94;p3"/>
          <p:cNvCxnSpPr/>
          <p:nvPr/>
        </p:nvCxnSpPr>
        <p:spPr>
          <a:xfrm>
            <a:off x="600533" y="1107281"/>
            <a:ext cx="10753187" cy="1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95" name="Google Shape;95;p3"/>
          <p:cNvSpPr txBox="1"/>
          <p:nvPr/>
        </p:nvSpPr>
        <p:spPr>
          <a:xfrm>
            <a:off x="5669372" y="471182"/>
            <a:ext cx="5683208" cy="25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200"/>
              <a:buFont typeface="Arial Narrow"/>
              <a:buNone/>
            </a:pPr>
            <a:r>
              <a:rPr lang="ru-RU" sz="1200" b="0" i="0" u="none" strike="noStrike" cap="none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Факультет географии и геоинформационных технологий</a:t>
            </a:r>
            <a:endParaRPr/>
          </a:p>
        </p:txBody>
      </p:sp>
      <p:pic>
        <p:nvPicPr>
          <p:cNvPr id="96" name="Google Shape;96;p3" descr="Изображе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303" y="293090"/>
            <a:ext cx="599790" cy="59979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11;p4">
            <a:extLst>
              <a:ext uri="{FF2B5EF4-FFF2-40B4-BE49-F238E27FC236}">
                <a16:creationId xmlns:a16="http://schemas.microsoft.com/office/drawing/2014/main" id="{3B5CE0AA-2D79-4478-A8D0-D83991DFCA01}"/>
              </a:ext>
            </a:extLst>
          </p:cNvPr>
          <p:cNvSpPr txBox="1">
            <a:spLocks/>
          </p:cNvSpPr>
          <p:nvPr/>
        </p:nvSpPr>
        <p:spPr>
          <a:xfrm>
            <a:off x="4115439" y="1195023"/>
            <a:ext cx="7237141" cy="87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spcAft>
                <a:spcPts val="1200"/>
              </a:spcAft>
              <a:buClr>
                <a:srgbClr val="253957"/>
              </a:buClr>
              <a:buSzPts val="2100"/>
              <a:buFont typeface="Helvetica Neue Light"/>
              <a:buNone/>
              <a:defRPr sz="280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</a:defRPr>
            </a:lvl1pPr>
            <a:lvl2pPr marL="9144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2pPr>
            <a:lvl3pPr marL="13716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3pPr>
            <a:lvl4pPr marL="18288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4pPr>
            <a:lvl5pPr marL="22860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5pPr>
            <a:lvl6pPr marL="27432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6pPr>
            <a:lvl7pPr marL="32004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7pPr>
            <a:lvl8pPr marL="36576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8pPr>
            <a:lvl9pPr marL="41148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9pPr>
          </a:lstStyle>
          <a:p>
            <a:pPr>
              <a:lnSpc>
                <a:spcPct val="80000"/>
              </a:lnSpc>
            </a:pPr>
            <a:r>
              <a:rPr lang="ru-RU" b="1" cap="all" dirty="0" err="1" smtClean="0">
                <a:sym typeface="Arial Narrow"/>
              </a:rPr>
              <a:t>ФОРМИРОВАНИе</a:t>
            </a:r>
            <a:r>
              <a:rPr lang="ru-RU" b="1" cap="all" dirty="0" smtClean="0">
                <a:sym typeface="Arial Narrow"/>
              </a:rPr>
              <a:t> </a:t>
            </a:r>
            <a:r>
              <a:rPr lang="ru-RU" b="1" cap="all" dirty="0">
                <a:sym typeface="Arial Narrow"/>
              </a:rPr>
              <a:t>БАЗЫ ДАННЫХ И НАБОРА КАРТОСХЕМ, ХАРАКТЕРИЗУЮЩИХ </a:t>
            </a:r>
            <a:r>
              <a:rPr lang="ru-RU" b="1" cap="all" dirty="0" smtClean="0">
                <a:sym typeface="Arial Narrow"/>
              </a:rPr>
              <a:t>ЛПК ДВФО</a:t>
            </a:r>
            <a:endParaRPr lang="ru-RU" b="1" cap="all" dirty="0">
              <a:sym typeface="Arial Narrow"/>
            </a:endParaRPr>
          </a:p>
        </p:txBody>
      </p:sp>
      <p:sp>
        <p:nvSpPr>
          <p:cNvPr id="15" name="Google Shape;111;p4">
            <a:extLst>
              <a:ext uri="{FF2B5EF4-FFF2-40B4-BE49-F238E27FC236}">
                <a16:creationId xmlns:a16="http://schemas.microsoft.com/office/drawing/2014/main" id="{3B5CE0AA-2D79-4478-A8D0-D83991DFCA01}"/>
              </a:ext>
            </a:extLst>
          </p:cNvPr>
          <p:cNvSpPr txBox="1">
            <a:spLocks/>
          </p:cNvSpPr>
          <p:nvPr/>
        </p:nvSpPr>
        <p:spPr>
          <a:xfrm>
            <a:off x="4136720" y="2531117"/>
            <a:ext cx="7032399" cy="663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273050" indent="-2730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ts val="2100"/>
              <a:buFont typeface="Arial Narrow" panose="020B0606020202030204" pitchFamily="34" charset="0"/>
              <a:buChar char="▲"/>
            </a:pPr>
            <a:r>
              <a:rPr lang="ru-RU" sz="2800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Проектирование схемы базы геоданных</a:t>
            </a:r>
            <a:endParaRPr lang="ru-RU" sz="2800" dirty="0">
              <a:solidFill>
                <a:srgbClr val="002060"/>
              </a:solidFill>
              <a:latin typeface="Arial Narrow" panose="020B0606020202030204" pitchFamily="34" charset="0"/>
              <a:ea typeface="Arial Narrow"/>
              <a:cs typeface="Arial Narrow"/>
              <a:sym typeface="Arial Narrow"/>
            </a:endParaRPr>
          </a:p>
        </p:txBody>
      </p:sp>
      <p:sp>
        <p:nvSpPr>
          <p:cNvPr id="17" name="Google Shape;111;p4">
            <a:extLst>
              <a:ext uri="{FF2B5EF4-FFF2-40B4-BE49-F238E27FC236}">
                <a16:creationId xmlns:a16="http://schemas.microsoft.com/office/drawing/2014/main" id="{3B5CE0AA-2D79-4478-A8D0-D83991DFCA01}"/>
              </a:ext>
            </a:extLst>
          </p:cNvPr>
          <p:cNvSpPr txBox="1">
            <a:spLocks/>
          </p:cNvSpPr>
          <p:nvPr/>
        </p:nvSpPr>
        <p:spPr>
          <a:xfrm>
            <a:off x="4776477" y="4809662"/>
            <a:ext cx="7055852" cy="1217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273050" indent="-2730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ts val="2100"/>
              <a:buFont typeface="Arial Narrow" panose="020B0606020202030204" pitchFamily="34" charset="0"/>
              <a:buChar char="▲"/>
            </a:pPr>
            <a:r>
              <a:rPr lang="ru-RU" sz="2800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Разработка анкеты для оценки использования БПЛА на предприятиях</a:t>
            </a:r>
            <a:endParaRPr lang="ru-RU" sz="2800" dirty="0">
              <a:solidFill>
                <a:srgbClr val="002060"/>
              </a:solidFill>
              <a:latin typeface="Arial Narrow" panose="020B0606020202030204" pitchFamily="34" charset="0"/>
              <a:ea typeface="Arial Narrow"/>
              <a:cs typeface="Arial Narrow"/>
              <a:sym typeface="Arial Narrow"/>
            </a:endParaRPr>
          </a:p>
        </p:txBody>
      </p:sp>
      <p:pic>
        <p:nvPicPr>
          <p:cNvPr id="6146" name="Picture 2" descr="Файл:Логотип Министерства промышленности и торговли РФ.png — Википеди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61" y="1272177"/>
            <a:ext cx="2881151" cy="53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111;p4">
            <a:extLst>
              <a:ext uri="{FF2B5EF4-FFF2-40B4-BE49-F238E27FC236}">
                <a16:creationId xmlns:a16="http://schemas.microsoft.com/office/drawing/2014/main" id="{3B5CE0AA-2D79-4478-A8D0-D83991DFCA01}"/>
              </a:ext>
            </a:extLst>
          </p:cNvPr>
          <p:cNvSpPr txBox="1">
            <a:spLocks/>
          </p:cNvSpPr>
          <p:nvPr/>
        </p:nvSpPr>
        <p:spPr>
          <a:xfrm>
            <a:off x="4776477" y="3344488"/>
            <a:ext cx="6959537" cy="6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273050" indent="-2730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ts val="2100"/>
              <a:buFont typeface="Arial Narrow" panose="020B0606020202030204" pitchFamily="34" charset="0"/>
              <a:buChar char="▲"/>
            </a:pPr>
            <a:r>
              <a:rPr lang="ru-RU" sz="2800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Подготовка статичной </a:t>
            </a:r>
            <a:r>
              <a:rPr lang="ru-RU" sz="2800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геоинфографики</a:t>
            </a:r>
            <a:endParaRPr lang="ru-RU" sz="2800" dirty="0">
              <a:solidFill>
                <a:srgbClr val="002060"/>
              </a:solidFill>
              <a:latin typeface="Arial Narrow" panose="020B0606020202030204" pitchFamily="34" charset="0"/>
              <a:ea typeface="Arial Narrow"/>
              <a:cs typeface="Arial Narrow"/>
              <a:sym typeface="Arial Narrow"/>
            </a:endParaRPr>
          </a:p>
        </p:txBody>
      </p:sp>
      <p:sp>
        <p:nvSpPr>
          <p:cNvPr id="13" name="Google Shape;111;p4">
            <a:extLst>
              <a:ext uri="{FF2B5EF4-FFF2-40B4-BE49-F238E27FC236}">
                <a16:creationId xmlns:a16="http://schemas.microsoft.com/office/drawing/2014/main" id="{3B5CE0AA-2D79-4478-A8D0-D83991DFCA01}"/>
              </a:ext>
            </a:extLst>
          </p:cNvPr>
          <p:cNvSpPr txBox="1">
            <a:spLocks/>
          </p:cNvSpPr>
          <p:nvPr/>
        </p:nvSpPr>
        <p:spPr>
          <a:xfrm>
            <a:off x="5256227" y="4117817"/>
            <a:ext cx="6096353" cy="70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273050" indent="-2730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ts val="2100"/>
              <a:buFont typeface="Arial Narrow" panose="020B0606020202030204" pitchFamily="34" charset="0"/>
              <a:buChar char="▲"/>
            </a:pPr>
            <a:r>
              <a:rPr lang="ru-RU" sz="2800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Интеграция с ГИСП заказчика</a:t>
            </a:r>
            <a:endParaRPr lang="ru-RU" sz="2800" dirty="0">
              <a:solidFill>
                <a:srgbClr val="002060"/>
              </a:solidFill>
              <a:latin typeface="Arial Narrow" panose="020B0606020202030204" pitchFamily="34" charset="0"/>
              <a:ea typeface="Arial Narrow"/>
              <a:cs typeface="Arial Narrow"/>
              <a:sym typeface="Arial Narrow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25769" y="5814721"/>
            <a:ext cx="9404816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273050" indent="-273050">
              <a:spcAft>
                <a:spcPts val="1200"/>
              </a:spcAft>
              <a:buClr>
                <a:schemeClr val="accent2"/>
              </a:buClr>
              <a:buSzPts val="2100"/>
              <a:buFont typeface="Arial Narrow" panose="020B0606020202030204" pitchFamily="34" charset="0"/>
              <a:buChar char="▲"/>
            </a:pPr>
            <a:r>
              <a:rPr lang="ru-RU" sz="2800" dirty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</a:rPr>
              <a:t>Оценка фактического уровня и потенциала применения современных цифровых технологий в ЛПК ДВФО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214" y="6430480"/>
            <a:ext cx="24785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Photo by </a:t>
            </a:r>
            <a:r>
              <a:rPr lang="en-US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Egor</a:t>
            </a:r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Myznik</a:t>
            </a:r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on </a:t>
            </a:r>
            <a:r>
              <a:rPr lang="en-US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Unsplash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Google Shape;98;p3"/>
          <p:cNvSpPr txBox="1"/>
          <p:nvPr/>
        </p:nvSpPr>
        <p:spPr>
          <a:xfrm>
            <a:off x="1975410" y="534465"/>
            <a:ext cx="9962364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 Narrow"/>
              <a:buNone/>
            </a:pPr>
            <a:r>
              <a:rPr lang="ru-RU" sz="3200" dirty="0" smtClean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Прикладные исследования и проектные работы</a:t>
            </a:r>
            <a:endParaRPr sz="3200" b="0" i="0" u="none" strike="noStrike" cap="none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38005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кругленный прямоугольник 20"/>
          <p:cNvSpPr/>
          <p:nvPr/>
        </p:nvSpPr>
        <p:spPr>
          <a:xfrm>
            <a:off x="8828690" y="2393026"/>
            <a:ext cx="2523890" cy="86476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330852" y="5075366"/>
            <a:ext cx="3636892" cy="1166566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4770" y="3145968"/>
            <a:ext cx="3820287" cy="1311861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4" name="Google Shape;94;p3"/>
          <p:cNvCxnSpPr/>
          <p:nvPr/>
        </p:nvCxnSpPr>
        <p:spPr>
          <a:xfrm>
            <a:off x="600533" y="1107281"/>
            <a:ext cx="10753187" cy="1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95" name="Google Shape;95;p3"/>
          <p:cNvSpPr txBox="1"/>
          <p:nvPr/>
        </p:nvSpPr>
        <p:spPr>
          <a:xfrm>
            <a:off x="5669372" y="471182"/>
            <a:ext cx="5683208" cy="25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200"/>
              <a:buFont typeface="Arial Narrow"/>
              <a:buNone/>
            </a:pPr>
            <a:r>
              <a:rPr lang="ru-RU" sz="1200" b="0" i="0" u="none" strike="noStrike" cap="none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Факультет географии и геоинформационных технологий</a:t>
            </a:r>
            <a:endParaRPr/>
          </a:p>
        </p:txBody>
      </p:sp>
      <p:pic>
        <p:nvPicPr>
          <p:cNvPr id="96" name="Google Shape;96;p3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3303" y="293090"/>
            <a:ext cx="599790" cy="59979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11;p4">
            <a:extLst>
              <a:ext uri="{FF2B5EF4-FFF2-40B4-BE49-F238E27FC236}">
                <a16:creationId xmlns:a16="http://schemas.microsoft.com/office/drawing/2014/main" id="{3B5CE0AA-2D79-4478-A8D0-D83991DFCA01}"/>
              </a:ext>
            </a:extLst>
          </p:cNvPr>
          <p:cNvSpPr txBox="1">
            <a:spLocks/>
          </p:cNvSpPr>
          <p:nvPr/>
        </p:nvSpPr>
        <p:spPr>
          <a:xfrm>
            <a:off x="142113" y="1513384"/>
            <a:ext cx="3820287" cy="4571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179387" indent="0" algn="ctr">
              <a:lnSpc>
                <a:spcPct val="80000"/>
              </a:lnSpc>
              <a:spcBef>
                <a:spcPts val="0"/>
              </a:spcBef>
              <a:spcAft>
                <a:spcPts val="400"/>
              </a:spcAft>
              <a:buClr>
                <a:srgbClr val="253957"/>
              </a:buClr>
              <a:buSzPts val="2100"/>
              <a:buNone/>
              <a:tabLst>
                <a:tab pos="273050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«Зеркальная лаборатория»  </a:t>
            </a:r>
            <a:br>
              <a:rPr lang="ru-RU" sz="2400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</a:br>
            <a:r>
              <a:rPr lang="ru-RU" sz="24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НИУ ВШЭ </a:t>
            </a:r>
            <a:r>
              <a:rPr lang="ru-RU" sz="2400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(Институт аграрных исследований</a:t>
            </a:r>
            <a:br>
              <a:rPr lang="ru-RU" sz="2400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</a:br>
            <a:r>
              <a:rPr lang="ru-RU" sz="2400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 + ФГГТ) и </a:t>
            </a:r>
            <a:r>
              <a:rPr lang="ru-RU" sz="24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СГАУ</a:t>
            </a:r>
          </a:p>
          <a:p>
            <a:pPr marL="179387" indent="0" algn="ctr">
              <a:lnSpc>
                <a:spcPct val="80000"/>
              </a:lnSpc>
              <a:spcBef>
                <a:spcPts val="0"/>
              </a:spcBef>
              <a:spcAft>
                <a:spcPts val="400"/>
              </a:spcAft>
              <a:buClr>
                <a:srgbClr val="253957"/>
              </a:buClr>
              <a:buSzPts val="2100"/>
              <a:buNone/>
              <a:tabLst>
                <a:tab pos="273050" algn="l"/>
              </a:tabLst>
            </a:pPr>
            <a:endParaRPr lang="ru-RU" sz="2400" b="1" dirty="0" smtClean="0">
              <a:solidFill>
                <a:srgbClr val="C00000"/>
              </a:solidFill>
              <a:latin typeface="Arial Narrow" panose="020B0606020202030204" pitchFamily="34" charset="0"/>
              <a:ea typeface="Arial Narrow"/>
              <a:cs typeface="Arial Narrow"/>
              <a:sym typeface="Arial Narrow"/>
            </a:endParaRPr>
          </a:p>
          <a:p>
            <a:pPr marL="109538" indent="0" algn="ctr">
              <a:spcBef>
                <a:spcPts val="0"/>
              </a:spcBef>
              <a:buClr>
                <a:srgbClr val="253957"/>
              </a:buClr>
              <a:buSzPts val="2600"/>
              <a:buNone/>
            </a:pPr>
            <a:r>
              <a:rPr lang="ru-RU" sz="2000" kern="1200" dirty="0" smtClean="0">
                <a:solidFill>
                  <a:schemeClr val="bg1"/>
                </a:solidFill>
                <a:latin typeface="Bahnschrift Condensed" panose="020B0502040204020203" pitchFamily="34" charset="0"/>
                <a:cs typeface="Segoe UI Semibold" panose="020B0702040204020203" pitchFamily="34" charset="0"/>
              </a:rPr>
              <a:t>Пространственный </a:t>
            </a:r>
            <a:r>
              <a:rPr lang="ru-RU" sz="2000" kern="1200" dirty="0">
                <a:solidFill>
                  <a:schemeClr val="bg1"/>
                </a:solidFill>
                <a:latin typeface="Bahnschrift Condensed" panose="020B0502040204020203" pitchFamily="34" charset="0"/>
                <a:cs typeface="Segoe UI Semibold" panose="020B0702040204020203" pitchFamily="34" charset="0"/>
              </a:rPr>
              <a:t>анализ как ключевой инструмент управления сельским развитием в регионе: принципы, методы, практические </a:t>
            </a:r>
            <a:r>
              <a:rPr lang="ru-RU" sz="2000" kern="1200" dirty="0" smtClean="0">
                <a:solidFill>
                  <a:schemeClr val="bg1"/>
                </a:solidFill>
                <a:latin typeface="Bahnschrift Condensed" panose="020B0502040204020203" pitchFamily="34" charset="0"/>
                <a:cs typeface="Segoe UI Semibold" panose="020B0702040204020203" pitchFamily="34" charset="0"/>
              </a:rPr>
              <a:t>рекомендации</a:t>
            </a:r>
          </a:p>
          <a:p>
            <a:pPr marL="109538" indent="0" algn="ctr">
              <a:spcBef>
                <a:spcPts val="0"/>
              </a:spcBef>
              <a:buClr>
                <a:srgbClr val="253957"/>
              </a:buClr>
              <a:buSzPts val="2600"/>
              <a:buNone/>
            </a:pPr>
            <a:endParaRPr lang="ru-RU" sz="2000" kern="1200" dirty="0" smtClean="0">
              <a:solidFill>
                <a:schemeClr val="accent1">
                  <a:lumMod val="50000"/>
                </a:schemeClr>
              </a:solidFill>
              <a:latin typeface="Bahnschrift Condensed" panose="020B0502040204020203" pitchFamily="34" charset="0"/>
              <a:cs typeface="Segoe UI Semibold" panose="020B0702040204020203" pitchFamily="34" charset="0"/>
            </a:endParaRPr>
          </a:p>
          <a:p>
            <a:pPr>
              <a:spcBef>
                <a:spcPts val="0"/>
              </a:spcBef>
              <a:buClr>
                <a:srgbClr val="253957"/>
              </a:buClr>
              <a:buSzPct val="80000"/>
            </a:pPr>
            <a:r>
              <a:rPr lang="ru-RU" sz="2000" kern="1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Segoe UI Semibold" panose="020B0702040204020203" pitchFamily="34" charset="0"/>
              </a:rPr>
              <a:t>Обучение основам ГИС</a:t>
            </a:r>
          </a:p>
          <a:p>
            <a:pPr>
              <a:spcBef>
                <a:spcPts val="0"/>
              </a:spcBef>
              <a:buClr>
                <a:srgbClr val="253957"/>
              </a:buClr>
              <a:buSzPct val="80000"/>
            </a:pPr>
            <a:r>
              <a:rPr lang="ru-RU" sz="2000" kern="1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Segoe UI Semibold" panose="020B0702040204020203" pitchFamily="34" charset="0"/>
              </a:rPr>
              <a:t>Создание базы геоданных</a:t>
            </a:r>
          </a:p>
          <a:p>
            <a:pPr>
              <a:spcBef>
                <a:spcPts val="0"/>
              </a:spcBef>
              <a:buClr>
                <a:srgbClr val="253957"/>
              </a:buClr>
              <a:buSzPct val="80000"/>
            </a:pPr>
            <a:r>
              <a:rPr lang="ru-RU" sz="2000" kern="1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Segoe UI Semibold" panose="020B0702040204020203" pitchFamily="34" charset="0"/>
              </a:rPr>
              <a:t>Полевые исследования</a:t>
            </a:r>
          </a:p>
          <a:p>
            <a:pPr>
              <a:buClr>
                <a:srgbClr val="253957"/>
              </a:buClr>
              <a:buSzPts val="2600"/>
            </a:pPr>
            <a:endParaRPr lang="ru-RU" sz="2000" kern="1200" dirty="0">
              <a:solidFill>
                <a:schemeClr val="accent1">
                  <a:lumMod val="50000"/>
                </a:schemeClr>
              </a:solidFill>
              <a:latin typeface="Bahnschrift Condensed" panose="020B05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Google Shape;111;p4">
            <a:extLst>
              <a:ext uri="{FF2B5EF4-FFF2-40B4-BE49-F238E27FC236}">
                <a16:creationId xmlns:a16="http://schemas.microsoft.com/office/drawing/2014/main" id="{3B5CE0AA-2D79-4478-A8D0-D83991DFCA01}"/>
              </a:ext>
            </a:extLst>
          </p:cNvPr>
          <p:cNvSpPr txBox="1">
            <a:spLocks/>
          </p:cNvSpPr>
          <p:nvPr/>
        </p:nvSpPr>
        <p:spPr>
          <a:xfrm>
            <a:off x="4164084" y="1513383"/>
            <a:ext cx="3773264" cy="4571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179387" indent="0" algn="ctr">
              <a:lnSpc>
                <a:spcPct val="80000"/>
              </a:lnSpc>
              <a:spcBef>
                <a:spcPts val="0"/>
              </a:spcBef>
              <a:spcAft>
                <a:spcPts val="400"/>
              </a:spcAft>
              <a:buClr>
                <a:srgbClr val="253957"/>
              </a:buClr>
              <a:buSzPts val="2100"/>
              <a:buNone/>
              <a:tabLst>
                <a:tab pos="273050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Стратегический проект </a:t>
            </a:r>
            <a:br>
              <a:rPr lang="ru-RU" sz="2400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</a:br>
            <a:r>
              <a:rPr lang="ru-RU" sz="24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«Доказательная </a:t>
            </a:r>
            <a:r>
              <a:rPr lang="ru-RU" sz="24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урбанистика</a:t>
            </a:r>
            <a:r>
              <a:rPr lang="ru-RU" sz="24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»</a:t>
            </a:r>
          </a:p>
          <a:p>
            <a:pPr marL="179387" indent="0" algn="ctr">
              <a:lnSpc>
                <a:spcPct val="80000"/>
              </a:lnSpc>
              <a:spcBef>
                <a:spcPts val="0"/>
              </a:spcBef>
              <a:spcAft>
                <a:spcPts val="400"/>
              </a:spcAft>
              <a:buClr>
                <a:srgbClr val="253957"/>
              </a:buClr>
              <a:buSzPts val="2100"/>
              <a:buNone/>
              <a:tabLst>
                <a:tab pos="273050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(под руководством ФГРР)</a:t>
            </a:r>
          </a:p>
          <a:p>
            <a:pPr marL="179387" indent="0" algn="ctr">
              <a:lnSpc>
                <a:spcPct val="80000"/>
              </a:lnSpc>
              <a:spcBef>
                <a:spcPts val="0"/>
              </a:spcBef>
              <a:spcAft>
                <a:spcPts val="400"/>
              </a:spcAft>
              <a:buClr>
                <a:srgbClr val="253957"/>
              </a:buClr>
              <a:buSzPts val="2100"/>
              <a:buNone/>
              <a:tabLst>
                <a:tab pos="273050" algn="l"/>
              </a:tabLst>
            </a:pPr>
            <a:endParaRPr lang="ru-RU" sz="2000" dirty="0" smtClean="0">
              <a:solidFill>
                <a:srgbClr val="002060"/>
              </a:solidFill>
              <a:latin typeface="Arial Narrow" panose="020B0606020202030204" pitchFamily="34" charset="0"/>
              <a:ea typeface="Arial Narrow"/>
              <a:cs typeface="Arial Narrow"/>
              <a:sym typeface="Arial Narrow"/>
            </a:endParaRPr>
          </a:p>
          <a:p>
            <a:pPr>
              <a:spcBef>
                <a:spcPts val="0"/>
              </a:spcBef>
              <a:buClr>
                <a:srgbClr val="253957"/>
              </a:buClr>
              <a:buSzPct val="80000"/>
            </a:pPr>
            <a:r>
              <a:rPr lang="ru-RU" sz="2000" kern="1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Segoe UI Semibold" panose="020B0702040204020203" pitchFamily="34" charset="0"/>
              </a:rPr>
              <a:t>Оценка требований к источникам геоданных (полнота, достоверность, цена)</a:t>
            </a:r>
          </a:p>
          <a:p>
            <a:pPr>
              <a:spcBef>
                <a:spcPts val="0"/>
              </a:spcBef>
              <a:buClr>
                <a:srgbClr val="253957"/>
              </a:buClr>
              <a:buSzPct val="80000"/>
            </a:pPr>
            <a:r>
              <a:rPr lang="ru-RU" sz="2000" kern="1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Segoe UI Semibold" panose="020B0702040204020203" pitchFamily="34" charset="0"/>
              </a:rPr>
              <a:t>Разработка моделей пространственного анализа</a:t>
            </a:r>
            <a:endParaRPr lang="ru-RU" sz="2000" kern="1200" dirty="0" smtClean="0">
              <a:solidFill>
                <a:schemeClr val="bg1"/>
              </a:solidFill>
              <a:latin typeface="Bahnschrift Condensed" panose="020B0502040204020203" pitchFamily="34" charset="0"/>
              <a:cs typeface="Segoe UI Semibold" panose="020B0702040204020203" pitchFamily="34" charset="0"/>
              <a:sym typeface="Arial Narrow"/>
            </a:endParaRPr>
          </a:p>
          <a:p>
            <a:pPr marL="179387" indent="0" algn="ctr">
              <a:lnSpc>
                <a:spcPct val="80000"/>
              </a:lnSpc>
              <a:spcBef>
                <a:spcPts val="0"/>
              </a:spcBef>
              <a:spcAft>
                <a:spcPts val="400"/>
              </a:spcAft>
              <a:buClr>
                <a:srgbClr val="253957"/>
              </a:buClr>
              <a:buSzPts val="2100"/>
              <a:buNone/>
              <a:tabLst>
                <a:tab pos="273050" algn="l"/>
              </a:tabLst>
            </a:pPr>
            <a:endParaRPr lang="ru-RU" sz="2000" kern="1200" dirty="0">
              <a:solidFill>
                <a:schemeClr val="bg1"/>
              </a:solidFill>
              <a:latin typeface="Bahnschrift Condensed" panose="020B0502040204020203" pitchFamily="34" charset="0"/>
              <a:cs typeface="Segoe UI Semibold" panose="020B0702040204020203" pitchFamily="34" charset="0"/>
              <a:sym typeface="Arial Narrow"/>
            </a:endParaRPr>
          </a:p>
          <a:p>
            <a:pPr marL="179387" indent="0" algn="ctr">
              <a:lnSpc>
                <a:spcPct val="80000"/>
              </a:lnSpc>
              <a:spcBef>
                <a:spcPts val="0"/>
              </a:spcBef>
              <a:spcAft>
                <a:spcPts val="400"/>
              </a:spcAft>
              <a:buClr>
                <a:srgbClr val="253957"/>
              </a:buClr>
              <a:buSzPts val="2100"/>
              <a:buNone/>
              <a:tabLst>
                <a:tab pos="273050" algn="l"/>
              </a:tabLst>
            </a:pPr>
            <a:endParaRPr lang="ru-RU" sz="1200" kern="1200" dirty="0" smtClean="0">
              <a:solidFill>
                <a:schemeClr val="bg1"/>
              </a:solidFill>
              <a:latin typeface="Bahnschrift Condensed" panose="020B0502040204020203" pitchFamily="34" charset="0"/>
              <a:cs typeface="Segoe UI Semibold" panose="020B0702040204020203" pitchFamily="34" charset="0"/>
              <a:sym typeface="Arial Narrow"/>
            </a:endParaRPr>
          </a:p>
          <a:p>
            <a:pPr marL="179387" indent="0" algn="ctr">
              <a:lnSpc>
                <a:spcPct val="80000"/>
              </a:lnSpc>
              <a:spcBef>
                <a:spcPts val="0"/>
              </a:spcBef>
              <a:spcAft>
                <a:spcPts val="400"/>
              </a:spcAft>
              <a:buClr>
                <a:srgbClr val="253957"/>
              </a:buClr>
              <a:buSzPts val="2100"/>
              <a:buNone/>
              <a:tabLst>
                <a:tab pos="273050" algn="l"/>
              </a:tabLst>
            </a:pPr>
            <a:r>
              <a:rPr lang="ru-RU" sz="2000" kern="1200" dirty="0" smtClean="0">
                <a:solidFill>
                  <a:schemeClr val="bg1"/>
                </a:solidFill>
                <a:latin typeface="Bahnschrift Condensed" panose="020B0502040204020203" pitchFamily="34" charset="0"/>
                <a:cs typeface="Segoe UI Semibold" panose="020B0702040204020203" pitchFamily="34" charset="0"/>
                <a:sym typeface="Arial Narrow"/>
              </a:rPr>
              <a:t>Оценка </a:t>
            </a:r>
            <a:r>
              <a:rPr lang="ru-RU" sz="2000" kern="1200" dirty="0">
                <a:solidFill>
                  <a:schemeClr val="bg1"/>
                </a:solidFill>
                <a:latin typeface="Bahnschrift Condensed" panose="020B0502040204020203" pitchFamily="34" charset="0"/>
                <a:cs typeface="Segoe UI Semibold" panose="020B0702040204020203" pitchFamily="34" charset="0"/>
                <a:sym typeface="Arial Narrow"/>
              </a:rPr>
              <a:t>состояния правового регулирования общественных отношений в сфере землепользования и застройки в российских городах</a:t>
            </a:r>
          </a:p>
        </p:txBody>
      </p:sp>
      <p:sp>
        <p:nvSpPr>
          <p:cNvPr id="18" name="Google Shape;111;p4">
            <a:extLst>
              <a:ext uri="{FF2B5EF4-FFF2-40B4-BE49-F238E27FC236}">
                <a16:creationId xmlns:a16="http://schemas.microsoft.com/office/drawing/2014/main" id="{3B5CE0AA-2D79-4478-A8D0-D83991DFCA01}"/>
              </a:ext>
            </a:extLst>
          </p:cNvPr>
          <p:cNvSpPr txBox="1">
            <a:spLocks/>
          </p:cNvSpPr>
          <p:nvPr/>
        </p:nvSpPr>
        <p:spPr>
          <a:xfrm>
            <a:off x="8186057" y="1513382"/>
            <a:ext cx="3624943" cy="4571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179387" indent="0" algn="ctr">
              <a:lnSpc>
                <a:spcPct val="80000"/>
              </a:lnSpc>
              <a:spcBef>
                <a:spcPts val="0"/>
              </a:spcBef>
              <a:spcAft>
                <a:spcPts val="400"/>
              </a:spcAft>
              <a:buClr>
                <a:srgbClr val="253957"/>
              </a:buClr>
              <a:buSzPts val="2100"/>
              <a:buNone/>
              <a:tabLst>
                <a:tab pos="273050" algn="l"/>
              </a:tabLst>
            </a:pPr>
            <a:r>
              <a:rPr lang="ru-RU" sz="2400" dirty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Курсы </a:t>
            </a:r>
            <a:r>
              <a:rPr lang="ru-RU" sz="2400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ДПО </a:t>
            </a:r>
          </a:p>
          <a:p>
            <a:pPr marL="179387" indent="0" algn="ctr">
              <a:lnSpc>
                <a:spcPct val="80000"/>
              </a:lnSpc>
              <a:spcBef>
                <a:spcPts val="0"/>
              </a:spcBef>
              <a:spcAft>
                <a:spcPts val="400"/>
              </a:spcAft>
              <a:buClr>
                <a:srgbClr val="253957"/>
              </a:buClr>
              <a:buSzPts val="2100"/>
              <a:buNone/>
              <a:tabLst>
                <a:tab pos="273050" algn="l"/>
              </a:tabLst>
            </a:pPr>
            <a:r>
              <a:rPr lang="ru-RU" sz="24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«</a:t>
            </a:r>
            <a:r>
              <a:rPr lang="ru-RU" sz="24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Геоинфографика</a:t>
            </a:r>
            <a:r>
              <a:rPr lang="ru-RU" sz="24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»</a:t>
            </a:r>
            <a:endParaRPr lang="ru-RU" sz="2400" b="1" dirty="0">
              <a:solidFill>
                <a:srgbClr val="C00000"/>
              </a:solidFill>
              <a:latin typeface="Arial Narrow" panose="020B0606020202030204" pitchFamily="34" charset="0"/>
              <a:ea typeface="Arial Narrow"/>
              <a:cs typeface="Arial Narrow"/>
              <a:sym typeface="Arial Narrow"/>
            </a:endParaRPr>
          </a:p>
          <a:p>
            <a:pPr marL="179387" indent="0">
              <a:lnSpc>
                <a:spcPct val="80000"/>
              </a:lnSpc>
              <a:spcBef>
                <a:spcPts val="0"/>
              </a:spcBef>
              <a:spcAft>
                <a:spcPts val="400"/>
              </a:spcAft>
              <a:buClr>
                <a:srgbClr val="253957"/>
              </a:buClr>
              <a:buSzPts val="2100"/>
              <a:buNone/>
              <a:tabLst>
                <a:tab pos="273050" algn="l"/>
              </a:tabLst>
            </a:pPr>
            <a:endParaRPr lang="ru-RU" sz="2000" dirty="0" smtClean="0">
              <a:solidFill>
                <a:srgbClr val="002060"/>
              </a:solidFill>
              <a:latin typeface="Arial Narrow" panose="020B0606020202030204" pitchFamily="34" charset="0"/>
              <a:ea typeface="Arial Narrow"/>
              <a:cs typeface="Arial Narrow"/>
              <a:sym typeface="Arial Narrow"/>
            </a:endParaRPr>
          </a:p>
          <a:p>
            <a:pPr marL="179387" lvl="0" indent="0" algn="ctr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253957"/>
              </a:buClr>
              <a:buSzPts val="2100"/>
              <a:buNone/>
              <a:tabLst>
                <a:tab pos="273050" algn="l"/>
              </a:tabLst>
            </a:pPr>
            <a:r>
              <a:rPr lang="ru-RU" sz="2000" kern="1200" dirty="0" smtClean="0">
                <a:solidFill>
                  <a:srgbClr val="FFFFFF"/>
                </a:solidFill>
                <a:latin typeface="Bahnschrift Condensed" panose="020B0502040204020203" pitchFamily="34" charset="0"/>
                <a:cs typeface="Segoe UI Semibold" panose="020B0702040204020203" pitchFamily="34" charset="0"/>
                <a:sym typeface="Arial Narrow"/>
              </a:rPr>
              <a:t>Планируемая дата старта: </a:t>
            </a:r>
          </a:p>
          <a:p>
            <a:pPr marL="179387" lvl="0" indent="0" algn="ctr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253957"/>
              </a:buClr>
              <a:buSzPts val="2100"/>
              <a:buNone/>
              <a:tabLst>
                <a:tab pos="273050" algn="l"/>
              </a:tabLst>
            </a:pPr>
            <a:r>
              <a:rPr lang="ru-RU" sz="2000" kern="1200" dirty="0" smtClean="0">
                <a:solidFill>
                  <a:srgbClr val="FFFFFF"/>
                </a:solidFill>
                <a:latin typeface="Bahnschrift Condensed" panose="020B0502040204020203" pitchFamily="34" charset="0"/>
                <a:cs typeface="Segoe UI Semibold" panose="020B0702040204020203" pitchFamily="34" charset="0"/>
                <a:sym typeface="Arial Narrow"/>
              </a:rPr>
              <a:t>Февраль 2023</a:t>
            </a:r>
            <a:endParaRPr lang="ru-RU" sz="2000" dirty="0" smtClean="0">
              <a:solidFill>
                <a:srgbClr val="002060"/>
              </a:solidFill>
              <a:latin typeface="Arial Narrow" panose="020B0606020202030204" pitchFamily="34" charset="0"/>
              <a:ea typeface="Arial Narrow"/>
              <a:cs typeface="Arial Narrow"/>
              <a:sym typeface="Arial Narrow"/>
            </a:endParaRPr>
          </a:p>
          <a:p>
            <a:pPr marL="179387" indent="0">
              <a:lnSpc>
                <a:spcPct val="80000"/>
              </a:lnSpc>
              <a:spcBef>
                <a:spcPts val="0"/>
              </a:spcBef>
              <a:spcAft>
                <a:spcPts val="400"/>
              </a:spcAft>
              <a:buClr>
                <a:srgbClr val="253957"/>
              </a:buClr>
              <a:buSzPts val="2100"/>
              <a:buNone/>
              <a:tabLst>
                <a:tab pos="273050" algn="l"/>
              </a:tabLst>
            </a:pPr>
            <a:endParaRPr lang="ru-RU" sz="1050" dirty="0">
              <a:solidFill>
                <a:srgbClr val="002060"/>
              </a:solidFill>
              <a:latin typeface="Arial Narrow" panose="020B0606020202030204" pitchFamily="34" charset="0"/>
              <a:ea typeface="Arial Narrow"/>
              <a:cs typeface="Arial Narrow"/>
              <a:sym typeface="Arial Narrow"/>
            </a:endParaRPr>
          </a:p>
          <a:p>
            <a:pPr marL="179387" indent="0">
              <a:lnSpc>
                <a:spcPct val="80000"/>
              </a:lnSpc>
              <a:spcBef>
                <a:spcPts val="0"/>
              </a:spcBef>
              <a:spcAft>
                <a:spcPts val="400"/>
              </a:spcAft>
              <a:buClr>
                <a:srgbClr val="253957"/>
              </a:buClr>
              <a:buSzPts val="2100"/>
              <a:buNone/>
              <a:tabLst>
                <a:tab pos="273050" algn="l"/>
              </a:tabLst>
            </a:pPr>
            <a:r>
              <a:rPr lang="ru-RU" sz="2000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Для тех, кто:</a:t>
            </a:r>
          </a:p>
          <a:p>
            <a:pPr marL="522287" indent="-342900">
              <a:lnSpc>
                <a:spcPct val="80000"/>
              </a:lnSpc>
              <a:spcBef>
                <a:spcPts val="0"/>
              </a:spcBef>
              <a:spcAft>
                <a:spcPts val="400"/>
              </a:spcAft>
              <a:buClr>
                <a:srgbClr val="253957"/>
              </a:buClr>
              <a:buSzPts val="2100"/>
              <a:tabLst>
                <a:tab pos="273050" algn="l"/>
              </a:tabLst>
            </a:pPr>
            <a:r>
              <a:rPr lang="ru-RU" sz="2000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Далек от географии и профессиональных ГИС-инструментов</a:t>
            </a:r>
          </a:p>
          <a:p>
            <a:pPr marL="522287" indent="-342900">
              <a:lnSpc>
                <a:spcPct val="80000"/>
              </a:lnSpc>
              <a:spcBef>
                <a:spcPts val="0"/>
              </a:spcBef>
              <a:spcAft>
                <a:spcPts val="400"/>
              </a:spcAft>
              <a:buClr>
                <a:srgbClr val="253957"/>
              </a:buClr>
              <a:buSzPts val="2100"/>
              <a:tabLst>
                <a:tab pos="273050" algn="l"/>
              </a:tabLst>
            </a:pPr>
            <a:r>
              <a:rPr lang="ru-RU" sz="2000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Хочет научиться грамотно визуализировать свои данные на картах</a:t>
            </a:r>
          </a:p>
          <a:p>
            <a:pPr marL="522287" indent="-342900">
              <a:lnSpc>
                <a:spcPct val="80000"/>
              </a:lnSpc>
              <a:spcBef>
                <a:spcPts val="0"/>
              </a:spcBef>
              <a:spcAft>
                <a:spcPts val="400"/>
              </a:spcAft>
              <a:buClr>
                <a:srgbClr val="253957"/>
              </a:buClr>
              <a:buSzPts val="2100"/>
              <a:tabLst>
                <a:tab pos="273050" algn="l"/>
              </a:tabLst>
            </a:pPr>
            <a:r>
              <a:rPr lang="ru-RU" sz="2000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Планирует создавать статичную и интерактивную </a:t>
            </a:r>
            <a:r>
              <a:rPr lang="ru-RU" sz="2000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геоинфографику</a:t>
            </a:r>
            <a:endParaRPr lang="ru-RU" sz="2000" dirty="0" smtClean="0">
              <a:solidFill>
                <a:srgbClr val="002060"/>
              </a:solidFill>
              <a:latin typeface="Arial Narrow" panose="020B0606020202030204" pitchFamily="34" charset="0"/>
              <a:ea typeface="Arial Narrow"/>
              <a:cs typeface="Arial Narrow"/>
              <a:sym typeface="Arial Narrow"/>
            </a:endParaRPr>
          </a:p>
          <a:p>
            <a:pPr marL="179387" indent="0" algn="ctr">
              <a:lnSpc>
                <a:spcPct val="80000"/>
              </a:lnSpc>
              <a:spcBef>
                <a:spcPts val="0"/>
              </a:spcBef>
              <a:spcAft>
                <a:spcPts val="400"/>
              </a:spcAft>
              <a:buClr>
                <a:srgbClr val="253957"/>
              </a:buClr>
              <a:buSzPts val="2100"/>
              <a:buNone/>
              <a:tabLst>
                <a:tab pos="273050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Открытое и бесплатное ПО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060371" y="1774880"/>
            <a:ext cx="21772" cy="4190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8057091" y="1774880"/>
            <a:ext cx="21772" cy="4190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oogle Shape;98;p3"/>
          <p:cNvSpPr txBox="1"/>
          <p:nvPr/>
        </p:nvSpPr>
        <p:spPr>
          <a:xfrm>
            <a:off x="1975410" y="534465"/>
            <a:ext cx="9962364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 Narrow"/>
              <a:buNone/>
            </a:pPr>
            <a:r>
              <a:rPr lang="ru-RU" sz="3200" dirty="0" smtClean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Прикладные исследования и проектные работы</a:t>
            </a:r>
            <a:endParaRPr sz="3200" b="0" i="0" u="none" strike="noStrike" cap="none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424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4" name="Google Shape;94;p3"/>
          <p:cNvCxnSpPr/>
          <p:nvPr/>
        </p:nvCxnSpPr>
        <p:spPr>
          <a:xfrm>
            <a:off x="600533" y="1107281"/>
            <a:ext cx="10753187" cy="1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95" name="Google Shape;95;p3"/>
          <p:cNvSpPr txBox="1"/>
          <p:nvPr/>
        </p:nvSpPr>
        <p:spPr>
          <a:xfrm>
            <a:off x="5669372" y="471182"/>
            <a:ext cx="5683208" cy="25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200"/>
              <a:buFont typeface="Arial Narrow"/>
              <a:buNone/>
            </a:pPr>
            <a:r>
              <a:rPr lang="ru-RU" sz="1200" b="0" i="0" u="none" strike="noStrike" cap="none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Факультет географии и геоинформационных технологий</a:t>
            </a:r>
            <a:endParaRPr/>
          </a:p>
        </p:txBody>
      </p:sp>
      <p:pic>
        <p:nvPicPr>
          <p:cNvPr id="96" name="Google Shape;96;p3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3303" y="293090"/>
            <a:ext cx="599790" cy="59979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11;p4">
            <a:extLst>
              <a:ext uri="{FF2B5EF4-FFF2-40B4-BE49-F238E27FC236}">
                <a16:creationId xmlns:a16="http://schemas.microsoft.com/office/drawing/2014/main" id="{3B5CE0AA-2D79-4478-A8D0-D83991DFCA01}"/>
              </a:ext>
            </a:extLst>
          </p:cNvPr>
          <p:cNvSpPr txBox="1">
            <a:spLocks/>
          </p:cNvSpPr>
          <p:nvPr/>
        </p:nvSpPr>
        <p:spPr>
          <a:xfrm>
            <a:off x="0" y="2206909"/>
            <a:ext cx="3426372" cy="346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spcAft>
                <a:spcPts val="1200"/>
              </a:spcAft>
              <a:buClr>
                <a:srgbClr val="253957"/>
              </a:buClr>
              <a:buSzPts val="2100"/>
              <a:buFont typeface="Helvetica Neue Light"/>
              <a:buNone/>
              <a:defRPr sz="280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</a:defRPr>
            </a:lvl1pPr>
            <a:lvl2pPr marL="9144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2pPr>
            <a:lvl3pPr marL="13716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3pPr>
            <a:lvl4pPr marL="18288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4pPr>
            <a:lvl5pPr marL="22860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5pPr>
            <a:lvl6pPr marL="27432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6pPr>
            <a:lvl7pPr marL="32004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7pPr>
            <a:lvl8pPr marL="36576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8pPr>
            <a:lvl9pPr marL="41148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9pPr>
          </a:lstStyle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ru-RU" sz="2400" b="1" cap="all" dirty="0" smtClean="0">
                <a:solidFill>
                  <a:srgbClr val="C00000"/>
                </a:solidFill>
              </a:rPr>
              <a:t>Моделирование доступности </a:t>
            </a:r>
            <a:r>
              <a:rPr lang="ru-RU" sz="2400" b="1" cap="all" dirty="0">
                <a:solidFill>
                  <a:srgbClr val="C00000"/>
                </a:solidFill>
              </a:rPr>
              <a:t>медицинских организаций</a:t>
            </a:r>
            <a:r>
              <a:rPr lang="ru-RU" sz="2400" b="1" cap="all" dirty="0" smtClean="0">
                <a:solidFill>
                  <a:srgbClr val="C00000"/>
                </a:solidFill>
              </a:rPr>
              <a:t>, </a:t>
            </a:r>
            <a:br>
              <a:rPr lang="ru-RU" sz="2400" b="1" cap="all" dirty="0" smtClean="0">
                <a:solidFill>
                  <a:srgbClr val="C00000"/>
                </a:solidFill>
              </a:rPr>
            </a:br>
            <a:r>
              <a:rPr lang="ru-RU" sz="2400" b="1" cap="all" dirty="0" smtClean="0">
                <a:solidFill>
                  <a:srgbClr val="C00000"/>
                </a:solidFill>
              </a:rPr>
              <a:t>оказывающих специализированную медицинскую </a:t>
            </a:r>
            <a:r>
              <a:rPr lang="ru-RU" sz="2400" b="1" cap="all" dirty="0">
                <a:solidFill>
                  <a:srgbClr val="C00000"/>
                </a:solidFill>
              </a:rPr>
              <a:t>помощь </a:t>
            </a:r>
            <a:r>
              <a:rPr lang="ru-RU" sz="2400" b="1" cap="all" dirty="0" smtClean="0">
                <a:solidFill>
                  <a:srgbClr val="C00000"/>
                </a:solidFill>
              </a:rPr>
              <a:t/>
            </a:r>
            <a:br>
              <a:rPr lang="ru-RU" sz="2400" b="1" cap="all" dirty="0" smtClean="0">
                <a:solidFill>
                  <a:srgbClr val="C00000"/>
                </a:solidFill>
              </a:rPr>
            </a:br>
            <a:r>
              <a:rPr lang="ru-RU" sz="2400" b="1" cap="all" dirty="0" smtClean="0">
                <a:solidFill>
                  <a:srgbClr val="C00000"/>
                </a:solidFill>
              </a:rPr>
              <a:t>при остром коронарном синдроме в ПФО</a:t>
            </a:r>
            <a:endParaRPr lang="en-US" sz="2400" b="1" cap="all" dirty="0" smtClean="0">
              <a:solidFill>
                <a:srgbClr val="C00000"/>
              </a:solidFill>
            </a:endParaRPr>
          </a:p>
          <a:p>
            <a:pPr algn="ctr">
              <a:lnSpc>
                <a:spcPct val="80000"/>
              </a:lnSpc>
              <a:spcAft>
                <a:spcPts val="0"/>
              </a:spcAft>
            </a:pPr>
            <a:endParaRPr lang="en-US" sz="2400" b="1" cap="all" dirty="0">
              <a:solidFill>
                <a:srgbClr val="C00000"/>
              </a:solidFill>
              <a:sym typeface="Arial Narrow"/>
            </a:endParaRPr>
          </a:p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ru-RU" sz="2400" b="1" i="1" dirty="0" smtClean="0">
                <a:solidFill>
                  <a:srgbClr val="253957"/>
                </a:solidFill>
                <a:sym typeface="Arial Narrow"/>
              </a:rPr>
              <a:t>Панафидина Инна</a:t>
            </a:r>
            <a:br>
              <a:rPr lang="ru-RU" sz="2400" b="1" i="1" dirty="0" smtClean="0">
                <a:solidFill>
                  <a:srgbClr val="253957"/>
                </a:solidFill>
                <a:sym typeface="Arial Narrow"/>
              </a:rPr>
            </a:br>
            <a:r>
              <a:rPr lang="ru-RU" sz="2400" b="1" i="1" dirty="0" smtClean="0">
                <a:solidFill>
                  <a:srgbClr val="253957"/>
                </a:solidFill>
                <a:sym typeface="Arial Narrow"/>
              </a:rPr>
              <a:t>2 курс</a:t>
            </a:r>
          </a:p>
        </p:txBody>
      </p:sp>
      <p:sp>
        <p:nvSpPr>
          <p:cNvPr id="11" name="Google Shape;111;p4">
            <a:extLst>
              <a:ext uri="{FF2B5EF4-FFF2-40B4-BE49-F238E27FC236}">
                <a16:creationId xmlns:a16="http://schemas.microsoft.com/office/drawing/2014/main" id="{3B5CE0AA-2D79-4478-A8D0-D83991DFCA01}"/>
              </a:ext>
            </a:extLst>
          </p:cNvPr>
          <p:cNvSpPr txBox="1">
            <a:spLocks/>
          </p:cNvSpPr>
          <p:nvPr/>
        </p:nvSpPr>
        <p:spPr>
          <a:xfrm>
            <a:off x="821838" y="674336"/>
            <a:ext cx="10752047" cy="432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spcAft>
                <a:spcPts val="1200"/>
              </a:spcAft>
              <a:buClr>
                <a:srgbClr val="253957"/>
              </a:buClr>
              <a:buSzPts val="2100"/>
              <a:buFont typeface="Helvetica Neue Light"/>
              <a:buNone/>
              <a:defRPr sz="280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</a:defRPr>
            </a:lvl1pPr>
            <a:lvl2pPr marL="9144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2pPr>
            <a:lvl3pPr marL="13716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3pPr>
            <a:lvl4pPr marL="18288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4pPr>
            <a:lvl5pPr marL="22860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5pPr>
            <a:lvl6pPr marL="27432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6pPr>
            <a:lvl7pPr marL="32004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7pPr>
            <a:lvl8pPr marL="36576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8pPr>
            <a:lvl9pPr marL="41148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b="1" cap="all" dirty="0" smtClean="0">
                <a:sym typeface="Arial Narrow"/>
              </a:rPr>
              <a:t>Проекты студентов</a:t>
            </a:r>
            <a:endParaRPr lang="ru-RU" b="1" cap="all" dirty="0">
              <a:sym typeface="Arial Narrow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6372" y="1618126"/>
            <a:ext cx="8915400" cy="5239874"/>
          </a:xfrm>
          <a:prstGeom prst="rect">
            <a:avLst/>
          </a:prstGeom>
        </p:spPr>
      </p:pic>
      <p:sp>
        <p:nvSpPr>
          <p:cNvPr id="14" name="Google Shape;111;p4">
            <a:extLst>
              <a:ext uri="{FF2B5EF4-FFF2-40B4-BE49-F238E27FC236}">
                <a16:creationId xmlns:a16="http://schemas.microsoft.com/office/drawing/2014/main" id="{3B5CE0AA-2D79-4478-A8D0-D83991DFCA01}"/>
              </a:ext>
            </a:extLst>
          </p:cNvPr>
          <p:cNvSpPr txBox="1">
            <a:spLocks/>
          </p:cNvSpPr>
          <p:nvPr/>
        </p:nvSpPr>
        <p:spPr>
          <a:xfrm>
            <a:off x="3426372" y="1238828"/>
            <a:ext cx="8915400" cy="301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spcAft>
                <a:spcPts val="1200"/>
              </a:spcAft>
              <a:buClr>
                <a:srgbClr val="253957"/>
              </a:buClr>
              <a:buSzPts val="2100"/>
              <a:buFont typeface="Helvetica Neue Light"/>
              <a:buNone/>
              <a:defRPr sz="280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</a:defRPr>
            </a:lvl1pPr>
            <a:lvl2pPr marL="9144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2pPr>
            <a:lvl3pPr marL="13716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3pPr>
            <a:lvl4pPr marL="18288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4pPr>
            <a:lvl5pPr marL="22860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5pPr>
            <a:lvl6pPr marL="27432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6pPr>
            <a:lvl7pPr marL="32004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7pPr>
            <a:lvl8pPr marL="36576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8pPr>
            <a:lvl9pPr marL="41148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9pPr>
          </a:lstStyle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ru-RU" sz="2000" b="1" cap="all" dirty="0" smtClean="0">
                <a:solidFill>
                  <a:srgbClr val="253957"/>
                </a:solidFill>
              </a:rPr>
              <a:t>Определены Регионы с высокой, низкой и средней доступностью</a:t>
            </a:r>
            <a:endParaRPr lang="ru-RU" sz="2000" b="1" cap="all" dirty="0">
              <a:solidFill>
                <a:srgbClr val="253957"/>
              </a:solidFill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52856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4" name="Google Shape;94;p3"/>
          <p:cNvCxnSpPr/>
          <p:nvPr/>
        </p:nvCxnSpPr>
        <p:spPr>
          <a:xfrm>
            <a:off x="600533" y="1107281"/>
            <a:ext cx="10753187" cy="1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95" name="Google Shape;95;p3"/>
          <p:cNvSpPr txBox="1"/>
          <p:nvPr/>
        </p:nvSpPr>
        <p:spPr>
          <a:xfrm>
            <a:off x="5669372" y="471182"/>
            <a:ext cx="5683208" cy="25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200"/>
              <a:buFont typeface="Arial Narrow"/>
              <a:buNone/>
            </a:pPr>
            <a:r>
              <a:rPr lang="ru-RU" sz="1200" b="0" i="0" u="none" strike="noStrike" cap="none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Факультет географии и геоинформационных технологий</a:t>
            </a:r>
            <a:endParaRPr/>
          </a:p>
        </p:txBody>
      </p:sp>
      <p:pic>
        <p:nvPicPr>
          <p:cNvPr id="96" name="Google Shape;96;p3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3303" y="293090"/>
            <a:ext cx="599790" cy="59979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11;p4">
            <a:extLst>
              <a:ext uri="{FF2B5EF4-FFF2-40B4-BE49-F238E27FC236}">
                <a16:creationId xmlns:a16="http://schemas.microsoft.com/office/drawing/2014/main" id="{3B5CE0AA-2D79-4478-A8D0-D83991DFCA01}"/>
              </a:ext>
            </a:extLst>
          </p:cNvPr>
          <p:cNvSpPr txBox="1">
            <a:spLocks/>
          </p:cNvSpPr>
          <p:nvPr/>
        </p:nvSpPr>
        <p:spPr>
          <a:xfrm>
            <a:off x="0" y="2206909"/>
            <a:ext cx="3426372" cy="346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spcAft>
                <a:spcPts val="1200"/>
              </a:spcAft>
              <a:buClr>
                <a:srgbClr val="253957"/>
              </a:buClr>
              <a:buSzPts val="2100"/>
              <a:buFont typeface="Helvetica Neue Light"/>
              <a:buNone/>
              <a:defRPr sz="280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</a:defRPr>
            </a:lvl1pPr>
            <a:lvl2pPr marL="9144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2pPr>
            <a:lvl3pPr marL="13716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3pPr>
            <a:lvl4pPr marL="18288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4pPr>
            <a:lvl5pPr marL="22860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5pPr>
            <a:lvl6pPr marL="27432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6pPr>
            <a:lvl7pPr marL="32004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7pPr>
            <a:lvl8pPr marL="36576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8pPr>
            <a:lvl9pPr marL="41148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9pPr>
          </a:lstStyle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ru-RU" sz="2400" b="1" cap="all" dirty="0" smtClean="0">
                <a:solidFill>
                  <a:srgbClr val="C00000"/>
                </a:solidFill>
              </a:rPr>
              <a:t>Моделирование доступности </a:t>
            </a:r>
            <a:r>
              <a:rPr lang="ru-RU" sz="2400" b="1" cap="all" dirty="0">
                <a:solidFill>
                  <a:srgbClr val="C00000"/>
                </a:solidFill>
              </a:rPr>
              <a:t>медицинских организаций</a:t>
            </a:r>
            <a:r>
              <a:rPr lang="ru-RU" sz="2400" b="1" cap="all" dirty="0" smtClean="0">
                <a:solidFill>
                  <a:srgbClr val="C00000"/>
                </a:solidFill>
              </a:rPr>
              <a:t>, </a:t>
            </a:r>
            <a:br>
              <a:rPr lang="ru-RU" sz="2400" b="1" cap="all" dirty="0" smtClean="0">
                <a:solidFill>
                  <a:srgbClr val="C00000"/>
                </a:solidFill>
              </a:rPr>
            </a:br>
            <a:r>
              <a:rPr lang="ru-RU" sz="2400" b="1" cap="all" dirty="0" smtClean="0">
                <a:solidFill>
                  <a:srgbClr val="C00000"/>
                </a:solidFill>
              </a:rPr>
              <a:t>оказывающих специализированную медицинскую </a:t>
            </a:r>
            <a:r>
              <a:rPr lang="ru-RU" sz="2400" b="1" cap="all" dirty="0">
                <a:solidFill>
                  <a:srgbClr val="C00000"/>
                </a:solidFill>
              </a:rPr>
              <a:t>помощь </a:t>
            </a:r>
            <a:r>
              <a:rPr lang="ru-RU" sz="2400" b="1" cap="all" dirty="0" smtClean="0">
                <a:solidFill>
                  <a:srgbClr val="C00000"/>
                </a:solidFill>
              </a:rPr>
              <a:t/>
            </a:r>
            <a:br>
              <a:rPr lang="ru-RU" sz="2400" b="1" cap="all" dirty="0" smtClean="0">
                <a:solidFill>
                  <a:srgbClr val="C00000"/>
                </a:solidFill>
              </a:rPr>
            </a:br>
            <a:r>
              <a:rPr lang="ru-RU" sz="2400" b="1" cap="all" dirty="0" smtClean="0">
                <a:solidFill>
                  <a:srgbClr val="C00000"/>
                </a:solidFill>
              </a:rPr>
              <a:t>при остром коронарном синдроме в ПФО</a:t>
            </a:r>
            <a:endParaRPr lang="ru-RU" sz="2400" b="1" cap="all" dirty="0">
              <a:solidFill>
                <a:srgbClr val="C00000"/>
              </a:solidFill>
              <a:sym typeface="Arial Narrow"/>
            </a:endParaRPr>
          </a:p>
        </p:txBody>
      </p:sp>
      <p:sp>
        <p:nvSpPr>
          <p:cNvPr id="11" name="Google Shape;111;p4">
            <a:extLst>
              <a:ext uri="{FF2B5EF4-FFF2-40B4-BE49-F238E27FC236}">
                <a16:creationId xmlns:a16="http://schemas.microsoft.com/office/drawing/2014/main" id="{3B5CE0AA-2D79-4478-A8D0-D83991DFCA01}"/>
              </a:ext>
            </a:extLst>
          </p:cNvPr>
          <p:cNvSpPr txBox="1">
            <a:spLocks/>
          </p:cNvSpPr>
          <p:nvPr/>
        </p:nvSpPr>
        <p:spPr>
          <a:xfrm>
            <a:off x="821838" y="674336"/>
            <a:ext cx="10752047" cy="432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spcAft>
                <a:spcPts val="1200"/>
              </a:spcAft>
              <a:buClr>
                <a:srgbClr val="253957"/>
              </a:buClr>
              <a:buSzPts val="2100"/>
              <a:buFont typeface="Helvetica Neue Light"/>
              <a:buNone/>
              <a:defRPr sz="280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</a:defRPr>
            </a:lvl1pPr>
            <a:lvl2pPr marL="9144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2pPr>
            <a:lvl3pPr marL="13716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3pPr>
            <a:lvl4pPr marL="18288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4pPr>
            <a:lvl5pPr marL="22860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5pPr>
            <a:lvl6pPr marL="27432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6pPr>
            <a:lvl7pPr marL="32004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7pPr>
            <a:lvl8pPr marL="36576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8pPr>
            <a:lvl9pPr marL="41148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b="1" cap="all" dirty="0" smtClean="0">
                <a:sym typeface="Arial Narrow"/>
              </a:rPr>
              <a:t>Проекты студентов</a:t>
            </a:r>
            <a:endParaRPr lang="ru-RU" b="1" cap="all" dirty="0">
              <a:sym typeface="Arial Narrow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6372" y="1321682"/>
            <a:ext cx="8765628" cy="527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6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4" name="Google Shape;94;p3"/>
          <p:cNvCxnSpPr/>
          <p:nvPr/>
        </p:nvCxnSpPr>
        <p:spPr>
          <a:xfrm>
            <a:off x="600533" y="1107281"/>
            <a:ext cx="10753187" cy="1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95" name="Google Shape;95;p3"/>
          <p:cNvSpPr txBox="1"/>
          <p:nvPr/>
        </p:nvSpPr>
        <p:spPr>
          <a:xfrm>
            <a:off x="5669372" y="471182"/>
            <a:ext cx="5683208" cy="25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200"/>
              <a:buFont typeface="Arial Narrow"/>
              <a:buNone/>
            </a:pPr>
            <a:r>
              <a:rPr lang="ru-RU" sz="1200" b="0" i="0" u="none" strike="noStrike" cap="none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Факультет географии и геоинформационных технологий</a:t>
            </a:r>
            <a:endParaRPr/>
          </a:p>
        </p:txBody>
      </p:sp>
      <p:pic>
        <p:nvPicPr>
          <p:cNvPr id="96" name="Google Shape;96;p3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3303" y="293090"/>
            <a:ext cx="599790" cy="59979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11;p4">
            <a:extLst>
              <a:ext uri="{FF2B5EF4-FFF2-40B4-BE49-F238E27FC236}">
                <a16:creationId xmlns:a16="http://schemas.microsoft.com/office/drawing/2014/main" id="{3B5CE0AA-2D79-4478-A8D0-D83991DFCA01}"/>
              </a:ext>
            </a:extLst>
          </p:cNvPr>
          <p:cNvSpPr txBox="1">
            <a:spLocks/>
          </p:cNvSpPr>
          <p:nvPr/>
        </p:nvSpPr>
        <p:spPr>
          <a:xfrm>
            <a:off x="178676" y="1272176"/>
            <a:ext cx="5026634" cy="5443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spcAft>
                <a:spcPts val="1200"/>
              </a:spcAft>
              <a:buClr>
                <a:srgbClr val="253957"/>
              </a:buClr>
              <a:buSzPts val="2100"/>
              <a:buFont typeface="Helvetica Neue Light"/>
              <a:buNone/>
              <a:defRPr sz="280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</a:defRPr>
            </a:lvl1pPr>
            <a:lvl2pPr marL="9144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2pPr>
            <a:lvl3pPr marL="13716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3pPr>
            <a:lvl4pPr marL="18288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4pPr>
            <a:lvl5pPr marL="22860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5pPr>
            <a:lvl6pPr marL="27432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6pPr>
            <a:lvl7pPr marL="32004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7pPr>
            <a:lvl8pPr marL="36576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8pPr>
            <a:lvl9pPr marL="41148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9pPr>
          </a:lstStyle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ru-RU" sz="2400" b="1" cap="all" dirty="0">
                <a:solidFill>
                  <a:srgbClr val="C00000"/>
                </a:solidFill>
              </a:rPr>
              <a:t>Анализ состояния дорожной сети на основе данных сверхвысокого пространственного </a:t>
            </a:r>
            <a:r>
              <a:rPr lang="ru-RU" sz="2400" b="1" cap="all" dirty="0" smtClean="0">
                <a:solidFill>
                  <a:srgbClr val="C00000"/>
                </a:solidFill>
              </a:rPr>
              <a:t>разрешения</a:t>
            </a:r>
          </a:p>
          <a:p>
            <a:pPr algn="ctr">
              <a:lnSpc>
                <a:spcPct val="80000"/>
              </a:lnSpc>
              <a:spcAft>
                <a:spcPts val="0"/>
              </a:spcAft>
            </a:pPr>
            <a:endParaRPr lang="ru-RU" sz="2400" b="1" cap="all" dirty="0" smtClean="0">
              <a:solidFill>
                <a:srgbClr val="C00000"/>
              </a:solidFill>
            </a:endParaRPr>
          </a:p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ru-RU" sz="2400" b="1" i="1" dirty="0" smtClean="0">
                <a:solidFill>
                  <a:srgbClr val="253957"/>
                </a:solidFill>
                <a:sym typeface="Arial Narrow"/>
              </a:rPr>
              <a:t>Казаков Иван</a:t>
            </a:r>
            <a:r>
              <a:rPr lang="ru-RU" sz="2400" b="1" i="1" dirty="0">
                <a:solidFill>
                  <a:srgbClr val="253957"/>
                </a:solidFill>
                <a:sym typeface="Arial Narrow"/>
              </a:rPr>
              <a:t/>
            </a:r>
            <a:br>
              <a:rPr lang="ru-RU" sz="2400" b="1" i="1" dirty="0">
                <a:solidFill>
                  <a:srgbClr val="253957"/>
                </a:solidFill>
                <a:sym typeface="Arial Narrow"/>
              </a:rPr>
            </a:br>
            <a:r>
              <a:rPr lang="ru-RU" sz="2400" b="1" i="1" dirty="0">
                <a:solidFill>
                  <a:srgbClr val="253957"/>
                </a:solidFill>
                <a:sym typeface="Arial Narrow"/>
              </a:rPr>
              <a:t>2 </a:t>
            </a:r>
            <a:r>
              <a:rPr lang="ru-RU" sz="2400" b="1" i="1" dirty="0" smtClean="0">
                <a:solidFill>
                  <a:srgbClr val="253957"/>
                </a:solidFill>
                <a:sym typeface="Arial Narrow"/>
              </a:rPr>
              <a:t>курс</a:t>
            </a:r>
          </a:p>
          <a:p>
            <a:pPr algn="ctr">
              <a:lnSpc>
                <a:spcPct val="80000"/>
              </a:lnSpc>
              <a:spcAft>
                <a:spcPts val="0"/>
              </a:spcAft>
            </a:pPr>
            <a:endParaRPr lang="ru-RU" sz="1600" b="1" i="1" dirty="0">
              <a:solidFill>
                <a:srgbClr val="253957"/>
              </a:solidFill>
              <a:sym typeface="Arial Narrow"/>
            </a:endParaRPr>
          </a:p>
          <a:p>
            <a:pPr lvl="0" algn="ctr">
              <a:spcAft>
                <a:spcPts val="600"/>
              </a:spcAft>
            </a:pPr>
            <a:r>
              <a:rPr lang="ru-RU" sz="2000" dirty="0" smtClean="0"/>
              <a:t>ЭТАПЫ ИССЛЕДОВАНИЯ:</a:t>
            </a:r>
          </a:p>
          <a:p>
            <a:pPr lvl="0" algn="ctr">
              <a:spcAft>
                <a:spcPts val="600"/>
              </a:spcAft>
            </a:pPr>
            <a:r>
              <a:rPr lang="ru-RU" sz="2000" dirty="0" smtClean="0"/>
              <a:t>Проведение съемки (БПЛА с оптической камерой)</a:t>
            </a:r>
          </a:p>
          <a:p>
            <a:pPr lvl="0" algn="ctr">
              <a:spcAft>
                <a:spcPts val="600"/>
              </a:spcAft>
            </a:pPr>
            <a:r>
              <a:rPr lang="ru-RU" sz="2000" dirty="0"/>
              <a:t>П</a:t>
            </a:r>
            <a:r>
              <a:rPr lang="ru-RU" sz="2000" dirty="0" smtClean="0"/>
              <a:t>ервичная </a:t>
            </a:r>
            <a:r>
              <a:rPr lang="ru-RU" sz="2000" dirty="0"/>
              <a:t>обработка полученных данных </a:t>
            </a:r>
          </a:p>
          <a:p>
            <a:pPr lvl="0" algn="ctr">
              <a:spcAft>
                <a:spcPts val="600"/>
              </a:spcAft>
            </a:pPr>
            <a:r>
              <a:rPr lang="ru-RU" sz="2000" dirty="0" smtClean="0"/>
              <a:t>Получение </a:t>
            </a:r>
            <a:r>
              <a:rPr lang="ru-RU" sz="2000" dirty="0"/>
              <a:t>морфометрических параметров на основе цифровых моделей дорожного полотна и их классификация</a:t>
            </a:r>
          </a:p>
          <a:p>
            <a:pPr lvl="0" algn="ctr">
              <a:spcAft>
                <a:spcPts val="600"/>
              </a:spcAft>
            </a:pPr>
            <a:r>
              <a:rPr lang="ru-RU" sz="2000" dirty="0"/>
              <a:t>Выявление дефектов дорог</a:t>
            </a:r>
          </a:p>
          <a:p>
            <a:pPr lvl="0" algn="ctr">
              <a:spcAft>
                <a:spcPts val="600"/>
              </a:spcAft>
            </a:pPr>
            <a:r>
              <a:rPr lang="ru-RU" sz="2000" dirty="0"/>
              <a:t>Классификация по типам дефектов</a:t>
            </a:r>
          </a:p>
          <a:p>
            <a:pPr algn="ctr">
              <a:lnSpc>
                <a:spcPct val="80000"/>
              </a:lnSpc>
              <a:spcAft>
                <a:spcPts val="0"/>
              </a:spcAft>
            </a:pPr>
            <a:endParaRPr lang="ru-RU" sz="2400" b="1" i="1" dirty="0">
              <a:solidFill>
                <a:srgbClr val="253957"/>
              </a:solidFill>
              <a:sym typeface="Arial Narrow"/>
            </a:endParaRPr>
          </a:p>
          <a:p>
            <a:pPr algn="ctr">
              <a:lnSpc>
                <a:spcPct val="80000"/>
              </a:lnSpc>
              <a:spcAft>
                <a:spcPts val="0"/>
              </a:spcAft>
            </a:pPr>
            <a:endParaRPr lang="ru-RU" sz="2400" b="1" cap="all" dirty="0">
              <a:solidFill>
                <a:srgbClr val="C00000"/>
              </a:solidFill>
            </a:endParaRPr>
          </a:p>
        </p:txBody>
      </p:sp>
      <p:sp>
        <p:nvSpPr>
          <p:cNvPr id="11" name="Google Shape;111;p4">
            <a:extLst>
              <a:ext uri="{FF2B5EF4-FFF2-40B4-BE49-F238E27FC236}">
                <a16:creationId xmlns:a16="http://schemas.microsoft.com/office/drawing/2014/main" id="{3B5CE0AA-2D79-4478-A8D0-D83991DFCA01}"/>
              </a:ext>
            </a:extLst>
          </p:cNvPr>
          <p:cNvSpPr txBox="1">
            <a:spLocks/>
          </p:cNvSpPr>
          <p:nvPr/>
        </p:nvSpPr>
        <p:spPr>
          <a:xfrm>
            <a:off x="821838" y="674336"/>
            <a:ext cx="10752047" cy="432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spcAft>
                <a:spcPts val="1200"/>
              </a:spcAft>
              <a:buClr>
                <a:srgbClr val="253957"/>
              </a:buClr>
              <a:buSzPts val="2100"/>
              <a:buFont typeface="Helvetica Neue Light"/>
              <a:buNone/>
              <a:defRPr sz="280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</a:defRPr>
            </a:lvl1pPr>
            <a:lvl2pPr marL="9144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2pPr>
            <a:lvl3pPr marL="13716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3pPr>
            <a:lvl4pPr marL="18288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4pPr>
            <a:lvl5pPr marL="22860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5pPr>
            <a:lvl6pPr marL="27432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6pPr>
            <a:lvl7pPr marL="32004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7pPr>
            <a:lvl8pPr marL="36576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8pPr>
            <a:lvl9pPr marL="41148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b="1" cap="all" dirty="0" smtClean="0">
                <a:sym typeface="Arial Narrow"/>
              </a:rPr>
              <a:t>Проекты студентов</a:t>
            </a:r>
            <a:endParaRPr lang="ru-RU" b="1" cap="all" dirty="0">
              <a:sym typeface="Arial Narrow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2621" y="1043092"/>
            <a:ext cx="6863579" cy="9885097"/>
          </a:xfrm>
          <a:prstGeom prst="rect">
            <a:avLst/>
          </a:prstGeom>
        </p:spPr>
      </p:pic>
      <p:cxnSp>
        <p:nvCxnSpPr>
          <p:cNvPr id="4" name="Прямая со стрелкой 3"/>
          <p:cNvCxnSpPr/>
          <p:nvPr/>
        </p:nvCxnSpPr>
        <p:spPr>
          <a:xfrm>
            <a:off x="2690648" y="3888830"/>
            <a:ext cx="0" cy="16816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2685393" y="4587768"/>
            <a:ext cx="0" cy="16816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2685393" y="4976651"/>
            <a:ext cx="0" cy="16816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2685393" y="5912071"/>
            <a:ext cx="0" cy="16816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2685393" y="6321975"/>
            <a:ext cx="0" cy="16816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778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4" name="Google Shape;94;p3"/>
          <p:cNvCxnSpPr/>
          <p:nvPr/>
        </p:nvCxnSpPr>
        <p:spPr>
          <a:xfrm>
            <a:off x="600533" y="1107281"/>
            <a:ext cx="10753187" cy="1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95" name="Google Shape;95;p3"/>
          <p:cNvSpPr txBox="1"/>
          <p:nvPr/>
        </p:nvSpPr>
        <p:spPr>
          <a:xfrm>
            <a:off x="5669372" y="471182"/>
            <a:ext cx="5683208" cy="25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200"/>
              <a:buFont typeface="Arial Narrow"/>
              <a:buNone/>
            </a:pPr>
            <a:r>
              <a:rPr lang="ru-RU" sz="1200" b="0" i="0" u="none" strike="noStrike" cap="none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Факультет географии и геоинформационных технологий</a:t>
            </a:r>
            <a:endParaRPr/>
          </a:p>
        </p:txBody>
      </p:sp>
      <p:pic>
        <p:nvPicPr>
          <p:cNvPr id="96" name="Google Shape;96;p3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3303" y="293090"/>
            <a:ext cx="599790" cy="59979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11;p4">
            <a:extLst>
              <a:ext uri="{FF2B5EF4-FFF2-40B4-BE49-F238E27FC236}">
                <a16:creationId xmlns:a16="http://schemas.microsoft.com/office/drawing/2014/main" id="{3B5CE0AA-2D79-4478-A8D0-D83991DFCA01}"/>
              </a:ext>
            </a:extLst>
          </p:cNvPr>
          <p:cNvSpPr txBox="1">
            <a:spLocks/>
          </p:cNvSpPr>
          <p:nvPr/>
        </p:nvSpPr>
        <p:spPr>
          <a:xfrm>
            <a:off x="178676" y="1272176"/>
            <a:ext cx="5026634" cy="5443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spcAft>
                <a:spcPts val="1200"/>
              </a:spcAft>
              <a:buClr>
                <a:srgbClr val="253957"/>
              </a:buClr>
              <a:buSzPts val="2100"/>
              <a:buFont typeface="Helvetica Neue Light"/>
              <a:buNone/>
              <a:defRPr sz="280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</a:defRPr>
            </a:lvl1pPr>
            <a:lvl2pPr marL="9144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2pPr>
            <a:lvl3pPr marL="13716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3pPr>
            <a:lvl4pPr marL="18288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4pPr>
            <a:lvl5pPr marL="22860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5pPr>
            <a:lvl6pPr marL="27432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6pPr>
            <a:lvl7pPr marL="32004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7pPr>
            <a:lvl8pPr marL="36576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8pPr>
            <a:lvl9pPr marL="41148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9pPr>
          </a:lstStyle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ru-RU" sz="2400" b="1" cap="all" dirty="0">
                <a:solidFill>
                  <a:srgbClr val="C00000"/>
                </a:solidFill>
              </a:rPr>
              <a:t>Анализ состояния дорожной сети на основе данных сверхвысокого пространственного </a:t>
            </a:r>
            <a:r>
              <a:rPr lang="ru-RU" sz="2400" b="1" cap="all" dirty="0" smtClean="0">
                <a:solidFill>
                  <a:srgbClr val="C00000"/>
                </a:solidFill>
              </a:rPr>
              <a:t>разрешения</a:t>
            </a:r>
          </a:p>
          <a:p>
            <a:pPr algn="ctr">
              <a:lnSpc>
                <a:spcPct val="80000"/>
              </a:lnSpc>
              <a:spcAft>
                <a:spcPts val="0"/>
              </a:spcAft>
            </a:pPr>
            <a:endParaRPr lang="ru-RU" sz="2400" b="1" cap="all" dirty="0" smtClean="0">
              <a:solidFill>
                <a:srgbClr val="C00000"/>
              </a:solidFill>
            </a:endParaRPr>
          </a:p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ru-RU" sz="2400" b="1" i="1" dirty="0" smtClean="0">
                <a:solidFill>
                  <a:srgbClr val="253957"/>
                </a:solidFill>
                <a:sym typeface="Arial Narrow"/>
              </a:rPr>
              <a:t>Казаков Иван</a:t>
            </a:r>
            <a:r>
              <a:rPr lang="ru-RU" sz="2400" b="1" i="1" dirty="0">
                <a:solidFill>
                  <a:srgbClr val="253957"/>
                </a:solidFill>
                <a:sym typeface="Arial Narrow"/>
              </a:rPr>
              <a:t/>
            </a:r>
            <a:br>
              <a:rPr lang="ru-RU" sz="2400" b="1" i="1" dirty="0">
                <a:solidFill>
                  <a:srgbClr val="253957"/>
                </a:solidFill>
                <a:sym typeface="Arial Narrow"/>
              </a:rPr>
            </a:br>
            <a:r>
              <a:rPr lang="ru-RU" sz="2400" b="1" i="1" dirty="0">
                <a:solidFill>
                  <a:srgbClr val="253957"/>
                </a:solidFill>
                <a:sym typeface="Arial Narrow"/>
              </a:rPr>
              <a:t>2 </a:t>
            </a:r>
            <a:r>
              <a:rPr lang="ru-RU" sz="2400" b="1" i="1" dirty="0" smtClean="0">
                <a:solidFill>
                  <a:srgbClr val="253957"/>
                </a:solidFill>
                <a:sym typeface="Arial Narrow"/>
              </a:rPr>
              <a:t>курс</a:t>
            </a:r>
          </a:p>
          <a:p>
            <a:pPr algn="ctr">
              <a:lnSpc>
                <a:spcPct val="80000"/>
              </a:lnSpc>
              <a:spcAft>
                <a:spcPts val="0"/>
              </a:spcAft>
            </a:pPr>
            <a:endParaRPr lang="ru-RU" sz="1600" b="1" i="1" dirty="0">
              <a:solidFill>
                <a:srgbClr val="253957"/>
              </a:solidFill>
              <a:sym typeface="Arial Narrow"/>
            </a:endParaRPr>
          </a:p>
          <a:p>
            <a:pPr lvl="0" algn="ctr">
              <a:spcAft>
                <a:spcPts val="600"/>
              </a:spcAft>
            </a:pPr>
            <a:r>
              <a:rPr lang="ru-RU" sz="2000" dirty="0" smtClean="0"/>
              <a:t>ЭТАПЫ ИССЛЕДОВАНИЯ:</a:t>
            </a:r>
          </a:p>
          <a:p>
            <a:pPr lvl="0" algn="ctr">
              <a:spcAft>
                <a:spcPts val="600"/>
              </a:spcAft>
            </a:pPr>
            <a:r>
              <a:rPr lang="ru-RU" sz="2000" dirty="0" smtClean="0"/>
              <a:t>Проведение съемки (БПЛА с оптической камерой)</a:t>
            </a:r>
          </a:p>
          <a:p>
            <a:pPr lvl="0" algn="ctr">
              <a:spcAft>
                <a:spcPts val="600"/>
              </a:spcAft>
            </a:pPr>
            <a:r>
              <a:rPr lang="ru-RU" sz="2000" dirty="0"/>
              <a:t>П</a:t>
            </a:r>
            <a:r>
              <a:rPr lang="ru-RU" sz="2000" dirty="0" smtClean="0"/>
              <a:t>ервичная </a:t>
            </a:r>
            <a:r>
              <a:rPr lang="ru-RU" sz="2000" dirty="0"/>
              <a:t>обработка полученных данных </a:t>
            </a:r>
          </a:p>
          <a:p>
            <a:pPr lvl="0" algn="ctr">
              <a:spcAft>
                <a:spcPts val="600"/>
              </a:spcAft>
            </a:pPr>
            <a:r>
              <a:rPr lang="ru-RU" sz="2000" dirty="0" smtClean="0"/>
              <a:t>Получение </a:t>
            </a:r>
            <a:r>
              <a:rPr lang="ru-RU" sz="2000" dirty="0"/>
              <a:t>морфометрических параметров на основе цифровых моделей дорожного полотна и их классификация</a:t>
            </a:r>
          </a:p>
          <a:p>
            <a:pPr lvl="0" algn="ctr">
              <a:spcAft>
                <a:spcPts val="600"/>
              </a:spcAft>
            </a:pPr>
            <a:r>
              <a:rPr lang="ru-RU" sz="2000" dirty="0"/>
              <a:t>Выявление дефектов дорог</a:t>
            </a:r>
          </a:p>
          <a:p>
            <a:pPr lvl="0" algn="ctr">
              <a:spcAft>
                <a:spcPts val="600"/>
              </a:spcAft>
            </a:pPr>
            <a:r>
              <a:rPr lang="ru-RU" sz="2000" dirty="0"/>
              <a:t>Классификация по типам дефектов</a:t>
            </a:r>
          </a:p>
          <a:p>
            <a:pPr algn="ctr">
              <a:lnSpc>
                <a:spcPct val="80000"/>
              </a:lnSpc>
              <a:spcAft>
                <a:spcPts val="0"/>
              </a:spcAft>
            </a:pPr>
            <a:endParaRPr lang="ru-RU" sz="2400" b="1" i="1" dirty="0">
              <a:solidFill>
                <a:srgbClr val="253957"/>
              </a:solidFill>
              <a:sym typeface="Arial Narrow"/>
            </a:endParaRPr>
          </a:p>
          <a:p>
            <a:pPr algn="ctr">
              <a:lnSpc>
                <a:spcPct val="80000"/>
              </a:lnSpc>
              <a:spcAft>
                <a:spcPts val="0"/>
              </a:spcAft>
            </a:pPr>
            <a:endParaRPr lang="ru-RU" sz="2400" b="1" cap="all" dirty="0">
              <a:solidFill>
                <a:srgbClr val="C00000"/>
              </a:solidFill>
            </a:endParaRPr>
          </a:p>
        </p:txBody>
      </p:sp>
      <p:sp>
        <p:nvSpPr>
          <p:cNvPr id="11" name="Google Shape;111;p4">
            <a:extLst>
              <a:ext uri="{FF2B5EF4-FFF2-40B4-BE49-F238E27FC236}">
                <a16:creationId xmlns:a16="http://schemas.microsoft.com/office/drawing/2014/main" id="{3B5CE0AA-2D79-4478-A8D0-D83991DFCA01}"/>
              </a:ext>
            </a:extLst>
          </p:cNvPr>
          <p:cNvSpPr txBox="1">
            <a:spLocks/>
          </p:cNvSpPr>
          <p:nvPr/>
        </p:nvSpPr>
        <p:spPr>
          <a:xfrm>
            <a:off x="821838" y="674336"/>
            <a:ext cx="10752047" cy="432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spcAft>
                <a:spcPts val="1200"/>
              </a:spcAft>
              <a:buClr>
                <a:srgbClr val="253957"/>
              </a:buClr>
              <a:buSzPts val="2100"/>
              <a:buFont typeface="Helvetica Neue Light"/>
              <a:buNone/>
              <a:defRPr sz="280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</a:defRPr>
            </a:lvl1pPr>
            <a:lvl2pPr marL="9144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2pPr>
            <a:lvl3pPr marL="13716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3pPr>
            <a:lvl4pPr marL="18288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4pPr>
            <a:lvl5pPr marL="22860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5pPr>
            <a:lvl6pPr marL="27432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6pPr>
            <a:lvl7pPr marL="32004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7pPr>
            <a:lvl8pPr marL="36576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8pPr>
            <a:lvl9pPr marL="41148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b="1" cap="all" dirty="0" smtClean="0">
                <a:sym typeface="Arial Narrow"/>
              </a:rPr>
              <a:t>Проекты студентов</a:t>
            </a:r>
            <a:endParaRPr lang="ru-RU" b="1" cap="all" dirty="0">
              <a:sym typeface="Arial Narrow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t="61032"/>
          <a:stretch/>
        </p:blipFill>
        <p:spPr>
          <a:xfrm>
            <a:off x="5328421" y="1962809"/>
            <a:ext cx="6863579" cy="3852041"/>
          </a:xfrm>
          <a:prstGeom prst="rect">
            <a:avLst/>
          </a:prstGeom>
        </p:spPr>
      </p:pic>
      <p:cxnSp>
        <p:nvCxnSpPr>
          <p:cNvPr id="4" name="Прямая со стрелкой 3"/>
          <p:cNvCxnSpPr/>
          <p:nvPr/>
        </p:nvCxnSpPr>
        <p:spPr>
          <a:xfrm>
            <a:off x="2690648" y="3888830"/>
            <a:ext cx="0" cy="16816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2685393" y="4587768"/>
            <a:ext cx="0" cy="16816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2685393" y="4976651"/>
            <a:ext cx="0" cy="16816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2685393" y="5912071"/>
            <a:ext cx="0" cy="16816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2685393" y="6321975"/>
            <a:ext cx="0" cy="16816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07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4" name="Google Shape;94;p3"/>
          <p:cNvCxnSpPr/>
          <p:nvPr/>
        </p:nvCxnSpPr>
        <p:spPr>
          <a:xfrm>
            <a:off x="600533" y="1107281"/>
            <a:ext cx="10753187" cy="1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95" name="Google Shape;95;p3"/>
          <p:cNvSpPr txBox="1"/>
          <p:nvPr/>
        </p:nvSpPr>
        <p:spPr>
          <a:xfrm>
            <a:off x="5669372" y="471182"/>
            <a:ext cx="5683208" cy="25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200"/>
              <a:buFont typeface="Arial Narrow"/>
              <a:buNone/>
            </a:pPr>
            <a:r>
              <a:rPr lang="ru-RU" sz="1200" b="0" i="0" u="none" strike="noStrike" cap="none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Факультет географии и геоинформационных технологий</a:t>
            </a:r>
            <a:endParaRPr/>
          </a:p>
        </p:txBody>
      </p:sp>
      <p:pic>
        <p:nvPicPr>
          <p:cNvPr id="96" name="Google Shape;96;p3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3303" y="293090"/>
            <a:ext cx="599790" cy="59979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11;p4">
            <a:extLst>
              <a:ext uri="{FF2B5EF4-FFF2-40B4-BE49-F238E27FC236}">
                <a16:creationId xmlns:a16="http://schemas.microsoft.com/office/drawing/2014/main" id="{3B5CE0AA-2D79-4478-A8D0-D83991DFCA01}"/>
              </a:ext>
            </a:extLst>
          </p:cNvPr>
          <p:cNvSpPr txBox="1">
            <a:spLocks/>
          </p:cNvSpPr>
          <p:nvPr/>
        </p:nvSpPr>
        <p:spPr>
          <a:xfrm>
            <a:off x="0" y="2206909"/>
            <a:ext cx="3426372" cy="346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spcAft>
                <a:spcPts val="1200"/>
              </a:spcAft>
              <a:buClr>
                <a:srgbClr val="253957"/>
              </a:buClr>
              <a:buSzPts val="2100"/>
              <a:buFont typeface="Helvetica Neue Light"/>
              <a:buNone/>
              <a:defRPr sz="280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</a:defRPr>
            </a:lvl1pPr>
            <a:lvl2pPr marL="9144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2pPr>
            <a:lvl3pPr marL="13716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3pPr>
            <a:lvl4pPr marL="18288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4pPr>
            <a:lvl5pPr marL="22860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5pPr>
            <a:lvl6pPr marL="27432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6pPr>
            <a:lvl7pPr marL="32004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7pPr>
            <a:lvl8pPr marL="36576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8pPr>
            <a:lvl9pPr marL="41148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9pPr>
          </a:lstStyle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ru-RU" sz="2400" b="1" cap="all" dirty="0">
                <a:solidFill>
                  <a:srgbClr val="C00000"/>
                </a:solidFill>
              </a:rPr>
              <a:t>Динамика пространственной структуры агломерации Ростова-на-Дону в 2012-2020 гг.</a:t>
            </a:r>
          </a:p>
          <a:p>
            <a:pPr algn="ctr">
              <a:lnSpc>
                <a:spcPct val="80000"/>
              </a:lnSpc>
              <a:spcAft>
                <a:spcPts val="0"/>
              </a:spcAft>
            </a:pPr>
            <a:endParaRPr lang="ru-RU" sz="2400" b="1" cap="all" dirty="0">
              <a:solidFill>
                <a:srgbClr val="C00000"/>
              </a:solidFill>
            </a:endParaRPr>
          </a:p>
          <a:p>
            <a:pPr algn="ctr">
              <a:lnSpc>
                <a:spcPct val="80000"/>
              </a:lnSpc>
              <a:spcAft>
                <a:spcPts val="0"/>
              </a:spcAft>
            </a:pPr>
            <a:endParaRPr lang="ru-RU" sz="2400" b="1" cap="all" dirty="0" smtClean="0">
              <a:solidFill>
                <a:srgbClr val="C00000"/>
              </a:solidFill>
            </a:endParaRPr>
          </a:p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ru-RU" sz="2400" b="1" i="1" dirty="0" smtClean="0">
                <a:solidFill>
                  <a:srgbClr val="253957"/>
                </a:solidFill>
                <a:sym typeface="Arial Narrow"/>
              </a:rPr>
              <a:t>Игнатенко Полина</a:t>
            </a:r>
            <a:r>
              <a:rPr lang="ru-RU" sz="2400" b="1" i="1" dirty="0">
                <a:solidFill>
                  <a:srgbClr val="253957"/>
                </a:solidFill>
                <a:sym typeface="Arial Narrow"/>
              </a:rPr>
              <a:t/>
            </a:r>
            <a:br>
              <a:rPr lang="ru-RU" sz="2400" b="1" i="1" dirty="0">
                <a:solidFill>
                  <a:srgbClr val="253957"/>
                </a:solidFill>
                <a:sym typeface="Arial Narrow"/>
              </a:rPr>
            </a:br>
            <a:r>
              <a:rPr lang="ru-RU" sz="2400" b="1" i="1" dirty="0">
                <a:solidFill>
                  <a:srgbClr val="253957"/>
                </a:solidFill>
                <a:sym typeface="Arial Narrow"/>
              </a:rPr>
              <a:t>2 курс</a:t>
            </a:r>
          </a:p>
          <a:p>
            <a:pPr algn="ctr">
              <a:lnSpc>
                <a:spcPct val="80000"/>
              </a:lnSpc>
              <a:spcAft>
                <a:spcPts val="0"/>
              </a:spcAft>
            </a:pPr>
            <a:endParaRPr lang="ru-RU" sz="2400" b="1" cap="all" dirty="0">
              <a:solidFill>
                <a:srgbClr val="C00000"/>
              </a:solidFill>
            </a:endParaRPr>
          </a:p>
        </p:txBody>
      </p:sp>
      <p:sp>
        <p:nvSpPr>
          <p:cNvPr id="11" name="Google Shape;111;p4">
            <a:extLst>
              <a:ext uri="{FF2B5EF4-FFF2-40B4-BE49-F238E27FC236}">
                <a16:creationId xmlns:a16="http://schemas.microsoft.com/office/drawing/2014/main" id="{3B5CE0AA-2D79-4478-A8D0-D83991DFCA01}"/>
              </a:ext>
            </a:extLst>
          </p:cNvPr>
          <p:cNvSpPr txBox="1">
            <a:spLocks/>
          </p:cNvSpPr>
          <p:nvPr/>
        </p:nvSpPr>
        <p:spPr>
          <a:xfrm>
            <a:off x="821838" y="674336"/>
            <a:ext cx="10752047" cy="432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spcAft>
                <a:spcPts val="1200"/>
              </a:spcAft>
              <a:buClr>
                <a:srgbClr val="253957"/>
              </a:buClr>
              <a:buSzPts val="2100"/>
              <a:buFont typeface="Helvetica Neue Light"/>
              <a:buNone/>
              <a:defRPr sz="280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</a:defRPr>
            </a:lvl1pPr>
            <a:lvl2pPr marL="9144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2pPr>
            <a:lvl3pPr marL="13716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3pPr>
            <a:lvl4pPr marL="18288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4pPr>
            <a:lvl5pPr marL="22860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5pPr>
            <a:lvl6pPr marL="27432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6pPr>
            <a:lvl7pPr marL="32004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7pPr>
            <a:lvl8pPr marL="36576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8pPr>
            <a:lvl9pPr marL="41148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b="1" cap="all" dirty="0" smtClean="0">
                <a:sym typeface="Arial Narrow"/>
              </a:rPr>
              <a:t>Проекты студентов</a:t>
            </a:r>
            <a:endParaRPr lang="ru-RU" b="1" cap="all" dirty="0">
              <a:sym typeface="Arial Narrow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5518F5-399B-1B76-4CB0-CEB36CB33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664" y="2206909"/>
            <a:ext cx="5682923" cy="401757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FB2D53-D2B2-4D7A-C466-D3C28E69F9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976" y="1169905"/>
            <a:ext cx="3877659" cy="277171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6FB8653-3297-EF0C-3662-F7B27A6928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976" y="3941619"/>
            <a:ext cx="3877659" cy="2741037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AEB92AE5-53AE-9A0C-EA9D-C267E066FEB9}"/>
              </a:ext>
            </a:extLst>
          </p:cNvPr>
          <p:cNvSpPr txBox="1"/>
          <p:nvPr/>
        </p:nvSpPr>
        <p:spPr>
          <a:xfrm>
            <a:off x="3298135" y="1406619"/>
            <a:ext cx="5212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latin typeface="Arial Narrow" panose="020B0606020202030204" pitchFamily="34" charset="0"/>
              </a:rPr>
              <a:t>Источник: БД ПМО</a:t>
            </a:r>
            <a:endParaRPr lang="ru-RU" sz="2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77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4" name="Google Shape;94;p3"/>
          <p:cNvCxnSpPr/>
          <p:nvPr/>
        </p:nvCxnSpPr>
        <p:spPr>
          <a:xfrm>
            <a:off x="600533" y="1107281"/>
            <a:ext cx="10753187" cy="1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95" name="Google Shape;95;p3"/>
          <p:cNvSpPr txBox="1"/>
          <p:nvPr/>
        </p:nvSpPr>
        <p:spPr>
          <a:xfrm>
            <a:off x="5669372" y="471182"/>
            <a:ext cx="5683208" cy="25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200"/>
              <a:buFont typeface="Arial Narrow"/>
              <a:buNone/>
            </a:pPr>
            <a:r>
              <a:rPr lang="ru-RU" sz="1200" b="0" i="0" u="none" strike="noStrike" cap="none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Факультет географии и геоинформационных технологий</a:t>
            </a:r>
            <a:endParaRPr/>
          </a:p>
        </p:txBody>
      </p:sp>
      <p:pic>
        <p:nvPicPr>
          <p:cNvPr id="96" name="Google Shape;96;p3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3303" y="293090"/>
            <a:ext cx="599790" cy="59979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11;p4">
            <a:extLst>
              <a:ext uri="{FF2B5EF4-FFF2-40B4-BE49-F238E27FC236}">
                <a16:creationId xmlns:a16="http://schemas.microsoft.com/office/drawing/2014/main" id="{3B5CE0AA-2D79-4478-A8D0-D83991DFCA01}"/>
              </a:ext>
            </a:extLst>
          </p:cNvPr>
          <p:cNvSpPr txBox="1">
            <a:spLocks/>
          </p:cNvSpPr>
          <p:nvPr/>
        </p:nvSpPr>
        <p:spPr>
          <a:xfrm>
            <a:off x="0" y="2206909"/>
            <a:ext cx="3426372" cy="346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spcAft>
                <a:spcPts val="1200"/>
              </a:spcAft>
              <a:buClr>
                <a:srgbClr val="253957"/>
              </a:buClr>
              <a:buSzPts val="2100"/>
              <a:buFont typeface="Helvetica Neue Light"/>
              <a:buNone/>
              <a:defRPr sz="280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</a:defRPr>
            </a:lvl1pPr>
            <a:lvl2pPr marL="9144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2pPr>
            <a:lvl3pPr marL="13716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3pPr>
            <a:lvl4pPr marL="18288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4pPr>
            <a:lvl5pPr marL="22860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5pPr>
            <a:lvl6pPr marL="27432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6pPr>
            <a:lvl7pPr marL="32004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7pPr>
            <a:lvl8pPr marL="36576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8pPr>
            <a:lvl9pPr marL="41148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9pPr>
          </a:lstStyle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ru-RU" sz="2400" b="1" cap="all" dirty="0">
                <a:solidFill>
                  <a:srgbClr val="C00000"/>
                </a:solidFill>
              </a:rPr>
              <a:t>Динамика пространственной структуры агломерации Ростова-на-Дону в 2012-2020 гг.</a:t>
            </a:r>
          </a:p>
          <a:p>
            <a:pPr algn="ctr">
              <a:lnSpc>
                <a:spcPct val="80000"/>
              </a:lnSpc>
              <a:spcAft>
                <a:spcPts val="0"/>
              </a:spcAft>
            </a:pPr>
            <a:endParaRPr lang="ru-RU" sz="2400" b="1" cap="all" dirty="0">
              <a:solidFill>
                <a:srgbClr val="C00000"/>
              </a:solidFill>
            </a:endParaRPr>
          </a:p>
          <a:p>
            <a:pPr algn="ctr">
              <a:lnSpc>
                <a:spcPct val="80000"/>
              </a:lnSpc>
              <a:spcAft>
                <a:spcPts val="0"/>
              </a:spcAft>
            </a:pPr>
            <a:endParaRPr lang="ru-RU" sz="2400" b="1" cap="all" dirty="0" smtClean="0">
              <a:solidFill>
                <a:srgbClr val="C00000"/>
              </a:solidFill>
            </a:endParaRPr>
          </a:p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ru-RU" sz="2400" b="1" i="1" dirty="0" smtClean="0">
                <a:solidFill>
                  <a:srgbClr val="253957"/>
                </a:solidFill>
                <a:sym typeface="Arial Narrow"/>
              </a:rPr>
              <a:t>Игнатенко Полина</a:t>
            </a:r>
            <a:r>
              <a:rPr lang="ru-RU" sz="2400" b="1" i="1" dirty="0">
                <a:solidFill>
                  <a:srgbClr val="253957"/>
                </a:solidFill>
                <a:sym typeface="Arial Narrow"/>
              </a:rPr>
              <a:t/>
            </a:r>
            <a:br>
              <a:rPr lang="ru-RU" sz="2400" b="1" i="1" dirty="0">
                <a:solidFill>
                  <a:srgbClr val="253957"/>
                </a:solidFill>
                <a:sym typeface="Arial Narrow"/>
              </a:rPr>
            </a:br>
            <a:r>
              <a:rPr lang="ru-RU" sz="2400" b="1" i="1" dirty="0">
                <a:solidFill>
                  <a:srgbClr val="253957"/>
                </a:solidFill>
                <a:sym typeface="Arial Narrow"/>
              </a:rPr>
              <a:t>2 курс</a:t>
            </a:r>
          </a:p>
          <a:p>
            <a:pPr algn="ctr">
              <a:lnSpc>
                <a:spcPct val="80000"/>
              </a:lnSpc>
              <a:spcAft>
                <a:spcPts val="0"/>
              </a:spcAft>
            </a:pPr>
            <a:endParaRPr lang="ru-RU" sz="2400" b="1" cap="all" dirty="0">
              <a:solidFill>
                <a:srgbClr val="C00000"/>
              </a:solidFill>
            </a:endParaRPr>
          </a:p>
        </p:txBody>
      </p:sp>
      <p:sp>
        <p:nvSpPr>
          <p:cNvPr id="11" name="Google Shape;111;p4">
            <a:extLst>
              <a:ext uri="{FF2B5EF4-FFF2-40B4-BE49-F238E27FC236}">
                <a16:creationId xmlns:a16="http://schemas.microsoft.com/office/drawing/2014/main" id="{3B5CE0AA-2D79-4478-A8D0-D83991DFCA01}"/>
              </a:ext>
            </a:extLst>
          </p:cNvPr>
          <p:cNvSpPr txBox="1">
            <a:spLocks/>
          </p:cNvSpPr>
          <p:nvPr/>
        </p:nvSpPr>
        <p:spPr>
          <a:xfrm>
            <a:off x="821838" y="674336"/>
            <a:ext cx="10752047" cy="432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spcAft>
                <a:spcPts val="1200"/>
              </a:spcAft>
              <a:buClr>
                <a:srgbClr val="253957"/>
              </a:buClr>
              <a:buSzPts val="2100"/>
              <a:buFont typeface="Helvetica Neue Light"/>
              <a:buNone/>
              <a:defRPr sz="280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</a:defRPr>
            </a:lvl1pPr>
            <a:lvl2pPr marL="9144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2pPr>
            <a:lvl3pPr marL="13716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3pPr>
            <a:lvl4pPr marL="18288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4pPr>
            <a:lvl5pPr marL="22860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5pPr>
            <a:lvl6pPr marL="27432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6pPr>
            <a:lvl7pPr marL="32004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7pPr>
            <a:lvl8pPr marL="36576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8pPr>
            <a:lvl9pPr marL="41148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b="1" cap="all" dirty="0" smtClean="0">
                <a:sym typeface="Arial Narrow"/>
              </a:rPr>
              <a:t>Проекты студентов</a:t>
            </a:r>
            <a:endParaRPr lang="ru-RU" b="1" cap="all" dirty="0">
              <a:sym typeface="Arial Narrow"/>
            </a:endParaRPr>
          </a:p>
        </p:txBody>
      </p:sp>
      <p:pic>
        <p:nvPicPr>
          <p:cNvPr id="13" name="Рисунок 12" descr="Изображение выглядит как текст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0AC4E241-1AB5-00EB-78A5-0D7D72BE4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522" y="1827611"/>
            <a:ext cx="4973505" cy="3516047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AEB92AE5-53AE-9A0C-EA9D-C267E066FEB9}"/>
              </a:ext>
            </a:extLst>
          </p:cNvPr>
          <p:cNvSpPr txBox="1"/>
          <p:nvPr/>
        </p:nvSpPr>
        <p:spPr>
          <a:xfrm>
            <a:off x="8156027" y="1835005"/>
            <a:ext cx="4162097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rgbClr val="253957"/>
                </a:solidFill>
                <a:latin typeface="Arial Narrow" panose="020B0606020202030204" pitchFamily="34" charset="0"/>
              </a:rPr>
              <a:t>Ядро </a:t>
            </a:r>
            <a:r>
              <a:rPr lang="ru-RU" sz="2400" b="1" dirty="0">
                <a:solidFill>
                  <a:srgbClr val="253957"/>
                </a:solidFill>
                <a:latin typeface="Arial Narrow" panose="020B0606020202030204" pitchFamily="34" charset="0"/>
              </a:rPr>
              <a:t>и пригороды: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rgbClr val="253957"/>
                </a:solidFill>
                <a:latin typeface="Arial Narrow" panose="020B0606020202030204" pitchFamily="34" charset="0"/>
              </a:rPr>
              <a:t>Экстенсивно растёт за свои пределы;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rgbClr val="253957"/>
                </a:solidFill>
                <a:latin typeface="Arial Narrow" panose="020B0606020202030204" pitchFamily="34" charset="0"/>
              </a:rPr>
              <a:t>Интенсивно качественно преобразуется морфологически и функционально;</a:t>
            </a:r>
          </a:p>
          <a:p>
            <a:endParaRPr lang="ru-RU" sz="2400" dirty="0">
              <a:solidFill>
                <a:srgbClr val="253957"/>
              </a:solidFill>
              <a:latin typeface="Arial Narrow" panose="020B0606020202030204" pitchFamily="34" charset="0"/>
            </a:endParaRPr>
          </a:p>
          <a:p>
            <a:r>
              <a:rPr lang="ru-RU" sz="2400" b="1" dirty="0" err="1">
                <a:solidFill>
                  <a:srgbClr val="253957"/>
                </a:solidFill>
                <a:latin typeface="Arial Narrow" panose="020B0606020202030204" pitchFamily="34" charset="0"/>
              </a:rPr>
              <a:t>Субцентры</a:t>
            </a:r>
            <a:r>
              <a:rPr lang="ru-RU" sz="2400" b="1" dirty="0">
                <a:solidFill>
                  <a:srgbClr val="253957"/>
                </a:solidFill>
                <a:latin typeface="Arial Narrow" panose="020B0606020202030204" pitchFamily="34" charset="0"/>
              </a:rPr>
              <a:t> </a:t>
            </a:r>
            <a:r>
              <a:rPr lang="ru-RU" dirty="0">
                <a:solidFill>
                  <a:srgbClr val="253957"/>
                </a:solidFill>
                <a:latin typeface="Arial Narrow" panose="020B0606020202030204" pitchFamily="34" charset="0"/>
              </a:rPr>
              <a:t>почти все сохраняют свою специализацию и относительную самостоятельность;</a:t>
            </a:r>
            <a:endParaRPr lang="ru-RU" b="1" dirty="0">
              <a:solidFill>
                <a:srgbClr val="253957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ru-RU" dirty="0">
              <a:solidFill>
                <a:srgbClr val="253957"/>
              </a:solidFill>
              <a:latin typeface="Arial Narrow" panose="020B0606020202030204" pitchFamily="34" charset="0"/>
            </a:endParaRPr>
          </a:p>
          <a:p>
            <a:r>
              <a:rPr lang="ru-RU" sz="2400" b="1" dirty="0">
                <a:solidFill>
                  <a:srgbClr val="253957"/>
                </a:solidFill>
                <a:latin typeface="Arial Narrow" panose="020B0606020202030204" pitchFamily="34" charset="0"/>
              </a:rPr>
              <a:t>Периферия </a:t>
            </a:r>
            <a:r>
              <a:rPr lang="ru-RU" dirty="0">
                <a:solidFill>
                  <a:srgbClr val="253957"/>
                </a:solidFill>
                <a:latin typeface="Arial Narrow" panose="020B0606020202030204" pitchFamily="34" charset="0"/>
              </a:rPr>
              <a:t>убывает, но имеется дифференциация северо-запад/юго-восток.</a:t>
            </a:r>
            <a:endParaRPr lang="ru-RU" sz="2400" b="1" dirty="0">
              <a:solidFill>
                <a:srgbClr val="253957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21269" y="5491059"/>
            <a:ext cx="88707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Arial Narrow" panose="020B0606020202030204" pitchFamily="34" charset="0"/>
              </a:rPr>
              <a:t>Агломерация </a:t>
            </a:r>
            <a:r>
              <a:rPr lang="ru-RU" sz="2000" dirty="0">
                <a:latin typeface="Arial Narrow" panose="020B0606020202030204" pitchFamily="34" charset="0"/>
              </a:rPr>
              <a:t>растёт вследствие центростремительных движений внутри региона и притока мигрантов из-за </a:t>
            </a:r>
            <a:r>
              <a:rPr lang="ru-RU" sz="2000" dirty="0" smtClean="0">
                <a:latin typeface="Arial Narrow" panose="020B0606020202030204" pitchFamily="34" charset="0"/>
              </a:rPr>
              <a:t>рубежа</a:t>
            </a:r>
            <a:endParaRPr lang="ru-RU" sz="2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82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4" name="Google Shape;94;p3"/>
          <p:cNvCxnSpPr/>
          <p:nvPr/>
        </p:nvCxnSpPr>
        <p:spPr>
          <a:xfrm>
            <a:off x="600533" y="1107281"/>
            <a:ext cx="10753187" cy="1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95" name="Google Shape;95;p3"/>
          <p:cNvSpPr txBox="1"/>
          <p:nvPr/>
        </p:nvSpPr>
        <p:spPr>
          <a:xfrm>
            <a:off x="5669372" y="471182"/>
            <a:ext cx="5683208" cy="25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200"/>
              <a:buFont typeface="Arial Narrow"/>
              <a:buNone/>
            </a:pPr>
            <a:r>
              <a:rPr lang="ru-RU" sz="1200" b="0" i="0" u="none" strike="noStrike" cap="none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Факультет географии и геоинформационных технологий</a:t>
            </a:r>
            <a:endParaRPr/>
          </a:p>
        </p:txBody>
      </p:sp>
      <p:pic>
        <p:nvPicPr>
          <p:cNvPr id="96" name="Google Shape;96;p3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3303" y="293090"/>
            <a:ext cx="599790" cy="59979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11;p4">
            <a:extLst>
              <a:ext uri="{FF2B5EF4-FFF2-40B4-BE49-F238E27FC236}">
                <a16:creationId xmlns:a16="http://schemas.microsoft.com/office/drawing/2014/main" id="{3B5CE0AA-2D79-4478-A8D0-D83991DFCA01}"/>
              </a:ext>
            </a:extLst>
          </p:cNvPr>
          <p:cNvSpPr txBox="1">
            <a:spLocks/>
          </p:cNvSpPr>
          <p:nvPr/>
        </p:nvSpPr>
        <p:spPr>
          <a:xfrm>
            <a:off x="0" y="2206909"/>
            <a:ext cx="3426372" cy="346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spcAft>
                <a:spcPts val="1200"/>
              </a:spcAft>
              <a:buClr>
                <a:srgbClr val="253957"/>
              </a:buClr>
              <a:buSzPts val="2100"/>
              <a:buFont typeface="Helvetica Neue Light"/>
              <a:buNone/>
              <a:defRPr sz="280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</a:defRPr>
            </a:lvl1pPr>
            <a:lvl2pPr marL="9144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2pPr>
            <a:lvl3pPr marL="13716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3pPr>
            <a:lvl4pPr marL="18288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4pPr>
            <a:lvl5pPr marL="22860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5pPr>
            <a:lvl6pPr marL="27432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6pPr>
            <a:lvl7pPr marL="32004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7pPr>
            <a:lvl8pPr marL="36576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8pPr>
            <a:lvl9pPr marL="41148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9pPr>
          </a:lstStyle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ru-RU" sz="2400" b="1" cap="all" dirty="0" smtClean="0">
                <a:solidFill>
                  <a:srgbClr val="C00000"/>
                </a:solidFill>
              </a:rPr>
              <a:t>Анализ скорости естественного восстановления на территории пирогенного воздействия</a:t>
            </a:r>
            <a:endParaRPr lang="ru-RU" sz="2400" b="1" cap="all" dirty="0">
              <a:solidFill>
                <a:srgbClr val="C00000"/>
              </a:solidFill>
            </a:endParaRPr>
          </a:p>
          <a:p>
            <a:pPr algn="ctr">
              <a:lnSpc>
                <a:spcPct val="80000"/>
              </a:lnSpc>
              <a:spcAft>
                <a:spcPts val="0"/>
              </a:spcAft>
            </a:pPr>
            <a:endParaRPr lang="ru-RU" sz="2400" b="1" cap="all" dirty="0">
              <a:solidFill>
                <a:srgbClr val="C00000"/>
              </a:solidFill>
            </a:endParaRPr>
          </a:p>
          <a:p>
            <a:pPr algn="ctr">
              <a:lnSpc>
                <a:spcPct val="80000"/>
              </a:lnSpc>
              <a:spcAft>
                <a:spcPts val="0"/>
              </a:spcAft>
            </a:pPr>
            <a:endParaRPr lang="ru-RU" sz="2400" b="1" cap="all" dirty="0" smtClean="0">
              <a:solidFill>
                <a:srgbClr val="C00000"/>
              </a:solidFill>
            </a:endParaRPr>
          </a:p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ru-RU" sz="2400" b="1" i="1" dirty="0" smtClean="0">
                <a:solidFill>
                  <a:srgbClr val="253957"/>
                </a:solidFill>
                <a:sym typeface="Arial Narrow"/>
              </a:rPr>
              <a:t>Петров Олег</a:t>
            </a:r>
            <a:r>
              <a:rPr lang="ru-RU" sz="2400" b="1" i="1" dirty="0">
                <a:solidFill>
                  <a:srgbClr val="253957"/>
                </a:solidFill>
                <a:sym typeface="Arial Narrow"/>
              </a:rPr>
              <a:t/>
            </a:r>
            <a:br>
              <a:rPr lang="ru-RU" sz="2400" b="1" i="1" dirty="0">
                <a:solidFill>
                  <a:srgbClr val="253957"/>
                </a:solidFill>
                <a:sym typeface="Arial Narrow"/>
              </a:rPr>
            </a:br>
            <a:r>
              <a:rPr lang="ru-RU" sz="2400" b="1" i="1" dirty="0">
                <a:solidFill>
                  <a:srgbClr val="253957"/>
                </a:solidFill>
                <a:sym typeface="Arial Narrow"/>
              </a:rPr>
              <a:t>2 курс</a:t>
            </a:r>
          </a:p>
          <a:p>
            <a:pPr algn="ctr">
              <a:lnSpc>
                <a:spcPct val="80000"/>
              </a:lnSpc>
              <a:spcAft>
                <a:spcPts val="0"/>
              </a:spcAft>
            </a:pPr>
            <a:endParaRPr lang="ru-RU" sz="2400" b="1" cap="all" dirty="0">
              <a:solidFill>
                <a:srgbClr val="C00000"/>
              </a:solidFill>
            </a:endParaRPr>
          </a:p>
        </p:txBody>
      </p:sp>
      <p:sp>
        <p:nvSpPr>
          <p:cNvPr id="11" name="Google Shape;111;p4">
            <a:extLst>
              <a:ext uri="{FF2B5EF4-FFF2-40B4-BE49-F238E27FC236}">
                <a16:creationId xmlns:a16="http://schemas.microsoft.com/office/drawing/2014/main" id="{3B5CE0AA-2D79-4478-A8D0-D83991DFCA01}"/>
              </a:ext>
            </a:extLst>
          </p:cNvPr>
          <p:cNvSpPr txBox="1">
            <a:spLocks/>
          </p:cNvSpPr>
          <p:nvPr/>
        </p:nvSpPr>
        <p:spPr>
          <a:xfrm>
            <a:off x="821838" y="674336"/>
            <a:ext cx="10752047" cy="432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spcAft>
                <a:spcPts val="1200"/>
              </a:spcAft>
              <a:buClr>
                <a:srgbClr val="253957"/>
              </a:buClr>
              <a:buSzPts val="2100"/>
              <a:buFont typeface="Helvetica Neue Light"/>
              <a:buNone/>
              <a:defRPr sz="280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</a:defRPr>
            </a:lvl1pPr>
            <a:lvl2pPr marL="9144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2pPr>
            <a:lvl3pPr marL="13716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3pPr>
            <a:lvl4pPr marL="18288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4pPr>
            <a:lvl5pPr marL="22860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5pPr>
            <a:lvl6pPr marL="27432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6pPr>
            <a:lvl7pPr marL="32004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7pPr>
            <a:lvl8pPr marL="36576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8pPr>
            <a:lvl9pPr marL="41148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b="1" cap="all" dirty="0" smtClean="0">
                <a:sym typeface="Arial Narrow"/>
              </a:rPr>
              <a:t>Проекты студентов</a:t>
            </a:r>
            <a:endParaRPr lang="ru-RU" b="1" cap="all" dirty="0">
              <a:sym typeface="Arial Narrow"/>
            </a:endParaRP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7BCC95A7-B257-F2B8-00F8-046C0F46CD45}"/>
              </a:ext>
            </a:extLst>
          </p:cNvPr>
          <p:cNvSpPr txBox="1">
            <a:spLocks/>
          </p:cNvSpPr>
          <p:nvPr/>
        </p:nvSpPr>
        <p:spPr>
          <a:xfrm>
            <a:off x="6197860" y="1416875"/>
            <a:ext cx="5645022" cy="4224079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2000" b="1" dirty="0">
                <a:latin typeface="Arial Narrow" panose="020B0606020202030204" pitchFamily="34" charset="0"/>
              </a:rPr>
              <a:t>Цель:</a:t>
            </a:r>
          </a:p>
          <a:p>
            <a:pPr lvl="0"/>
            <a:r>
              <a:rPr lang="ru-RU" sz="2000" i="1" dirty="0">
                <a:latin typeface="Arial Narrow" panose="020B0606020202030204" pitchFamily="34" charset="0"/>
              </a:rPr>
              <a:t>Проведение анализа скорости естественного </a:t>
            </a:r>
            <a:r>
              <a:rPr lang="ru-RU" sz="2000" i="1" dirty="0" err="1">
                <a:latin typeface="Arial Narrow" panose="020B0606020202030204" pitchFamily="34" charset="0"/>
              </a:rPr>
              <a:t>лесовосстановления</a:t>
            </a:r>
            <a:r>
              <a:rPr lang="ru-RU" sz="2000" i="1" dirty="0">
                <a:latin typeface="Arial Narrow" panose="020B0606020202030204" pitchFamily="34" charset="0"/>
              </a:rPr>
              <a:t> на территории пирогенного воздействия на основе ДЗЗ на примере Центральной </a:t>
            </a:r>
            <a:r>
              <a:rPr lang="ru-RU" sz="2000" i="1" dirty="0" smtClean="0">
                <a:latin typeface="Arial Narrow" panose="020B0606020202030204" pitchFamily="34" charset="0"/>
              </a:rPr>
              <a:t>Якутии</a:t>
            </a:r>
          </a:p>
          <a:p>
            <a:pPr lvl="0"/>
            <a:endParaRPr kumimoji="0" lang="ru-RU" sz="500" b="1" i="0" u="none" strike="noStrike" kern="1200" cap="none" spc="0" normalizeH="0" baseline="0" noProof="0" dirty="0" smtClean="0">
              <a:ln>
                <a:noFill/>
              </a:ln>
              <a:solidFill>
                <a:srgbClr val="0E2D69"/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Arial Narrow" panose="020B0606020202030204" pitchFamily="34" charset="0"/>
              </a:rPr>
              <a:t>Методы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Arial Narrow" panose="020B060602020203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Arial Narrow" panose="020B0606020202030204" pitchFamily="34" charset="0"/>
              </a:rPr>
              <a:t>Обработка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Arial Narrow" panose="020B0606020202030204" pitchFamily="34" charset="0"/>
              </a:rPr>
              <a:t> </a:t>
            </a:r>
            <a:r>
              <a:rPr lang="ru-RU" sz="2000" dirty="0" smtClean="0">
                <a:latin typeface="Arial Narrow" panose="020B0606020202030204" pitchFamily="34" charset="0"/>
              </a:rPr>
              <a:t>данных </a:t>
            </a:r>
            <a:r>
              <a:rPr lang="ru-RU" sz="2000" dirty="0">
                <a:latin typeface="Arial Narrow" panose="020B0606020202030204" pitchFamily="34" charset="0"/>
              </a:rPr>
              <a:t>спутникового мониторинга мест периодического пирогенного </a:t>
            </a:r>
            <a:r>
              <a:rPr lang="ru-RU" sz="2000" dirty="0" smtClean="0">
                <a:latin typeface="Arial Narrow" panose="020B0606020202030204" pitchFamily="34" charset="0"/>
              </a:rPr>
              <a:t>воздействия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0E2D69"/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Arial Narrow" panose="020B0606020202030204" pitchFamily="34" charset="0"/>
              </a:rPr>
              <a:t>Аэрофотосъемка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Arial Narrow" panose="020B0606020202030204" pitchFamily="34" charset="0"/>
              </a:rPr>
              <a:t>с БПЛА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Arial Narrow" panose="020B0606020202030204" pitchFamily="34" charset="0"/>
              </a:rPr>
              <a:t>Фотограмметрические метод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Arial Narrow" panose="020B0606020202030204" pitchFamily="34" charset="0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Arial Narrow" panose="020B0606020202030204" pitchFamily="34" charset="0"/>
              </a:rPr>
              <a:t>обработки материалов аэрофотосъемки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Arial Narrow" panose="020B0606020202030204" pitchFamily="34" charset="0"/>
              </a:rPr>
              <a:t>Классификация облаков точек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Arial Narrow" panose="020B0606020202030204" pitchFamily="34" charset="0"/>
              </a:rPr>
              <a:t>Анализ классифицированных плотных облаков точек</a:t>
            </a:r>
          </a:p>
        </p:txBody>
      </p:sp>
      <p:pic>
        <p:nvPicPr>
          <p:cNvPr id="24" name="Picture 16" descr="A picture containing outdoor, tree, grass, ground&#10;&#10;Description automatically generated">
            <a:extLst>
              <a:ext uri="{FF2B5EF4-FFF2-40B4-BE49-F238E27FC236}">
                <a16:creationId xmlns:a16="http://schemas.microsoft.com/office/drawing/2014/main" id="{5007322F-8715-B072-DED7-3FF7538AB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2116" y="3862216"/>
            <a:ext cx="2160000" cy="1184986"/>
          </a:xfrm>
          <a:prstGeom prst="rect">
            <a:avLst/>
          </a:prstGeom>
        </p:spPr>
      </p:pic>
      <p:pic>
        <p:nvPicPr>
          <p:cNvPr id="25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F172551E-81EE-0BFF-CE7C-CC8BEFFA78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671" r="12350"/>
          <a:stretch/>
        </p:blipFill>
        <p:spPr>
          <a:xfrm>
            <a:off x="3732116" y="5090664"/>
            <a:ext cx="2160000" cy="110421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ACE4DC5-B33F-295B-E636-336DE0946C23}"/>
              </a:ext>
            </a:extLst>
          </p:cNvPr>
          <p:cNvSpPr txBox="1"/>
          <p:nvPr/>
        </p:nvSpPr>
        <p:spPr>
          <a:xfrm>
            <a:off x="3732116" y="3338995"/>
            <a:ext cx="2160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ru-RU" kern="1200" dirty="0">
                <a:solidFill>
                  <a:srgbClr val="0F2C68"/>
                </a:solidFill>
                <a:latin typeface="Arial Narrow" panose="020B0606020202030204" pitchFamily="34" charset="0"/>
                <a:ea typeface="+mn-ea"/>
                <a:cs typeface="+mn-cs"/>
              </a:rPr>
              <a:t>Данные спутникового</a:t>
            </a:r>
          </a:p>
          <a:p>
            <a:pPr algn="ctr">
              <a:buClrTx/>
              <a:buFontTx/>
              <a:buNone/>
            </a:pPr>
            <a:r>
              <a:rPr lang="ru-RU" kern="1200" dirty="0">
                <a:solidFill>
                  <a:srgbClr val="0F2C68"/>
                </a:solidFill>
                <a:latin typeface="Arial Narrow" panose="020B0606020202030204" pitchFamily="34" charset="0"/>
                <a:ea typeface="+mn-ea"/>
                <a:cs typeface="+mn-cs"/>
              </a:rPr>
              <a:t>мониторинга</a:t>
            </a:r>
            <a:endParaRPr lang="en-GB" sz="1200" kern="1200" dirty="0">
              <a:solidFill>
                <a:srgbClr val="0F2C68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6C3998-8DC8-4940-1F78-93BF8EE31F2E}"/>
              </a:ext>
            </a:extLst>
          </p:cNvPr>
          <p:cNvSpPr txBox="1"/>
          <p:nvPr/>
        </p:nvSpPr>
        <p:spPr>
          <a:xfrm>
            <a:off x="3732116" y="5047202"/>
            <a:ext cx="2160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ru-RU" kern="1200" dirty="0">
                <a:solidFill>
                  <a:srgbClr val="0F2C68"/>
                </a:solidFill>
                <a:latin typeface="Arial Narrow" panose="020B0606020202030204" pitchFamily="34" charset="0"/>
                <a:ea typeface="+mn-ea"/>
                <a:cs typeface="+mn-cs"/>
              </a:rPr>
              <a:t>Аэрофотосъемка с БПЛА</a:t>
            </a:r>
            <a:endParaRPr lang="en-GB" sz="1200" kern="1200" dirty="0">
              <a:solidFill>
                <a:srgbClr val="0F2C68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5AD3238-8DCF-3220-61B1-142A2AEA3DD9}"/>
              </a:ext>
            </a:extLst>
          </p:cNvPr>
          <p:cNvSpPr txBox="1"/>
          <p:nvPr/>
        </p:nvSpPr>
        <p:spPr>
          <a:xfrm>
            <a:off x="3732116" y="5950550"/>
            <a:ext cx="2160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ru-RU" kern="1200" dirty="0">
                <a:solidFill>
                  <a:srgbClr val="0F2C68"/>
                </a:solidFill>
                <a:latin typeface="Arial Narrow" panose="020B0606020202030204" pitchFamily="34" charset="0"/>
                <a:ea typeface="+mn-ea"/>
                <a:cs typeface="+mn-cs"/>
              </a:rPr>
              <a:t>Фотограмметрическая</a:t>
            </a:r>
          </a:p>
          <a:p>
            <a:pPr algn="ctr">
              <a:buClrTx/>
              <a:buFontTx/>
              <a:buNone/>
            </a:pPr>
            <a:r>
              <a:rPr lang="ru-RU" kern="1200" dirty="0">
                <a:solidFill>
                  <a:srgbClr val="0F2C68"/>
                </a:solidFill>
                <a:latin typeface="Arial Narrow" panose="020B0606020202030204" pitchFamily="34" charset="0"/>
                <a:ea typeface="+mn-ea"/>
                <a:cs typeface="+mn-cs"/>
              </a:rPr>
              <a:t>обработка снимков</a:t>
            </a:r>
            <a:endParaRPr lang="en-GB" sz="1200" kern="1200" dirty="0">
              <a:solidFill>
                <a:srgbClr val="0F2C68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29" name="Picture 24">
            <a:extLst>
              <a:ext uri="{FF2B5EF4-FFF2-40B4-BE49-F238E27FC236}">
                <a16:creationId xmlns:a16="http://schemas.microsoft.com/office/drawing/2014/main" id="{FD40C2E1-A42E-6813-9313-0BBB68FDA9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2116" y="1855536"/>
            <a:ext cx="2160000" cy="150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1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4" name="Google Shape;94;p3"/>
          <p:cNvCxnSpPr/>
          <p:nvPr/>
        </p:nvCxnSpPr>
        <p:spPr>
          <a:xfrm>
            <a:off x="600533" y="1107281"/>
            <a:ext cx="10753187" cy="1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95" name="Google Shape;95;p3"/>
          <p:cNvSpPr txBox="1"/>
          <p:nvPr/>
        </p:nvSpPr>
        <p:spPr>
          <a:xfrm>
            <a:off x="5669372" y="471182"/>
            <a:ext cx="5683208" cy="25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200"/>
              <a:buFont typeface="Arial Narrow"/>
              <a:buNone/>
            </a:pPr>
            <a:r>
              <a:rPr lang="ru-RU" sz="1200" b="0" i="0" u="none" strike="noStrike" cap="none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Факультет географии и геоинформационных технологий</a:t>
            </a:r>
            <a:endParaRPr/>
          </a:p>
        </p:txBody>
      </p:sp>
      <p:pic>
        <p:nvPicPr>
          <p:cNvPr id="96" name="Google Shape;96;p3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3303" y="293090"/>
            <a:ext cx="599790" cy="59979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/>
          <p:nvPr/>
        </p:nvSpPr>
        <p:spPr>
          <a:xfrm>
            <a:off x="1213093" y="528476"/>
            <a:ext cx="9962364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 Narrow"/>
              <a:buNone/>
            </a:pPr>
            <a:r>
              <a:rPr lang="ru-RU" sz="3600" dirty="0" smtClean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Факультет географии и </a:t>
            </a:r>
            <a:r>
              <a:rPr lang="ru-RU" sz="3600" dirty="0" err="1" smtClean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геинформационных</a:t>
            </a:r>
            <a:r>
              <a:rPr lang="ru-RU" sz="3600" dirty="0" smtClean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технологий </a:t>
            </a:r>
            <a:endParaRPr sz="3600" b="0" i="0" u="none" strike="noStrike" cap="none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9" name="Google Shape;111;p4">
            <a:extLst>
              <a:ext uri="{FF2B5EF4-FFF2-40B4-BE49-F238E27FC236}">
                <a16:creationId xmlns:a16="http://schemas.microsoft.com/office/drawing/2014/main" id="{6C4E6194-50C8-44B3-AC8C-0350D617174B}"/>
              </a:ext>
            </a:extLst>
          </p:cNvPr>
          <p:cNvSpPr txBox="1">
            <a:spLocks/>
          </p:cNvSpPr>
          <p:nvPr/>
        </p:nvSpPr>
        <p:spPr>
          <a:xfrm>
            <a:off x="2700169" y="2211545"/>
            <a:ext cx="7191907" cy="655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indent="0">
              <a:spcBef>
                <a:spcPts val="0"/>
              </a:spcBef>
              <a:buClr>
                <a:srgbClr val="253957"/>
              </a:buClr>
              <a:buSzPts val="2100"/>
              <a:buNone/>
            </a:pPr>
            <a:r>
              <a:rPr lang="ru-RU" sz="2400" i="1" dirty="0" smtClean="0">
                <a:solidFill>
                  <a:srgbClr val="002060"/>
                </a:solidFill>
                <a:effectLst/>
                <a:latin typeface="Arial Narrow"/>
                <a:sym typeface="Arial Narrow"/>
              </a:rPr>
              <a:t>+ Международна</a:t>
            </a:r>
            <a:r>
              <a:rPr lang="ru-RU" sz="2400" i="1" dirty="0" smtClean="0">
                <a:solidFill>
                  <a:srgbClr val="002060"/>
                </a:solidFill>
                <a:latin typeface="Arial Narrow"/>
                <a:sym typeface="Arial Narrow"/>
              </a:rPr>
              <a:t>я лаборатория ландшафтной экологии</a:t>
            </a:r>
            <a:endParaRPr lang="ru-RU" sz="2800" i="1" dirty="0" smtClean="0">
              <a:solidFill>
                <a:srgbClr val="002060"/>
              </a:solidFill>
              <a:latin typeface="Arial Narrow" panose="020B0606020202030204" pitchFamily="34" charset="0"/>
              <a:ea typeface="Arial Narrow"/>
              <a:cs typeface="Arial Narrow"/>
              <a:sym typeface="Arial Narrow"/>
              <a:hlinkClick r:id="rId4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5537" y="3953431"/>
            <a:ext cx="2132473" cy="21484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8816" y="3971655"/>
            <a:ext cx="2163841" cy="20851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1343" y="3996584"/>
            <a:ext cx="2032069" cy="2009322"/>
          </a:xfrm>
          <a:prstGeom prst="rect">
            <a:avLst/>
          </a:prstGeom>
        </p:spPr>
      </p:pic>
      <p:sp>
        <p:nvSpPr>
          <p:cNvPr id="12" name="Google Shape;98;p3"/>
          <p:cNvSpPr txBox="1"/>
          <p:nvPr/>
        </p:nvSpPr>
        <p:spPr>
          <a:xfrm>
            <a:off x="1779951" y="6009832"/>
            <a:ext cx="2379467" cy="396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 Narrow"/>
              <a:buNone/>
            </a:pPr>
            <a:r>
              <a:rPr lang="ru-RU" sz="2000" dirty="0" smtClean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Татьяна Анискина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 Narrow"/>
              <a:buNone/>
            </a:pPr>
            <a:r>
              <a:rPr lang="ru-RU" sz="1800" dirty="0" smtClean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д</a:t>
            </a:r>
            <a:r>
              <a:rPr lang="ru-RU" sz="1800" b="0" i="0" u="none" strike="noStrike" cap="none" dirty="0" smtClean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иректор</a:t>
            </a:r>
            <a:endParaRPr sz="1800" b="0" i="0" u="none" strike="noStrike" cap="none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3" name="Google Shape;98;p3"/>
          <p:cNvSpPr txBox="1"/>
          <p:nvPr/>
        </p:nvSpPr>
        <p:spPr>
          <a:xfrm>
            <a:off x="5211132" y="6036745"/>
            <a:ext cx="1859553" cy="396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 Narrow"/>
              <a:buNone/>
            </a:pPr>
            <a:r>
              <a:rPr lang="ru-RU" sz="2000" dirty="0" smtClean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Роман Кошутин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 Narrow"/>
              <a:buNone/>
            </a:pPr>
            <a:r>
              <a:rPr lang="ru-RU" sz="1800" dirty="0" smtClean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аналитик</a:t>
            </a:r>
            <a:endParaRPr sz="1800" b="0" i="0" u="none" strike="noStrike" cap="none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4" name="Google Shape;98;p3"/>
          <p:cNvSpPr txBox="1"/>
          <p:nvPr/>
        </p:nvSpPr>
        <p:spPr>
          <a:xfrm>
            <a:off x="8387963" y="6005906"/>
            <a:ext cx="2034284" cy="396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 Narrow"/>
              <a:buNone/>
            </a:pPr>
            <a:r>
              <a:rPr lang="ru-RU" sz="2000" dirty="0" smtClean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Вера Соколова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 Narrow"/>
              <a:buNone/>
            </a:pPr>
            <a:r>
              <a:rPr lang="ru-RU" sz="1800" dirty="0" smtClean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менеджер</a:t>
            </a:r>
            <a:endParaRPr sz="1800" b="0" i="0" u="none" strike="noStrike" cap="none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613303" y="1212146"/>
            <a:ext cx="3153103" cy="919195"/>
            <a:chOff x="6705600" y="1576370"/>
            <a:chExt cx="3153103" cy="919195"/>
          </a:xfrm>
        </p:grpSpPr>
        <p:sp>
          <p:nvSpPr>
            <p:cNvPr id="15" name="Google Shape;111;p4">
              <a:extLst>
                <a:ext uri="{FF2B5EF4-FFF2-40B4-BE49-F238E27FC236}">
                  <a16:creationId xmlns:a16="http://schemas.microsoft.com/office/drawing/2014/main" id="{6C4E6194-50C8-44B3-AC8C-0350D617174B}"/>
                </a:ext>
              </a:extLst>
            </p:cNvPr>
            <p:cNvSpPr txBox="1">
              <a:spLocks/>
            </p:cNvSpPr>
            <p:nvPr/>
          </p:nvSpPr>
          <p:spPr>
            <a:xfrm>
              <a:off x="6705600" y="1576370"/>
              <a:ext cx="1166648" cy="809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1425" tIns="71425" rIns="71425" bIns="7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  <a:lvl2pPr marL="914400" marR="0" lvl="1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2pPr>
              <a:lvl3pPr marL="1371600" marR="0" lvl="2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3pPr>
              <a:lvl4pPr marL="1828800" marR="0" lvl="3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4pPr>
              <a:lvl5pPr marL="2286000" marR="0" lvl="4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5pPr>
              <a:lvl6pPr marL="2743200" marR="0" lvl="5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6pPr>
              <a:lvl7pPr marL="3200400" marR="0" lvl="6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7pPr>
              <a:lvl8pPr marL="3657600" marR="0" lvl="7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8pPr>
              <a:lvl9pPr marL="4114800" marR="0" lvl="8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9pPr>
            </a:lstStyle>
            <a:p>
              <a:pPr marL="0" indent="0">
                <a:spcBef>
                  <a:spcPts val="0"/>
                </a:spcBef>
                <a:buClr>
                  <a:srgbClr val="253957"/>
                </a:buClr>
                <a:buSzPts val="2100"/>
                <a:buNone/>
              </a:pPr>
              <a:r>
                <a:rPr lang="en-US" sz="5400" b="1" dirty="0" smtClean="0">
                  <a:solidFill>
                    <a:srgbClr val="C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12</a:t>
              </a:r>
              <a:r>
                <a:rPr lang="ru-RU" sz="5400" b="1" dirty="0" smtClean="0">
                  <a:solidFill>
                    <a:srgbClr val="C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0</a:t>
              </a:r>
              <a:endParaRPr lang="ru-RU" sz="40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  <a:hlinkClick r:id="rId4"/>
              </a:endParaRPr>
            </a:p>
          </p:txBody>
        </p:sp>
        <p:sp>
          <p:nvSpPr>
            <p:cNvPr id="16" name="Google Shape;111;p4">
              <a:extLst>
                <a:ext uri="{FF2B5EF4-FFF2-40B4-BE49-F238E27FC236}">
                  <a16:creationId xmlns:a16="http://schemas.microsoft.com/office/drawing/2014/main" id="{6C4E6194-50C8-44B3-AC8C-0350D617174B}"/>
                </a:ext>
              </a:extLst>
            </p:cNvPr>
            <p:cNvSpPr txBox="1">
              <a:spLocks/>
            </p:cNvSpPr>
            <p:nvPr/>
          </p:nvSpPr>
          <p:spPr>
            <a:xfrm>
              <a:off x="7726230" y="1686087"/>
              <a:ext cx="2132473" cy="809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1425" tIns="71425" rIns="71425" bIns="7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  <a:lvl2pPr marL="914400" marR="0" lvl="1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2pPr>
              <a:lvl3pPr marL="1371600" marR="0" lvl="2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3pPr>
              <a:lvl4pPr marL="1828800" marR="0" lvl="3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4pPr>
              <a:lvl5pPr marL="2286000" marR="0" lvl="4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5pPr>
              <a:lvl6pPr marL="2743200" marR="0" lvl="5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6pPr>
              <a:lvl7pPr marL="3200400" marR="0" lvl="6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7pPr>
              <a:lvl8pPr marL="3657600" marR="0" lvl="7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8pPr>
              <a:lvl9pPr marL="4114800" marR="0" lvl="8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9pPr>
            </a:lstStyle>
            <a:p>
              <a:pPr marL="0" indent="0">
                <a:lnSpc>
                  <a:spcPct val="80000"/>
                </a:lnSpc>
                <a:spcBef>
                  <a:spcPts val="0"/>
                </a:spcBef>
                <a:buClr>
                  <a:srgbClr val="253957"/>
                </a:buClr>
                <a:buSzPts val="2100"/>
                <a:buNone/>
              </a:pPr>
              <a:r>
                <a:rPr lang="ru-RU" sz="2400" dirty="0" smtClean="0">
                  <a:solidFill>
                    <a:srgbClr val="00206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студентов</a:t>
              </a:r>
            </a:p>
            <a:p>
              <a:pPr marL="0" indent="0">
                <a:lnSpc>
                  <a:spcPct val="80000"/>
                </a:lnSpc>
                <a:spcBef>
                  <a:spcPts val="0"/>
                </a:spcBef>
                <a:buClr>
                  <a:srgbClr val="253957"/>
                </a:buClr>
                <a:buSzPts val="2100"/>
                <a:buNone/>
              </a:pPr>
              <a:r>
                <a:rPr lang="ru-RU" sz="2400" b="1" dirty="0" err="1" smtClean="0">
                  <a:solidFill>
                    <a:srgbClr val="002060"/>
                  </a:solidFill>
                  <a:latin typeface="Arial Narrow"/>
                  <a:sym typeface="Arial Narrow"/>
                </a:rPr>
                <a:t>бакалавриат</a:t>
              </a:r>
              <a:endParaRPr lang="ru-RU" sz="1800" b="1" dirty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  <a:hlinkClick r:id="rId4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430156" y="1212146"/>
            <a:ext cx="2867854" cy="942616"/>
            <a:chOff x="6705600" y="1576370"/>
            <a:chExt cx="2867854" cy="942616"/>
          </a:xfrm>
        </p:grpSpPr>
        <p:sp>
          <p:nvSpPr>
            <p:cNvPr id="18" name="Google Shape;111;p4">
              <a:extLst>
                <a:ext uri="{FF2B5EF4-FFF2-40B4-BE49-F238E27FC236}">
                  <a16:creationId xmlns:a16="http://schemas.microsoft.com/office/drawing/2014/main" id="{6C4E6194-50C8-44B3-AC8C-0350D617174B}"/>
                </a:ext>
              </a:extLst>
            </p:cNvPr>
            <p:cNvSpPr txBox="1">
              <a:spLocks/>
            </p:cNvSpPr>
            <p:nvPr/>
          </p:nvSpPr>
          <p:spPr>
            <a:xfrm>
              <a:off x="6705600" y="1576370"/>
              <a:ext cx="1166648" cy="809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1425" tIns="71425" rIns="71425" bIns="7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  <a:lvl2pPr marL="914400" marR="0" lvl="1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2pPr>
              <a:lvl3pPr marL="1371600" marR="0" lvl="2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3pPr>
              <a:lvl4pPr marL="1828800" marR="0" lvl="3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4pPr>
              <a:lvl5pPr marL="2286000" marR="0" lvl="4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5pPr>
              <a:lvl6pPr marL="2743200" marR="0" lvl="5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6pPr>
              <a:lvl7pPr marL="3200400" marR="0" lvl="6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7pPr>
              <a:lvl8pPr marL="3657600" marR="0" lvl="7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8pPr>
              <a:lvl9pPr marL="4114800" marR="0" lvl="8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9pPr>
            </a:lstStyle>
            <a:p>
              <a:pPr marL="0" indent="0">
                <a:spcBef>
                  <a:spcPts val="0"/>
                </a:spcBef>
                <a:buClr>
                  <a:srgbClr val="253957"/>
                </a:buClr>
                <a:buSzPts val="2100"/>
                <a:buNone/>
              </a:pPr>
              <a:r>
                <a:rPr lang="en-US" sz="5400" b="1" dirty="0" smtClean="0">
                  <a:solidFill>
                    <a:srgbClr val="C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21</a:t>
              </a:r>
              <a:endParaRPr lang="ru-RU" sz="4000" b="1" dirty="0">
                <a:solidFill>
                  <a:srgbClr val="C0000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  <a:hlinkClick r:id="rId4"/>
              </a:endParaRPr>
            </a:p>
            <a:p>
              <a:pPr marL="0" indent="0">
                <a:spcBef>
                  <a:spcPts val="0"/>
                </a:spcBef>
                <a:buClr>
                  <a:srgbClr val="253957"/>
                </a:buClr>
                <a:buSzPts val="2100"/>
                <a:buNone/>
              </a:pPr>
              <a:endParaRPr lang="ru-RU" sz="40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  <a:hlinkClick r:id="rId4"/>
              </a:endParaRPr>
            </a:p>
            <a:p>
              <a:pPr marL="0" indent="0">
                <a:spcBef>
                  <a:spcPts val="0"/>
                </a:spcBef>
                <a:buClr>
                  <a:srgbClr val="253957"/>
                </a:buClr>
                <a:buSzPts val="2100"/>
                <a:buNone/>
              </a:pPr>
              <a:endParaRPr lang="ru-RU" sz="4000" b="1" dirty="0">
                <a:solidFill>
                  <a:srgbClr val="C0000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  <a:hlinkClick r:id="rId4"/>
              </a:endParaRPr>
            </a:p>
          </p:txBody>
        </p:sp>
        <p:sp>
          <p:nvSpPr>
            <p:cNvPr id="20" name="Google Shape;111;p4">
              <a:extLst>
                <a:ext uri="{FF2B5EF4-FFF2-40B4-BE49-F238E27FC236}">
                  <a16:creationId xmlns:a16="http://schemas.microsoft.com/office/drawing/2014/main" id="{6C4E6194-50C8-44B3-AC8C-0350D617174B}"/>
                </a:ext>
              </a:extLst>
            </p:cNvPr>
            <p:cNvSpPr txBox="1">
              <a:spLocks/>
            </p:cNvSpPr>
            <p:nvPr/>
          </p:nvSpPr>
          <p:spPr>
            <a:xfrm>
              <a:off x="7440981" y="1709508"/>
              <a:ext cx="2132473" cy="809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1425" tIns="71425" rIns="71425" bIns="7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  <a:lvl2pPr marL="914400" marR="0" lvl="1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2pPr>
              <a:lvl3pPr marL="1371600" marR="0" lvl="2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3pPr>
              <a:lvl4pPr marL="1828800" marR="0" lvl="3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4pPr>
              <a:lvl5pPr marL="2286000" marR="0" lvl="4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5pPr>
              <a:lvl6pPr marL="2743200" marR="0" lvl="5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6pPr>
              <a:lvl7pPr marL="3200400" marR="0" lvl="6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7pPr>
              <a:lvl8pPr marL="3657600" marR="0" lvl="7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8pPr>
              <a:lvl9pPr marL="4114800" marR="0" lvl="8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9pPr>
            </a:lstStyle>
            <a:p>
              <a:pPr marL="0" indent="0">
                <a:lnSpc>
                  <a:spcPct val="80000"/>
                </a:lnSpc>
                <a:spcBef>
                  <a:spcPts val="0"/>
                </a:spcBef>
                <a:buClr>
                  <a:srgbClr val="253957"/>
                </a:buClr>
                <a:buSzPts val="2100"/>
                <a:buNone/>
              </a:pPr>
              <a:r>
                <a:rPr lang="ru-RU" sz="2400" dirty="0" smtClean="0">
                  <a:solidFill>
                    <a:srgbClr val="00206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студент</a:t>
              </a:r>
            </a:p>
            <a:p>
              <a:pPr marL="0" indent="0">
                <a:lnSpc>
                  <a:spcPct val="80000"/>
                </a:lnSpc>
                <a:spcBef>
                  <a:spcPts val="0"/>
                </a:spcBef>
                <a:buClr>
                  <a:srgbClr val="253957"/>
                </a:buClr>
                <a:buSzPts val="2100"/>
                <a:buNone/>
              </a:pPr>
              <a:r>
                <a:rPr lang="ru-RU" sz="2400" b="1" dirty="0" smtClean="0">
                  <a:solidFill>
                    <a:srgbClr val="002060"/>
                  </a:solidFill>
                  <a:latin typeface="Arial Narrow"/>
                  <a:sym typeface="Arial Narrow"/>
                </a:rPr>
                <a:t>магистратура</a:t>
              </a:r>
              <a:endParaRPr lang="ru-RU" sz="1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  <a:hlinkClick r:id="rId4"/>
              </a:endParaRPr>
            </a:p>
            <a:p>
              <a:pPr marL="0" indent="0">
                <a:lnSpc>
                  <a:spcPct val="80000"/>
                </a:lnSpc>
                <a:spcBef>
                  <a:spcPts val="0"/>
                </a:spcBef>
                <a:buClr>
                  <a:srgbClr val="253957"/>
                </a:buClr>
                <a:buSzPts val="2100"/>
                <a:buNone/>
              </a:pPr>
              <a:endParaRPr lang="ru-RU" sz="1600" b="1" dirty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  <a:hlinkClick r:id="rId4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7961761" y="1266549"/>
            <a:ext cx="2867854" cy="942616"/>
            <a:chOff x="6705600" y="1576370"/>
            <a:chExt cx="2867854" cy="942616"/>
          </a:xfrm>
        </p:grpSpPr>
        <p:sp>
          <p:nvSpPr>
            <p:cNvPr id="22" name="Google Shape;111;p4">
              <a:extLst>
                <a:ext uri="{FF2B5EF4-FFF2-40B4-BE49-F238E27FC236}">
                  <a16:creationId xmlns:a16="http://schemas.microsoft.com/office/drawing/2014/main" id="{6C4E6194-50C8-44B3-AC8C-0350D617174B}"/>
                </a:ext>
              </a:extLst>
            </p:cNvPr>
            <p:cNvSpPr txBox="1">
              <a:spLocks/>
            </p:cNvSpPr>
            <p:nvPr/>
          </p:nvSpPr>
          <p:spPr>
            <a:xfrm>
              <a:off x="6705600" y="1576370"/>
              <a:ext cx="1166648" cy="809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1425" tIns="71425" rIns="71425" bIns="7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  <a:lvl2pPr marL="914400" marR="0" lvl="1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2pPr>
              <a:lvl3pPr marL="1371600" marR="0" lvl="2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3pPr>
              <a:lvl4pPr marL="1828800" marR="0" lvl="3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4pPr>
              <a:lvl5pPr marL="2286000" marR="0" lvl="4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5pPr>
              <a:lvl6pPr marL="2743200" marR="0" lvl="5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6pPr>
              <a:lvl7pPr marL="3200400" marR="0" lvl="6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7pPr>
              <a:lvl8pPr marL="3657600" marR="0" lvl="7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8pPr>
              <a:lvl9pPr marL="4114800" marR="0" lvl="8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9pPr>
            </a:lstStyle>
            <a:p>
              <a:pPr marL="0" indent="0">
                <a:spcBef>
                  <a:spcPts val="0"/>
                </a:spcBef>
                <a:buClr>
                  <a:srgbClr val="253957"/>
                </a:buClr>
                <a:buSzPts val="2100"/>
                <a:buNone/>
              </a:pPr>
              <a:r>
                <a:rPr lang="ru-RU" sz="5400" b="1" dirty="0" smtClean="0">
                  <a:solidFill>
                    <a:srgbClr val="C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70</a:t>
              </a:r>
              <a:endParaRPr lang="ru-RU" sz="5400" dirty="0" smtClean="0">
                <a:solidFill>
                  <a:srgbClr val="C00000"/>
                </a:solidFill>
                <a:latin typeface="Helvetica Neue" panose="020B0604020202020204" charset="0"/>
                <a:ea typeface="Arial Narrow"/>
                <a:cs typeface="Arial Narrow"/>
                <a:sym typeface="Arial Narrow"/>
              </a:endParaRPr>
            </a:p>
            <a:p>
              <a:pPr marL="0" indent="0">
                <a:spcBef>
                  <a:spcPts val="0"/>
                </a:spcBef>
                <a:buClr>
                  <a:srgbClr val="253957"/>
                </a:buClr>
                <a:buSzPts val="2100"/>
                <a:buNone/>
              </a:pPr>
              <a:endParaRPr lang="en-US" sz="5400" dirty="0">
                <a:solidFill>
                  <a:srgbClr val="C00000"/>
                </a:solidFill>
                <a:latin typeface="Helvetica Neue" panose="020B0604020202020204" charset="0"/>
                <a:ea typeface="Arial Narrow"/>
                <a:cs typeface="Arial Narrow"/>
                <a:sym typeface="Arial Narrow"/>
              </a:endParaRPr>
            </a:p>
            <a:p>
              <a:pPr marL="0" indent="0">
                <a:spcBef>
                  <a:spcPts val="0"/>
                </a:spcBef>
                <a:buClr>
                  <a:srgbClr val="253957"/>
                </a:buClr>
                <a:buSzPts val="2100"/>
                <a:buNone/>
              </a:pPr>
              <a:endParaRPr lang="ru-RU" sz="60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  <a:hlinkClick r:id="rId4"/>
              </a:endParaRPr>
            </a:p>
            <a:p>
              <a:pPr marL="0" indent="0">
                <a:spcBef>
                  <a:spcPts val="0"/>
                </a:spcBef>
                <a:buClr>
                  <a:srgbClr val="253957"/>
                </a:buClr>
                <a:buSzPts val="2100"/>
                <a:buNone/>
              </a:pPr>
              <a:endParaRPr lang="ru-RU" sz="60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  <a:hlinkClick r:id="rId4"/>
              </a:endParaRPr>
            </a:p>
            <a:p>
              <a:pPr marL="0" indent="0">
                <a:spcBef>
                  <a:spcPts val="0"/>
                </a:spcBef>
                <a:buClr>
                  <a:srgbClr val="253957"/>
                </a:buClr>
                <a:buSzPts val="2100"/>
                <a:buNone/>
              </a:pPr>
              <a:endParaRPr lang="ru-RU" sz="40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  <a:hlinkClick r:id="rId4"/>
              </a:endParaRPr>
            </a:p>
            <a:p>
              <a:pPr marL="0" indent="0">
                <a:spcBef>
                  <a:spcPts val="0"/>
                </a:spcBef>
                <a:buClr>
                  <a:srgbClr val="253957"/>
                </a:buClr>
                <a:buSzPts val="2100"/>
                <a:buNone/>
              </a:pPr>
              <a:endParaRPr lang="ru-RU" sz="4000" b="1" dirty="0">
                <a:solidFill>
                  <a:srgbClr val="C0000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  <a:hlinkClick r:id="rId4"/>
              </a:endParaRPr>
            </a:p>
            <a:p>
              <a:pPr marL="0" indent="0">
                <a:spcBef>
                  <a:spcPts val="0"/>
                </a:spcBef>
                <a:buClr>
                  <a:srgbClr val="253957"/>
                </a:buClr>
                <a:buSzPts val="2100"/>
                <a:buNone/>
              </a:pPr>
              <a:endParaRPr lang="ru-RU" sz="40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  <a:hlinkClick r:id="rId4"/>
              </a:endParaRPr>
            </a:p>
            <a:p>
              <a:pPr marL="0" indent="0">
                <a:spcBef>
                  <a:spcPts val="0"/>
                </a:spcBef>
                <a:buClr>
                  <a:srgbClr val="253957"/>
                </a:buClr>
                <a:buSzPts val="2100"/>
                <a:buNone/>
              </a:pPr>
              <a:endParaRPr lang="ru-RU" sz="4000" b="1" dirty="0">
                <a:solidFill>
                  <a:srgbClr val="C0000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  <a:hlinkClick r:id="rId4"/>
              </a:endParaRPr>
            </a:p>
          </p:txBody>
        </p:sp>
        <p:sp>
          <p:nvSpPr>
            <p:cNvPr id="23" name="Google Shape;111;p4">
              <a:extLst>
                <a:ext uri="{FF2B5EF4-FFF2-40B4-BE49-F238E27FC236}">
                  <a16:creationId xmlns:a16="http://schemas.microsoft.com/office/drawing/2014/main" id="{6C4E6194-50C8-44B3-AC8C-0350D617174B}"/>
                </a:ext>
              </a:extLst>
            </p:cNvPr>
            <p:cNvSpPr txBox="1">
              <a:spLocks/>
            </p:cNvSpPr>
            <p:nvPr/>
          </p:nvSpPr>
          <p:spPr>
            <a:xfrm>
              <a:off x="7440981" y="1709508"/>
              <a:ext cx="2132473" cy="809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1425" tIns="71425" rIns="71425" bIns="7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  <a:lvl2pPr marL="914400" marR="0" lvl="1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2pPr>
              <a:lvl3pPr marL="1371600" marR="0" lvl="2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3pPr>
              <a:lvl4pPr marL="1828800" marR="0" lvl="3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4pPr>
              <a:lvl5pPr marL="2286000" marR="0" lvl="4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5pPr>
              <a:lvl6pPr marL="2743200" marR="0" lvl="5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6pPr>
              <a:lvl7pPr marL="3200400" marR="0" lvl="6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7pPr>
              <a:lvl8pPr marL="3657600" marR="0" lvl="7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8pPr>
              <a:lvl9pPr marL="4114800" marR="0" lvl="8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9pPr>
            </a:lstStyle>
            <a:p>
              <a:pPr marL="0" indent="0">
                <a:lnSpc>
                  <a:spcPct val="80000"/>
                </a:lnSpc>
                <a:spcBef>
                  <a:spcPts val="0"/>
                </a:spcBef>
                <a:buClr>
                  <a:srgbClr val="253957"/>
                </a:buClr>
                <a:buSzPts val="2100"/>
                <a:buNone/>
              </a:pPr>
              <a:r>
                <a:rPr lang="ru-RU" sz="2400" dirty="0" smtClean="0">
                  <a:solidFill>
                    <a:srgbClr val="002060"/>
                  </a:solidFill>
                  <a:latin typeface="Arial Narrow"/>
                  <a:sym typeface="Arial Narrow"/>
                </a:rPr>
                <a:t>преподавателей и сотрудников</a:t>
              </a:r>
              <a:endParaRPr lang="ru-RU" sz="28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  <a:hlinkClick r:id="rId4"/>
              </a:endParaRPr>
            </a:p>
            <a:p>
              <a:pPr marL="0" indent="0">
                <a:lnSpc>
                  <a:spcPct val="80000"/>
                </a:lnSpc>
                <a:spcBef>
                  <a:spcPts val="0"/>
                </a:spcBef>
                <a:buClr>
                  <a:srgbClr val="253957"/>
                </a:buClr>
                <a:buSzPts val="2100"/>
                <a:buNone/>
              </a:pPr>
              <a:endParaRPr lang="ru-RU" sz="18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  <a:hlinkClick r:id="rId4"/>
              </a:endParaRPr>
            </a:p>
            <a:p>
              <a:pPr marL="0" indent="0">
                <a:lnSpc>
                  <a:spcPct val="80000"/>
                </a:lnSpc>
                <a:spcBef>
                  <a:spcPts val="0"/>
                </a:spcBef>
                <a:buClr>
                  <a:srgbClr val="253957"/>
                </a:buClr>
                <a:buSzPts val="2100"/>
                <a:buNone/>
              </a:pPr>
              <a:endParaRPr lang="ru-RU" sz="1800" b="1" dirty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  <a:hlinkClick r:id="rId4"/>
              </a:endParaRPr>
            </a:p>
            <a:p>
              <a:pPr marL="0" indent="0">
                <a:lnSpc>
                  <a:spcPct val="80000"/>
                </a:lnSpc>
                <a:spcBef>
                  <a:spcPts val="0"/>
                </a:spcBef>
                <a:buClr>
                  <a:srgbClr val="253957"/>
                </a:buClr>
                <a:buSzPts val="2100"/>
                <a:buNone/>
              </a:pPr>
              <a:endParaRPr lang="ru-RU" sz="1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  <a:hlinkClick r:id="rId4"/>
              </a:endParaRPr>
            </a:p>
            <a:p>
              <a:pPr marL="0" indent="0">
                <a:lnSpc>
                  <a:spcPct val="80000"/>
                </a:lnSpc>
                <a:spcBef>
                  <a:spcPts val="0"/>
                </a:spcBef>
                <a:buClr>
                  <a:srgbClr val="253957"/>
                </a:buClr>
                <a:buSzPts val="2100"/>
                <a:buNone/>
              </a:pPr>
              <a:endParaRPr lang="ru-RU" sz="1600" b="1" dirty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  <a:hlinkClick r:id="rId4"/>
              </a:endParaRPr>
            </a:p>
          </p:txBody>
        </p:sp>
      </p:grpSp>
      <p:sp>
        <p:nvSpPr>
          <p:cNvPr id="24" name="Google Shape;111;p4">
            <a:extLst>
              <a:ext uri="{FF2B5EF4-FFF2-40B4-BE49-F238E27FC236}">
                <a16:creationId xmlns:a16="http://schemas.microsoft.com/office/drawing/2014/main" id="{6C4E6194-50C8-44B3-AC8C-0350D617174B}"/>
              </a:ext>
            </a:extLst>
          </p:cNvPr>
          <p:cNvSpPr txBox="1">
            <a:spLocks/>
          </p:cNvSpPr>
          <p:nvPr/>
        </p:nvSpPr>
        <p:spPr>
          <a:xfrm>
            <a:off x="600533" y="2946531"/>
            <a:ext cx="10424819" cy="1473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Clr>
                <a:srgbClr val="253957"/>
              </a:buClr>
              <a:buSzPts val="2100"/>
              <a:buNone/>
            </a:pPr>
            <a:r>
              <a:rPr lang="ru-RU" sz="3200" b="1" cap="all" dirty="0" smtClean="0">
                <a:solidFill>
                  <a:srgbClr val="002060"/>
                </a:solidFill>
                <a:effectLst/>
                <a:latin typeface="Arial Narrow"/>
                <a:sym typeface="Arial Narrow"/>
              </a:rPr>
              <a:t>Центр </a:t>
            </a:r>
            <a:r>
              <a:rPr lang="ru-RU" sz="3200" b="1" cap="all" dirty="0" smtClean="0">
                <a:solidFill>
                  <a:srgbClr val="002060"/>
                </a:solidFill>
                <a:effectLst/>
                <a:latin typeface="Arial Narrow"/>
                <a:sym typeface="Arial Narrow"/>
              </a:rPr>
              <a:t>геоданных</a:t>
            </a:r>
            <a:endParaRPr lang="ru-RU" sz="3600" b="1" cap="all" dirty="0">
              <a:solidFill>
                <a:srgbClr val="002060"/>
              </a:solidFill>
              <a:latin typeface="Arial Narrow" panose="020B0606020202030204" pitchFamily="34" charset="0"/>
              <a:sym typeface="Arial Narrow"/>
            </a:endParaRPr>
          </a:p>
          <a:p>
            <a:pPr marL="0" indent="0" algn="ctr">
              <a:spcBef>
                <a:spcPts val="0"/>
              </a:spcBef>
              <a:buClr>
                <a:srgbClr val="253957"/>
              </a:buClr>
              <a:buSzPts val="2100"/>
              <a:buNone/>
            </a:pPr>
            <a:r>
              <a:rPr lang="ru-RU" sz="2800" cap="all" dirty="0" smtClean="0">
                <a:solidFill>
                  <a:srgbClr val="002060"/>
                </a:solidFill>
                <a:effectLst/>
                <a:latin typeface="Arial Narrow" panose="020B0606020202030204" pitchFamily="34" charset="0"/>
                <a:sym typeface="Arial Narrow"/>
              </a:rPr>
              <a:t>Прикладные исследования и проектная деятельность</a:t>
            </a:r>
            <a:endParaRPr lang="ru-RU" sz="2400" cap="all" dirty="0" smtClean="0">
              <a:solidFill>
                <a:srgbClr val="002060"/>
              </a:solidFill>
              <a:effectLst/>
              <a:latin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24223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4" name="Google Shape;94;p3"/>
          <p:cNvCxnSpPr/>
          <p:nvPr/>
        </p:nvCxnSpPr>
        <p:spPr>
          <a:xfrm>
            <a:off x="600533" y="1107281"/>
            <a:ext cx="10753187" cy="1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95" name="Google Shape;95;p3"/>
          <p:cNvSpPr txBox="1"/>
          <p:nvPr/>
        </p:nvSpPr>
        <p:spPr>
          <a:xfrm>
            <a:off x="5669372" y="471182"/>
            <a:ext cx="5683208" cy="25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200"/>
              <a:buFont typeface="Arial Narrow"/>
              <a:buNone/>
            </a:pPr>
            <a:r>
              <a:rPr lang="ru-RU" sz="1200" b="0" i="0" u="none" strike="noStrike" cap="none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Факультет географии и геоинформационных технологий</a:t>
            </a:r>
            <a:endParaRPr/>
          </a:p>
        </p:txBody>
      </p:sp>
      <p:pic>
        <p:nvPicPr>
          <p:cNvPr id="96" name="Google Shape;96;p3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3303" y="293090"/>
            <a:ext cx="599790" cy="59979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11;p4">
            <a:extLst>
              <a:ext uri="{FF2B5EF4-FFF2-40B4-BE49-F238E27FC236}">
                <a16:creationId xmlns:a16="http://schemas.microsoft.com/office/drawing/2014/main" id="{3B5CE0AA-2D79-4478-A8D0-D83991DFCA01}"/>
              </a:ext>
            </a:extLst>
          </p:cNvPr>
          <p:cNvSpPr txBox="1">
            <a:spLocks/>
          </p:cNvSpPr>
          <p:nvPr/>
        </p:nvSpPr>
        <p:spPr>
          <a:xfrm>
            <a:off x="0" y="2206909"/>
            <a:ext cx="3426372" cy="346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spcAft>
                <a:spcPts val="1200"/>
              </a:spcAft>
              <a:buClr>
                <a:srgbClr val="253957"/>
              </a:buClr>
              <a:buSzPts val="2100"/>
              <a:buFont typeface="Helvetica Neue Light"/>
              <a:buNone/>
              <a:defRPr sz="280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</a:defRPr>
            </a:lvl1pPr>
            <a:lvl2pPr marL="9144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2pPr>
            <a:lvl3pPr marL="13716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3pPr>
            <a:lvl4pPr marL="18288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4pPr>
            <a:lvl5pPr marL="22860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5pPr>
            <a:lvl6pPr marL="27432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6pPr>
            <a:lvl7pPr marL="32004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7pPr>
            <a:lvl8pPr marL="36576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8pPr>
            <a:lvl9pPr marL="41148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9pPr>
          </a:lstStyle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ru-RU" sz="2400" b="1" cap="all" dirty="0" smtClean="0">
                <a:solidFill>
                  <a:srgbClr val="C00000"/>
                </a:solidFill>
              </a:rPr>
              <a:t>Анализ скорости естественного восстановления на территории пирогенного воздействия</a:t>
            </a:r>
            <a:endParaRPr lang="ru-RU" sz="2400" b="1" cap="all" dirty="0">
              <a:solidFill>
                <a:srgbClr val="C00000"/>
              </a:solidFill>
            </a:endParaRPr>
          </a:p>
          <a:p>
            <a:pPr algn="ctr">
              <a:lnSpc>
                <a:spcPct val="80000"/>
              </a:lnSpc>
              <a:spcAft>
                <a:spcPts val="0"/>
              </a:spcAft>
            </a:pPr>
            <a:endParaRPr lang="ru-RU" sz="2400" b="1" cap="all" dirty="0">
              <a:solidFill>
                <a:srgbClr val="C00000"/>
              </a:solidFill>
            </a:endParaRPr>
          </a:p>
          <a:p>
            <a:pPr algn="ctr">
              <a:lnSpc>
                <a:spcPct val="80000"/>
              </a:lnSpc>
              <a:spcAft>
                <a:spcPts val="0"/>
              </a:spcAft>
            </a:pPr>
            <a:endParaRPr lang="ru-RU" sz="2400" b="1" cap="all" dirty="0" smtClean="0">
              <a:solidFill>
                <a:srgbClr val="C00000"/>
              </a:solidFill>
            </a:endParaRPr>
          </a:p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ru-RU" sz="2400" b="1" i="1" dirty="0" smtClean="0">
                <a:solidFill>
                  <a:srgbClr val="253957"/>
                </a:solidFill>
                <a:sym typeface="Arial Narrow"/>
              </a:rPr>
              <a:t>Петров Олег</a:t>
            </a:r>
            <a:r>
              <a:rPr lang="ru-RU" sz="2400" b="1" i="1" dirty="0">
                <a:solidFill>
                  <a:srgbClr val="253957"/>
                </a:solidFill>
                <a:sym typeface="Arial Narrow"/>
              </a:rPr>
              <a:t/>
            </a:r>
            <a:br>
              <a:rPr lang="ru-RU" sz="2400" b="1" i="1" dirty="0">
                <a:solidFill>
                  <a:srgbClr val="253957"/>
                </a:solidFill>
                <a:sym typeface="Arial Narrow"/>
              </a:rPr>
            </a:br>
            <a:r>
              <a:rPr lang="ru-RU" sz="2400" b="1" i="1" dirty="0">
                <a:solidFill>
                  <a:srgbClr val="253957"/>
                </a:solidFill>
                <a:sym typeface="Arial Narrow"/>
              </a:rPr>
              <a:t>2 курс</a:t>
            </a:r>
          </a:p>
          <a:p>
            <a:pPr algn="ctr">
              <a:lnSpc>
                <a:spcPct val="80000"/>
              </a:lnSpc>
              <a:spcAft>
                <a:spcPts val="0"/>
              </a:spcAft>
            </a:pPr>
            <a:endParaRPr lang="ru-RU" sz="2400" b="1" cap="all" dirty="0">
              <a:solidFill>
                <a:srgbClr val="C00000"/>
              </a:solidFill>
            </a:endParaRPr>
          </a:p>
        </p:txBody>
      </p:sp>
      <p:sp>
        <p:nvSpPr>
          <p:cNvPr id="11" name="Google Shape;111;p4">
            <a:extLst>
              <a:ext uri="{FF2B5EF4-FFF2-40B4-BE49-F238E27FC236}">
                <a16:creationId xmlns:a16="http://schemas.microsoft.com/office/drawing/2014/main" id="{3B5CE0AA-2D79-4478-A8D0-D83991DFCA01}"/>
              </a:ext>
            </a:extLst>
          </p:cNvPr>
          <p:cNvSpPr txBox="1">
            <a:spLocks/>
          </p:cNvSpPr>
          <p:nvPr/>
        </p:nvSpPr>
        <p:spPr>
          <a:xfrm>
            <a:off x="821838" y="674336"/>
            <a:ext cx="10752047" cy="432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spcAft>
                <a:spcPts val="1200"/>
              </a:spcAft>
              <a:buClr>
                <a:srgbClr val="253957"/>
              </a:buClr>
              <a:buSzPts val="2100"/>
              <a:buFont typeface="Helvetica Neue Light"/>
              <a:buNone/>
              <a:defRPr sz="280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</a:defRPr>
            </a:lvl1pPr>
            <a:lvl2pPr marL="9144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2pPr>
            <a:lvl3pPr marL="13716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3pPr>
            <a:lvl4pPr marL="18288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4pPr>
            <a:lvl5pPr marL="22860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5pPr>
            <a:lvl6pPr marL="27432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6pPr>
            <a:lvl7pPr marL="32004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7pPr>
            <a:lvl8pPr marL="36576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8pPr>
            <a:lvl9pPr marL="41148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b="1" cap="all" dirty="0" smtClean="0">
                <a:sym typeface="Arial Narrow"/>
              </a:rPr>
              <a:t>Проекты студентов</a:t>
            </a:r>
            <a:endParaRPr lang="ru-RU" b="1" cap="all" dirty="0">
              <a:sym typeface="Arial Narrow"/>
            </a:endParaRPr>
          </a:p>
        </p:txBody>
      </p:sp>
      <p:grpSp>
        <p:nvGrpSpPr>
          <p:cNvPr id="15" name="Group 1">
            <a:extLst>
              <a:ext uri="{FF2B5EF4-FFF2-40B4-BE49-F238E27FC236}">
                <a16:creationId xmlns:a16="http://schemas.microsoft.com/office/drawing/2014/main" id="{0F7B2237-D518-1AB2-C24D-F86668C81D57}"/>
              </a:ext>
            </a:extLst>
          </p:cNvPr>
          <p:cNvGrpSpPr/>
          <p:nvPr/>
        </p:nvGrpSpPr>
        <p:grpSpPr>
          <a:xfrm>
            <a:off x="4395515" y="1160929"/>
            <a:ext cx="7065855" cy="4041120"/>
            <a:chOff x="2972788" y="2400420"/>
            <a:chExt cx="6727016" cy="3850118"/>
          </a:xfrm>
        </p:grpSpPr>
        <p:pic>
          <p:nvPicPr>
            <p:cNvPr id="16" name="Picture 44">
              <a:extLst>
                <a:ext uri="{FF2B5EF4-FFF2-40B4-BE49-F238E27FC236}">
                  <a16:creationId xmlns:a16="http://schemas.microsoft.com/office/drawing/2014/main" id="{47D3F456-1A67-152E-49E5-432A41ED8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04645" y="2462662"/>
              <a:ext cx="1864169" cy="1401121"/>
            </a:xfrm>
            <a:custGeom>
              <a:avLst/>
              <a:gdLst>
                <a:gd name="connsiteX0" fmla="*/ -391 w 1864169"/>
                <a:gd name="connsiteY0" fmla="*/ -265 h 1401121"/>
                <a:gd name="connsiteX1" fmla="*/ 1863779 w 1864169"/>
                <a:gd name="connsiteY1" fmla="*/ -265 h 1401121"/>
                <a:gd name="connsiteX2" fmla="*/ 1863779 w 1864169"/>
                <a:gd name="connsiteY2" fmla="*/ 1400856 h 1401121"/>
                <a:gd name="connsiteX3" fmla="*/ -391 w 1864169"/>
                <a:gd name="connsiteY3" fmla="*/ 1400856 h 140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4169" h="1401121">
                  <a:moveTo>
                    <a:pt x="-391" y="-265"/>
                  </a:moveTo>
                  <a:lnTo>
                    <a:pt x="1863779" y="-265"/>
                  </a:lnTo>
                  <a:lnTo>
                    <a:pt x="1863779" y="1400856"/>
                  </a:lnTo>
                  <a:lnTo>
                    <a:pt x="-391" y="1400856"/>
                  </a:lnTo>
                  <a:close/>
                </a:path>
              </a:pathLst>
            </a:custGeom>
          </p:spPr>
        </p:pic>
        <p:pic>
          <p:nvPicPr>
            <p:cNvPr id="17" name="Picture 45">
              <a:extLst>
                <a:ext uri="{FF2B5EF4-FFF2-40B4-BE49-F238E27FC236}">
                  <a16:creationId xmlns:a16="http://schemas.microsoft.com/office/drawing/2014/main" id="{AD0CE5B2-219A-D944-5A9C-95DFADF57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69776" y="2417294"/>
              <a:ext cx="2026800" cy="1446489"/>
            </a:xfrm>
            <a:custGeom>
              <a:avLst/>
              <a:gdLst>
                <a:gd name="connsiteX0" fmla="*/ 51 w 1945752"/>
                <a:gd name="connsiteY0" fmla="*/ -168 h 1388647"/>
                <a:gd name="connsiteX1" fmla="*/ 1945804 w 1945752"/>
                <a:gd name="connsiteY1" fmla="*/ -168 h 1388647"/>
                <a:gd name="connsiteX2" fmla="*/ 1945804 w 1945752"/>
                <a:gd name="connsiteY2" fmla="*/ 1388479 h 1388647"/>
                <a:gd name="connsiteX3" fmla="*/ 51 w 1945752"/>
                <a:gd name="connsiteY3" fmla="*/ 1388479 h 13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45752" h="1388647">
                  <a:moveTo>
                    <a:pt x="51" y="-168"/>
                  </a:moveTo>
                  <a:lnTo>
                    <a:pt x="1945804" y="-168"/>
                  </a:lnTo>
                  <a:lnTo>
                    <a:pt x="1945804" y="1388479"/>
                  </a:lnTo>
                  <a:lnTo>
                    <a:pt x="51" y="1388479"/>
                  </a:lnTo>
                  <a:close/>
                </a:path>
              </a:pathLst>
            </a:custGeom>
          </p:spPr>
        </p:pic>
        <p:pic>
          <p:nvPicPr>
            <p:cNvPr id="18" name="Picture 46">
              <a:extLst>
                <a:ext uri="{FF2B5EF4-FFF2-40B4-BE49-F238E27FC236}">
                  <a16:creationId xmlns:a16="http://schemas.microsoft.com/office/drawing/2014/main" id="{CCDA9F25-50BF-1677-76F8-30F86649C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25723" y="2400420"/>
              <a:ext cx="1911600" cy="1463363"/>
            </a:xfrm>
            <a:custGeom>
              <a:avLst/>
              <a:gdLst>
                <a:gd name="connsiteX0" fmla="*/ -196 w 1844959"/>
                <a:gd name="connsiteY0" fmla="*/ -247 h 1412348"/>
                <a:gd name="connsiteX1" fmla="*/ 1844764 w 1844959"/>
                <a:gd name="connsiteY1" fmla="*/ -247 h 1412348"/>
                <a:gd name="connsiteX2" fmla="*/ 1844764 w 1844959"/>
                <a:gd name="connsiteY2" fmla="*/ 1412102 h 1412348"/>
                <a:gd name="connsiteX3" fmla="*/ -196 w 1844959"/>
                <a:gd name="connsiteY3" fmla="*/ 1412102 h 1412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959" h="1412348">
                  <a:moveTo>
                    <a:pt x="-196" y="-247"/>
                  </a:moveTo>
                  <a:lnTo>
                    <a:pt x="1844764" y="-247"/>
                  </a:lnTo>
                  <a:lnTo>
                    <a:pt x="1844764" y="1412102"/>
                  </a:lnTo>
                  <a:lnTo>
                    <a:pt x="-196" y="1412102"/>
                  </a:lnTo>
                  <a:close/>
                </a:path>
              </a:pathLst>
            </a:custGeom>
          </p:spPr>
        </p:pic>
        <p:pic>
          <p:nvPicPr>
            <p:cNvPr id="19" name="Picture 52">
              <a:extLst>
                <a:ext uri="{FF2B5EF4-FFF2-40B4-BE49-F238E27FC236}">
                  <a16:creationId xmlns:a16="http://schemas.microsoft.com/office/drawing/2014/main" id="{B1236BBC-B2AE-4A27-5A44-E1AC918C3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72788" y="4025086"/>
              <a:ext cx="1894108" cy="1706493"/>
            </a:xfrm>
            <a:custGeom>
              <a:avLst/>
              <a:gdLst>
                <a:gd name="connsiteX0" fmla="*/ -397 w 1894108"/>
                <a:gd name="connsiteY0" fmla="*/ -195 h 1706493"/>
                <a:gd name="connsiteX1" fmla="*/ 1893712 w 1894108"/>
                <a:gd name="connsiteY1" fmla="*/ -195 h 1706493"/>
                <a:gd name="connsiteX2" fmla="*/ 1893712 w 1894108"/>
                <a:gd name="connsiteY2" fmla="*/ 1706299 h 1706493"/>
                <a:gd name="connsiteX3" fmla="*/ -397 w 1894108"/>
                <a:gd name="connsiteY3" fmla="*/ 1706299 h 1706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4108" h="1706493">
                  <a:moveTo>
                    <a:pt x="-397" y="-195"/>
                  </a:moveTo>
                  <a:lnTo>
                    <a:pt x="1893712" y="-195"/>
                  </a:lnTo>
                  <a:lnTo>
                    <a:pt x="1893712" y="1706299"/>
                  </a:lnTo>
                  <a:lnTo>
                    <a:pt x="-397" y="1706299"/>
                  </a:lnTo>
                  <a:close/>
                </a:path>
              </a:pathLst>
            </a:custGeom>
          </p:spPr>
        </p:pic>
        <p:pic>
          <p:nvPicPr>
            <p:cNvPr id="20" name="Picture 53">
              <a:extLst>
                <a:ext uri="{FF2B5EF4-FFF2-40B4-BE49-F238E27FC236}">
                  <a16:creationId xmlns:a16="http://schemas.microsoft.com/office/drawing/2014/main" id="{762EC8BC-1EFA-17C4-0DD3-80CDCA479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03856" y="4025086"/>
              <a:ext cx="1912071" cy="1706493"/>
            </a:xfrm>
            <a:custGeom>
              <a:avLst/>
              <a:gdLst>
                <a:gd name="connsiteX0" fmla="*/ -237 w 1912071"/>
                <a:gd name="connsiteY0" fmla="*/ -195 h 1706493"/>
                <a:gd name="connsiteX1" fmla="*/ 1911835 w 1912071"/>
                <a:gd name="connsiteY1" fmla="*/ -195 h 1706493"/>
                <a:gd name="connsiteX2" fmla="*/ 1911835 w 1912071"/>
                <a:gd name="connsiteY2" fmla="*/ 1706299 h 1706493"/>
                <a:gd name="connsiteX3" fmla="*/ -237 w 1912071"/>
                <a:gd name="connsiteY3" fmla="*/ 1706299 h 1706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2071" h="1706493">
                  <a:moveTo>
                    <a:pt x="-237" y="-195"/>
                  </a:moveTo>
                  <a:lnTo>
                    <a:pt x="1911835" y="-195"/>
                  </a:lnTo>
                  <a:lnTo>
                    <a:pt x="1911835" y="1706299"/>
                  </a:lnTo>
                  <a:lnTo>
                    <a:pt x="-237" y="1706299"/>
                  </a:lnTo>
                  <a:close/>
                </a:path>
              </a:pathLst>
            </a:custGeom>
          </p:spPr>
        </p:pic>
        <p:pic>
          <p:nvPicPr>
            <p:cNvPr id="21" name="Picture 54">
              <a:extLst>
                <a:ext uri="{FF2B5EF4-FFF2-40B4-BE49-F238E27FC236}">
                  <a16:creationId xmlns:a16="http://schemas.microsoft.com/office/drawing/2014/main" id="{681A2D36-676C-75D6-147F-4AD871E92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72220" y="4024337"/>
              <a:ext cx="2027584" cy="1702502"/>
            </a:xfrm>
            <a:custGeom>
              <a:avLst/>
              <a:gdLst>
                <a:gd name="connsiteX0" fmla="*/ -41 w 2027584"/>
                <a:gd name="connsiteY0" fmla="*/ -194 h 1702502"/>
                <a:gd name="connsiteX1" fmla="*/ 2027543 w 2027584"/>
                <a:gd name="connsiteY1" fmla="*/ -194 h 1702502"/>
                <a:gd name="connsiteX2" fmla="*/ 2027543 w 2027584"/>
                <a:gd name="connsiteY2" fmla="*/ 1702308 h 1702502"/>
                <a:gd name="connsiteX3" fmla="*/ -41 w 2027584"/>
                <a:gd name="connsiteY3" fmla="*/ 1702308 h 1702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7584" h="1702502">
                  <a:moveTo>
                    <a:pt x="-41" y="-194"/>
                  </a:moveTo>
                  <a:lnTo>
                    <a:pt x="2027543" y="-194"/>
                  </a:lnTo>
                  <a:lnTo>
                    <a:pt x="2027543" y="1702308"/>
                  </a:lnTo>
                  <a:lnTo>
                    <a:pt x="-41" y="1702308"/>
                  </a:lnTo>
                  <a:close/>
                </a:path>
              </a:pathLst>
            </a:cu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2ADCFF9-40F7-3072-5343-37A6682F633B}"/>
                </a:ext>
              </a:extLst>
            </p:cNvPr>
            <p:cNvSpPr txBox="1"/>
            <p:nvPr/>
          </p:nvSpPr>
          <p:spPr>
            <a:xfrm>
              <a:off x="2979700" y="5750429"/>
              <a:ext cx="1897020" cy="498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Arial Narrow" panose="020B0606020202030204" pitchFamily="34" charset="0"/>
                </a:rPr>
                <a:t>Сохранившаяся территория</a:t>
              </a:r>
              <a:endParaRPr lang="en-GB" dirty="0">
                <a:latin typeface="Arial Narrow" panose="020B060602020203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AFA393-B7C8-7442-A957-40F08ECF3FEC}"/>
                </a:ext>
              </a:extLst>
            </p:cNvPr>
            <p:cNvSpPr txBox="1"/>
            <p:nvPr/>
          </p:nvSpPr>
          <p:spPr>
            <a:xfrm>
              <a:off x="5333013" y="5752048"/>
              <a:ext cx="1897020" cy="498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Arial Narrow" panose="020B0606020202030204" pitchFamily="34" charset="0"/>
                </a:rPr>
                <a:t>Территория, пройденная пожаром</a:t>
              </a:r>
              <a:endParaRPr lang="en-GB" dirty="0">
                <a:latin typeface="Arial Narrow" panose="020B060602020203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64217B3-9A4A-9296-E770-8B86690DB99E}"/>
                </a:ext>
              </a:extLst>
            </p:cNvPr>
            <p:cNvSpPr txBox="1"/>
            <p:nvPr/>
          </p:nvSpPr>
          <p:spPr>
            <a:xfrm>
              <a:off x="7703854" y="5731579"/>
              <a:ext cx="1897020" cy="498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Arial Narrow" panose="020B0606020202030204" pitchFamily="34" charset="0"/>
                </a:rPr>
                <a:t>Сгоревшая</a:t>
              </a:r>
            </a:p>
            <a:p>
              <a:pPr algn="ctr"/>
              <a:r>
                <a:rPr lang="ru-RU" dirty="0">
                  <a:latin typeface="Arial Narrow" panose="020B0606020202030204" pitchFamily="34" charset="0"/>
                </a:rPr>
                <a:t>территория</a:t>
              </a:r>
              <a:endParaRPr lang="en-GB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4004442" y="5090138"/>
            <a:ext cx="8187558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u="sng" cap="all" dirty="0" smtClean="0">
                <a:solidFill>
                  <a:srgbClr val="253957"/>
                </a:solidFill>
                <a:latin typeface="Arial Narrow" panose="020B0606020202030204" pitchFamily="34" charset="0"/>
              </a:rPr>
              <a:t>Преимущества использования БПЛА для мониторинга </a:t>
            </a:r>
            <a:r>
              <a:rPr lang="ru-RU" sz="1600" b="1" u="sng" cap="all" dirty="0" err="1" smtClean="0">
                <a:solidFill>
                  <a:srgbClr val="253957"/>
                </a:solidFill>
                <a:latin typeface="Arial Narrow" panose="020B0606020202030204" pitchFamily="34" charset="0"/>
              </a:rPr>
              <a:t>лесовосстановления</a:t>
            </a:r>
            <a:r>
              <a:rPr lang="ru-RU" sz="1600" b="1" u="sng" cap="all" dirty="0" smtClean="0">
                <a:solidFill>
                  <a:srgbClr val="253957"/>
                </a:solidFill>
                <a:latin typeface="Arial Narrow" panose="020B060602020203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253957"/>
                </a:solidFill>
                <a:latin typeface="Arial Narrow" panose="020B0606020202030204" pitchFamily="34" charset="0"/>
              </a:rPr>
              <a:t>Больший временной охват из-за косвенного определения времени пирогенного воздействия по высотам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253957"/>
                </a:solidFill>
                <a:latin typeface="Arial Narrow" panose="020B0606020202030204" pitchFamily="34" charset="0"/>
              </a:rPr>
              <a:t>Более высокое </a:t>
            </a:r>
            <a:r>
              <a:rPr lang="ru-RU" sz="1800" dirty="0">
                <a:solidFill>
                  <a:srgbClr val="253957"/>
                </a:solidFill>
                <a:latin typeface="Arial Narrow" panose="020B0606020202030204" pitchFamily="34" charset="0"/>
              </a:rPr>
              <a:t>пространственное разрешение, за счет которого можно выделять намного меньшие области с одинаковым временем прохождения пожаров, вплоть до отдельного </a:t>
            </a:r>
            <a:r>
              <a:rPr lang="ru-RU" sz="1800" dirty="0" smtClean="0">
                <a:solidFill>
                  <a:srgbClr val="253957"/>
                </a:solidFill>
                <a:latin typeface="Arial Narrow" panose="020B0606020202030204" pitchFamily="34" charset="0"/>
              </a:rPr>
              <a:t>дерева</a:t>
            </a:r>
            <a:endParaRPr lang="ru-RU" sz="1600" dirty="0">
              <a:solidFill>
                <a:srgbClr val="253957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99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Google Shape;73;p1"/>
          <p:cNvCxnSpPr/>
          <p:nvPr/>
        </p:nvCxnSpPr>
        <p:spPr>
          <a:xfrm rot="10800000" flipH="1">
            <a:off x="5185172" y="802083"/>
            <a:ext cx="1" cy="1388675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76" name="Google Shape;76;p1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623" y="4899221"/>
            <a:ext cx="1529303" cy="1876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" descr="Изображе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6623" y="477079"/>
            <a:ext cx="1660452" cy="160548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74;p1">
            <a:extLst>
              <a:ext uri="{FF2B5EF4-FFF2-40B4-BE49-F238E27FC236}">
                <a16:creationId xmlns:a16="http://schemas.microsoft.com/office/drawing/2014/main" id="{06F2C2D3-7D8C-4C65-B4D7-8D9F6357F4BC}"/>
              </a:ext>
            </a:extLst>
          </p:cNvPr>
          <p:cNvSpPr txBox="1"/>
          <p:nvPr/>
        </p:nvSpPr>
        <p:spPr>
          <a:xfrm>
            <a:off x="3200071" y="2190758"/>
            <a:ext cx="8411870" cy="2078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Arial Narrow"/>
                <a:sym typeface="Arial Narrow"/>
                <a:hlinkClick r:id="rId5"/>
              </a:rPr>
              <a:t>https://geodata.hse.ru/</a:t>
            </a:r>
            <a:endParaRPr lang="ru-RU" sz="2800" b="1" dirty="0">
              <a:solidFill>
                <a:srgbClr val="002060"/>
              </a:solidFill>
              <a:latin typeface="Arial Narrow"/>
              <a:sym typeface="Arial Narrow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Arial Narrow"/>
                <a:sym typeface="Arial Narrow"/>
                <a:hlinkClick r:id="rId6"/>
              </a:rPr>
              <a:t>geodata@hse.ru</a:t>
            </a:r>
            <a:r>
              <a:rPr lang="en-US" sz="2800" b="1" dirty="0">
                <a:solidFill>
                  <a:srgbClr val="002060"/>
                </a:solidFill>
                <a:latin typeface="Arial Narrow"/>
                <a:sym typeface="Arial Narrow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Arial Narrow"/>
                <a:sym typeface="Arial Narrow"/>
              </a:rPr>
              <a:t> 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239019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D4C1C916-092A-42BA-8745-036961E1E2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3942693"/>
              </p:ext>
            </p:extLst>
          </p:nvPr>
        </p:nvGraphicFramePr>
        <p:xfrm>
          <a:off x="368593" y="1486579"/>
          <a:ext cx="5553498" cy="4814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94" name="Google Shape;94;p3"/>
          <p:cNvCxnSpPr/>
          <p:nvPr/>
        </p:nvCxnSpPr>
        <p:spPr>
          <a:xfrm>
            <a:off x="600533" y="1107281"/>
            <a:ext cx="10753187" cy="1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95" name="Google Shape;95;p3"/>
          <p:cNvSpPr txBox="1"/>
          <p:nvPr/>
        </p:nvSpPr>
        <p:spPr>
          <a:xfrm>
            <a:off x="5669372" y="471182"/>
            <a:ext cx="5683208" cy="25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200"/>
              <a:buFont typeface="Arial Narrow"/>
              <a:buNone/>
            </a:pPr>
            <a:r>
              <a:rPr lang="ru-RU" sz="1200" b="0" i="0" u="none" strike="noStrike" cap="none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Факультет географии и геоинформационных технологий</a:t>
            </a:r>
            <a:endParaRPr/>
          </a:p>
        </p:txBody>
      </p:sp>
      <p:pic>
        <p:nvPicPr>
          <p:cNvPr id="96" name="Google Shape;96;p3" descr="Изображение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3303" y="293090"/>
            <a:ext cx="599790" cy="59979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/>
          <p:nvPr/>
        </p:nvSpPr>
        <p:spPr>
          <a:xfrm>
            <a:off x="600533" y="471182"/>
            <a:ext cx="10752047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 Narrow"/>
              <a:buNone/>
            </a:pPr>
            <a:r>
              <a:rPr lang="ru-RU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Направления деятельности</a:t>
            </a:r>
            <a:endParaRPr sz="4000" b="0" i="0" u="none" strike="noStrike" cap="none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7FF0F2F3-C4DD-4BBF-91F7-D97D4668FA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9176615"/>
              </p:ext>
            </p:extLst>
          </p:nvPr>
        </p:nvGraphicFramePr>
        <p:xfrm>
          <a:off x="5793212" y="1486579"/>
          <a:ext cx="5710972" cy="4802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25619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4" name="Google Shape;94;p3"/>
          <p:cNvCxnSpPr/>
          <p:nvPr/>
        </p:nvCxnSpPr>
        <p:spPr>
          <a:xfrm>
            <a:off x="600533" y="1107281"/>
            <a:ext cx="10753187" cy="1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95" name="Google Shape;95;p3"/>
          <p:cNvSpPr txBox="1"/>
          <p:nvPr/>
        </p:nvSpPr>
        <p:spPr>
          <a:xfrm>
            <a:off x="5669372" y="471182"/>
            <a:ext cx="5683208" cy="25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200"/>
              <a:buFont typeface="Arial Narrow"/>
              <a:buNone/>
            </a:pPr>
            <a:r>
              <a:rPr lang="ru-RU" sz="1200" b="0" i="0" u="none" strike="noStrike" cap="none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Факультет географии и геоинформационных технологий</a:t>
            </a:r>
            <a:endParaRPr/>
          </a:p>
        </p:txBody>
      </p:sp>
      <p:pic>
        <p:nvPicPr>
          <p:cNvPr id="96" name="Google Shape;96;p3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3303" y="293090"/>
            <a:ext cx="599790" cy="59979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/>
          <p:nvPr/>
        </p:nvSpPr>
        <p:spPr>
          <a:xfrm>
            <a:off x="613303" y="397580"/>
            <a:ext cx="10752047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 Narrow"/>
              <a:buNone/>
            </a:pPr>
            <a:r>
              <a:rPr lang="ru-RU" sz="4000" b="0" i="0" u="none" strike="noStrike" cap="none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Геоинфографика</a:t>
            </a:r>
            <a:endParaRPr sz="4000" b="0" i="0" u="none" strike="noStrike" cap="none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6" name="Google Shape;111;p4">
            <a:extLst>
              <a:ext uri="{FF2B5EF4-FFF2-40B4-BE49-F238E27FC236}">
                <a16:creationId xmlns:a16="http://schemas.microsoft.com/office/drawing/2014/main" id="{3B5CE0AA-2D79-4478-A8D0-D83991DFCA01}"/>
              </a:ext>
            </a:extLst>
          </p:cNvPr>
          <p:cNvSpPr txBox="1">
            <a:spLocks/>
          </p:cNvSpPr>
          <p:nvPr/>
        </p:nvSpPr>
        <p:spPr>
          <a:xfrm>
            <a:off x="252248" y="1272177"/>
            <a:ext cx="11007378" cy="1293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-45720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253957"/>
              </a:buClr>
              <a:buSzPts val="2100"/>
            </a:pPr>
            <a:r>
              <a:rPr lang="ru-RU" sz="2200" dirty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Профессиональная визуализация любых пространственных данных в виде карт или сложной </a:t>
            </a:r>
            <a:r>
              <a:rPr lang="ru-RU" sz="2200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инфографики</a:t>
            </a:r>
            <a:endParaRPr lang="ru-RU" sz="2200" dirty="0">
              <a:solidFill>
                <a:srgbClr val="002060"/>
              </a:solidFill>
              <a:latin typeface="Arial Narrow" panose="020B0606020202030204" pitchFamily="34" charset="0"/>
              <a:ea typeface="Arial Narrow"/>
              <a:cs typeface="Arial Narrow"/>
              <a:sym typeface="Arial Narrow"/>
            </a:endParaRPr>
          </a:p>
          <a:p>
            <a:pPr indent="-4572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>
                <a:srgbClr val="253957"/>
              </a:buClr>
              <a:buSzPts val="2100"/>
            </a:pPr>
            <a:r>
              <a:rPr lang="ru-RU" sz="2200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Статичные </a:t>
            </a:r>
            <a:r>
              <a:rPr lang="ru-RU" sz="2200" dirty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картографические </a:t>
            </a:r>
            <a:r>
              <a:rPr lang="ru-RU" sz="2200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отчеты и </a:t>
            </a:r>
            <a:br>
              <a:rPr lang="ru-RU" sz="2200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</a:br>
            <a:r>
              <a:rPr lang="ru-RU" sz="2200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интерактивные </a:t>
            </a:r>
            <a:r>
              <a:rPr lang="ru-RU" sz="2200" dirty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веб-карты и картографические </a:t>
            </a:r>
            <a:r>
              <a:rPr lang="ru-RU" sz="2200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/>
            </a:r>
            <a:br>
              <a:rPr lang="ru-RU" sz="2200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</a:br>
            <a:r>
              <a:rPr lang="ru-RU" sz="2200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веб-приложения</a:t>
            </a:r>
            <a:endParaRPr lang="ru-RU" sz="2200" dirty="0">
              <a:solidFill>
                <a:srgbClr val="002060"/>
              </a:solidFill>
              <a:latin typeface="Arial Narrow" panose="020B0606020202030204" pitchFamily="34" charset="0"/>
              <a:ea typeface="Arial Narrow"/>
              <a:cs typeface="Arial Narrow"/>
              <a:sym typeface="Arial Narrow"/>
            </a:endParaRPr>
          </a:p>
        </p:txBody>
      </p:sp>
      <p:pic>
        <p:nvPicPr>
          <p:cNvPr id="4" name="Рисунок 3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AB955EE8-0DA8-465F-B3CD-68BFDE1D6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9326" y="2076015"/>
            <a:ext cx="6060020" cy="4284165"/>
          </a:xfrm>
          <a:prstGeom prst="rect">
            <a:avLst/>
          </a:prstGeom>
        </p:spPr>
      </p:pic>
      <p:pic>
        <p:nvPicPr>
          <p:cNvPr id="3074" name="Picture 2" descr="https://downloader.disk.yandex.ru/preview/859b13ea68432478ec40883b56c276c8e62e3be1959bae36db187f37f595ff09/631ba091/eZNp8v1CKPTsjYN8f5Z-QebV4y1YaOyEjAxh_6z1O7S8JXVc34Bkrxxtjpocf4RUQYBpTTWR4M9N2_NLqgKB9Q%3D%3D?uid=0&amp;filename=4_2-%D0%BA%D1%83%D1%80%D1%81_%D0%B3%D0%B8%D0%B4%D1%80%D0%BE%D0%BC%D0%B5%D1%82.png&amp;disposition=inline&amp;hash=&amp;limit=0&amp;content_type=image%2Fpng&amp;owner_uid=0&amp;tknv=v2&amp;size=1920x8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36" y="3058453"/>
            <a:ext cx="5659165" cy="311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35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2D40D564-1F2C-46DC-AB26-169B1D8ED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33" y="1272177"/>
            <a:ext cx="4846239" cy="443430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cxnSp>
        <p:nvCxnSpPr>
          <p:cNvPr id="94" name="Google Shape;94;p3"/>
          <p:cNvCxnSpPr/>
          <p:nvPr/>
        </p:nvCxnSpPr>
        <p:spPr>
          <a:xfrm>
            <a:off x="600533" y="1107281"/>
            <a:ext cx="10753187" cy="1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95" name="Google Shape;95;p3"/>
          <p:cNvSpPr txBox="1"/>
          <p:nvPr/>
        </p:nvSpPr>
        <p:spPr>
          <a:xfrm>
            <a:off x="5669372" y="471182"/>
            <a:ext cx="5683208" cy="25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200"/>
              <a:buFont typeface="Arial Narrow"/>
              <a:buNone/>
            </a:pPr>
            <a:r>
              <a:rPr lang="ru-RU" sz="1200" b="0" i="0" u="none" strike="noStrike" cap="none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Факультет географии и геоинформационных технологий</a:t>
            </a:r>
            <a:endParaRPr/>
          </a:p>
        </p:txBody>
      </p:sp>
      <p:pic>
        <p:nvPicPr>
          <p:cNvPr id="96" name="Google Shape;96;p3" descr="Изображе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303" y="293090"/>
            <a:ext cx="599790" cy="59979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/>
          <p:nvPr/>
        </p:nvSpPr>
        <p:spPr>
          <a:xfrm>
            <a:off x="695125" y="453456"/>
            <a:ext cx="10752047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 Narrow"/>
              <a:buNone/>
            </a:pPr>
            <a:r>
              <a:rPr lang="ru-RU" sz="4000" b="0" i="0" u="none" strike="noStrike" cap="none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Геоинфографика</a:t>
            </a:r>
            <a:endParaRPr sz="4000" b="0" i="0" u="none" strike="noStrike" cap="none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3" name="Рисунок 2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DA602D3D-CF8D-4C1C-B169-A24FF2D4D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1005" y="2263728"/>
            <a:ext cx="8140995" cy="447212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9649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9594956" y="1942059"/>
            <a:ext cx="2091558" cy="132849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20" y="1942059"/>
            <a:ext cx="4925756" cy="308844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cxnSp>
        <p:nvCxnSpPr>
          <p:cNvPr id="94" name="Google Shape;94;p3"/>
          <p:cNvCxnSpPr/>
          <p:nvPr/>
        </p:nvCxnSpPr>
        <p:spPr>
          <a:xfrm>
            <a:off x="600533" y="1107281"/>
            <a:ext cx="10753187" cy="1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95" name="Google Shape;95;p3"/>
          <p:cNvSpPr txBox="1"/>
          <p:nvPr/>
        </p:nvSpPr>
        <p:spPr>
          <a:xfrm>
            <a:off x="5669372" y="471182"/>
            <a:ext cx="5683208" cy="25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200"/>
              <a:buFont typeface="Arial Narrow"/>
              <a:buNone/>
            </a:pPr>
            <a:r>
              <a:rPr lang="ru-RU" sz="1200" b="0" i="0" u="none" strike="noStrike" cap="none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Факультет географии и геоинформационных технологий</a:t>
            </a:r>
            <a:endParaRPr/>
          </a:p>
        </p:txBody>
      </p:sp>
      <p:pic>
        <p:nvPicPr>
          <p:cNvPr id="96" name="Google Shape;96;p3" descr="Изображе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303" y="293090"/>
            <a:ext cx="599790" cy="59979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/>
          <p:nvPr/>
        </p:nvSpPr>
        <p:spPr>
          <a:xfrm>
            <a:off x="1213093" y="452768"/>
            <a:ext cx="11591467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 Narrow"/>
              <a:buNone/>
            </a:pPr>
            <a:r>
              <a:rPr lang="ru-RU" sz="4000" b="0" i="0" u="none" strike="noStrike" cap="none" dirty="0" smtClean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Картографические основы и наборы геоданных</a:t>
            </a:r>
            <a:endParaRPr sz="4000" b="0" i="0" u="none" strike="noStrike" cap="none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8" name="Google Shape;111;p4">
            <a:extLst>
              <a:ext uri="{FF2B5EF4-FFF2-40B4-BE49-F238E27FC236}">
                <a16:creationId xmlns:a16="http://schemas.microsoft.com/office/drawing/2014/main" id="{04FEF87D-A1D2-49A1-A8F7-4CA702500E08}"/>
              </a:ext>
            </a:extLst>
          </p:cNvPr>
          <p:cNvSpPr txBox="1">
            <a:spLocks/>
          </p:cNvSpPr>
          <p:nvPr/>
        </p:nvSpPr>
        <p:spPr>
          <a:xfrm>
            <a:off x="325889" y="1107281"/>
            <a:ext cx="9130716" cy="2013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Clr>
                <a:srgbClr val="253957"/>
              </a:buClr>
              <a:buSzPts val="2100"/>
              <a:buNone/>
            </a:pPr>
            <a:r>
              <a:rPr lang="ru-RU" sz="2800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В корпоративных стилях НИУ ВШЭ и факультета географии</a:t>
            </a:r>
            <a:endParaRPr lang="ru-RU" sz="2800" dirty="0">
              <a:solidFill>
                <a:srgbClr val="002060"/>
              </a:solidFill>
              <a:latin typeface="Arial Narrow" panose="020B0606020202030204" pitchFamily="34" charset="0"/>
              <a:ea typeface="Arial Narrow"/>
              <a:cs typeface="Arial Narrow"/>
              <a:sym typeface="Arial Narrow"/>
            </a:endParaRPr>
          </a:p>
        </p:txBody>
      </p:sp>
      <p:pic>
        <p:nvPicPr>
          <p:cNvPr id="4100" name="Picture 4" descr="https://downloader.disk.yandex.ru/preview/3cc5ed0a2424307dd2d25c7d41e1be424d411904c9c77d0ded821c121c86eae1/631ba0f2/_QTSnLLa9vjMUQEdnsN5YrdlDcGRHk55Pd5yes-Gyzc0Ssc2giSrJ0GYKGXZvizq1Ox-A6T0jfyr5vthTMAN2A%3D%3D?uid=0&amp;filename=%D1%88%D0%B0%D1%80%D0%B8%D0%BA_%D0%95%D0%A2%D0%A0_%D0%95%D0%B2%D1%80%D0%BE%D0%BF%D0%B0_%D1%81%D0%B2%D0%B5%D1%82%D0%BB%D0%B0%D1%8F_HSE_Blue.png&amp;disposition=inline&amp;hash=&amp;limit=0&amp;content_type=image%2Fpng&amp;owner_uid=0&amp;tknv=v2&amp;size=1920x8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807" y="4177387"/>
            <a:ext cx="5021865" cy="2510933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downloader.disk.yandex.ru/preview/fe8aa415f7912761437fec6a980d5156929954655e445962c7a4fd71126bcc4b/631ba0f2/gsAZqgooZZEytU-meL1d7rdlDcGRHk55Pd5yes-GyzdjExdc7wzsAOB2j-9_McoBC6DGR5tXWuX6G1_mxbktfg%3D%3D?uid=0&amp;filename=%D0%9C%D0%BE%D1%81%D0%BA%D0%B2%D0%B0_%D1%81%D0%B2%D0%B5%D1%82%D0%BB%D0%B0%D1%8F_HSE_Blue.png&amp;disposition=inline&amp;hash=&amp;limit=0&amp;content_type=image%2Fpng&amp;owner_uid=0&amp;tknv=v2&amp;size=1920x8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761" y="1874499"/>
            <a:ext cx="3905250" cy="390525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531" y="3857096"/>
            <a:ext cx="4529959" cy="283122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4" name="Google Shape;111;p4">
            <a:extLst>
              <a:ext uri="{FF2B5EF4-FFF2-40B4-BE49-F238E27FC236}">
                <a16:creationId xmlns:a16="http://schemas.microsoft.com/office/drawing/2014/main" id="{04FEF87D-A1D2-49A1-A8F7-4CA702500E08}"/>
              </a:ext>
            </a:extLst>
          </p:cNvPr>
          <p:cNvSpPr txBox="1">
            <a:spLocks/>
          </p:cNvSpPr>
          <p:nvPr/>
        </p:nvSpPr>
        <p:spPr>
          <a:xfrm>
            <a:off x="9709159" y="1887956"/>
            <a:ext cx="2472331" cy="1328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253957"/>
              </a:buClr>
              <a:buSzPts val="2100"/>
              <a:buNone/>
            </a:pPr>
            <a:r>
              <a:rPr lang="ru-RU" sz="2400" b="1" u="sng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Форматы:</a:t>
            </a:r>
          </a:p>
          <a:p>
            <a:pPr indent="-45720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253957"/>
              </a:buClr>
              <a:buSzPts val="2100"/>
            </a:pPr>
            <a:r>
              <a:rPr lang="en-US" sz="2400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ArcGIS </a:t>
            </a:r>
          </a:p>
          <a:p>
            <a:pPr indent="-45720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253957"/>
              </a:buClr>
              <a:buSzPts val="2100"/>
            </a:pPr>
            <a:r>
              <a:rPr lang="en-US" sz="2400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Photoshop</a:t>
            </a:r>
            <a:endParaRPr lang="ru-RU" sz="2400" dirty="0">
              <a:solidFill>
                <a:srgbClr val="002060"/>
              </a:solidFill>
              <a:latin typeface="Arial Narrow" panose="020B0606020202030204" pitchFamily="34" charset="0"/>
              <a:ea typeface="Arial Narrow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9002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4" name="Google Shape;94;p3"/>
          <p:cNvCxnSpPr/>
          <p:nvPr/>
        </p:nvCxnSpPr>
        <p:spPr>
          <a:xfrm>
            <a:off x="600533" y="1107281"/>
            <a:ext cx="10753187" cy="1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95" name="Google Shape;95;p3"/>
          <p:cNvSpPr txBox="1"/>
          <p:nvPr/>
        </p:nvSpPr>
        <p:spPr>
          <a:xfrm>
            <a:off x="5669372" y="471182"/>
            <a:ext cx="5683208" cy="25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200"/>
              <a:buFont typeface="Arial Narrow"/>
              <a:buNone/>
            </a:pPr>
            <a:r>
              <a:rPr lang="ru-RU" sz="1200" b="0" i="0" u="none" strike="noStrike" cap="none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Факультет географии и геоинформационных технологий</a:t>
            </a:r>
            <a:endParaRPr/>
          </a:p>
        </p:txBody>
      </p:sp>
      <p:pic>
        <p:nvPicPr>
          <p:cNvPr id="96" name="Google Shape;96;p3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3303" y="293090"/>
            <a:ext cx="599790" cy="59979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/>
          <p:nvPr/>
        </p:nvSpPr>
        <p:spPr>
          <a:xfrm>
            <a:off x="3343733" y="486233"/>
            <a:ext cx="832313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 Narrow"/>
              <a:buNone/>
            </a:pPr>
            <a:r>
              <a:rPr lang="ru-RU" sz="4000" b="0" i="0" u="none" strike="noStrike" cap="none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Аэрофотосъемка с БПЛА</a:t>
            </a:r>
            <a:endParaRPr sz="4000" b="0" i="0" u="none" strike="noStrike" cap="none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1" name="Google Shape;111;p4">
            <a:extLst>
              <a:ext uri="{FF2B5EF4-FFF2-40B4-BE49-F238E27FC236}">
                <a16:creationId xmlns:a16="http://schemas.microsoft.com/office/drawing/2014/main" id="{04FEF87D-A1D2-49A1-A8F7-4CA702500E08}"/>
              </a:ext>
            </a:extLst>
          </p:cNvPr>
          <p:cNvSpPr txBox="1">
            <a:spLocks/>
          </p:cNvSpPr>
          <p:nvPr/>
        </p:nvSpPr>
        <p:spPr>
          <a:xfrm>
            <a:off x="674106" y="1269133"/>
            <a:ext cx="9133490" cy="1364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Clr>
                <a:srgbClr val="253957"/>
              </a:buClr>
              <a:buSzPts val="2100"/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Парк </a:t>
            </a:r>
            <a:r>
              <a:rPr lang="ru-RU" sz="2800" b="1" dirty="0">
                <a:solidFill>
                  <a:srgbClr val="C0000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беспилотных летательных </a:t>
            </a:r>
            <a:r>
              <a:rPr lang="ru-RU" sz="28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аппаратов:</a:t>
            </a:r>
            <a:endParaRPr lang="ru-RU" sz="2800" dirty="0">
              <a:solidFill>
                <a:srgbClr val="C00000"/>
              </a:solidFill>
              <a:latin typeface="Arial Narrow" panose="020B0606020202030204" pitchFamily="34" charset="0"/>
              <a:ea typeface="Arial Narrow"/>
              <a:cs typeface="Arial Narrow"/>
              <a:sym typeface="Arial Narrow"/>
            </a:endParaRPr>
          </a:p>
          <a:p>
            <a:pPr indent="-457200">
              <a:spcBef>
                <a:spcPts val="0"/>
              </a:spcBef>
              <a:spcAft>
                <a:spcPts val="600"/>
              </a:spcAft>
              <a:buClr>
                <a:srgbClr val="253957"/>
              </a:buClr>
              <a:buSzPts val="2100"/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БПЛА самолетного типа </a:t>
            </a:r>
            <a:r>
              <a:rPr lang="en-US" sz="2800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Geoscan</a:t>
            </a:r>
            <a:r>
              <a:rPr lang="en-US" sz="2800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 Lite</a:t>
            </a:r>
            <a:endParaRPr lang="ru-RU" sz="2800" dirty="0" smtClean="0">
              <a:solidFill>
                <a:srgbClr val="002060"/>
              </a:solidFill>
              <a:latin typeface="Arial Narrow" panose="020B0606020202030204" pitchFamily="34" charset="0"/>
              <a:ea typeface="Arial Narrow"/>
              <a:cs typeface="Arial Narrow"/>
              <a:sym typeface="Arial Narrow"/>
            </a:endParaRPr>
          </a:p>
          <a:p>
            <a:pPr indent="-457200">
              <a:spcBef>
                <a:spcPts val="0"/>
              </a:spcBef>
              <a:spcAft>
                <a:spcPts val="600"/>
              </a:spcAft>
              <a:buClr>
                <a:srgbClr val="253957"/>
              </a:buClr>
              <a:buSzPts val="2100"/>
              <a:buFont typeface="Wingdings" panose="05000000000000000000" pitchFamily="2" charset="2"/>
              <a:buChar char="Ø"/>
            </a:pPr>
            <a:r>
              <a:rPr lang="ru-RU" sz="2800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Квадрокоптеры</a:t>
            </a:r>
            <a:r>
              <a:rPr lang="ru-RU" sz="2800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 (оптические и мультиспектральные камеры)</a:t>
            </a:r>
            <a:endParaRPr lang="ru-RU" sz="2800" dirty="0">
              <a:solidFill>
                <a:srgbClr val="002060"/>
              </a:solidFill>
              <a:latin typeface="Arial Narrow" panose="020B0606020202030204" pitchFamily="34" charset="0"/>
              <a:ea typeface="Arial Narrow"/>
              <a:cs typeface="Arial Narrow"/>
              <a:sym typeface="Arial Narrow"/>
            </a:endParaRPr>
          </a:p>
        </p:txBody>
      </p:sp>
      <p:sp>
        <p:nvSpPr>
          <p:cNvPr id="9" name="Google Shape;111;p4">
            <a:extLst>
              <a:ext uri="{FF2B5EF4-FFF2-40B4-BE49-F238E27FC236}">
                <a16:creationId xmlns:a16="http://schemas.microsoft.com/office/drawing/2014/main" id="{EAA0427F-EE2B-4019-8F3E-FB4BEE1CDD60}"/>
              </a:ext>
            </a:extLst>
          </p:cNvPr>
          <p:cNvSpPr txBox="1">
            <a:spLocks/>
          </p:cNvSpPr>
          <p:nvPr/>
        </p:nvSpPr>
        <p:spPr>
          <a:xfrm>
            <a:off x="5392177" y="2422756"/>
            <a:ext cx="6661533" cy="2687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109538" indent="0" algn="l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400" b="1" i="0" dirty="0">
                <a:solidFill>
                  <a:srgbClr val="11154F"/>
                </a:solidFill>
                <a:effectLst/>
                <a:latin typeface="Arial Narrow" panose="020B0606020202030204" pitchFamily="34" charset="0"/>
              </a:rPr>
              <a:t>Мы оперативно выполняем следующие </a:t>
            </a:r>
            <a:r>
              <a:rPr lang="ru-RU" sz="2400" b="1" i="0" dirty="0" smtClean="0">
                <a:solidFill>
                  <a:srgbClr val="11154F"/>
                </a:solidFill>
                <a:effectLst/>
                <a:latin typeface="Arial Narrow" panose="020B0606020202030204" pitchFamily="34" charset="0"/>
              </a:rPr>
              <a:t>работы:</a:t>
            </a:r>
            <a:endParaRPr lang="ru-RU" sz="2400" b="1" i="0" dirty="0">
              <a:solidFill>
                <a:srgbClr val="11154F"/>
              </a:solidFill>
              <a:effectLst/>
              <a:latin typeface="Arial Narrow" panose="020B0606020202030204" pitchFamily="34" charset="0"/>
            </a:endParaRPr>
          </a:p>
          <a:p>
            <a:pPr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b="0" i="0" dirty="0" err="1">
                <a:solidFill>
                  <a:srgbClr val="11154F"/>
                </a:solidFill>
                <a:effectLst/>
                <a:latin typeface="Arial Narrow" panose="020B0606020202030204" pitchFamily="34" charset="0"/>
              </a:rPr>
              <a:t>Высокодетальная</a:t>
            </a:r>
            <a:r>
              <a:rPr lang="ru-RU" sz="2400" b="0" i="0" dirty="0">
                <a:solidFill>
                  <a:srgbClr val="11154F"/>
                </a:solidFill>
                <a:effectLst/>
                <a:latin typeface="Arial Narrow" panose="020B0606020202030204" pitchFamily="34" charset="0"/>
              </a:rPr>
              <a:t> аэрофотосъемка с созданием </a:t>
            </a:r>
            <a:r>
              <a:rPr lang="ru-RU" sz="2400" b="0" i="0" dirty="0" smtClean="0">
                <a:solidFill>
                  <a:srgbClr val="11154F"/>
                </a:solidFill>
                <a:effectLst/>
                <a:latin typeface="Arial Narrow" panose="020B0606020202030204" pitchFamily="34" charset="0"/>
              </a:rPr>
              <a:t>ЦММ, ЦМР и </a:t>
            </a:r>
            <a:r>
              <a:rPr lang="ru-RU" sz="2400" b="0" i="0" dirty="0" err="1" smtClean="0">
                <a:solidFill>
                  <a:srgbClr val="11154F"/>
                </a:solidFill>
                <a:effectLst/>
                <a:latin typeface="Arial Narrow" panose="020B0606020202030204" pitchFamily="34" charset="0"/>
              </a:rPr>
              <a:t>ортофотопланов</a:t>
            </a:r>
            <a:r>
              <a:rPr lang="ru-RU" sz="2400" b="0" i="0" dirty="0" smtClean="0">
                <a:solidFill>
                  <a:srgbClr val="11154F"/>
                </a:solidFill>
                <a:effectLst/>
                <a:latin typeface="Arial Narrow" panose="020B0606020202030204" pitchFamily="34" charset="0"/>
              </a:rPr>
              <a:t>;</a:t>
            </a:r>
            <a:endParaRPr lang="ru-RU" sz="2400" b="0" i="0" dirty="0">
              <a:solidFill>
                <a:srgbClr val="11154F"/>
              </a:solidFill>
              <a:effectLst/>
              <a:latin typeface="Arial Narrow" panose="020B0606020202030204" pitchFamily="34" charset="0"/>
            </a:endParaRPr>
          </a:p>
          <a:p>
            <a:pPr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11154F"/>
                </a:solidFill>
                <a:effectLst/>
                <a:latin typeface="Arial Narrow" panose="020B0606020202030204" pitchFamily="34" charset="0"/>
              </a:rPr>
              <a:t>Мультиспектральная аэрофотосъемка;</a:t>
            </a:r>
          </a:p>
          <a:p>
            <a:pPr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11154F"/>
                </a:solidFill>
                <a:effectLst/>
                <a:latin typeface="Arial Narrow" panose="020B0606020202030204" pitchFamily="34" charset="0"/>
              </a:rPr>
              <a:t>Инвентаризация земель;</a:t>
            </a:r>
          </a:p>
          <a:p>
            <a:pPr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11154F"/>
                </a:solidFill>
                <a:effectLst/>
                <a:latin typeface="Arial Narrow" panose="020B0606020202030204" pitchFamily="34" charset="0"/>
              </a:rPr>
              <a:t>Расчёт </a:t>
            </a:r>
            <a:r>
              <a:rPr lang="ru-RU" sz="2400" b="0" i="0" dirty="0" smtClean="0">
                <a:solidFill>
                  <a:srgbClr val="11154F"/>
                </a:solidFill>
                <a:effectLst/>
                <a:latin typeface="Arial Narrow" panose="020B0606020202030204" pitchFamily="34" charset="0"/>
              </a:rPr>
              <a:t>индексов (в </a:t>
            </a:r>
            <a:r>
              <a:rPr lang="ru-RU" sz="2400" b="0" i="0" dirty="0" err="1" smtClean="0">
                <a:solidFill>
                  <a:srgbClr val="11154F"/>
                </a:solidFill>
                <a:effectLst/>
                <a:latin typeface="Arial Narrow" panose="020B0606020202030204" pitchFamily="34" charset="0"/>
              </a:rPr>
              <a:t>т.ч</a:t>
            </a:r>
            <a:r>
              <a:rPr lang="ru-RU" sz="2400" b="0" i="0" dirty="0" smtClean="0">
                <a:solidFill>
                  <a:srgbClr val="11154F"/>
                </a:solidFill>
                <a:effectLst/>
                <a:latin typeface="Arial Narrow" panose="020B0606020202030204" pitchFamily="34" charset="0"/>
              </a:rPr>
              <a:t>. вегетационных);</a:t>
            </a:r>
            <a:endParaRPr lang="ru-RU" sz="2400" b="0" i="0" dirty="0">
              <a:solidFill>
                <a:srgbClr val="11154F"/>
              </a:solidFill>
              <a:effectLst/>
              <a:latin typeface="Arial Narrow" panose="020B0606020202030204" pitchFamily="34" charset="0"/>
            </a:endParaRPr>
          </a:p>
          <a:p>
            <a:pPr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11154F"/>
                </a:solidFill>
                <a:effectLst/>
                <a:latin typeface="Arial Narrow" panose="020B0606020202030204" pitchFamily="34" charset="0"/>
              </a:rPr>
              <a:t>Создание реалистичных 3D моделей объектов и территорий;</a:t>
            </a:r>
          </a:p>
          <a:p>
            <a:pPr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b="0" i="0" dirty="0" smtClean="0">
                <a:solidFill>
                  <a:srgbClr val="11154F"/>
                </a:solidFill>
                <a:effectLst/>
                <a:latin typeface="Arial Narrow" panose="020B0606020202030204" pitchFamily="34" charset="0"/>
              </a:rPr>
              <a:t>Пространственный </a:t>
            </a:r>
            <a:r>
              <a:rPr lang="ru-RU" sz="2400" b="0" i="0" dirty="0">
                <a:solidFill>
                  <a:srgbClr val="11154F"/>
                </a:solidFill>
                <a:effectLst/>
                <a:latin typeface="Arial Narrow" panose="020B0606020202030204" pitchFamily="34" charset="0"/>
              </a:rPr>
              <a:t>анализ и углубленное дешифрирование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18" y="2557187"/>
            <a:ext cx="4866659" cy="364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84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4" name="Google Shape;94;p3"/>
          <p:cNvCxnSpPr/>
          <p:nvPr/>
        </p:nvCxnSpPr>
        <p:spPr>
          <a:xfrm>
            <a:off x="600533" y="1107281"/>
            <a:ext cx="10753187" cy="1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95" name="Google Shape;95;p3"/>
          <p:cNvSpPr txBox="1"/>
          <p:nvPr/>
        </p:nvSpPr>
        <p:spPr>
          <a:xfrm>
            <a:off x="5669372" y="471182"/>
            <a:ext cx="5683208" cy="25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200"/>
              <a:buFont typeface="Arial Narrow"/>
              <a:buNone/>
            </a:pPr>
            <a:r>
              <a:rPr lang="ru-RU" sz="1200" b="0" i="0" u="none" strike="noStrike" cap="none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Факультет географии и геоинформационных технологий</a:t>
            </a:r>
            <a:endParaRPr/>
          </a:p>
        </p:txBody>
      </p:sp>
      <p:pic>
        <p:nvPicPr>
          <p:cNvPr id="96" name="Google Shape;96;p3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3303" y="293090"/>
            <a:ext cx="599790" cy="59979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11;p4">
            <a:extLst>
              <a:ext uri="{FF2B5EF4-FFF2-40B4-BE49-F238E27FC236}">
                <a16:creationId xmlns:a16="http://schemas.microsoft.com/office/drawing/2014/main" id="{3B5CE0AA-2D79-4478-A8D0-D83991DFCA01}"/>
              </a:ext>
            </a:extLst>
          </p:cNvPr>
          <p:cNvSpPr txBox="1">
            <a:spLocks/>
          </p:cNvSpPr>
          <p:nvPr/>
        </p:nvSpPr>
        <p:spPr>
          <a:xfrm>
            <a:off x="600531" y="6427175"/>
            <a:ext cx="5068839" cy="571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Clr>
                <a:srgbClr val="253957"/>
              </a:buClr>
              <a:buSzPts val="2100"/>
              <a:buNone/>
            </a:pPr>
            <a:r>
              <a:rPr lang="ru-RU" sz="2000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1959 год</a:t>
            </a:r>
            <a:endParaRPr lang="ru-RU" sz="2000" dirty="0">
              <a:solidFill>
                <a:srgbClr val="002060"/>
              </a:solidFill>
              <a:latin typeface="Arial Narrow" panose="020B0606020202030204" pitchFamily="34" charset="0"/>
              <a:ea typeface="Arial Narrow"/>
              <a:cs typeface="Arial Narrow"/>
              <a:sym typeface="Arial Narrow"/>
            </a:endParaRPr>
          </a:p>
        </p:txBody>
      </p:sp>
      <p:pic>
        <p:nvPicPr>
          <p:cNvPr id="9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93E2B7BA-3B8D-470D-B07F-4380116908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759" y="1195403"/>
            <a:ext cx="1730857" cy="1233548"/>
          </a:xfrm>
          <a:prstGeom prst="rect">
            <a:avLst/>
          </a:prstGeom>
        </p:spPr>
      </p:pic>
      <p:pic>
        <p:nvPicPr>
          <p:cNvPr id="8" name="Рисунок 7" descr="Изображение выглядит как карта&#10;&#10;Автоматически созданное описание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32" y="3699563"/>
            <a:ext cx="5068839" cy="2816437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карта&#10;&#10;Автоматически созданное описание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572" y="3699563"/>
            <a:ext cx="5074417" cy="2819384"/>
          </a:xfrm>
          <a:prstGeom prst="rect">
            <a:avLst/>
          </a:prstGeom>
        </p:spPr>
      </p:pic>
      <p:sp>
        <p:nvSpPr>
          <p:cNvPr id="12" name="Google Shape;111;p4">
            <a:extLst>
              <a:ext uri="{FF2B5EF4-FFF2-40B4-BE49-F238E27FC236}">
                <a16:creationId xmlns:a16="http://schemas.microsoft.com/office/drawing/2014/main" id="{3B5CE0AA-2D79-4478-A8D0-D83991DFCA01}"/>
              </a:ext>
            </a:extLst>
          </p:cNvPr>
          <p:cNvSpPr txBox="1">
            <a:spLocks/>
          </p:cNvSpPr>
          <p:nvPr/>
        </p:nvSpPr>
        <p:spPr>
          <a:xfrm>
            <a:off x="3668784" y="1217485"/>
            <a:ext cx="6999216" cy="1115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>
                <a:srgbClr val="253957"/>
              </a:buClr>
              <a:buSzPts val="2100"/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НИР «ГЕОГРАФИЧЕСКИЙ </a:t>
            </a:r>
            <a:r>
              <a:rPr lang="ru-RU" sz="2800" b="1" dirty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АНАЛИЗ ДИНАМИКИ НАСЕЛЕНИЯ В КИРГИЗСКОЙ, ТАДЖИКСКОЙ И УЗБЕКСКОЙ ССР С 1959 ПО 1989 </a:t>
            </a:r>
            <a:r>
              <a:rPr lang="ru-RU" sz="28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ГОДЫ»</a:t>
            </a:r>
            <a:endParaRPr lang="ru-RU" sz="2800" b="1" dirty="0">
              <a:solidFill>
                <a:srgbClr val="002060"/>
              </a:solidFill>
              <a:latin typeface="Arial Narrow" panose="020B0606020202030204" pitchFamily="34" charset="0"/>
              <a:ea typeface="Arial Narrow"/>
              <a:cs typeface="Arial Narrow"/>
              <a:sym typeface="Arial Narrow"/>
            </a:endParaRPr>
          </a:p>
        </p:txBody>
      </p:sp>
      <p:sp>
        <p:nvSpPr>
          <p:cNvPr id="13" name="Google Shape;111;p4">
            <a:extLst>
              <a:ext uri="{FF2B5EF4-FFF2-40B4-BE49-F238E27FC236}">
                <a16:creationId xmlns:a16="http://schemas.microsoft.com/office/drawing/2014/main" id="{3B5CE0AA-2D79-4478-A8D0-D83991DFCA01}"/>
              </a:ext>
            </a:extLst>
          </p:cNvPr>
          <p:cNvSpPr txBox="1">
            <a:spLocks/>
          </p:cNvSpPr>
          <p:nvPr/>
        </p:nvSpPr>
        <p:spPr>
          <a:xfrm>
            <a:off x="6436140" y="6427175"/>
            <a:ext cx="5068839" cy="571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Clr>
                <a:srgbClr val="253957"/>
              </a:buClr>
              <a:buSzPts val="2100"/>
              <a:buNone/>
            </a:pPr>
            <a:r>
              <a:rPr lang="ru-RU" sz="2000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1989 год</a:t>
            </a:r>
            <a:endParaRPr lang="ru-RU" sz="2000" dirty="0">
              <a:solidFill>
                <a:srgbClr val="002060"/>
              </a:solidFill>
              <a:latin typeface="Arial Narrow" panose="020B0606020202030204" pitchFamily="34" charset="0"/>
              <a:ea typeface="Arial Narrow"/>
              <a:cs typeface="Arial Narrow"/>
              <a:sym typeface="Arial Narrow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31595" y="2623133"/>
            <a:ext cx="3116022" cy="722968"/>
            <a:chOff x="331595" y="2623133"/>
            <a:chExt cx="3116022" cy="722968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331596" y="2630573"/>
              <a:ext cx="3116021" cy="715528"/>
            </a:xfrm>
            <a:prstGeom prst="roundRect">
              <a:avLst/>
            </a:prstGeom>
            <a:solidFill>
              <a:srgbClr val="B27C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" name="Google Shape;111;p4">
              <a:extLst>
                <a:ext uri="{FF2B5EF4-FFF2-40B4-BE49-F238E27FC236}">
                  <a16:creationId xmlns:a16="http://schemas.microsoft.com/office/drawing/2014/main" id="{3B5CE0AA-2D79-4478-A8D0-D83991DFCA01}"/>
                </a:ext>
              </a:extLst>
            </p:cNvPr>
            <p:cNvSpPr txBox="1">
              <a:spLocks/>
            </p:cNvSpPr>
            <p:nvPr/>
          </p:nvSpPr>
          <p:spPr>
            <a:xfrm>
              <a:off x="331595" y="2623133"/>
              <a:ext cx="3116021" cy="571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1425" tIns="71425" rIns="71425" bIns="7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  <a:lvl2pPr marL="914400" marR="0" lvl="1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2pPr>
              <a:lvl3pPr marL="1371600" marR="0" lvl="2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3pPr>
              <a:lvl4pPr marL="1828800" marR="0" lvl="3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4pPr>
              <a:lvl5pPr marL="2286000" marR="0" lvl="4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5pPr>
              <a:lvl6pPr marL="2743200" marR="0" lvl="5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6pPr>
              <a:lvl7pPr marL="3200400" marR="0" lvl="6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7pPr>
              <a:lvl8pPr marL="3657600" marR="0" lvl="7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8pPr>
              <a:lvl9pPr marL="4114800" marR="0" lvl="8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9pPr>
            </a:lstStyle>
            <a:p>
              <a:pPr marL="0" indent="0" algn="ctr">
                <a:spcBef>
                  <a:spcPts val="0"/>
                </a:spcBef>
                <a:spcAft>
                  <a:spcPts val="1200"/>
                </a:spcAft>
                <a:buClr>
                  <a:srgbClr val="253957"/>
                </a:buClr>
                <a:buSzPts val="2100"/>
                <a:buNone/>
              </a:pPr>
              <a:r>
                <a:rPr lang="ru-RU" sz="2000" dirty="0" smtClean="0">
                  <a:solidFill>
                    <a:schemeClr val="bg1"/>
                  </a:solidFill>
                  <a:latin typeface="Arial Narrow" panose="020B0606020202030204" pitchFamily="34" charset="0"/>
                  <a:ea typeface="Arial Narrow"/>
                  <a:cs typeface="Arial Narrow"/>
                  <a:sym typeface="Arial Narrow"/>
                </a:rPr>
                <a:t>Данные переписей населения 1959, 1970, 1979 и 1989гг.</a:t>
              </a:r>
              <a:endParaRPr lang="ru-RU" sz="2000" dirty="0">
                <a:solidFill>
                  <a:schemeClr val="bg1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4532575" y="2540804"/>
            <a:ext cx="3116021" cy="736158"/>
            <a:chOff x="4311640" y="2580542"/>
            <a:chExt cx="3116021" cy="736158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4311640" y="2601172"/>
              <a:ext cx="3116021" cy="715528"/>
            </a:xfrm>
            <a:prstGeom prst="roundRect">
              <a:avLst/>
            </a:prstGeom>
            <a:solidFill>
              <a:srgbClr val="B27C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5" name="Google Shape;111;p4">
              <a:extLst>
                <a:ext uri="{FF2B5EF4-FFF2-40B4-BE49-F238E27FC236}">
                  <a16:creationId xmlns:a16="http://schemas.microsoft.com/office/drawing/2014/main" id="{3B5CE0AA-2D79-4478-A8D0-D83991DFCA01}"/>
                </a:ext>
              </a:extLst>
            </p:cNvPr>
            <p:cNvSpPr txBox="1">
              <a:spLocks/>
            </p:cNvSpPr>
            <p:nvPr/>
          </p:nvSpPr>
          <p:spPr>
            <a:xfrm>
              <a:off x="4311640" y="2580542"/>
              <a:ext cx="3116021" cy="571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1425" tIns="71425" rIns="71425" bIns="7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  <a:lvl2pPr marL="914400" marR="0" lvl="1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2pPr>
              <a:lvl3pPr marL="1371600" marR="0" lvl="2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3pPr>
              <a:lvl4pPr marL="1828800" marR="0" lvl="3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4pPr>
              <a:lvl5pPr marL="2286000" marR="0" lvl="4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5pPr>
              <a:lvl6pPr marL="2743200" marR="0" lvl="5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6pPr>
              <a:lvl7pPr marL="3200400" marR="0" lvl="6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7pPr>
              <a:lvl8pPr marL="3657600" marR="0" lvl="7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8pPr>
              <a:lvl9pPr marL="4114800" marR="0" lvl="8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9pPr>
            </a:lstStyle>
            <a:p>
              <a:pPr marL="0" indent="0" algn="ctr">
                <a:spcBef>
                  <a:spcPts val="0"/>
                </a:spcBef>
                <a:spcAft>
                  <a:spcPts val="1200"/>
                </a:spcAft>
                <a:buClr>
                  <a:srgbClr val="253957"/>
                </a:buClr>
                <a:buSzPts val="2100"/>
                <a:buNone/>
              </a:pPr>
              <a:r>
                <a:rPr lang="ru-RU" sz="2000" dirty="0" smtClean="0">
                  <a:solidFill>
                    <a:schemeClr val="bg1"/>
                  </a:solidFill>
                  <a:latin typeface="Arial Narrow" panose="020B0606020202030204" pitchFamily="34" charset="0"/>
                  <a:ea typeface="Arial Narrow"/>
                  <a:cs typeface="Arial Narrow"/>
                  <a:sym typeface="Arial Narrow"/>
                </a:rPr>
                <a:t>Отсканированные карты и атласы ССР</a:t>
              </a:r>
              <a:endParaRPr lang="ru-RU" sz="2000" dirty="0">
                <a:solidFill>
                  <a:schemeClr val="bg1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8733554" y="2620329"/>
            <a:ext cx="3116021" cy="749908"/>
            <a:chOff x="8120608" y="2630573"/>
            <a:chExt cx="3116021" cy="749908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8120608" y="2664953"/>
              <a:ext cx="3116021" cy="715528"/>
            </a:xfrm>
            <a:prstGeom prst="roundRect">
              <a:avLst/>
            </a:prstGeom>
            <a:solidFill>
              <a:srgbClr val="B27C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7" name="Google Shape;111;p4">
              <a:extLst>
                <a:ext uri="{FF2B5EF4-FFF2-40B4-BE49-F238E27FC236}">
                  <a16:creationId xmlns:a16="http://schemas.microsoft.com/office/drawing/2014/main" id="{3B5CE0AA-2D79-4478-A8D0-D83991DFCA01}"/>
                </a:ext>
              </a:extLst>
            </p:cNvPr>
            <p:cNvSpPr txBox="1">
              <a:spLocks/>
            </p:cNvSpPr>
            <p:nvPr/>
          </p:nvSpPr>
          <p:spPr>
            <a:xfrm>
              <a:off x="8120608" y="2630573"/>
              <a:ext cx="3116021" cy="571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1425" tIns="71425" rIns="71425" bIns="7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  <a:lvl2pPr marL="914400" marR="0" lvl="1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2pPr>
              <a:lvl3pPr marL="1371600" marR="0" lvl="2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3pPr>
              <a:lvl4pPr marL="1828800" marR="0" lvl="3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4pPr>
              <a:lvl5pPr marL="2286000" marR="0" lvl="4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5pPr>
              <a:lvl6pPr marL="2743200" marR="0" lvl="5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6pPr>
              <a:lvl7pPr marL="3200400" marR="0" lvl="6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7pPr>
              <a:lvl8pPr marL="3657600" marR="0" lvl="7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8pPr>
              <a:lvl9pPr marL="4114800" marR="0" lvl="8" indent="-347662" algn="l" rtl="0">
                <a:lnSpc>
                  <a:spcPct val="100000"/>
                </a:lnSpc>
                <a:spcBef>
                  <a:spcPts val="2950"/>
                </a:spcBef>
                <a:spcAft>
                  <a:spcPts val="0"/>
                </a:spcAft>
                <a:buClr>
                  <a:srgbClr val="000000"/>
                </a:buClr>
                <a:buSzPts val="1875"/>
                <a:buFont typeface="Helvetica Neue Light"/>
                <a:buChar char="•"/>
                <a:defRPr sz="25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9pPr>
            </a:lstStyle>
            <a:p>
              <a:pPr marL="0" indent="0" algn="ctr">
                <a:spcBef>
                  <a:spcPts val="0"/>
                </a:spcBef>
                <a:spcAft>
                  <a:spcPts val="1200"/>
                </a:spcAft>
                <a:buClr>
                  <a:srgbClr val="253957"/>
                </a:buClr>
                <a:buSzPts val="2100"/>
                <a:buNone/>
              </a:pPr>
              <a:r>
                <a:rPr lang="ru-RU" sz="2000" dirty="0" smtClean="0">
                  <a:solidFill>
                    <a:schemeClr val="bg1"/>
                  </a:solidFill>
                  <a:latin typeface="Arial Narrow" panose="020B0606020202030204" pitchFamily="34" charset="0"/>
                  <a:ea typeface="Arial Narrow"/>
                  <a:cs typeface="Arial Narrow"/>
                  <a:sym typeface="Arial Narrow"/>
                </a:rPr>
                <a:t>Уточнение границ районов и названий населенных пунктов</a:t>
              </a:r>
              <a:endParaRPr lang="ru-RU" sz="2000" dirty="0">
                <a:solidFill>
                  <a:schemeClr val="bg1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endParaRPr>
            </a:p>
          </p:txBody>
        </p:sp>
      </p:grpSp>
      <p:sp>
        <p:nvSpPr>
          <p:cNvPr id="7" name="Дуга 6"/>
          <p:cNvSpPr/>
          <p:nvPr/>
        </p:nvSpPr>
        <p:spPr>
          <a:xfrm>
            <a:off x="2316352" y="2744074"/>
            <a:ext cx="7548466" cy="862214"/>
          </a:xfrm>
          <a:prstGeom prst="arc">
            <a:avLst>
              <a:gd name="adj1" fmla="val 133801"/>
              <a:gd name="adj2" fmla="val 10665587"/>
            </a:avLst>
          </a:prstGeom>
          <a:ln w="28575">
            <a:solidFill>
              <a:srgbClr val="B27C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единительная линия 19"/>
          <p:cNvCxnSpPr>
            <a:stCxn id="15" idx="2"/>
          </p:cNvCxnSpPr>
          <p:nvPr/>
        </p:nvCxnSpPr>
        <p:spPr>
          <a:xfrm flipH="1">
            <a:off x="6090585" y="3112305"/>
            <a:ext cx="1" cy="493983"/>
          </a:xfrm>
          <a:prstGeom prst="line">
            <a:avLst/>
          </a:prstGeom>
          <a:ln w="28575">
            <a:solidFill>
              <a:srgbClr val="B27C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Google Shape;98;p3"/>
          <p:cNvSpPr txBox="1"/>
          <p:nvPr/>
        </p:nvSpPr>
        <p:spPr>
          <a:xfrm>
            <a:off x="1975410" y="534465"/>
            <a:ext cx="9962364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 Narrow"/>
              <a:buNone/>
            </a:pPr>
            <a:r>
              <a:rPr lang="ru-RU" sz="3200" dirty="0" smtClean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Прикладные исследования и проектные работы</a:t>
            </a:r>
            <a:endParaRPr sz="3200" b="0" i="0" u="none" strike="noStrike" cap="none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53107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297215" y="3668110"/>
            <a:ext cx="2484138" cy="1142077"/>
          </a:xfrm>
          <a:prstGeom prst="roundRect">
            <a:avLst/>
          </a:prstGeom>
          <a:solidFill>
            <a:srgbClr val="E4C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457" y="1107281"/>
            <a:ext cx="3974541" cy="5622053"/>
          </a:xfrm>
          <a:prstGeom prst="rect">
            <a:avLst/>
          </a:prstGeom>
        </p:spPr>
      </p:pic>
      <p:cxnSp>
        <p:nvCxnSpPr>
          <p:cNvPr id="94" name="Google Shape;94;p3"/>
          <p:cNvCxnSpPr/>
          <p:nvPr/>
        </p:nvCxnSpPr>
        <p:spPr>
          <a:xfrm>
            <a:off x="600533" y="1107281"/>
            <a:ext cx="10753187" cy="1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95" name="Google Shape;95;p3"/>
          <p:cNvSpPr txBox="1"/>
          <p:nvPr/>
        </p:nvSpPr>
        <p:spPr>
          <a:xfrm>
            <a:off x="5669372" y="471182"/>
            <a:ext cx="5683208" cy="25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200"/>
              <a:buFont typeface="Arial Narrow"/>
              <a:buNone/>
            </a:pPr>
            <a:r>
              <a:rPr lang="ru-RU" sz="1200" b="0" i="0" u="none" strike="noStrike" cap="none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Факультет географии и геоинформационных технологий</a:t>
            </a:r>
            <a:endParaRPr/>
          </a:p>
        </p:txBody>
      </p:sp>
      <p:pic>
        <p:nvPicPr>
          <p:cNvPr id="96" name="Google Shape;96;p3" descr="Изображе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303" y="293090"/>
            <a:ext cx="599790" cy="59979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11;p4">
            <a:extLst>
              <a:ext uri="{FF2B5EF4-FFF2-40B4-BE49-F238E27FC236}">
                <a16:creationId xmlns:a16="http://schemas.microsoft.com/office/drawing/2014/main" id="{3B5CE0AA-2D79-4478-A8D0-D83991DFCA01}"/>
              </a:ext>
            </a:extLst>
          </p:cNvPr>
          <p:cNvSpPr txBox="1">
            <a:spLocks/>
          </p:cNvSpPr>
          <p:nvPr/>
        </p:nvSpPr>
        <p:spPr>
          <a:xfrm>
            <a:off x="1912198" y="1275299"/>
            <a:ext cx="5869154" cy="1140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spcAft>
                <a:spcPts val="1200"/>
              </a:spcAft>
              <a:buClr>
                <a:srgbClr val="253957"/>
              </a:buClr>
              <a:buSzPts val="2100"/>
              <a:buFont typeface="Helvetica Neue Light"/>
              <a:buNone/>
              <a:defRPr sz="280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</a:defRPr>
            </a:lvl1pPr>
            <a:lvl2pPr marL="9144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2pPr>
            <a:lvl3pPr marL="13716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3pPr>
            <a:lvl4pPr marL="18288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4pPr>
            <a:lvl5pPr marL="22860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5pPr>
            <a:lvl6pPr marL="27432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6pPr>
            <a:lvl7pPr marL="32004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7pPr>
            <a:lvl8pPr marL="36576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8pPr>
            <a:lvl9pPr marL="4114800" indent="-347662">
              <a:spcBef>
                <a:spcPts val="2950"/>
              </a:spcBef>
              <a:buSzPts val="1875"/>
              <a:buFont typeface="Helvetica Neue Light"/>
              <a:buChar char="•"/>
              <a:defRPr sz="2500">
                <a:latin typeface="Helvetica Neue Light"/>
                <a:ea typeface="Helvetica Neue Light"/>
                <a:cs typeface="Helvetica Neue Light"/>
              </a:defRPr>
            </a:lvl9pPr>
          </a:lstStyle>
          <a:p>
            <a:pPr>
              <a:lnSpc>
                <a:spcPct val="80000"/>
              </a:lnSpc>
            </a:pPr>
            <a:r>
              <a:rPr lang="ru-RU" b="1" cap="all" dirty="0">
                <a:sym typeface="Arial Narrow"/>
              </a:rPr>
              <a:t>Создание цифровой модели местности Ямской степи с выделением карстовых воронок</a:t>
            </a:r>
          </a:p>
        </p:txBody>
      </p:sp>
      <p:pic>
        <p:nvPicPr>
          <p:cNvPr id="2052" name="Picture 4" descr="http://www.zapovednik-belogorye.ru/sites/all/themes/d7_movie_2/images/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88" y="1235947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111;p4">
            <a:extLst>
              <a:ext uri="{FF2B5EF4-FFF2-40B4-BE49-F238E27FC236}">
                <a16:creationId xmlns:a16="http://schemas.microsoft.com/office/drawing/2014/main" id="{3B5CE0AA-2D79-4478-A8D0-D83991DFCA01}"/>
              </a:ext>
            </a:extLst>
          </p:cNvPr>
          <p:cNvSpPr txBox="1">
            <a:spLocks/>
          </p:cNvSpPr>
          <p:nvPr/>
        </p:nvSpPr>
        <p:spPr>
          <a:xfrm>
            <a:off x="264202" y="2793730"/>
            <a:ext cx="5340488" cy="663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Clr>
                <a:srgbClr val="253957"/>
              </a:buClr>
              <a:buSzPts val="2100"/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Источник: </a:t>
            </a:r>
            <a:r>
              <a:rPr lang="ru-RU" sz="2800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Аэрофотосъемка с БПЛА</a:t>
            </a:r>
            <a:endParaRPr lang="ru-RU" sz="2800" dirty="0">
              <a:solidFill>
                <a:srgbClr val="002060"/>
              </a:solidFill>
              <a:latin typeface="Arial Narrow" panose="020B0606020202030204" pitchFamily="34" charset="0"/>
              <a:ea typeface="Arial Narrow"/>
              <a:cs typeface="Arial Narrow"/>
              <a:sym typeface="Arial Narrow"/>
            </a:endParaRPr>
          </a:p>
        </p:txBody>
      </p:sp>
      <p:sp>
        <p:nvSpPr>
          <p:cNvPr id="17" name="Google Shape;111;p4">
            <a:extLst>
              <a:ext uri="{FF2B5EF4-FFF2-40B4-BE49-F238E27FC236}">
                <a16:creationId xmlns:a16="http://schemas.microsoft.com/office/drawing/2014/main" id="{3B5CE0AA-2D79-4478-A8D0-D83991DFCA01}"/>
              </a:ext>
            </a:extLst>
          </p:cNvPr>
          <p:cNvSpPr txBox="1">
            <a:spLocks/>
          </p:cNvSpPr>
          <p:nvPr/>
        </p:nvSpPr>
        <p:spPr>
          <a:xfrm>
            <a:off x="264202" y="3407685"/>
            <a:ext cx="6342878" cy="1217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253957"/>
              </a:buClr>
              <a:buSzPts val="2100"/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Результаты: </a:t>
            </a:r>
          </a:p>
          <a:p>
            <a:pPr indent="-457200">
              <a:spcBef>
                <a:spcPts val="0"/>
              </a:spcBef>
              <a:spcAft>
                <a:spcPts val="600"/>
              </a:spcAft>
              <a:buClr>
                <a:srgbClr val="253957"/>
              </a:buClr>
              <a:buSzPts val="2100"/>
            </a:pPr>
            <a:r>
              <a:rPr lang="ru-RU" sz="2800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Цифровая модель местности</a:t>
            </a:r>
          </a:p>
          <a:p>
            <a:pPr indent="-457200">
              <a:spcBef>
                <a:spcPts val="0"/>
              </a:spcBef>
              <a:spcAft>
                <a:spcPts val="600"/>
              </a:spcAft>
              <a:buClr>
                <a:srgbClr val="253957"/>
              </a:buClr>
              <a:buSzPts val="2100"/>
            </a:pPr>
            <a:r>
              <a:rPr lang="ru-RU" sz="2800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Цифровая карта рельефа</a:t>
            </a:r>
          </a:p>
          <a:p>
            <a:pPr indent="-457200">
              <a:spcBef>
                <a:spcPts val="0"/>
              </a:spcBef>
              <a:spcAft>
                <a:spcPts val="600"/>
              </a:spcAft>
              <a:buClr>
                <a:srgbClr val="253957"/>
              </a:buClr>
              <a:buSzPts val="2100"/>
            </a:pPr>
            <a:r>
              <a:rPr lang="ru-RU" sz="2800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Места расположения карстовых </a:t>
            </a:r>
            <a:r>
              <a:rPr lang="en-US" sz="2800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/>
            </a:r>
            <a:br>
              <a:rPr lang="en-US" sz="2800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</a:br>
            <a:r>
              <a:rPr lang="ru-RU" sz="2800" dirty="0" smtClean="0">
                <a:solidFill>
                  <a:srgbClr val="002060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воронок</a:t>
            </a:r>
            <a:endParaRPr lang="ru-RU" sz="2800" dirty="0">
              <a:solidFill>
                <a:srgbClr val="002060"/>
              </a:solidFill>
              <a:latin typeface="Arial Narrow" panose="020B0606020202030204" pitchFamily="34" charset="0"/>
              <a:ea typeface="Arial Narrow"/>
              <a:cs typeface="Arial Narrow"/>
              <a:sym typeface="Arial Narrow"/>
            </a:endParaRPr>
          </a:p>
        </p:txBody>
      </p:sp>
      <p:sp>
        <p:nvSpPr>
          <p:cNvPr id="10" name="Google Shape;111;p4">
            <a:extLst>
              <a:ext uri="{FF2B5EF4-FFF2-40B4-BE49-F238E27FC236}">
                <a16:creationId xmlns:a16="http://schemas.microsoft.com/office/drawing/2014/main" id="{3B5CE0AA-2D79-4478-A8D0-D83991DFCA01}"/>
              </a:ext>
            </a:extLst>
          </p:cNvPr>
          <p:cNvSpPr txBox="1">
            <a:spLocks/>
          </p:cNvSpPr>
          <p:nvPr/>
        </p:nvSpPr>
        <p:spPr>
          <a:xfrm>
            <a:off x="5297215" y="3549854"/>
            <a:ext cx="1545606" cy="1256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Clr>
                <a:srgbClr val="253957"/>
              </a:buClr>
              <a:buSzPts val="2100"/>
              <a:buNone/>
            </a:pPr>
            <a:r>
              <a:rPr lang="en-US" sz="8000" b="1" dirty="0" smtClean="0">
                <a:solidFill>
                  <a:srgbClr val="4E2E43"/>
                </a:solidFill>
                <a:latin typeface="+mn-lt"/>
                <a:ea typeface="Arial Narrow"/>
                <a:cs typeface="Arial Narrow"/>
                <a:sym typeface="Arial Narrow"/>
              </a:rPr>
              <a:t>21</a:t>
            </a:r>
            <a:endParaRPr lang="ru-RU" sz="8000" dirty="0">
              <a:solidFill>
                <a:srgbClr val="4E2E43"/>
              </a:solidFill>
              <a:latin typeface="+mn-lt"/>
              <a:ea typeface="Arial Narrow"/>
              <a:cs typeface="Arial Narrow"/>
              <a:sym typeface="Arial Narrow"/>
            </a:endParaRPr>
          </a:p>
        </p:txBody>
      </p:sp>
      <p:sp>
        <p:nvSpPr>
          <p:cNvPr id="11" name="Google Shape;111;p4">
            <a:extLst>
              <a:ext uri="{FF2B5EF4-FFF2-40B4-BE49-F238E27FC236}">
                <a16:creationId xmlns:a16="http://schemas.microsoft.com/office/drawing/2014/main" id="{3B5CE0AA-2D79-4478-A8D0-D83991DFCA01}"/>
              </a:ext>
            </a:extLst>
          </p:cNvPr>
          <p:cNvSpPr txBox="1">
            <a:spLocks/>
          </p:cNvSpPr>
          <p:nvPr/>
        </p:nvSpPr>
        <p:spPr>
          <a:xfrm>
            <a:off x="6538725" y="3768191"/>
            <a:ext cx="1645828" cy="1256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4766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Helvetica Neue Light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>
                <a:srgbClr val="253957"/>
              </a:buClr>
              <a:buSzPts val="2100"/>
              <a:buNone/>
            </a:pPr>
            <a:r>
              <a:rPr lang="ru-RU" sz="2200" dirty="0" smtClean="0">
                <a:solidFill>
                  <a:srgbClr val="4E2E43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карстовая воронка выявлена </a:t>
            </a:r>
            <a:endParaRPr lang="ru-RU" sz="2200" dirty="0">
              <a:solidFill>
                <a:srgbClr val="4E2E43"/>
              </a:solidFill>
              <a:latin typeface="Arial Narrow" panose="020B0606020202030204" pitchFamily="34" charset="0"/>
              <a:ea typeface="Arial Narrow"/>
              <a:cs typeface="Arial Narrow"/>
              <a:sym typeface="Arial Narrow"/>
            </a:endParaRPr>
          </a:p>
        </p:txBody>
      </p:sp>
      <p:sp>
        <p:nvSpPr>
          <p:cNvPr id="14" name="Google Shape;98;p3"/>
          <p:cNvSpPr txBox="1"/>
          <p:nvPr/>
        </p:nvSpPr>
        <p:spPr>
          <a:xfrm>
            <a:off x="1975410" y="534465"/>
            <a:ext cx="9962364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 Narrow"/>
              <a:buNone/>
            </a:pPr>
            <a:r>
              <a:rPr lang="ru-RU" sz="3200" dirty="0" smtClean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Прикладные исследования и проектные работы</a:t>
            </a:r>
            <a:endParaRPr sz="3200" b="0" i="0" u="none" strike="noStrike" cap="none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82112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42595</TotalTime>
  <Words>740</Words>
  <Application>Microsoft Office PowerPoint</Application>
  <PresentationFormat>Широкоэкранный</PresentationFormat>
  <Paragraphs>223</Paragraphs>
  <Slides>21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1" baseType="lpstr">
      <vt:lpstr>Calibri</vt:lpstr>
      <vt:lpstr>Segoe UI Semibold</vt:lpstr>
      <vt:lpstr>Courier New</vt:lpstr>
      <vt:lpstr>Helvetica Neue Light</vt:lpstr>
      <vt:lpstr>Helvetica Neue</vt:lpstr>
      <vt:lpstr>Bahnschrift Condensed</vt:lpstr>
      <vt:lpstr>Arial Narrow</vt:lpstr>
      <vt:lpstr>Arial</vt:lpstr>
      <vt:lpstr>Wingdings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Дарья Адаева</dc:creator>
  <cp:lastModifiedBy>tanya</cp:lastModifiedBy>
  <cp:revision>69</cp:revision>
  <dcterms:created xsi:type="dcterms:W3CDTF">2020-10-20T07:21:38Z</dcterms:created>
  <dcterms:modified xsi:type="dcterms:W3CDTF">2022-09-13T06:44:55Z</dcterms:modified>
</cp:coreProperties>
</file>