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96" r:id="rId2"/>
  </p:sldMasterIdLst>
  <p:notesMasterIdLst>
    <p:notesMasterId r:id="rId22"/>
  </p:notesMasterIdLst>
  <p:sldIdLst>
    <p:sldId id="271" r:id="rId3"/>
    <p:sldId id="759" r:id="rId4"/>
    <p:sldId id="266" r:id="rId5"/>
    <p:sldId id="773" r:id="rId6"/>
    <p:sldId id="772" r:id="rId7"/>
    <p:sldId id="760" r:id="rId8"/>
    <p:sldId id="749" r:id="rId9"/>
    <p:sldId id="761" r:id="rId10"/>
    <p:sldId id="771" r:id="rId11"/>
    <p:sldId id="763" r:id="rId12"/>
    <p:sldId id="762" r:id="rId13"/>
    <p:sldId id="725" r:id="rId14"/>
    <p:sldId id="764" r:id="rId15"/>
    <p:sldId id="765" r:id="rId16"/>
    <p:sldId id="766" r:id="rId17"/>
    <p:sldId id="767" r:id="rId18"/>
    <p:sldId id="768" r:id="rId19"/>
    <p:sldId id="769" r:id="rId20"/>
    <p:sldId id="276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aven Pro" panose="020B0604020202020204" charset="0"/>
      <p:regular r:id="rId27"/>
      <p:bold r:id="rId28"/>
    </p:embeddedFont>
    <p:embeddedFont>
      <p:font typeface="Nunito" pitchFamily="2" charset="-52"/>
      <p:regular r:id="rId29"/>
      <p:bold r:id="rId30"/>
      <p:italic r:id="rId31"/>
      <p:boldItalic r:id="rId32"/>
    </p:embeddedFont>
    <p:embeddedFont>
      <p:font typeface="PT Astra Sans" panose="020B0603020203020204" pitchFamily="34" charset="-52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C6E00"/>
    <a:srgbClr val="EB6E00"/>
    <a:srgbClr val="243E82"/>
    <a:srgbClr val="E9EEF6"/>
    <a:srgbClr val="D0DBED"/>
    <a:srgbClr val="1BB9ED"/>
    <a:srgbClr val="D2F1FC"/>
    <a:srgbClr val="182730"/>
    <a:srgbClr val="1A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3954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Альтернативный</a:t>
            </a:r>
            <a:r>
              <a:rPr lang="ru-RU" baseline="0" dirty="0"/>
              <a:t> вариант обложки с логотипом РК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7A3B9-CF88-4D82-A033-00E599C0705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53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4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5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32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43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49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5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30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3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1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0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E1D1E-1588-4D51-A718-2A96D76C8AC1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3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m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b="1570"/>
          <a:stretch/>
        </p:blipFill>
        <p:spPr>
          <a:xfrm>
            <a:off x="0" y="-14288"/>
            <a:ext cx="9144000" cy="515778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795960" y="518995"/>
            <a:ext cx="5552081" cy="2290002"/>
            <a:chOff x="2223161" y="939643"/>
            <a:chExt cx="7402775" cy="3053336"/>
          </a:xfrm>
        </p:grpSpPr>
        <p:sp>
          <p:nvSpPr>
            <p:cNvPr id="4" name="TextBox 3"/>
            <p:cNvSpPr txBox="1"/>
            <p:nvPr/>
          </p:nvSpPr>
          <p:spPr>
            <a:xfrm>
              <a:off x="2223161" y="3131204"/>
              <a:ext cx="740277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PT Astra Sans" panose="020B0603020203020204" pitchFamily="34" charset="-52"/>
                  <a:ea typeface="PT Astra Sans" panose="020B0603020203020204" pitchFamily="34" charset="-52"/>
                </a:rPr>
                <a:t>Акционерное общество «Уральский региональный </a:t>
              </a:r>
            </a:p>
            <a:p>
              <a:pPr algn="ctr"/>
              <a:r>
                <a:rPr lang="ru-RU" sz="1200" dirty="0">
                  <a:latin typeface="PT Astra Sans" panose="020B0603020203020204" pitchFamily="34" charset="-52"/>
                  <a:ea typeface="PT Astra Sans" panose="020B0603020203020204" pitchFamily="34" charset="-52"/>
                </a:rPr>
                <a:t>информационно–аналитический центр </a:t>
              </a:r>
            </a:p>
            <a:p>
              <a:pPr algn="ctr"/>
              <a:r>
                <a:rPr lang="ru-RU" sz="1200" dirty="0">
                  <a:latin typeface="PT Astra Sans" panose="020B0603020203020204" pitchFamily="34" charset="-52"/>
                  <a:ea typeface="PT Astra Sans" panose="020B0603020203020204" pitchFamily="34" charset="-52"/>
                </a:rPr>
                <a:t>«Уралгеоинформ» 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48" y="939643"/>
              <a:ext cx="2847226" cy="125636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014" y="2492175"/>
              <a:ext cx="2531030" cy="34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753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11468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EA90F78-4130-7DFA-B5C3-634CFF740C7E}"/>
              </a:ext>
            </a:extLst>
          </p:cNvPr>
          <p:cNvSpPr/>
          <p:nvPr/>
        </p:nvSpPr>
        <p:spPr>
          <a:xfrm>
            <a:off x="1796480" y="139978"/>
            <a:ext cx="5778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ru-RU" sz="1600" b="1" kern="1200" cap="all" dirty="0">
                <a:solidFill>
                  <a:srgbClr val="244082"/>
                </a:solidFill>
                <a:latin typeface="PT Astra Sans"/>
                <a:ea typeface="+mn-ea"/>
                <a:cs typeface="+mn-cs"/>
                <a:sym typeface="Maven Pro"/>
              </a:rPr>
              <a:t>«Умная разметка» пространственных данных</a:t>
            </a:r>
          </a:p>
        </p:txBody>
      </p:sp>
      <p:pic>
        <p:nvPicPr>
          <p:cNvPr id="19" name="Picture 7" descr="https://olnl.net/u33/photo1919/20768846050-0/original.jpeg">
            <a:extLst>
              <a:ext uri="{FF2B5EF4-FFF2-40B4-BE49-F238E27FC236}">
                <a16:creationId xmlns:a16="http://schemas.microsoft.com/office/drawing/2014/main" id="{B5D64307-C72B-0B2C-B7F1-199E26DC1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9"/>
          <a:stretch/>
        </p:blipFill>
        <p:spPr bwMode="auto">
          <a:xfrm>
            <a:off x="1866608" y="3153031"/>
            <a:ext cx="5895538" cy="1517241"/>
          </a:xfrm>
          <a:prstGeom prst="rect">
            <a:avLst/>
          </a:prstGeom>
          <a:noFill/>
          <a:ln>
            <a:solidFill>
              <a:srgbClr val="006600"/>
            </a:solidFill>
          </a:ln>
          <a:scene3d>
            <a:camera prst="perspectiveRelaxed" fov="72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://eco-nsk.ru/wp-content/gallery/sxema-proezda/02.jpg">
            <a:extLst>
              <a:ext uri="{FF2B5EF4-FFF2-40B4-BE49-F238E27FC236}">
                <a16:creationId xmlns:a16="http://schemas.microsoft.com/office/drawing/2014/main" id="{057C98E2-A134-6885-CEA6-5AA808AF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27" y="1950219"/>
            <a:ext cx="5813524" cy="1621404"/>
          </a:xfrm>
          <a:prstGeom prst="rect">
            <a:avLst/>
          </a:prstGeom>
          <a:noFill/>
          <a:ln w="12700">
            <a:solidFill>
              <a:srgbClr val="9900CC"/>
            </a:solidFill>
          </a:ln>
          <a:scene3d>
            <a:camera prst="perspectiveRelaxed" fov="72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F335399-30CA-4C45-21D0-74151E9A8713}"/>
              </a:ext>
            </a:extLst>
          </p:cNvPr>
          <p:cNvCxnSpPr>
            <a:cxnSpLocks/>
          </p:cNvCxnSpPr>
          <p:nvPr/>
        </p:nvCxnSpPr>
        <p:spPr>
          <a:xfrm>
            <a:off x="720786" y="3422160"/>
            <a:ext cx="7930342" cy="0"/>
          </a:xfrm>
          <a:prstGeom prst="line">
            <a:avLst/>
          </a:prstGeom>
          <a:noFill/>
          <a:ln w="57150" cap="flat" cmpd="sng" algn="ctr">
            <a:solidFill>
              <a:srgbClr val="9900CC"/>
            </a:solidFill>
            <a:prstDash val="solid"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5417C12-C0B2-0980-FCE2-D9EEE81EF165}"/>
              </a:ext>
            </a:extLst>
          </p:cNvPr>
          <p:cNvCxnSpPr>
            <a:cxnSpLocks/>
          </p:cNvCxnSpPr>
          <p:nvPr/>
        </p:nvCxnSpPr>
        <p:spPr>
          <a:xfrm>
            <a:off x="720786" y="4525808"/>
            <a:ext cx="7930342" cy="0"/>
          </a:xfrm>
          <a:prstGeom prst="line">
            <a:avLst/>
          </a:prstGeom>
          <a:noFill/>
          <a:ln w="57150" cap="flat" cmpd="sng" algn="ctr">
            <a:solidFill>
              <a:srgbClr val="006600"/>
            </a:solidFill>
            <a:prstDash val="soli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75C5379-5DC4-EE33-09FD-483EACE74FCD}"/>
              </a:ext>
            </a:extLst>
          </p:cNvPr>
          <p:cNvSpPr txBox="1"/>
          <p:nvPr/>
        </p:nvSpPr>
        <p:spPr>
          <a:xfrm>
            <a:off x="3581179" y="3718428"/>
            <a:ext cx="2582758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FF"/>
            </a:solidFill>
          </a:ln>
          <a:scene3d>
            <a:camera prst="perspectiveRelaxed" fov="7200000"/>
            <a:lightRig rig="threePt" dir="t"/>
          </a:scene3d>
          <a:sp3d z="19050"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Природная среда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47CE08-249A-1BF4-B370-A9F6D704B830}"/>
              </a:ext>
            </a:extLst>
          </p:cNvPr>
          <p:cNvSpPr txBox="1"/>
          <p:nvPr/>
        </p:nvSpPr>
        <p:spPr>
          <a:xfrm>
            <a:off x="2641546" y="2668940"/>
            <a:ext cx="4208203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FFFF"/>
            </a:solidFill>
          </a:ln>
          <a:scene3d>
            <a:camera prst="perspectiveRelaxed" fov="7200000"/>
            <a:lightRig rig="threePt" dir="t"/>
          </a:scene3d>
          <a:sp3d z="19050"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Территориальный комплекс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CC714A0-8FA5-11B6-F1EF-E1B3144BAB4F}"/>
              </a:ext>
            </a:extLst>
          </p:cNvPr>
          <p:cNvGrpSpPr/>
          <p:nvPr/>
        </p:nvGrpSpPr>
        <p:grpSpPr>
          <a:xfrm>
            <a:off x="720786" y="861467"/>
            <a:ext cx="7930342" cy="1517241"/>
            <a:chOff x="-33501" y="791333"/>
            <a:chExt cx="6594165" cy="207448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73B4B4D8-C459-3F3A-D45A-9CF3D29C1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12892" b="6644"/>
            <a:stretch/>
          </p:blipFill>
          <p:spPr bwMode="auto">
            <a:xfrm>
              <a:off x="968327" y="791333"/>
              <a:ext cx="4590510" cy="2074482"/>
            </a:xfrm>
            <a:prstGeom prst="rect">
              <a:avLst/>
            </a:prstGeom>
            <a:noFill/>
            <a:ln w="12700">
              <a:solidFill>
                <a:srgbClr val="CC6600"/>
              </a:solidFill>
              <a:miter lim="800000"/>
              <a:headEnd/>
              <a:tailEnd/>
            </a:ln>
            <a:scene3d>
              <a:camera prst="perspectiveRelaxed" fov="7200000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15B4B38A-B453-7409-F199-607A79C5FFF8}"/>
                </a:ext>
              </a:extLst>
            </p:cNvPr>
            <p:cNvCxnSpPr/>
            <p:nvPr/>
          </p:nvCxnSpPr>
          <p:spPr>
            <a:xfrm>
              <a:off x="-33501" y="2674001"/>
              <a:ext cx="6594165" cy="1"/>
            </a:xfrm>
            <a:prstGeom prst="line">
              <a:avLst/>
            </a:prstGeom>
            <a:noFill/>
            <a:ln w="57150" cap="flat" cmpd="sng" algn="ctr">
              <a:solidFill>
                <a:srgbClr val="CC6600"/>
              </a:solidFill>
              <a:prstDash val="solid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C6EBCB-7B3B-8BAF-7633-04E28BD2048B}"/>
                </a:ext>
              </a:extLst>
            </p:cNvPr>
            <p:cNvSpPr txBox="1"/>
            <p:nvPr/>
          </p:nvSpPr>
          <p:spPr>
            <a:xfrm>
              <a:off x="1659964" y="1715865"/>
              <a:ext cx="3271238" cy="631222"/>
            </a:xfrm>
            <a:prstGeom prst="rect">
              <a:avLst/>
            </a:prstGeom>
            <a:solidFill>
              <a:srgbClr val="993300"/>
            </a:solidFill>
            <a:ln>
              <a:solidFill>
                <a:srgbClr val="FFFFFF"/>
              </a:solidFill>
            </a:ln>
            <a:scene3d>
              <a:camera prst="perspectiveRelaxed" fov="7200000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</a:rPr>
                <a:t>Функциональный уровень</a:t>
              </a:r>
            </a:p>
          </p:txBody>
        </p:sp>
      </p:grpSp>
      <p:sp>
        <p:nvSpPr>
          <p:cNvPr id="38" name="Стрелка вниз 13">
            <a:extLst>
              <a:ext uri="{FF2B5EF4-FFF2-40B4-BE49-F238E27FC236}">
                <a16:creationId xmlns:a16="http://schemas.microsoft.com/office/drawing/2014/main" id="{AB975C78-82DF-DD9F-6D1A-5DC6FCFD63AF}"/>
              </a:ext>
            </a:extLst>
          </p:cNvPr>
          <p:cNvSpPr/>
          <p:nvPr/>
        </p:nvSpPr>
        <p:spPr>
          <a:xfrm flipV="1">
            <a:off x="7299711" y="3453739"/>
            <a:ext cx="985266" cy="1064514"/>
          </a:xfrm>
          <a:prstGeom prst="downArrow">
            <a:avLst>
              <a:gd name="adj1" fmla="val 57548"/>
              <a:gd name="adj2" fmla="val 32390"/>
            </a:avLst>
          </a:prstGeom>
          <a:solidFill>
            <a:srgbClr val="0066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39AFAC4-FBCE-D0E1-C375-168A2E0EC0DA}"/>
              </a:ext>
            </a:extLst>
          </p:cNvPr>
          <p:cNvGrpSpPr/>
          <p:nvPr/>
        </p:nvGrpSpPr>
        <p:grpSpPr>
          <a:xfrm>
            <a:off x="7299392" y="2244940"/>
            <a:ext cx="988149" cy="1150583"/>
            <a:chOff x="5279369" y="2758922"/>
            <a:chExt cx="745952" cy="942125"/>
          </a:xfrm>
        </p:grpSpPr>
        <p:sp>
          <p:nvSpPr>
            <p:cNvPr id="40" name="Стрелка вниз 15">
              <a:extLst>
                <a:ext uri="{FF2B5EF4-FFF2-40B4-BE49-F238E27FC236}">
                  <a16:creationId xmlns:a16="http://schemas.microsoft.com/office/drawing/2014/main" id="{F239DB26-F9F2-6480-97F3-2A17314DBD0E}"/>
                </a:ext>
              </a:extLst>
            </p:cNvPr>
            <p:cNvSpPr/>
            <p:nvPr/>
          </p:nvSpPr>
          <p:spPr>
            <a:xfrm>
              <a:off x="5279369" y="2758923"/>
              <a:ext cx="745952" cy="942124"/>
            </a:xfrm>
            <a:prstGeom prst="downArrow">
              <a:avLst>
                <a:gd name="adj1" fmla="val 57548"/>
                <a:gd name="adj2" fmla="val 32390"/>
              </a:avLst>
            </a:prstGeom>
            <a:solidFill>
              <a:srgbClr val="CC660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AF9BB2-2D75-3BBC-9186-8F712538CB8D}"/>
                </a:ext>
              </a:extLst>
            </p:cNvPr>
            <p:cNvSpPr txBox="1"/>
            <p:nvPr/>
          </p:nvSpPr>
          <p:spPr>
            <a:xfrm rot="16200000">
              <a:off x="5247853" y="3019459"/>
              <a:ext cx="808983" cy="28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</a:rPr>
                <a:t>Смыслы и цели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656CCA8-E815-8349-F7DD-E0F5D35B9CD1}"/>
              </a:ext>
            </a:extLst>
          </p:cNvPr>
          <p:cNvSpPr txBox="1"/>
          <p:nvPr/>
        </p:nvSpPr>
        <p:spPr>
          <a:xfrm rot="16200000">
            <a:off x="7242084" y="3784148"/>
            <a:ext cx="1133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FFFFFF"/>
                </a:solidFill>
                <a:latin typeface="+mj-lt"/>
              </a:rPr>
              <a:t>Возможности</a:t>
            </a:r>
            <a:r>
              <a:rPr lang="ru-RU" sz="12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 и </a:t>
            </a:r>
          </a:p>
          <a:p>
            <a:pPr algn="ctr">
              <a:lnSpc>
                <a:spcPct val="75000"/>
              </a:lnSpc>
            </a:pPr>
            <a:r>
              <a:rPr lang="ru-RU" sz="12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ограничения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5D86EF0-C7FB-1917-4AF0-D8F8F3076CA0}"/>
              </a:ext>
            </a:extLst>
          </p:cNvPr>
          <p:cNvSpPr/>
          <p:nvPr/>
        </p:nvSpPr>
        <p:spPr>
          <a:xfrm>
            <a:off x="69571" y="656914"/>
            <a:ext cx="914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4738" indent="-1074738"/>
            <a:r>
              <a:rPr lang="ru-RU" b="1" kern="1200" dirty="0">
                <a:solidFill>
                  <a:srgbClr val="0070C0"/>
                </a:solidFill>
                <a:latin typeface="PT Astra Sans"/>
                <a:ea typeface="+mn-ea"/>
                <a:cs typeface="+mn-cs"/>
              </a:rPr>
              <a:t>Назначение:</a:t>
            </a:r>
            <a:r>
              <a:rPr lang="ru-RU" b="1" dirty="0">
                <a:solidFill>
                  <a:srgbClr val="424242">
                    <a:lumMod val="50000"/>
                  </a:srgbClr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 Оценка возможностей объектов реальности и вероятности реализации планов с позиций социальных смыслов, политических целей и нормативно-правовой базы  развития территории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8F30EDE-76AB-BE87-A548-D70C4CF441FE}"/>
              </a:ext>
            </a:extLst>
          </p:cNvPr>
          <p:cNvSpPr/>
          <p:nvPr/>
        </p:nvSpPr>
        <p:spPr>
          <a:xfrm>
            <a:off x="69571" y="4529987"/>
            <a:ext cx="9021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0700" indent="-1790700"/>
            <a:r>
              <a:rPr lang="ru-RU" b="1" kern="1200" dirty="0">
                <a:solidFill>
                  <a:srgbClr val="0070C0"/>
                </a:solidFill>
                <a:latin typeface="PT Astra Sans"/>
                <a:ea typeface="+mn-ea"/>
                <a:cs typeface="+mn-cs"/>
              </a:rPr>
              <a:t>Применение модели</a:t>
            </a:r>
            <a:r>
              <a:rPr lang="ru-RU" b="1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 – это придание смыслов предметам реального мира и рассмотрение </a:t>
            </a:r>
            <a:r>
              <a:rPr lang="ru-RU" b="1" dirty="0">
                <a:solidFill>
                  <a:srgbClr val="424242">
                    <a:lumMod val="50000"/>
                  </a:srgbClr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возможностей</a:t>
            </a:r>
            <a:r>
              <a:rPr lang="ru-RU" b="1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 их преобразований в семантической сети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79DDC80-A13C-0F28-E5B4-D04D15B8BBF6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5849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081B033-C0FC-ED8C-523A-540EED09A021}"/>
              </a:ext>
            </a:extLst>
          </p:cNvPr>
          <p:cNvSpPr txBox="1">
            <a:spLocks/>
          </p:cNvSpPr>
          <p:nvPr/>
        </p:nvSpPr>
        <p:spPr>
          <a:xfrm>
            <a:off x="2155440" y="274700"/>
            <a:ext cx="483311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/>
              <a:t>Методологическая и научная основа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3557999-F059-888B-29EE-7AEF46505882}"/>
              </a:ext>
            </a:extLst>
          </p:cNvPr>
          <p:cNvSpPr txBox="1">
            <a:spLocks/>
          </p:cNvSpPr>
          <p:nvPr/>
        </p:nvSpPr>
        <p:spPr>
          <a:xfrm>
            <a:off x="351183" y="559564"/>
            <a:ext cx="8630259" cy="139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  <a:sym typeface="Nunito"/>
              </a:rPr>
              <a:t>База знаний «Семантическая топология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  <a:sym typeface="Nunito"/>
              </a:rPr>
              <a:t> (БЗСТ)— стандартизованная база данных из конечного множества смысловых понятий для контекстного унифицированного описания объектов реальности и связей между ними. Применяется в качестве эталонной модели основных данных при построении семантически совместимых архитектур информационных систем, смыслового конструирования процессов деятельности и организации информационно-аналитического обеспечения корпоративного управления.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PT Astra Sans" panose="020B0603020203020204" pitchFamily="34" charset="-52"/>
              <a:ea typeface="PT Astra Sans" panose="020B0603020203020204" pitchFamily="34" charset="-52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680D19-5134-6EC3-CAB1-84B82498F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1" y="2000126"/>
            <a:ext cx="8080717" cy="28974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25447D-118B-6ADB-3E4E-D9EE5BED19B9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918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6311703-C724-481B-9BC4-CB4261B4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51" y="256204"/>
            <a:ext cx="4255500" cy="695400"/>
          </a:xfrm>
        </p:spPr>
        <p:txBody>
          <a:bodyPr>
            <a:normAutofit fontScale="55000" lnSpcReduction="20000"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Arial"/>
                <a:sym typeface="Maven Pro"/>
              </a:rPr>
              <a:t>Пример бизнес-процесса в рамках </a:t>
            </a:r>
          </a:p>
          <a:p>
            <a:r>
              <a:rPr lang="ru-RU" sz="2700" b="1" dirty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Arial"/>
                <a:sym typeface="Maven Pro"/>
              </a:rPr>
              <a:t>Контент-программы АО «Уралгеоинформ»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0F3481-F65E-4B48-8AB4-1E1A3CBF5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50" y="1863790"/>
            <a:ext cx="5993901" cy="1872900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Arial"/>
                <a:sym typeface="Arial"/>
              </a:rPr>
              <a:t>Создание информационно-аналитической системы для автоматизации бизнес-процесса «ОСМОТРЫ»</a:t>
            </a:r>
          </a:p>
        </p:txBody>
      </p:sp>
    </p:spTree>
    <p:extLst>
      <p:ext uri="{BB962C8B-B14F-4D97-AF65-F5344CB8AC3E}">
        <p14:creationId xmlns:p14="http://schemas.microsoft.com/office/powerpoint/2010/main" val="11061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5F61BE0-D6CA-2688-8E50-181B06E7174C}"/>
              </a:ext>
            </a:extLst>
          </p:cNvPr>
          <p:cNvSpPr txBox="1">
            <a:spLocks/>
          </p:cNvSpPr>
          <p:nvPr/>
        </p:nvSpPr>
        <p:spPr>
          <a:xfrm>
            <a:off x="1997372" y="317841"/>
            <a:ext cx="536589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</a:lstStyle>
          <a:p>
            <a:r>
              <a:rPr lang="ru-RU" dirty="0"/>
              <a:t>Роль информации в управлении объектом</a:t>
            </a:r>
          </a:p>
        </p:txBody>
      </p:sp>
      <p:pic>
        <p:nvPicPr>
          <p:cNvPr id="4" name="Рисунок 3" descr="Вырезка экрана">
            <a:extLst>
              <a:ext uri="{FF2B5EF4-FFF2-40B4-BE49-F238E27FC236}">
                <a16:creationId xmlns:a16="http://schemas.microsoft.com/office/drawing/2014/main" id="{3A67DBEB-A24D-BDF1-7940-1C8AC3A889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9" y="1575779"/>
            <a:ext cx="4258630" cy="251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DD8A4-5039-B603-9574-275194C8EEA9}"/>
              </a:ext>
            </a:extLst>
          </p:cNvPr>
          <p:cNvSpPr txBox="1"/>
          <p:nvPr/>
        </p:nvSpPr>
        <p:spPr>
          <a:xfrm>
            <a:off x="446049" y="751570"/>
            <a:ext cx="8251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Объект обладает связанной с ним информацией. Процесс проектирования и разработки имеет дело только с информацией. Важно понимать, что этой «связанной информацией» можно манипулировать</a:t>
            </a:r>
          </a:p>
          <a:p>
            <a:r>
              <a:rPr lang="ru-RU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совершенно иначе, чем реальным объектом, представленным этой информацией.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66445-BD4A-873D-2D85-565088218B81}"/>
              </a:ext>
            </a:extLst>
          </p:cNvPr>
          <p:cNvSpPr txBox="1"/>
          <p:nvPr/>
        </p:nvSpPr>
        <p:spPr>
          <a:xfrm>
            <a:off x="401444" y="4379272"/>
            <a:ext cx="8341112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85000"/>
              </a:lnSpc>
              <a:buSzPts val="2800"/>
              <a:buNone/>
              <a:defRPr sz="24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  <a:sym typeface="Maven Pro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ru-RU" dirty="0"/>
              <a:t>ВЫВОД: не информация, а содержащиеся в них знания представляют ценность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DE894-6CDB-94B8-AAEA-BF08697E5F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7" y="1690864"/>
            <a:ext cx="1177548" cy="2396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DED4C-5529-9679-F357-4D6320609DC2}"/>
              </a:ext>
            </a:extLst>
          </p:cNvPr>
          <p:cNvSpPr txBox="1"/>
          <p:nvPr/>
        </p:nvSpPr>
        <p:spPr>
          <a:xfrm>
            <a:off x="1607820" y="1575779"/>
            <a:ext cx="3380432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1 – провода (для передачи электроэнергии),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2 – изоляторы (изолируют провода от опоры),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линейная арматура (для закрепления проводов на изоляторах),</a:t>
            </a:r>
          </a:p>
          <a:p>
            <a:pPr lvl="0">
              <a:buClrTx/>
              <a:defRPr/>
            </a:pPr>
            <a:r>
              <a:rPr lang="ru-RU" sz="1200" dirty="0">
                <a:solidFill>
                  <a:sysClr val="windowText" lastClr="0000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4 – </a:t>
            </a:r>
            <a:r>
              <a:rPr lang="ru-RU" sz="1200" dirty="0" err="1">
                <a:solidFill>
                  <a:sysClr val="windowText" lastClr="0000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тросостойка</a:t>
            </a:r>
            <a:r>
              <a:rPr lang="ru-RU" sz="1200" dirty="0">
                <a:solidFill>
                  <a:sysClr val="windowText" lastClr="0000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,</a:t>
            </a:r>
          </a:p>
          <a:p>
            <a:pPr lvl="0">
              <a:buClrTx/>
              <a:defRPr/>
            </a:pPr>
            <a:r>
              <a:rPr lang="ru-RU" sz="1200" dirty="0">
                <a:solidFill>
                  <a:sysClr val="windowText" lastClr="0000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5 – траверсы опоры,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6 – опоры (поддерживают провода на определенной высоте над уровнем земли или воды,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7 – фундаменты (для установки опор).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Дополнительными элементами могут быть: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3 – грозозащитные тросы,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А также заземления, разрядники и другие виброгасители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7D9589-7550-6DD6-1953-2018F1A069B0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4672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F08DC4-B7A3-2DE9-B154-C3811F904CB3}"/>
              </a:ext>
            </a:extLst>
          </p:cNvPr>
          <p:cNvSpPr txBox="1"/>
          <p:nvPr/>
        </p:nvSpPr>
        <p:spPr>
          <a:xfrm>
            <a:off x="3125802" y="201778"/>
            <a:ext cx="289239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</a:lstStyle>
          <a:p>
            <a:r>
              <a:rPr lang="ru-RU" dirty="0">
                <a:sym typeface="Gill Sans"/>
              </a:rPr>
              <a:t>Результат анализа НТД</a:t>
            </a:r>
          </a:p>
        </p:txBody>
      </p:sp>
      <p:pic>
        <p:nvPicPr>
          <p:cNvPr id="10" name="Рисунок 9" descr="Вырезка экрана">
            <a:extLst>
              <a:ext uri="{FF2B5EF4-FFF2-40B4-BE49-F238E27FC236}">
                <a16:creationId xmlns:a16="http://schemas.microsoft.com/office/drawing/2014/main" id="{62A9CB58-01B9-EE15-DC96-3817F3733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6" y="536429"/>
            <a:ext cx="8382551" cy="4033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1A5B80-81A9-672C-36F9-4DC0B8680B1A}"/>
              </a:ext>
            </a:extLst>
          </p:cNvPr>
          <p:cNvSpPr txBox="1"/>
          <p:nvPr/>
        </p:nvSpPr>
        <p:spPr>
          <a:xfrm>
            <a:off x="106382" y="4679747"/>
            <a:ext cx="8454800" cy="39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85000"/>
              </a:lnSpc>
              <a:buSzPts val="2800"/>
              <a:buNone/>
              <a:defRPr sz="24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sz="1800" dirty="0"/>
              <a:t>ВЫВОД: сформированы показатели для оценки технического состояния ВЛ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A6D9FA-E7FE-EBF3-FEF9-6DB5872966BF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1245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13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A47ECE-BAF9-D0FB-B7B2-0BF75B06E055}"/>
              </a:ext>
            </a:extLst>
          </p:cNvPr>
          <p:cNvSpPr txBox="1">
            <a:spLocks/>
          </p:cNvSpPr>
          <p:nvPr/>
        </p:nvSpPr>
        <p:spPr>
          <a:xfrm>
            <a:off x="1711730" y="274700"/>
            <a:ext cx="579620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ru-RU" dirty="0"/>
              <a:t>Разработка алгоритмов для оценки дефектов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B34A42-E25E-551C-6D9F-C7ED4239FB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4070" y="678847"/>
            <a:ext cx="6971522" cy="3802648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1DB8A-25D8-3B70-6801-82BD3AAABD42}"/>
              </a:ext>
            </a:extLst>
          </p:cNvPr>
          <p:cNvSpPr txBox="1"/>
          <p:nvPr/>
        </p:nvSpPr>
        <p:spPr>
          <a:xfrm>
            <a:off x="152560" y="4510364"/>
            <a:ext cx="8322268" cy="5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85000"/>
              </a:lnSpc>
              <a:buSzPts val="2800"/>
              <a:buNone/>
              <a:defRPr sz="18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pPr marL="1074738" indent="-1074738" algn="l"/>
            <a:r>
              <a:rPr lang="ru-RU" dirty="0"/>
              <a:t>ВЫВОДЫ: отработаны алгоритмы, обеспечивающие выявления отклонений от нормы – выявление дефектов</a:t>
            </a:r>
          </a:p>
        </p:txBody>
      </p:sp>
    </p:spTree>
    <p:extLst>
      <p:ext uri="{BB962C8B-B14F-4D97-AF65-F5344CB8AC3E}">
        <p14:creationId xmlns:p14="http://schemas.microsoft.com/office/powerpoint/2010/main" val="222195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14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B9C049B-C07A-974F-2484-ED345ED9AD3C}"/>
              </a:ext>
            </a:extLst>
          </p:cNvPr>
          <p:cNvSpPr txBox="1">
            <a:spLocks/>
          </p:cNvSpPr>
          <p:nvPr/>
        </p:nvSpPr>
        <p:spPr>
          <a:xfrm>
            <a:off x="2351167" y="284689"/>
            <a:ext cx="444166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/>
              <a:t>Требования к технологии полетов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528F9B8-F4F8-88C9-71A9-261B998AF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1764" y="883587"/>
            <a:ext cx="3554655" cy="188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6BEB8A-9AFF-1ACE-ABF3-D8A33B560DC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4913" y="2764084"/>
            <a:ext cx="2980583" cy="19702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C60C70-4B9C-458F-C4A0-D1174D035C7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593" y="741452"/>
            <a:ext cx="5163207" cy="3699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0C7EE4-6163-844D-B5DC-3CBCEE8B7EF5}"/>
              </a:ext>
            </a:extLst>
          </p:cNvPr>
          <p:cNvSpPr txBox="1"/>
          <p:nvPr/>
        </p:nvSpPr>
        <p:spPr>
          <a:xfrm>
            <a:off x="-31531" y="4698910"/>
            <a:ext cx="8537027" cy="41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85000"/>
              </a:lnSpc>
              <a:buSzPts val="2800"/>
              <a:buNone/>
              <a:defRPr sz="18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/>
              <a:t>ВЫВОД: сформированы технические требования к параметрам проводимых полетов </a:t>
            </a:r>
          </a:p>
        </p:txBody>
      </p:sp>
    </p:spTree>
    <p:extLst>
      <p:ext uri="{BB962C8B-B14F-4D97-AF65-F5344CB8AC3E}">
        <p14:creationId xmlns:p14="http://schemas.microsoft.com/office/powerpoint/2010/main" val="257413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FC591-E5F1-71D7-41E9-E7EAF2A946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32" y="765440"/>
            <a:ext cx="3088162" cy="13130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FBA61-D86A-00AC-EF0A-BC8FEC4E1C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7354" y="721109"/>
            <a:ext cx="3659663" cy="2515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B7BA9-9EA0-C8CF-9AC8-9804552287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561" y="783847"/>
            <a:ext cx="2466410" cy="25639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9A3016-EFC2-4647-6C2C-52BEB353EB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823361" y="671933"/>
            <a:ext cx="1313034" cy="147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8364C-75F4-7A53-8EE2-9CF0AA057919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558432" y="2148417"/>
            <a:ext cx="4575134" cy="23619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CF2CB-38DE-2CC2-CB12-3AAF94572408}"/>
              </a:ext>
            </a:extLst>
          </p:cNvPr>
          <p:cNvSpPr txBox="1"/>
          <p:nvPr/>
        </p:nvSpPr>
        <p:spPr>
          <a:xfrm>
            <a:off x="2902550" y="284689"/>
            <a:ext cx="388689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/>
              <a:t>Сверхточные нейронные сети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A1452-1030-6D3D-55CA-9EE3DCDF40A9}"/>
              </a:ext>
            </a:extLst>
          </p:cNvPr>
          <p:cNvSpPr txBox="1"/>
          <p:nvPr/>
        </p:nvSpPr>
        <p:spPr>
          <a:xfrm>
            <a:off x="152560" y="4510364"/>
            <a:ext cx="8322268" cy="5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85000"/>
              </a:lnSpc>
              <a:buSzPts val="2800"/>
              <a:buNone/>
              <a:defRPr sz="18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pPr marL="1074738" indent="-1074738" algn="l"/>
            <a:r>
              <a:rPr lang="ru-RU" dirty="0"/>
              <a:t>ВЫВОДЫ: отработаны алгоритмы, обеспечивающие выявления отклонений от нормы – выявление дефектов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09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02980" y="4868800"/>
            <a:ext cx="303568" cy="2774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16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62F0730-7BBA-6A62-8BCC-F5609CE85E2D}"/>
              </a:ext>
            </a:extLst>
          </p:cNvPr>
          <p:cNvSpPr txBox="1">
            <a:spLocks/>
          </p:cNvSpPr>
          <p:nvPr/>
        </p:nvSpPr>
        <p:spPr>
          <a:xfrm>
            <a:off x="2183402" y="97505"/>
            <a:ext cx="5139677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/>
              <a:t>Примеры объектов по результатам работ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2B9DD3-E78F-7418-A73F-F85D203D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934"/>
          <a:stretch/>
        </p:blipFill>
        <p:spPr>
          <a:xfrm>
            <a:off x="1760770" y="817082"/>
            <a:ext cx="5984943" cy="226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2B4D9-2771-9333-9A34-0C44D8623D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1522" y="2657827"/>
            <a:ext cx="7099066" cy="1884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90B26-4FC3-0642-0ED1-FA122B4EE5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407" y="2374264"/>
            <a:ext cx="1530416" cy="1627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13542E-4C2D-3CBB-B235-13BCCA0426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077" y="624266"/>
            <a:ext cx="1541693" cy="1812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88F3FB-43EA-153E-8DF7-3C308B66AAD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825" y="3839657"/>
            <a:ext cx="1549863" cy="1181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008306-34D1-2985-58D6-F1F68D33E6F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7989" y="828316"/>
            <a:ext cx="2386846" cy="182675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6134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65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EAAFF-56F2-FAC4-3A48-6F6F277B8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902" b="8117"/>
          <a:stretch/>
        </p:blipFill>
        <p:spPr>
          <a:xfrm>
            <a:off x="1" y="0"/>
            <a:ext cx="9143999" cy="5142215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798110" y="1660326"/>
            <a:ext cx="4008564" cy="98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defTabSz="6858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Приглашаем к сотрудничеству!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421856" cy="5142215"/>
          </a:xfrm>
          <a:prstGeom prst="rect">
            <a:avLst/>
          </a:prstGeom>
          <a:solidFill>
            <a:schemeClr val="bg1">
              <a:lumMod val="9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" y="4020387"/>
            <a:ext cx="735046" cy="731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" y="3034741"/>
            <a:ext cx="2772353" cy="736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4" y="1332666"/>
            <a:ext cx="1654305" cy="224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8" y="479381"/>
            <a:ext cx="1638631" cy="6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3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>
          <a:xfrm>
            <a:off x="0" y="0"/>
            <a:ext cx="9144000" cy="51577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55" y="408451"/>
            <a:ext cx="1536612" cy="6773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8622" y="401788"/>
            <a:ext cx="52153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АКЦИОНЕРНОЕ ОБЩЕСТВО «УРАЛЬСКИЙ РЕГИОНАЛЬНЫЙ ИНФОРМАЦИОННО-АНАЛИТИЧЕСКИЙ ЦЕНТР «УРАЛГЕОИНФОРМ»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621" y="1425833"/>
            <a:ext cx="61225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Цифровая трансформация информационного обеспечения задач управления территориями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4861561" y="4559425"/>
            <a:ext cx="3789906" cy="367439"/>
          </a:xfrm>
          <a:prstGeom prst="rect">
            <a:avLst/>
          </a:prstGeom>
          <a:effectLst>
            <a:outerShdw blurRad="101600" dist="292100" dir="4800000" sx="17000" sy="17000" algn="ctr" rotWithShape="0">
              <a:schemeClr val="tx1">
                <a:alpha val="26000"/>
              </a:schemeClr>
            </a:outerShdw>
          </a:effectLst>
        </p:spPr>
        <p:txBody>
          <a:bodyPr vert="horz" lIns="68580" tIns="34290" rIns="68580" bIns="34290" rtlCol="0">
            <a:normAutofit/>
          </a:bodyPr>
          <a:lstStyle>
            <a:lvl1pPr marL="0" indent="0" algn="ctr" defTabSz="75438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19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57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76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314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33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1752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5785" rtl="0" eaLnBrk="1" fontAlgn="base" latinLnBrk="0" hangingPunct="1">
              <a:lnSpc>
                <a:spcPct val="90000"/>
              </a:lnSpc>
              <a:spcBef>
                <a:spcPts val="619"/>
              </a:spcBef>
              <a:spcAft>
                <a:spcPts val="0"/>
              </a:spcAft>
              <a:buClr>
                <a:srgbClr val="DB22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«Цифровая реальность: космические и пространственные данные, технологии обработки», Санкт-Петербург, 202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2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244082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621" y="4304563"/>
            <a:ext cx="521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Генеральный директор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Павел Анатольевич Анашкин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55" y="1282341"/>
            <a:ext cx="1536611" cy="208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E4805-BE23-53B8-5DCF-430367511EC0}"/>
              </a:ext>
            </a:extLst>
          </p:cNvPr>
          <p:cNvSpPr txBox="1"/>
          <p:nvPr/>
        </p:nvSpPr>
        <p:spPr>
          <a:xfrm>
            <a:off x="4655122" y="3553382"/>
            <a:ext cx="4397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70C0"/>
                </a:solidFill>
                <a:latin typeface="+mn-lt"/>
              </a:rPr>
              <a:t>Меняется не только мир, но и мы в новом мире </a:t>
            </a:r>
          </a:p>
        </p:txBody>
      </p:sp>
    </p:spTree>
    <p:extLst>
      <p:ext uri="{BB962C8B-B14F-4D97-AF65-F5344CB8AC3E}">
        <p14:creationId xmlns:p14="http://schemas.microsoft.com/office/powerpoint/2010/main" val="159837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2E75534-8198-7A67-78C2-11D1285E1CBC}"/>
              </a:ext>
            </a:extLst>
          </p:cNvPr>
          <p:cNvSpPr txBox="1">
            <a:spLocks/>
          </p:cNvSpPr>
          <p:nvPr/>
        </p:nvSpPr>
        <p:spPr>
          <a:xfrm>
            <a:off x="431986" y="4366254"/>
            <a:ext cx="81784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85000"/>
              </a:lnSpc>
              <a:buSzPts val="2800"/>
              <a:buNone/>
              <a:defRPr sz="2400" b="1" i="1">
                <a:solidFill>
                  <a:srgbClr val="EC6E00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  <a:sym typeface="Maven Pro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ru-RU" dirty="0">
                <a:sym typeface="Arial"/>
              </a:rPr>
              <a:t>Требуются не сами ДАННЫЕ, а содержащиеся в них ЗНАНИЯ </a:t>
            </a:r>
          </a:p>
        </p:txBody>
      </p:sp>
      <p:pic>
        <p:nvPicPr>
          <p:cNvPr id="12" name="Объект 3" descr="Вырезка экрана">
            <a:extLst>
              <a:ext uri="{FF2B5EF4-FFF2-40B4-BE49-F238E27FC236}">
                <a16:creationId xmlns:a16="http://schemas.microsoft.com/office/drawing/2014/main" id="{A33820FF-65A0-14BD-7F3B-FA6A8CF9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48" y="825014"/>
            <a:ext cx="5553579" cy="3329221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7030440-0DF7-E29C-E8DF-7B56C4DB4A83}"/>
              </a:ext>
            </a:extLst>
          </p:cNvPr>
          <p:cNvGrpSpPr/>
          <p:nvPr/>
        </p:nvGrpSpPr>
        <p:grpSpPr>
          <a:xfrm>
            <a:off x="316489" y="198500"/>
            <a:ext cx="8587891" cy="428256"/>
            <a:chOff x="421985" y="366267"/>
            <a:chExt cx="11450521" cy="5710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CF5C9E4-203D-67A0-09D0-3381B550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4C41F50-B094-BA7D-5789-EC7B8D65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8AF97A3-CBF6-730E-67E5-03B4E36DA47B}"/>
              </a:ext>
            </a:extLst>
          </p:cNvPr>
          <p:cNvSpPr/>
          <p:nvPr/>
        </p:nvSpPr>
        <p:spPr>
          <a:xfrm>
            <a:off x="3619639" y="230710"/>
            <a:ext cx="1803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ru-RU" sz="1600" b="1" kern="1200" cap="all" dirty="0">
                <a:solidFill>
                  <a:srgbClr val="244082"/>
                </a:solidFill>
                <a:latin typeface="PT Astra Sans"/>
                <a:ea typeface="+mn-ea"/>
                <a:cs typeface="+mn-cs"/>
                <a:sym typeface="Verdana"/>
              </a:rPr>
              <a:t>УМНЫЙ ГОРОД</a:t>
            </a:r>
            <a:endParaRPr lang="ru-RU" sz="1600" b="1" kern="1200" cap="all" dirty="0">
              <a:solidFill>
                <a:srgbClr val="244082"/>
              </a:solidFill>
              <a:latin typeface="PT Astra Sans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016B0D6-F405-5FAA-575B-05522FD4878F}"/>
              </a:ext>
            </a:extLst>
          </p:cNvPr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2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8D0153-E134-94BC-ADD6-681A3E98E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39" y="837032"/>
            <a:ext cx="3329221" cy="33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2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8E84668-3B7A-65EC-4A1D-5039CA341818}"/>
              </a:ext>
            </a:extLst>
          </p:cNvPr>
          <p:cNvGrpSpPr/>
          <p:nvPr/>
        </p:nvGrpSpPr>
        <p:grpSpPr>
          <a:xfrm>
            <a:off x="316489" y="198500"/>
            <a:ext cx="8587891" cy="428256"/>
            <a:chOff x="421985" y="366267"/>
            <a:chExt cx="11450521" cy="571008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2DD1351-4615-83C5-0B19-A2DED693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ABE560A-31DE-0C6B-A179-17CCC67D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7C8DC6D4-D1BE-9C22-193F-D4E168F6E4BB}"/>
              </a:ext>
            </a:extLst>
          </p:cNvPr>
          <p:cNvSpPr txBox="1">
            <a:spLocks/>
          </p:cNvSpPr>
          <p:nvPr/>
        </p:nvSpPr>
        <p:spPr>
          <a:xfrm>
            <a:off x="2872960" y="208489"/>
            <a:ext cx="339807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1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defTabSz="685800">
              <a:lnSpc>
                <a:spcPct val="100000"/>
              </a:lnSpc>
              <a:buClrTx/>
              <a:buFont typeface="Arial"/>
              <a:buNone/>
            </a:pPr>
            <a:r>
              <a:rPr lang="ru-RU" sz="1600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  <a:sym typeface="Arial"/>
              </a:rPr>
              <a:t>ВЗАИМОДЕЙСТВИЕ </a:t>
            </a:r>
            <a:r>
              <a:rPr lang="en-US" sz="1600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  <a:sym typeface="Arial"/>
              </a:rPr>
              <a:t>BIM </a:t>
            </a:r>
            <a:r>
              <a:rPr lang="ru-RU" sz="1600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  <a:sym typeface="Arial"/>
              </a:rPr>
              <a:t>И ГИС</a:t>
            </a:r>
            <a:endParaRPr lang="ru-RU" sz="1600" kern="1200" cap="all" dirty="0">
              <a:solidFill>
                <a:srgbClr val="244082"/>
              </a:solidFill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7397A8F-72DA-A3A5-D326-5B797FBB095E}"/>
              </a:ext>
            </a:extLst>
          </p:cNvPr>
          <p:cNvSpPr txBox="1">
            <a:spLocks/>
          </p:cNvSpPr>
          <p:nvPr/>
        </p:nvSpPr>
        <p:spPr bwMode="auto">
          <a:xfrm>
            <a:off x="264635" y="917152"/>
            <a:ext cx="8520600" cy="34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6050" indent="0">
              <a:lnSpc>
                <a:spcPct val="90000"/>
              </a:lnSpc>
              <a:spcBef>
                <a:spcPts val="1200"/>
              </a:spcBef>
              <a:buFont typeface="Arial"/>
              <a:buNone/>
              <a:defRPr/>
            </a:pPr>
            <a:r>
              <a:rPr lang="en-GB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BIM </a:t>
            </a:r>
            <a:r>
              <a:rPr lang="ru-RU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 - это полная интеграция проектируемого объекта в существующую инфраструктуру окружения, описанного в ГИС</a:t>
            </a:r>
          </a:p>
          <a:p>
            <a:pPr marL="146050" indent="0">
              <a:lnSpc>
                <a:spcPct val="90000"/>
              </a:lnSpc>
              <a:spcBef>
                <a:spcPts val="1200"/>
              </a:spcBef>
              <a:buFont typeface="Arial"/>
              <a:buNone/>
              <a:defRPr/>
            </a:pPr>
            <a:endParaRPr lang="en-GB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D6E8B095-F986-912A-AC26-448C8120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3" y="1851493"/>
            <a:ext cx="12319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80">
            <a:extLst>
              <a:ext uri="{FF2B5EF4-FFF2-40B4-BE49-F238E27FC236}">
                <a16:creationId xmlns:a16="http://schemas.microsoft.com/office/drawing/2014/main" id="{BB229CA2-216E-88FB-C091-7149CA90E7FC}"/>
              </a:ext>
            </a:extLst>
          </p:cNvPr>
          <p:cNvSpPr txBox="1"/>
          <p:nvPr/>
        </p:nvSpPr>
        <p:spPr>
          <a:xfrm>
            <a:off x="1819463" y="1851493"/>
            <a:ext cx="2710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Обеспечение совместного доступа к проектной документации вне зависимости от используемого ПО</a:t>
            </a:r>
            <a:endParaRPr lang="en-GB" sz="1200" dirty="0">
              <a:latin typeface="PT Astra Sans" panose="020B0603020203020204" pitchFamily="34" charset="-52"/>
              <a:ea typeface="PT Astra Sans" panose="020B0603020203020204" pitchFamily="34" charset="-52"/>
              <a:cs typeface="Calibri" panose="020F0502020204030204" pitchFamily="34" charset="0"/>
            </a:endParaRPr>
          </a:p>
        </p:txBody>
      </p:sp>
      <p:sp>
        <p:nvSpPr>
          <p:cNvPr id="46" name="TextBox 84">
            <a:extLst>
              <a:ext uri="{FF2B5EF4-FFF2-40B4-BE49-F238E27FC236}">
                <a16:creationId xmlns:a16="http://schemas.microsoft.com/office/drawing/2014/main" id="{406D2B85-5E15-7653-DF07-702D78A50B6A}"/>
              </a:ext>
            </a:extLst>
          </p:cNvPr>
          <p:cNvSpPr txBox="1"/>
          <p:nvPr/>
        </p:nvSpPr>
        <p:spPr>
          <a:xfrm>
            <a:off x="1929175" y="2961279"/>
            <a:ext cx="2451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Предотвращение использования неактуальной и неутвержденной документации</a:t>
            </a:r>
            <a:endParaRPr lang="en-GB" sz="1200" dirty="0">
              <a:latin typeface="PT Astra Sans" panose="020B0603020203020204" pitchFamily="34" charset="-52"/>
              <a:ea typeface="PT Astra Sans" panose="020B0603020203020204" pitchFamily="34" charset="-52"/>
              <a:cs typeface="Calibri" panose="020F050202020403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59734E8-C516-4307-EA29-DB827F65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37" y="1449667"/>
            <a:ext cx="290195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A00DA20-C1DE-73BE-3450-04757E9CE7EF}"/>
              </a:ext>
            </a:extLst>
          </p:cNvPr>
          <p:cNvSpPr txBox="1"/>
          <p:nvPr/>
        </p:nvSpPr>
        <p:spPr>
          <a:xfrm>
            <a:off x="6680087" y="1757784"/>
            <a:ext cx="10927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9A6E14-9DD9-036E-8672-A296819F1DB5}"/>
              </a:ext>
            </a:extLst>
          </p:cNvPr>
          <p:cNvSpPr txBox="1"/>
          <p:nvPr/>
        </p:nvSpPr>
        <p:spPr>
          <a:xfrm>
            <a:off x="6968018" y="1529184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Здания и сооружения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FE679A-18F4-0BE5-90C6-F8F50E33E7E6}"/>
              </a:ext>
            </a:extLst>
          </p:cNvPr>
          <p:cNvSpPr txBox="1"/>
          <p:nvPr/>
        </p:nvSpPr>
        <p:spPr>
          <a:xfrm>
            <a:off x="6680087" y="2123315"/>
            <a:ext cx="10927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EBD12-C883-BEA9-2D94-8894556AABC0}"/>
              </a:ext>
            </a:extLst>
          </p:cNvPr>
          <p:cNvSpPr txBox="1"/>
          <p:nvPr/>
        </p:nvSpPr>
        <p:spPr>
          <a:xfrm>
            <a:off x="6680086" y="2591666"/>
            <a:ext cx="10927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14A06B1B-4C6E-38A2-5047-D0356AD0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19" y="3052967"/>
            <a:ext cx="1090613" cy="17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B63FA9FB-ED61-4AA0-1ADD-2ECD0EDF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18" y="3519071"/>
            <a:ext cx="1090613" cy="17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8F7C4EC8-C351-905E-F956-EF4A107D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19" y="4374017"/>
            <a:ext cx="1090613" cy="17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9C4C0FE-6073-382B-E6AF-6A39F2EAEF85}"/>
              </a:ext>
            </a:extLst>
          </p:cNvPr>
          <p:cNvSpPr txBox="1"/>
          <p:nvPr/>
        </p:nvSpPr>
        <p:spPr>
          <a:xfrm>
            <a:off x="7060818" y="1945000"/>
            <a:ext cx="1242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Коммуникации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620D54-ED9B-6484-E514-FFADAC7F2A56}"/>
              </a:ext>
            </a:extLst>
          </p:cNvPr>
          <p:cNvSpPr txBox="1"/>
          <p:nvPr/>
        </p:nvSpPr>
        <p:spPr>
          <a:xfrm>
            <a:off x="7115024" y="2320296"/>
            <a:ext cx="1092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Данные ГИС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B767AF-01CB-2F80-F40E-82C428E3DF16}"/>
              </a:ext>
            </a:extLst>
          </p:cNvPr>
          <p:cNvSpPr txBox="1"/>
          <p:nvPr/>
        </p:nvSpPr>
        <p:spPr>
          <a:xfrm>
            <a:off x="7040514" y="2707751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Цифровая модель местности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00D085-E1D0-3190-CE3D-02BE2676AB7A}"/>
              </a:ext>
            </a:extLst>
          </p:cNvPr>
          <p:cNvSpPr txBox="1"/>
          <p:nvPr/>
        </p:nvSpPr>
        <p:spPr>
          <a:xfrm>
            <a:off x="7115024" y="3165670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Кадастр и</a:t>
            </a:r>
            <a:b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</a:b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землепользование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1A067A-7DB2-1AB5-C29C-304742D549BA}"/>
              </a:ext>
            </a:extLst>
          </p:cNvPr>
          <p:cNvSpPr txBox="1"/>
          <p:nvPr/>
        </p:nvSpPr>
        <p:spPr>
          <a:xfrm>
            <a:off x="7090980" y="3808298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Цифровой двойник</a:t>
            </a:r>
          </a:p>
          <a:p>
            <a:pPr>
              <a:defRPr/>
            </a:pP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(</a:t>
            </a:r>
            <a:r>
              <a:rPr lang="en-US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CIM</a:t>
            </a:r>
            <a:r>
              <a:rPr lang="ru-RU" sz="1200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384C71-A01D-4BA7-AC11-0AA1039E450A}"/>
              </a:ext>
            </a:extLst>
          </p:cNvPr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648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9C4292-7328-179C-A6D8-4BDCD9211EF3}"/>
              </a:ext>
            </a:extLst>
          </p:cNvPr>
          <p:cNvSpPr txBox="1">
            <a:spLocks/>
          </p:cNvSpPr>
          <p:nvPr/>
        </p:nvSpPr>
        <p:spPr>
          <a:xfrm>
            <a:off x="5177929" y="781942"/>
            <a:ext cx="3726451" cy="955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>
                <a:solidFill>
                  <a:srgbClr val="EC6E00"/>
                </a:solidFill>
                <a:latin typeface="+mn-lt"/>
                <a:ea typeface="Verdana"/>
                <a:cs typeface="Calibri" panose="020F0502020204030204" pitchFamily="34" charset="0"/>
              </a:rPr>
              <a:t>Требуются не ИНФОРМАЦИОННЫЕ ТЕХНОЛОГИИ сами по себе,</a:t>
            </a:r>
          </a:p>
        </p:txBody>
      </p:sp>
      <p:pic>
        <p:nvPicPr>
          <p:cNvPr id="7" name="Рисунок 6" descr="Вырезка экрана">
            <a:extLst>
              <a:ext uri="{FF2B5EF4-FFF2-40B4-BE49-F238E27FC236}">
                <a16:creationId xmlns:a16="http://schemas.microsoft.com/office/drawing/2014/main" id="{BCF024AB-5335-42A5-7099-C625CB47D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" y="781942"/>
            <a:ext cx="5103530" cy="2698252"/>
          </a:xfrm>
          <a:prstGeom prst="rect">
            <a:avLst/>
          </a:prstGeom>
        </p:spPr>
      </p:pic>
      <p:pic>
        <p:nvPicPr>
          <p:cNvPr id="8" name="Объект 3" descr="Вырезка экрана">
            <a:extLst>
              <a:ext uri="{FF2B5EF4-FFF2-40B4-BE49-F238E27FC236}">
                <a16:creationId xmlns:a16="http://schemas.microsoft.com/office/drawing/2014/main" id="{40C471A8-A9B6-8403-839B-E6B43D62A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7" y="1927686"/>
            <a:ext cx="4923764" cy="29411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A1E7816-5CDD-68C9-17F6-92EEC5855050}"/>
              </a:ext>
            </a:extLst>
          </p:cNvPr>
          <p:cNvSpPr txBox="1">
            <a:spLocks/>
          </p:cNvSpPr>
          <p:nvPr/>
        </p:nvSpPr>
        <p:spPr>
          <a:xfrm>
            <a:off x="74399" y="3854363"/>
            <a:ext cx="3994751" cy="739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>
                <a:solidFill>
                  <a:srgbClr val="EC6E00"/>
                </a:solidFill>
                <a:latin typeface="+mn-lt"/>
                <a:ea typeface="Verdana"/>
                <a:cs typeface="Calibri" panose="020F0502020204030204" pitchFamily="34" charset="0"/>
              </a:rPr>
              <a:t>а ДАННЫЕ, пригодные для ДЕЯТЕЛЬНОСТИ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386619-E1D9-AFED-A35E-2C9D51123B39}"/>
              </a:ext>
            </a:extLst>
          </p:cNvPr>
          <p:cNvSpPr/>
          <p:nvPr/>
        </p:nvSpPr>
        <p:spPr>
          <a:xfrm>
            <a:off x="2190867" y="284689"/>
            <a:ext cx="47622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ru-RU" sz="1600" b="1" kern="1200" cap="all" dirty="0">
                <a:solidFill>
                  <a:srgbClr val="244082"/>
                </a:solidFill>
                <a:latin typeface="PT Astra Sans"/>
                <a:ea typeface="+mn-ea"/>
                <a:cs typeface="+mn-cs"/>
                <a:sym typeface="Verdana"/>
              </a:rPr>
              <a:t>Межведомственное взаимодействие</a:t>
            </a:r>
            <a:endParaRPr lang="ru-RU" sz="1600" b="1" kern="1200" cap="all" dirty="0">
              <a:solidFill>
                <a:srgbClr val="244082"/>
              </a:solidFill>
              <a:latin typeface="PT Ast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10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9705" y="271781"/>
            <a:ext cx="4584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ru-RU" sz="1600" b="1" kern="1200" cap="all" dirty="0">
                <a:solidFill>
                  <a:srgbClr val="244082"/>
                </a:solidFill>
                <a:latin typeface="PT Astra Sans"/>
                <a:ea typeface="+mn-ea"/>
                <a:cs typeface="+mn-cs"/>
                <a:sym typeface="Verdana"/>
              </a:rPr>
              <a:t>Система управления требованиями</a:t>
            </a:r>
            <a:endParaRPr lang="ru-RU" sz="1600" b="1" kern="1200" cap="all" dirty="0">
              <a:solidFill>
                <a:srgbClr val="244082"/>
              </a:solidFill>
              <a:latin typeface="PT Astra Sans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2" name="Google Shape;356;p19">
            <a:extLst>
              <a:ext uri="{FF2B5EF4-FFF2-40B4-BE49-F238E27FC236}">
                <a16:creationId xmlns:a16="http://schemas.microsoft.com/office/drawing/2014/main" id="{5A23CC8C-CD2F-479C-B88D-D9F72A1782A7}"/>
              </a:ext>
            </a:extLst>
          </p:cNvPr>
          <p:cNvSpPr txBox="1">
            <a:spLocks/>
          </p:cNvSpPr>
          <p:nvPr/>
        </p:nvSpPr>
        <p:spPr>
          <a:xfrm>
            <a:off x="296869" y="1271774"/>
            <a:ext cx="8751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Для формирования системы управления информационными ресурсами и данными необходимо разработать концепты, в том числе – рассматривать данные в качестве цифрового актива (экономическая модель), обеспечивающего возвратность бюджетов и инвестиционную привлекательность территорий: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КОНЦЕПТ ИНФОРМАЦИЯ,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КОНЦЕПТ ДАННЫЕ,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pic>
        <p:nvPicPr>
          <p:cNvPr id="29" name="Google Shape;360;p19">
            <a:extLst>
              <a:ext uri="{FF2B5EF4-FFF2-40B4-BE49-F238E27FC236}">
                <a16:creationId xmlns:a16="http://schemas.microsoft.com/office/drawing/2014/main" id="{2AB335DB-A36F-4190-A942-05615B58073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5422" y="2703369"/>
            <a:ext cx="5393155" cy="201394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61;p19">
            <a:extLst>
              <a:ext uri="{FF2B5EF4-FFF2-40B4-BE49-F238E27FC236}">
                <a16:creationId xmlns:a16="http://schemas.microsoft.com/office/drawing/2014/main" id="{A09AD62F-0BC0-4379-9002-E2C4DE7C9CA7}"/>
              </a:ext>
            </a:extLst>
          </p:cNvPr>
          <p:cNvSpPr txBox="1"/>
          <p:nvPr/>
        </p:nvSpPr>
        <p:spPr>
          <a:xfrm>
            <a:off x="4601359" y="1942805"/>
            <a:ext cx="3839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accent2"/>
              </a:buClr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КОНЦЕПТ ПОКАЗАТЕЛЬ,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КОНЦЕПТ ЦИФРОВОЙ АКТИВ.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362;p19">
            <a:extLst>
              <a:ext uri="{FF2B5EF4-FFF2-40B4-BE49-F238E27FC236}">
                <a16:creationId xmlns:a16="http://schemas.microsoft.com/office/drawing/2014/main" id="{BE89FBBE-160A-453E-AC9E-61EDF0A3254F}"/>
              </a:ext>
            </a:extLst>
          </p:cNvPr>
          <p:cNvSpPr txBox="1"/>
          <p:nvPr/>
        </p:nvSpPr>
        <p:spPr>
          <a:xfrm>
            <a:off x="1875422" y="2364539"/>
            <a:ext cx="539315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Цифровая трансформация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2" name="Google Shape;363;p19">
            <a:extLst>
              <a:ext uri="{FF2B5EF4-FFF2-40B4-BE49-F238E27FC236}">
                <a16:creationId xmlns:a16="http://schemas.microsoft.com/office/drawing/2014/main" id="{B1B5468C-B446-4AF5-A0BC-DC54442FBD2E}"/>
              </a:ext>
            </a:extLst>
          </p:cNvPr>
          <p:cNvSpPr txBox="1"/>
          <p:nvPr/>
        </p:nvSpPr>
        <p:spPr>
          <a:xfrm>
            <a:off x="0" y="4626686"/>
            <a:ext cx="863320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600" b="1" i="1" u="none" strike="noStrike" kern="0" cap="none" spc="0" normalizeH="0" baseline="0" noProof="0" dirty="0">
                <a:ln>
                  <a:noFill/>
                </a:ln>
                <a:solidFill>
                  <a:srgbClr val="EB6E00"/>
                </a:solidFill>
                <a:effectLst/>
                <a:uLnTx/>
                <a:uFillTx/>
                <a:latin typeface="PT Astra Sans"/>
                <a:ea typeface="Nunito"/>
                <a:cs typeface="Calibri" panose="020F0502020204030204" pitchFamily="34" charset="0"/>
                <a:sym typeface="Nunito"/>
              </a:rPr>
              <a:t>ДАННЫЕ - ЭТО НЕ ЛЮБАЯ ИНФОРМАЦИЯ, А ПРИМЕНЯЕМАЯ В ДЕЯТЕЛЬНОСТИ</a:t>
            </a:r>
            <a:endParaRPr kumimoji="0" sz="1600" b="1" i="1" u="none" strike="noStrike" kern="0" cap="none" spc="0" normalizeH="0" baseline="0" noProof="0" dirty="0">
              <a:ln>
                <a:noFill/>
              </a:ln>
              <a:solidFill>
                <a:srgbClr val="EB6E00"/>
              </a:solidFill>
              <a:effectLst/>
              <a:uLnTx/>
              <a:uFillTx/>
              <a:latin typeface="PT Astra Sans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F2918E-4FD4-4C18-8971-0259A8CE7CE0}"/>
              </a:ext>
            </a:extLst>
          </p:cNvPr>
          <p:cNvSpPr txBox="1"/>
          <p:nvPr/>
        </p:nvSpPr>
        <p:spPr>
          <a:xfrm>
            <a:off x="296869" y="776573"/>
            <a:ext cx="87425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Представленная модель раскрывает центральную роль алгоритмизации экономики при переводе в цифровой формат объектов и процессов, составляющих ее содержание.</a:t>
            </a:r>
          </a:p>
        </p:txBody>
      </p:sp>
    </p:spTree>
    <p:extLst>
      <p:ext uri="{BB962C8B-B14F-4D97-AF65-F5344CB8AC3E}">
        <p14:creationId xmlns:p14="http://schemas.microsoft.com/office/powerpoint/2010/main" val="100263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697"/>
            <a:ext cx="9146288" cy="514221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0" y="5056396"/>
            <a:ext cx="9144000" cy="87104"/>
            <a:chOff x="0" y="6741861"/>
            <a:chExt cx="12192000" cy="11613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8635494" y="4872446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6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97A276B-5B20-4AEA-8AB2-BDA50E5B7579}"/>
              </a:ext>
            </a:extLst>
          </p:cNvPr>
          <p:cNvSpPr/>
          <p:nvPr/>
        </p:nvSpPr>
        <p:spPr>
          <a:xfrm>
            <a:off x="2215521" y="281250"/>
            <a:ext cx="4712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ru-RU" sz="1600" b="1" kern="1200" cap="all" dirty="0">
                <a:solidFill>
                  <a:srgbClr val="244082"/>
                </a:solidFill>
                <a:latin typeface="PT Astra Sans"/>
                <a:ea typeface="+mn-ea"/>
                <a:cs typeface="+mn-cs"/>
                <a:sym typeface="Gill Sans"/>
              </a:rPr>
              <a:t>Сервис поддержки работы с рисками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22E66-2E9E-402E-B8A3-E8AD0893D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98" y="1712278"/>
            <a:ext cx="2685070" cy="2957884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E79EFA4-08FA-44F1-A2A0-EB2B4AF59D2D}"/>
              </a:ext>
            </a:extLst>
          </p:cNvPr>
          <p:cNvSpPr/>
          <p:nvPr/>
        </p:nvSpPr>
        <p:spPr>
          <a:xfrm>
            <a:off x="346398" y="923961"/>
            <a:ext cx="2659624" cy="6020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C0BBF7-D4E3-4571-9EC7-1078F7CC8E57}"/>
              </a:ext>
            </a:extLst>
          </p:cNvPr>
          <p:cNvSpPr/>
          <p:nvPr/>
        </p:nvSpPr>
        <p:spPr>
          <a:xfrm>
            <a:off x="3480804" y="1110299"/>
            <a:ext cx="2417076" cy="606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286;p14">
            <a:extLst>
              <a:ext uri="{FF2B5EF4-FFF2-40B4-BE49-F238E27FC236}">
                <a16:creationId xmlns:a16="http://schemas.microsoft.com/office/drawing/2014/main" id="{D87B3977-8DCF-493D-8390-2EBC3A9F50FE}"/>
              </a:ext>
            </a:extLst>
          </p:cNvPr>
          <p:cNvSpPr txBox="1"/>
          <p:nvPr/>
        </p:nvSpPr>
        <p:spPr>
          <a:xfrm>
            <a:off x="343611" y="1053649"/>
            <a:ext cx="26596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Методология Сервиса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244082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22" name="Google Shape;286;p14">
            <a:extLst>
              <a:ext uri="{FF2B5EF4-FFF2-40B4-BE49-F238E27FC236}">
                <a16:creationId xmlns:a16="http://schemas.microsoft.com/office/drawing/2014/main" id="{E1493431-1B40-41BA-A761-94F5B0F94583}"/>
              </a:ext>
            </a:extLst>
          </p:cNvPr>
          <p:cNvSpPr txBox="1"/>
          <p:nvPr/>
        </p:nvSpPr>
        <p:spPr>
          <a:xfrm>
            <a:off x="3480803" y="1244149"/>
            <a:ext cx="241986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Назначение Сервиса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810067E-3B18-4266-9769-389178431F60}"/>
              </a:ext>
            </a:extLst>
          </p:cNvPr>
          <p:cNvSpPr/>
          <p:nvPr/>
        </p:nvSpPr>
        <p:spPr>
          <a:xfrm>
            <a:off x="3480804" y="1915597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495F39-D46E-4B5C-834F-B17CB48125E6}"/>
              </a:ext>
            </a:extLst>
          </p:cNvPr>
          <p:cNvSpPr/>
          <p:nvPr/>
        </p:nvSpPr>
        <p:spPr>
          <a:xfrm>
            <a:off x="3573780" y="2006322"/>
            <a:ext cx="2255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Создание благоприятного инвестиционного климата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BFD574-7DA8-4FA8-BB38-AFCA8394AA1A}"/>
              </a:ext>
            </a:extLst>
          </p:cNvPr>
          <p:cNvSpPr/>
          <p:nvPr/>
        </p:nvSpPr>
        <p:spPr>
          <a:xfrm>
            <a:off x="3480804" y="2719905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C93B51-97F7-4555-B134-11C176D58ECC}"/>
              </a:ext>
            </a:extLst>
          </p:cNvPr>
          <p:cNvSpPr/>
          <p:nvPr/>
        </p:nvSpPr>
        <p:spPr>
          <a:xfrm>
            <a:off x="3478017" y="2678890"/>
            <a:ext cx="24198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Снижение издержек учетно-регистрационной и контрольно-надзорной деятельности в сфере оборота недвижимости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7CE8CBA-F7B8-47A0-A9A2-01DD91B26C70}"/>
              </a:ext>
            </a:extLst>
          </p:cNvPr>
          <p:cNvSpPr/>
          <p:nvPr/>
        </p:nvSpPr>
        <p:spPr>
          <a:xfrm>
            <a:off x="3480803" y="3509291"/>
            <a:ext cx="2401836" cy="604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9A7E352-E3D1-4727-81BC-FFEC9EED75E9}"/>
              </a:ext>
            </a:extLst>
          </p:cNvPr>
          <p:cNvSpPr/>
          <p:nvPr/>
        </p:nvSpPr>
        <p:spPr>
          <a:xfrm>
            <a:off x="3573780" y="3539056"/>
            <a:ext cx="2241300" cy="529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Гармонизация пространственных данных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B9F59B9-3004-4519-920F-3268AE58578E}"/>
              </a:ext>
            </a:extLst>
          </p:cNvPr>
          <p:cNvSpPr/>
          <p:nvPr/>
        </p:nvSpPr>
        <p:spPr>
          <a:xfrm>
            <a:off x="3480804" y="4175972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A230082-0698-4155-BABC-BA46112A7D8C}"/>
              </a:ext>
            </a:extLst>
          </p:cNvPr>
          <p:cNvSpPr/>
          <p:nvPr/>
        </p:nvSpPr>
        <p:spPr>
          <a:xfrm>
            <a:off x="3573780" y="4205141"/>
            <a:ext cx="2255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Организация работы в условиях государственно-частного партнерства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BEF9B4A-211F-46A1-85CC-F8B334EAA5A6}"/>
              </a:ext>
            </a:extLst>
          </p:cNvPr>
          <p:cNvSpPr/>
          <p:nvPr/>
        </p:nvSpPr>
        <p:spPr>
          <a:xfrm>
            <a:off x="6372662" y="846479"/>
            <a:ext cx="2659624" cy="6020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2" name="Google Shape;286;p14">
            <a:extLst>
              <a:ext uri="{FF2B5EF4-FFF2-40B4-BE49-F238E27FC236}">
                <a16:creationId xmlns:a16="http://schemas.microsoft.com/office/drawing/2014/main" id="{3DBADE19-E75C-43FB-A759-DD84B5038194}"/>
              </a:ext>
            </a:extLst>
          </p:cNvPr>
          <p:cNvSpPr txBox="1"/>
          <p:nvPr/>
        </p:nvSpPr>
        <p:spPr>
          <a:xfrm>
            <a:off x="6369875" y="976167"/>
            <a:ext cx="26596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44082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Пользователи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244082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335D947-E34D-467E-8984-84EBF2050BA8}"/>
              </a:ext>
            </a:extLst>
          </p:cNvPr>
          <p:cNvSpPr/>
          <p:nvPr/>
        </p:nvSpPr>
        <p:spPr>
          <a:xfrm>
            <a:off x="6369874" y="1672535"/>
            <a:ext cx="2659623" cy="70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4" name="Google Shape;286;p14">
            <a:extLst>
              <a:ext uri="{FF2B5EF4-FFF2-40B4-BE49-F238E27FC236}">
                <a16:creationId xmlns:a16="http://schemas.microsoft.com/office/drawing/2014/main" id="{094F666C-3797-4D3E-B468-61141D75912F}"/>
              </a:ext>
            </a:extLst>
          </p:cNvPr>
          <p:cNvSpPr txBox="1"/>
          <p:nvPr/>
        </p:nvSpPr>
        <p:spPr>
          <a:xfrm>
            <a:off x="6369874" y="1722566"/>
            <a:ext cx="266269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Физические лица и  предприниматели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9D1F772C-2B9E-4AAF-8B4E-8C0E0E4513C4}"/>
              </a:ext>
            </a:extLst>
          </p:cNvPr>
          <p:cNvSpPr/>
          <p:nvPr/>
        </p:nvSpPr>
        <p:spPr>
          <a:xfrm>
            <a:off x="6369874" y="2481459"/>
            <a:ext cx="2659623" cy="70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6" name="Google Shape;286;p14">
            <a:extLst>
              <a:ext uri="{FF2B5EF4-FFF2-40B4-BE49-F238E27FC236}">
                <a16:creationId xmlns:a16="http://schemas.microsoft.com/office/drawing/2014/main" id="{91082C09-7FA1-4C3F-AA30-4CD450CDCBCB}"/>
              </a:ext>
            </a:extLst>
          </p:cNvPr>
          <p:cNvSpPr txBox="1"/>
          <p:nvPr/>
        </p:nvSpPr>
        <p:spPr>
          <a:xfrm>
            <a:off x="6369874" y="2531490"/>
            <a:ext cx="266269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Субъекты, оказывающие услуги (юристы, риэлторы и т.д.)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72969E7B-3BC6-441E-8861-960BBF60F1C2}"/>
              </a:ext>
            </a:extLst>
          </p:cNvPr>
          <p:cNvSpPr/>
          <p:nvPr/>
        </p:nvSpPr>
        <p:spPr>
          <a:xfrm>
            <a:off x="6369874" y="3281543"/>
            <a:ext cx="2659623" cy="70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38" name="Google Shape;286;p14">
            <a:extLst>
              <a:ext uri="{FF2B5EF4-FFF2-40B4-BE49-F238E27FC236}">
                <a16:creationId xmlns:a16="http://schemas.microsoft.com/office/drawing/2014/main" id="{B4D90735-BCDD-4E94-8442-AC9FA39328C7}"/>
              </a:ext>
            </a:extLst>
          </p:cNvPr>
          <p:cNvSpPr txBox="1"/>
          <p:nvPr/>
        </p:nvSpPr>
        <p:spPr>
          <a:xfrm>
            <a:off x="6369874" y="3331574"/>
            <a:ext cx="266269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Органы государственной власти и местного самоуправления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4499DB58-EA84-4CC0-A4AB-B6422B5EB4AF}"/>
              </a:ext>
            </a:extLst>
          </p:cNvPr>
          <p:cNvSpPr/>
          <p:nvPr/>
        </p:nvSpPr>
        <p:spPr>
          <a:xfrm>
            <a:off x="6369874" y="4081627"/>
            <a:ext cx="2659623" cy="70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48" name="Google Shape;286;p14">
            <a:extLst>
              <a:ext uri="{FF2B5EF4-FFF2-40B4-BE49-F238E27FC236}">
                <a16:creationId xmlns:a16="http://schemas.microsoft.com/office/drawing/2014/main" id="{52432571-F3D8-4512-A2D9-E52D5AAB12A4}"/>
              </a:ext>
            </a:extLst>
          </p:cNvPr>
          <p:cNvSpPr txBox="1"/>
          <p:nvPr/>
        </p:nvSpPr>
        <p:spPr>
          <a:xfrm>
            <a:off x="6369874" y="4131658"/>
            <a:ext cx="266269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Контрольно-надзорные органы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32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792B0FF-CA94-FDD2-3FCC-EF75DD42DF8A}"/>
              </a:ext>
            </a:extLst>
          </p:cNvPr>
          <p:cNvSpPr txBox="1">
            <a:spLocks/>
          </p:cNvSpPr>
          <p:nvPr/>
        </p:nvSpPr>
        <p:spPr>
          <a:xfrm>
            <a:off x="1340228" y="272666"/>
            <a:ext cx="6987909" cy="33086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ru-RU" sz="1550" dirty="0"/>
              <a:t>Искусственные нейронные сети – основа технологий ИИ</a:t>
            </a:r>
          </a:p>
        </p:txBody>
      </p:sp>
      <p:pic>
        <p:nvPicPr>
          <p:cNvPr id="17" name="Объект 3" descr="Вырезка экрана">
            <a:extLst>
              <a:ext uri="{FF2B5EF4-FFF2-40B4-BE49-F238E27FC236}">
                <a16:creationId xmlns:a16="http://schemas.microsoft.com/office/drawing/2014/main" id="{E8EF7379-0044-9E1F-3686-811ABE1F9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63" y="1994565"/>
            <a:ext cx="6770188" cy="1964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C301B1-738F-0F1F-B9B1-39D1016F5244}"/>
              </a:ext>
            </a:extLst>
          </p:cNvPr>
          <p:cNvSpPr txBox="1"/>
          <p:nvPr/>
        </p:nvSpPr>
        <p:spPr>
          <a:xfrm>
            <a:off x="1903863" y="714270"/>
            <a:ext cx="69284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Искусственная нейронная сеть (ИНС) как математический объект представляет собой направленный граф со взвешенными связями, узлами которого являются искусственные нейроны. По архитектуре связей ИНС группируются в два класса: сети прямого распространения, в которых графы не имеют петель, и рекуррентные сети, или сети с обратными связями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11E429-B99C-1944-33D5-CE5FB4D64161}"/>
              </a:ext>
            </a:extLst>
          </p:cNvPr>
          <p:cNvSpPr txBox="1"/>
          <p:nvPr/>
        </p:nvSpPr>
        <p:spPr>
          <a:xfrm>
            <a:off x="75062" y="771644"/>
            <a:ext cx="1828801" cy="321626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SzTx/>
              <a:buNone/>
              <a:tabLst/>
              <a:defRPr kumimoji="0" sz="1600" b="1" kern="1200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/>
              <a:t>Применение технологий ИИ в сфере ИТ:</a:t>
            </a:r>
            <a:endParaRPr lang="ru-RU" dirty="0"/>
          </a:p>
          <a:p>
            <a:pPr algn="l">
              <a:spcBef>
                <a:spcPts val="600"/>
              </a:spcBef>
            </a:pPr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интеллектуальный анализ данных; 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экспертные системы; 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интернет вещей;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робототехника; 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средства вычислений;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деревья решений; </a:t>
            </a:r>
          </a:p>
          <a:p>
            <a:pPr algn="l"/>
            <a:r>
              <a:rPr lang="ru-RU" sz="1200" b="0" dirty="0"/>
              <a:t>• </a:t>
            </a:r>
            <a:r>
              <a:rPr lang="ru-RU" sz="1200" b="0" dirty="0">
                <a:solidFill>
                  <a:srgbClr val="000000"/>
                </a:solidFill>
              </a:rPr>
              <a:t>генетические алгоритмы; </a:t>
            </a:r>
          </a:p>
          <a:p>
            <a:pPr algn="l"/>
            <a:r>
              <a:rPr lang="ru-RU" sz="1200" b="0" dirty="0"/>
              <a:t>•</a:t>
            </a:r>
            <a:r>
              <a:rPr lang="ru-RU" sz="1200" b="0" dirty="0">
                <a:solidFill>
                  <a:srgbClr val="000000"/>
                </a:solidFill>
              </a:rPr>
              <a:t> семантические вычисления; </a:t>
            </a:r>
          </a:p>
          <a:p>
            <a:pPr algn="l"/>
            <a:r>
              <a:rPr lang="ru-RU" sz="1200" b="0" dirty="0"/>
              <a:t>•</a:t>
            </a:r>
            <a:r>
              <a:rPr lang="ru-RU" sz="1200" b="0" dirty="0">
                <a:solidFill>
                  <a:srgbClr val="000000"/>
                </a:solidFill>
              </a:rPr>
              <a:t> человеко-машинные команды и др.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D0ABB-0097-6D43-260B-D56BD95A3984}"/>
              </a:ext>
            </a:extLst>
          </p:cNvPr>
          <p:cNvSpPr txBox="1"/>
          <p:nvPr/>
        </p:nvSpPr>
        <p:spPr>
          <a:xfrm>
            <a:off x="138353" y="4069386"/>
            <a:ext cx="838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Искусственный интеллект (AI) – «инженерная система», набор методов или автоматизированных </a:t>
            </a:r>
          </a:p>
          <a:p>
            <a:r>
              <a:rPr lang="ru-RU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объектов, которые вместе создают, оптимизируют и применяют модель, чтобы система могла для заданного набора предопределенных задач вычислять прогнозы, рекомендации или решения.</a:t>
            </a:r>
          </a:p>
          <a:p>
            <a:r>
              <a:rPr lang="ru-RU" b="1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                                                                           </a:t>
            </a:r>
            <a:r>
              <a:rPr lang="ru-RU" i="1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Проект международного стандарта </a:t>
            </a:r>
            <a:r>
              <a:rPr lang="en-US" i="1" dirty="0">
                <a:latin typeface="PT Astra Sans" panose="020B0603020203020204" pitchFamily="34" charset="-52"/>
                <a:ea typeface="PT Astra Sans" panose="020B0603020203020204" pitchFamily="34" charset="-52"/>
                <a:cs typeface="Calibri" panose="020F0502020204030204" pitchFamily="34" charset="0"/>
              </a:rPr>
              <a:t>ISO/IEC 22989:2022</a:t>
            </a:r>
            <a:endParaRPr lang="ru-RU" i="1" dirty="0">
              <a:latin typeface="PT Astra Sans" panose="020B0603020203020204" pitchFamily="34" charset="-52"/>
              <a:ea typeface="PT Astra Sans" panose="020B0603020203020204" pitchFamily="34" charset="-52"/>
              <a:cs typeface="Calibri" panose="020F050202020403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8195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6288" cy="514221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5059151"/>
            <a:ext cx="9144000" cy="87104"/>
            <a:chOff x="0" y="6741861"/>
            <a:chExt cx="12192000" cy="11613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6741861"/>
              <a:ext cx="4503822" cy="11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562726" y="6741861"/>
              <a:ext cx="4503822" cy="1161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125452" y="6741861"/>
              <a:ext cx="4503822" cy="1161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688178" y="6741861"/>
              <a:ext cx="4503822" cy="1161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54D671-CE0B-07C7-4929-E5BDD0277FC9}"/>
              </a:ext>
            </a:extLst>
          </p:cNvPr>
          <p:cNvGrpSpPr/>
          <p:nvPr/>
        </p:nvGrpSpPr>
        <p:grpSpPr>
          <a:xfrm>
            <a:off x="316489" y="274700"/>
            <a:ext cx="8587891" cy="428256"/>
            <a:chOff x="421985" y="366267"/>
            <a:chExt cx="11450521" cy="57100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1D4B9D-6CDD-6E02-2A3E-2EECCF5E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5" y="379585"/>
              <a:ext cx="1313691" cy="52120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D4541-4D6B-2338-AE81-63AC9D8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5477" y="366267"/>
              <a:ext cx="717029" cy="571008"/>
            </a:xfrm>
            <a:prstGeom prst="rect">
              <a:avLst/>
            </a:prstGeom>
          </p:spPr>
        </p:pic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058DF1-2EE3-454B-4654-A701EB7CCDE8}"/>
              </a:ext>
            </a:extLst>
          </p:cNvPr>
          <p:cNvSpPr/>
          <p:nvPr/>
        </p:nvSpPr>
        <p:spPr>
          <a:xfrm>
            <a:off x="8635494" y="4875201"/>
            <a:ext cx="271054" cy="27105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101B6E-0DF4-9076-4D27-9C9BF7C2F47B}"/>
              </a:ext>
            </a:extLst>
          </p:cNvPr>
          <p:cNvSpPr txBox="1">
            <a:spLocks/>
          </p:cNvSpPr>
          <p:nvPr/>
        </p:nvSpPr>
        <p:spPr>
          <a:xfrm>
            <a:off x="1823106" y="310865"/>
            <a:ext cx="5497787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1600" b="1" kern="1200" cap="all">
                <a:solidFill>
                  <a:srgbClr val="244082"/>
                </a:solidFill>
                <a:latin typeface="PT Astra Sans"/>
                <a:ea typeface="+mn-ea"/>
                <a:cs typeface="+mn-cs"/>
              </a:defRPr>
            </a:lvl1pPr>
            <a:lvl2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2pPr>
            <a:lvl3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3pPr>
            <a:lvl4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4pPr>
            <a:lvl5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5pPr>
            <a:lvl6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6pPr>
            <a:lvl7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7pPr>
            <a:lvl8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8pPr>
            <a:lvl9pPr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</a:defRPr>
            </a:lvl9pPr>
          </a:lstStyle>
          <a:p>
            <a:r>
              <a:rPr lang="ru-RU" dirty="0">
                <a:sym typeface="Maven Pro"/>
              </a:rPr>
              <a:t>ПРОБЛЕМЫ ВНЕДРЕНИЯ И РАЗВИТИЯ СИСТЕМ ИИ</a:t>
            </a:r>
          </a:p>
        </p:txBody>
      </p:sp>
      <p:pic>
        <p:nvPicPr>
          <p:cNvPr id="4" name="Объект 3" descr="Вырезка экрана">
            <a:extLst>
              <a:ext uri="{FF2B5EF4-FFF2-40B4-BE49-F238E27FC236}">
                <a16:creationId xmlns:a16="http://schemas.microsoft.com/office/drawing/2014/main" id="{812D019F-0847-E641-CAA5-22E1E1646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28" y="1081629"/>
            <a:ext cx="3065344" cy="33105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2;p19">
            <a:extLst>
              <a:ext uri="{FF2B5EF4-FFF2-40B4-BE49-F238E27FC236}">
                <a16:creationId xmlns:a16="http://schemas.microsoft.com/office/drawing/2014/main" id="{746AF031-3542-B79A-348A-3472ACFD422B}"/>
              </a:ext>
            </a:extLst>
          </p:cNvPr>
          <p:cNvSpPr txBox="1"/>
          <p:nvPr/>
        </p:nvSpPr>
        <p:spPr>
          <a:xfrm>
            <a:off x="6428651" y="2444527"/>
            <a:ext cx="205283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НЕДОВЕРИЕ К РЕЗУЛЬТАТАМ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362;p19">
            <a:extLst>
              <a:ext uri="{FF2B5EF4-FFF2-40B4-BE49-F238E27FC236}">
                <a16:creationId xmlns:a16="http://schemas.microsoft.com/office/drawing/2014/main" id="{122138C1-1057-BCF2-88B0-8DCBEF1D984F}"/>
              </a:ext>
            </a:extLst>
          </p:cNvPr>
          <p:cNvSpPr txBox="1"/>
          <p:nvPr/>
        </p:nvSpPr>
        <p:spPr>
          <a:xfrm>
            <a:off x="387883" y="2444527"/>
            <a:ext cx="226356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НИЗКОЕ КАЧЕСТВО СЫРЫХ ДАННЫХ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244730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4082"/>
      </a:accent1>
      <a:accent2>
        <a:srgbClr val="1CBBEE"/>
      </a:accent2>
      <a:accent3>
        <a:srgbClr val="A5A5A5"/>
      </a:accent3>
      <a:accent4>
        <a:srgbClr val="EB6E00"/>
      </a:accent4>
      <a:accent5>
        <a:srgbClr val="75CF00"/>
      </a:accent5>
      <a:accent6>
        <a:srgbClr val="FFC000"/>
      </a:accent6>
      <a:hlink>
        <a:srgbClr val="1CBBEE"/>
      </a:hlink>
      <a:folHlink>
        <a:srgbClr val="954F72"/>
      </a:folHlink>
    </a:clrScheme>
    <a:fontScheme name="Другая 6">
      <a:majorFont>
        <a:latin typeface="PT Astra Sans"/>
        <a:ea typeface=""/>
        <a:cs typeface=""/>
      </a:majorFont>
      <a:minorFont>
        <a:latin typeface="PT Astr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15512</TotalTime>
  <Words>804</Words>
  <Application>Microsoft Office PowerPoint</Application>
  <PresentationFormat>Экран (16:9)</PresentationFormat>
  <Paragraphs>120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PT Astra Sans</vt:lpstr>
      <vt:lpstr>Nunito</vt:lpstr>
      <vt:lpstr>Arial</vt:lpstr>
      <vt:lpstr>Maven Pro</vt:lpstr>
      <vt:lpstr>Calibri</vt:lpstr>
      <vt:lpstr>Momentum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информационно-аналитической системы для автоматизации бизнес-процесса «ОСМОТРЫ»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ТРАНСФОРМАЦИЯ ОТРАСЛИ</dc:title>
  <dc:creator>Герасимова Светлана Геннадьевна</dc:creator>
  <cp:lastModifiedBy>Pavel Anashkin</cp:lastModifiedBy>
  <cp:revision>193</cp:revision>
  <dcterms:modified xsi:type="dcterms:W3CDTF">2022-09-11T19:01:22Z</dcterms:modified>
</cp:coreProperties>
</file>