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8"/>
  </p:notesMasterIdLst>
  <p:sldIdLst>
    <p:sldId id="770" r:id="rId3"/>
    <p:sldId id="926" r:id="rId4"/>
    <p:sldId id="823" r:id="rId5"/>
    <p:sldId id="941" r:id="rId6"/>
    <p:sldId id="971" r:id="rId7"/>
    <p:sldId id="874" r:id="rId8"/>
    <p:sldId id="919" r:id="rId9"/>
    <p:sldId id="939" r:id="rId10"/>
    <p:sldId id="969" r:id="rId11"/>
    <p:sldId id="930" r:id="rId12"/>
    <p:sldId id="263" r:id="rId13"/>
    <p:sldId id="882" r:id="rId14"/>
    <p:sldId id="946" r:id="rId15"/>
    <p:sldId id="934" r:id="rId16"/>
    <p:sldId id="964" r:id="rId17"/>
    <p:sldId id="957" r:id="rId18"/>
    <p:sldId id="956" r:id="rId19"/>
    <p:sldId id="954" r:id="rId20"/>
    <p:sldId id="976" r:id="rId21"/>
    <p:sldId id="830" r:id="rId22"/>
    <p:sldId id="812" r:id="rId23"/>
    <p:sldId id="978" r:id="rId24"/>
    <p:sldId id="331" r:id="rId25"/>
    <p:sldId id="782" r:id="rId26"/>
    <p:sldId id="265" r:id="rId27"/>
    <p:sldId id="974" r:id="rId28"/>
    <p:sldId id="777" r:id="rId29"/>
    <p:sldId id="776" r:id="rId30"/>
    <p:sldId id="451" r:id="rId31"/>
    <p:sldId id="967" r:id="rId32"/>
    <p:sldId id="966" r:id="rId33"/>
    <p:sldId id="973" r:id="rId34"/>
    <p:sldId id="962" r:id="rId35"/>
    <p:sldId id="269" r:id="rId36"/>
    <p:sldId id="936" r:id="rId37"/>
    <p:sldId id="914" r:id="rId38"/>
    <p:sldId id="961" r:id="rId39"/>
    <p:sldId id="889" r:id="rId40"/>
    <p:sldId id="910" r:id="rId41"/>
    <p:sldId id="909" r:id="rId42"/>
    <p:sldId id="908" r:id="rId43"/>
    <p:sldId id="841" r:id="rId44"/>
    <p:sldId id="891" r:id="rId45"/>
    <p:sldId id="892" r:id="rId46"/>
    <p:sldId id="894" r:id="rId47"/>
    <p:sldId id="895" r:id="rId48"/>
    <p:sldId id="896" r:id="rId49"/>
    <p:sldId id="897" r:id="rId50"/>
    <p:sldId id="898" r:id="rId51"/>
    <p:sldId id="268" r:id="rId52"/>
    <p:sldId id="262" r:id="rId53"/>
    <p:sldId id="259" r:id="rId54"/>
    <p:sldId id="258" r:id="rId55"/>
    <p:sldId id="780" r:id="rId56"/>
    <p:sldId id="772" r:id="rId5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Александр Алябьев" initials="АА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E30A0A"/>
    <a:srgbClr val="E27418"/>
    <a:srgbClr val="191919"/>
    <a:srgbClr val="0000FF"/>
    <a:srgbClr val="0603DD"/>
    <a:srgbClr val="F96B6B"/>
    <a:srgbClr val="FCB6B6"/>
    <a:srgbClr val="FBA897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76" autoAdjust="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61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2-07-22T14:13:06.297" idx="4">
    <p:pos x="10" y="10"/>
    <p:text/>
    <p:extLst>
      <p:ext uri="{C676402C-5697-4E1C-873F-D02D1690AC5C}">
        <p15:threadingInfo xmlns:p15="http://schemas.microsoft.com/office/powerpoint/2012/main" timeZoneBias="-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2-07-22T14:13:06.297" idx="1">
    <p:pos x="10" y="10"/>
    <p:text/>
    <p:extLst>
      <p:ext uri="{C676402C-5697-4E1C-873F-D02D1690AC5C}">
        <p15:threadingInfo xmlns:p15="http://schemas.microsoft.com/office/powerpoint/2012/main" timeZoneBias="-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FA381-EA37-46A3-BE56-DACA7AA205AA}" type="datetimeFigureOut">
              <a:rPr lang="ru-RU" smtClean="0"/>
              <a:t>11.09.2022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53023-A3CB-42F1-8A02-784EE155E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078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Поэтому…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38B9D-5CF9-4BA3-8088-0E1F5E5358B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784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Поэтому…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38B9D-5CF9-4BA3-8088-0E1F5E5358BA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589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 выполнении ККР для определения координат местоположения контуров зданий, строений, сооружений и границ ЗУ использован </a:t>
            </a:r>
            <a:r>
              <a:rPr lang="ru-RU" dirty="0" err="1"/>
              <a:t>стереофотограмметричесий</a:t>
            </a:r>
            <a:r>
              <a:rPr lang="ru-RU" dirty="0"/>
              <a:t> метод.</a:t>
            </a:r>
          </a:p>
          <a:p>
            <a:r>
              <a:rPr lang="ru-RU" dirty="0"/>
              <a:t>Возникли сомнение в правильности определения координат характерных точек объектов недвижимости по сравнению с ОФП. Выполненный геодезический контроль подтвердил правильность определения координат фотограмметрическим методом по </a:t>
            </a:r>
            <a:r>
              <a:rPr lang="ru-RU" dirty="0" err="1"/>
              <a:t>стереомодели</a:t>
            </a:r>
            <a:r>
              <a:rPr lang="ru-RU" dirty="0"/>
              <a:t>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53023-A3CB-42F1-8A02-784EE155E45A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111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53023-A3CB-42F1-8A02-784EE155E45A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7569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Схема</a:t>
            </a:r>
            <a:r>
              <a:rPr lang="ru-RU" baseline="0" dirty="0"/>
              <a:t> создания любых ПД. Трудоемкость, квалификация специалистов, дороговизна. Предлагается из одиночных </a:t>
            </a:r>
            <a:r>
              <a:rPr lang="ru-RU" baseline="0" dirty="0" err="1"/>
              <a:t>стреомоделей</a:t>
            </a:r>
            <a:r>
              <a:rPr lang="ru-RU" baseline="0" dirty="0"/>
              <a:t> переходить сразу к новому виду – единой 3</a:t>
            </a:r>
            <a:r>
              <a:rPr lang="en-US" baseline="0" dirty="0"/>
              <a:t>D</a:t>
            </a:r>
            <a:r>
              <a:rPr lang="ru-RU" baseline="0" dirty="0"/>
              <a:t>-</a:t>
            </a:r>
            <a:r>
              <a:rPr lang="ru-RU" baseline="0" dirty="0" err="1"/>
              <a:t>стереомодели</a:t>
            </a:r>
            <a:r>
              <a:rPr lang="ru-RU" baseline="0" dirty="0"/>
              <a:t> (без </a:t>
            </a:r>
            <a:r>
              <a:rPr lang="ru-RU" baseline="0" dirty="0" err="1"/>
              <a:t>доп</a:t>
            </a:r>
            <a:r>
              <a:rPr lang="ru-RU" baseline="0" dirty="0"/>
              <a:t> затрат и сохраняя 100% информативность).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6BAE9-FA38-47A2-9966-0B28C20D3DF4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5983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                                                                                                                                   Заборы </a:t>
            </a:r>
            <a:r>
              <a:rPr lang="ru-RU" dirty="0"/>
              <a:t>, Столбы , Линейные объекты </a:t>
            </a:r>
            <a:r>
              <a:rPr lang="ru-RU"/>
              <a:t>не изображаются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38B9D-5CF9-4BA3-8088-0E1F5E5358BA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140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Поэтому…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38B9D-5CF9-4BA3-8088-0E1F5E5358BA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996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Тексты по использованию увеличить в 1,5 – 2 раза!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53023-A3CB-42F1-8A02-784EE155E45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288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 Light" panose="020B0402020203020203" pitchFamily="34" charset="-52"/>
              </a:rPr>
              <a:t>СОГЛАСНО ГОСТ Р 58854-2020, ГОСТ Р 59562-2021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38B9D-5CF9-4BA3-8088-0E1F5E5358B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801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Справа: количество характерных точек ЗУ и ОКС, измеренных с погрешностью до 10 см.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4A9A1-4A71-4F93-94A9-C1A88939736A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304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38B9D-5CF9-4BA3-8088-0E1F5E5358B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246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 Light" panose="020B0402020203020203" pitchFamily="34" charset="-52"/>
              </a:rPr>
              <a:t>СОГЛАСНО ГОСТ Р 58854-2020, ГОСТ Р 59562-2021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38B9D-5CF9-4BA3-8088-0E1F5E5358B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827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53023-A3CB-42F1-8A02-784EE155E45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134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53023-A3CB-42F1-8A02-784EE155E45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077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                                                                 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38B9D-5CF9-4BA3-8088-0E1F5E5358B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978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C542F8-F8EA-4233-BE7F-926BC8BEC0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E6401E-78A0-4957-A369-A2ACE3B1C3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E70016-D054-4664-A9C4-5E2A616AD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36FFE-7E1A-4490-BB8D-05198A5FED00}" type="datetime1">
              <a:rPr lang="ru-RU" smtClean="0"/>
              <a:t>11.09.2022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575371-3B60-4682-A4AC-3AFE5E99A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7FEE1D-028D-4F66-AF8F-259FB5E4E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005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9DF5E6-0BF6-499D-9784-2E5889EF0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AD02E81-A653-47F5-A8C2-0902127F6A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783BA2-7386-4D59-8F00-6AD18FD0A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F6A17-8657-41BF-ADF8-BBE06C297706}" type="datetime1">
              <a:rPr lang="ru-RU" smtClean="0"/>
              <a:t>11.09.2022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A5C9B1-F7C4-42EF-B1F4-0A7B3ACD1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F9C804-1C2F-4D1D-ABE2-A7CC43D47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296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996C0EB-F3AE-4880-9F49-BE497AFF4C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942DABD-FF0C-444C-9D20-7071D56D3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9438B6-7456-46B1-9914-DA063FBF9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B9DE2-09C0-4763-9920-C79EBBB130C8}" type="datetime1">
              <a:rPr lang="ru-RU" smtClean="0"/>
              <a:t>11.09.2022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4CCDC7-49C1-4A32-B19D-F8FCCCB48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0CA184-3394-48B5-8830-C1AF85595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641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5B381B-CAE6-401D-986E-D5DAC76704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0223C-FCB6-4161-95BC-D68B9D4EADDF}" type="datetime1">
              <a:rPr lang="ru-RU" smtClean="0"/>
              <a:t>11.09.2022</a:t>
            </a:fld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884509-124B-4B81-B24E-F4200CFC2D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10B797B-01E9-490E-BFB7-53DB570E02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014DC-26C3-41CC-8953-3540E42925D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32102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42C575-4F2A-4EFB-A826-5DC3579426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C2702-B965-4239-952D-7B24DCCFCF98}" type="datetime1">
              <a:rPr lang="ru-RU" smtClean="0"/>
              <a:t>11.09.2022</a:t>
            </a:fld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0F65F8-C120-4D2B-B0CE-A45AE375F7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AB7040-490E-4B4D-A3C6-89B3C62FF4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AA213-0035-4032-9E99-8137EB2FC9C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049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04B875-FE3C-4B46-8163-A0DA8B9221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8A68B2-35DB-4586-9FB9-DA55D426960A}" type="datetime1">
              <a:rPr lang="ru-RU" smtClean="0"/>
              <a:t>11.09.2022</a:t>
            </a:fld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168916-BC0F-430D-B07A-6ECCF343AE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783E8D-C256-41BD-88B2-70AD7AF828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1122B-D20B-471E-96D6-17ED4CEA2F9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1844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8AC55B-4F5B-4706-B2DF-036CCF84C8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710A5-1FFE-4E00-9CE1-7E95EC3369A7}" type="datetime1">
              <a:rPr lang="ru-RU" smtClean="0"/>
              <a:t>11.09.2022</a:t>
            </a:fld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BC41A3-F77D-40F3-86F4-3743958F1A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D3B1DC-EF88-40E7-8E64-542A4EEADE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66AE4-0210-48FF-BDD5-BAA31618888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24768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2B0340C-A390-42F1-90CF-DCC33B1C11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DB825-EB98-43AF-BE37-4D3F0BE25F15}" type="datetime1">
              <a:rPr lang="ru-RU" smtClean="0"/>
              <a:t>11.09.2022</a:t>
            </a:fld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894ADB4-BAA1-4996-8050-3FF9184133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793667E-105B-4B07-B67D-74F36EC688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C91AA-DD00-4318-833B-9E018F10821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47661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5C54394-FFF1-403C-BD0F-BC842EE776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A45D4-B2D5-437D-A9CB-3A374D70B3D7}" type="datetime1">
              <a:rPr lang="ru-RU" smtClean="0"/>
              <a:t>11.09.2022</a:t>
            </a:fld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7D40F20-2D11-4326-AF27-9E9C005EE0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C233F6F-024A-4301-A0FB-8AE8DE402E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A3A6A-4F2D-4295-8229-E688F18812D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60057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F084DD0-D7D7-4E1A-9443-BE458D09E6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0F14E-21DB-4789-AAB5-76727FB09CC8}" type="datetime1">
              <a:rPr lang="ru-RU" smtClean="0"/>
              <a:t>11.09.2022</a:t>
            </a:fld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A4DD967-7C30-44B3-BA81-DB0F5724A2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AC5E109-C3FA-4831-B572-96432DFCA6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ACE16-83EC-4CE4-AD1F-822AB3E90D9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355817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32081E-92C3-4B35-ADF4-B5695BE45E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0C2F3-F28C-48D5-82BA-6E6E1722607F}" type="datetime1">
              <a:rPr lang="ru-RU" smtClean="0"/>
              <a:t>11.09.2022</a:t>
            </a:fld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BDAB30-72D1-4F6F-A32A-36A6A3EC70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22CEC6-E724-4900-9802-BCE45D6152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6608E-35CA-4C24-A4F0-0231E4F769B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463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8D115F-B5B7-4BBF-A7E3-796C575C4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8FE8F6-7CF2-44C8-A025-BCD80DA64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C22482-2791-4DDE-A294-186BE7D64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BBD9-B1E4-4E88-8BB6-6B709F600B10}" type="datetime1">
              <a:rPr lang="ru-RU" smtClean="0"/>
              <a:t>11.09.2022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24EE80-2338-4312-A5A6-C343B1D65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2242AB-FE4E-4E95-823A-2503402E7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8725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F17992-16A0-42D6-851C-FB8E1B5A06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D618A-27D2-45D0-B799-7E3699524BD4}" type="datetime1">
              <a:rPr lang="ru-RU" smtClean="0"/>
              <a:t>11.09.2022</a:t>
            </a:fld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B32796-C045-4E7A-B18B-08E2543D56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10ADE5-F3A2-4FA5-ADAE-BA1CF3CFC6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A4212-800D-454F-8580-633DEAB87A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4609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35C340-0C94-4911-B22E-192E318DC6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4576B-5F49-46CC-81BA-18293E866E83}" type="datetime1">
              <a:rPr lang="ru-RU" smtClean="0"/>
              <a:t>11.09.2022</a:t>
            </a:fld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0BC6933-87A9-4F61-AFED-D822D47253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1BDE7F7-F46A-4534-9F9C-3C403EC928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8154E-9945-4BBB-AFBB-F966AB830B2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08048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2DE1BBD-6BEC-479E-81EE-CC179D85EC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E8CCF-DDA6-4F51-B9AB-12923F57EAB0}" type="datetime1">
              <a:rPr lang="ru-RU" smtClean="0"/>
              <a:t>11.09.2022</a:t>
            </a:fld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2439C45-4118-4146-876A-3D2B7D0793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34C021-6CC5-4267-BB9D-1D925BEE6A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43088-C5CA-46DC-9A38-1A5225B511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26327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94C5411-9515-4084-B3D4-2C9FDB781A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8E134-C3A8-4ABC-8D59-9CBF28B4099E}" type="datetime1">
              <a:rPr lang="ru-RU" smtClean="0"/>
              <a:t>11.09.2022</a:t>
            </a:fld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67FD6F6-4983-4A8A-87B6-2D3DDC1B7A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2803E1C-C301-41DD-9887-7667EC0B6B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70AE2-7F46-4E59-A321-D3D6F7D492A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1534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92C6E3-88E0-443C-8276-A0B664384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CA673A-E5AB-4A4E-BE87-A4AD1942E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FEAE76-D743-4FF8-B1DD-5C4732000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B85BA-2DFC-412F-9721-8B0E746B3C97}" type="datetime1">
              <a:rPr lang="ru-RU" smtClean="0"/>
              <a:t>11.09.2022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6BAA49-2D84-4E13-A89F-D7F86CDE2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E0EA87-0D90-48EE-BD72-2932B1475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43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649EB5-E0C9-424F-86F9-1EEDC761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94E5AE-5C69-4372-9BE8-A2E5EC832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75E433-E83E-431D-AA54-91597D1DBC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8417A3-9F50-4C65-A044-3BA1335CF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1CDA1-27D0-4315-BB81-DD40A235D6AC}" type="datetime1">
              <a:rPr lang="ru-RU" smtClean="0"/>
              <a:t>11.09.2022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018B06-730F-42B2-8500-EE0A95D3B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809E65-0BB8-40C5-8396-036138BEF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319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855CA-91E5-461D-92EB-1414B3BC0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E12F6A-70EB-41B6-8672-F020970B23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EF877F-CAF2-4A5A-9F9C-5DA2A94F15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4C7BBE-81DB-4BB5-BC9F-0CB83BAA3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518A053-4E0C-4F18-8C26-A74312801A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B3E293E-0A4C-4434-BA29-6915BCB32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62FA-CB1A-445B-91F5-1ED65DA6D8E5}" type="datetime1">
              <a:rPr lang="ru-RU" smtClean="0"/>
              <a:t>11.09.2022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1065E0F-5EBE-4F22-A312-3BB6353CE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B424325-4A04-4EA2-BC87-E32F782B7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331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31677D-446E-4C7E-ADBA-58CB5FBB3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1A016A-7077-4761-9880-D7A803D37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4A659-C2E6-45F7-8B51-5B9918F7F35A}" type="datetime1">
              <a:rPr lang="ru-RU" smtClean="0"/>
              <a:t>11.09.2022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B029552-5B06-4A50-83C0-88909096A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2991C80-9075-432F-961D-E38495DC8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227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63DFC9-999B-4187-8983-45E887600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981-FA38-477B-A1A4-34E10DF1CB74}" type="datetime1">
              <a:rPr lang="ru-RU" smtClean="0"/>
              <a:t>11.09.2022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0A575EC-B9DE-457B-9D4E-C606CE30E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1FE01C1-4595-44CF-9BF8-B1B68FCB9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085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B94EA2-8407-439E-97C4-3778D2954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C9D70E-914F-4BF6-8EE6-9640097B9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56BF76E-6E1C-4BBC-9708-B337CEEA29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F3CA00-6CA6-4BED-813F-BB500B028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D5ED-F3BF-4821-983E-CDA2424B2DA4}" type="datetime1">
              <a:rPr lang="ru-RU" smtClean="0"/>
              <a:t>11.09.2022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53F5A2-F097-47EA-B2B5-8C2E59393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C3E9B7-3EA4-4CA5-A5CC-15F173DBD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245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1D8EBA-33C8-4120-BD5A-C7ACA0043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854B042-9BE1-4E97-BBFC-F90718EBD2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B7EA191-FCAD-4B48-885A-0B166B2BE1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E3C68C-37CA-4361-9C5D-E8507E76D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CAE9A-EF12-445E-A858-D01A84026C65}" type="datetime1">
              <a:rPr lang="ru-RU" smtClean="0"/>
              <a:t>11.09.2022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0D99D1D-44FB-427D-B4FC-F2CF245FB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2DB780-6B4B-4718-BA20-27008F8EC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204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C0093F-F95B-4EFD-A382-2D80F4D4A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6A41D6-2094-463C-88D9-967E21E94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EE73D3-13D9-4545-B10C-98E0E9DCB2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7D6D4-7E56-46C1-9EC3-9BB00B482FE5}" type="datetime1">
              <a:rPr lang="ru-RU" smtClean="0"/>
              <a:t>11.09.2022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57757-7D66-4D4A-AEC1-5738E4A0FC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58F4CB-9C93-490B-9A12-6569ABA71B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B0E15-CE1A-4C9C-9AC9-55A22FF4E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355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D91A15E-F647-4C8B-8FE6-4F004E0784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85AF8FC-578D-4744-83F0-981DC28D55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68F9C21-96F8-4E6B-8DB7-3D601C0C73A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4FEDDD77-5085-4E50-A88E-6EB9BD225471}" type="datetime1">
              <a:rPr lang="ru-RU" smtClean="0"/>
              <a:t>11.09.2022</a:t>
            </a:fld>
            <a:endParaRPr 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3530C56-DA94-435F-9B6D-7A3DA3296A5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4960617-BC9D-4C57-A85A-53F975E6AAA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65335F3-76C3-4B1A-A5D4-4E2A2C098F1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1413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hyperlink" Target="mailto:fgm@rambler.r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gicouncil.org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dit_moscow/126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loud.mail.ru/stock/3sGMnfqBCfqW8NzgeBAVEcyh" TargetMode="External"/><Relationship Id="rId4" Type="http://schemas.openxmlformats.org/officeDocument/2006/relationships/hyperlink" Target="https://www.mos.ru/news/item/107677073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0.jpeg"/><Relationship Id="rId4" Type="http://schemas.openxmlformats.org/officeDocument/2006/relationships/image" Target="../media/image3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30.jpeg"/><Relationship Id="rId4" Type="http://schemas.openxmlformats.org/officeDocument/2006/relationships/image" Target="../media/image46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gicouncil.org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geoprofi.ru/technology/fotogrammetricheskij-metod-v-kadastrovyhkh-rabotakh-cifrovyhe-stereomodeli-i-ortofotoplanyh" TargetMode="External"/><Relationship Id="rId4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7A7E68-720D-434B-9A1C-7B9AEE1187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1599B9-4B86-424B-9734-ACD5A9F3821C}"/>
              </a:ext>
            </a:extLst>
          </p:cNvPr>
          <p:cNvSpPr txBox="1"/>
          <p:nvPr/>
        </p:nvSpPr>
        <p:spPr>
          <a:xfrm>
            <a:off x="542926" y="316660"/>
            <a:ext cx="8405438" cy="9787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dirty="0">
                <a:solidFill>
                  <a:srgbClr val="191919"/>
                </a:solidFill>
                <a:latin typeface="Circe ExtraBold" panose="020B0802020203020203" pitchFamily="34" charset="-52"/>
              </a:rPr>
              <a:t>НОРМАТИВНЫЕ  ТРЕБОВАНИЯ </a:t>
            </a:r>
          </a:p>
          <a:p>
            <a:pPr>
              <a:lnSpc>
                <a:spcPct val="120000"/>
              </a:lnSpc>
            </a:pPr>
            <a:r>
              <a:rPr lang="ru-RU" sz="2400" dirty="0">
                <a:solidFill>
                  <a:srgbClr val="191919"/>
                </a:solidFill>
                <a:latin typeface="Circe ExtraBold" panose="020B0802020203020203" pitchFamily="34" charset="-52"/>
              </a:rPr>
              <a:t>К ПРОСТРАНСТВЕННЫМ ДАННЫМ 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682CDB20-FA19-4C64-872E-8AF1BE7E65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330476"/>
              </p:ext>
            </p:extLst>
          </p:nvPr>
        </p:nvGraphicFramePr>
        <p:xfrm>
          <a:off x="-2" y="1448972"/>
          <a:ext cx="12192001" cy="5409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09028">
                <a:tc>
                  <a:txBody>
                    <a:bodyPr/>
                    <a:lstStyle/>
                    <a:p>
                      <a:pPr fontAlgn="base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Circe ExtraBold" panose="020B0802020203020203" pitchFamily="34" charset="-52"/>
                          <a:ea typeface="+mn-ea"/>
                          <a:cs typeface="+mn-cs"/>
                        </a:rPr>
                        <a:t>ФЕДЕРАЛЬНАЯ СЛУЖБА ГОСУДАРСТВЕННОЙ РЕГИСТРАЦИИ, КАДАСТРА И КАРТОГРАФИИ</a:t>
                      </a:r>
                    </a:p>
                    <a:p>
                      <a:pPr fontAlgn="base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Circe ExtraBold" panose="020B0802020203020203" pitchFamily="34" charset="-52"/>
                          <a:ea typeface="+mn-ea"/>
                          <a:cs typeface="+mn-cs"/>
                        </a:rPr>
                        <a:t>ПРИКАЗ от 23 октября 2020 г. N П/0393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Circe Light" panose="020B0402020203020203" pitchFamily="34" charset="-52"/>
                        <a:ea typeface="+mn-ea"/>
                        <a:cs typeface="+mn-cs"/>
                      </a:endParaRPr>
                    </a:p>
                    <a:p>
                      <a:pPr fontAlgn="base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Circe Light" panose="020B0402020203020203" pitchFamily="34" charset="-52"/>
                          <a:ea typeface="+mn-ea"/>
                          <a:cs typeface="+mn-cs"/>
                        </a:rPr>
                        <a:t>ТРЕБОВАНИЯ К ТОЧНОСТИ И МЕТОДАМ ОПРЕДЕЛЕНИЯ КООРДИНАТ ХАРАКТЕРНЫХ ТОЧЕК ГРАНИЦ ЗЕМЕЛЬНОГО УЧАСТКА, КОНТУРА ЗДАНИЯ, СООРУЖЕНИЯ ИЛИ ОБЪЕКТА НЕЗАВЕРШЕННОГО СТРОИТЕЛЬСТВА НА ЗЕМЕЛЬНОМ УЧАСТКЕ………..</a:t>
                      </a:r>
                    </a:p>
                    <a:p>
                      <a:pPr marL="0" algn="l" defTabSz="914400" rtl="0" eaLnBrk="1" latinLnBrk="0" hangingPunct="1"/>
                      <a:endParaRPr lang="ru-RU" sz="1200" b="1" kern="1200" dirty="0">
                        <a:solidFill>
                          <a:schemeClr val="tx1"/>
                        </a:solidFill>
                        <a:latin typeface="Circe Light" panose="020B0402020203020203" pitchFamily="34" charset="-52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ru-RU" sz="1200" b="1" kern="1200" dirty="0">
                        <a:solidFill>
                          <a:schemeClr val="tx1"/>
                        </a:solidFill>
                        <a:latin typeface="Circe Light" panose="020B0402020203020203" pitchFamily="34" charset="-52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ru-RU" sz="1200" b="1" kern="1200" dirty="0">
                        <a:solidFill>
                          <a:schemeClr val="tx1"/>
                        </a:solidFill>
                        <a:latin typeface="Circe Light" panose="020B0402020203020203" pitchFamily="34" charset="-52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ru-RU" sz="1200" b="1" kern="1200" dirty="0">
                        <a:solidFill>
                          <a:schemeClr val="tx1"/>
                        </a:solidFill>
                        <a:latin typeface="Circe Light" panose="020B0402020203020203" pitchFamily="34" charset="-52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ru-RU" sz="1200" b="1" kern="1200" dirty="0">
                        <a:solidFill>
                          <a:schemeClr val="tx1"/>
                        </a:solidFill>
                        <a:latin typeface="Circe Light" panose="020B0402020203020203" pitchFamily="34" charset="-52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ru-RU" sz="1200" b="1" kern="1200" dirty="0">
                        <a:solidFill>
                          <a:schemeClr val="tx1"/>
                        </a:solidFill>
                        <a:latin typeface="Circe Light" panose="020B0402020203020203" pitchFamily="34" charset="-52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ru-RU" sz="1200" b="1" kern="1200" dirty="0">
                        <a:solidFill>
                          <a:schemeClr val="tx1"/>
                        </a:solidFill>
                        <a:latin typeface="Circe Light" panose="020B0402020203020203" pitchFamily="34" charset="-52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ru-RU" sz="1200" b="1" kern="1200" dirty="0">
                        <a:solidFill>
                          <a:schemeClr val="tx1"/>
                        </a:solidFill>
                        <a:latin typeface="Circe Light" panose="020B0402020203020203" pitchFamily="34" charset="-52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ru-RU" sz="1200" b="1" kern="1200" dirty="0">
                        <a:solidFill>
                          <a:schemeClr val="tx1"/>
                        </a:solidFill>
                        <a:latin typeface="Circe Light" panose="020B0402020203020203" pitchFamily="34" charset="-52"/>
                        <a:ea typeface="+mn-ea"/>
                        <a:cs typeface="+mn-cs"/>
                      </a:endParaRPr>
                    </a:p>
                    <a:p>
                      <a:pPr fontAlgn="base"/>
                      <a:endParaRPr lang="ru-RU" sz="1200" b="1" kern="1200" dirty="0">
                        <a:solidFill>
                          <a:schemeClr val="tx1"/>
                        </a:solidFill>
                        <a:latin typeface="Circe ExtraBold" panose="020B0802020203020203" pitchFamily="34" charset="-52"/>
                        <a:ea typeface="+mn-ea"/>
                        <a:cs typeface="+mn-cs"/>
                      </a:endParaRPr>
                    </a:p>
                    <a:p>
                      <a:pPr fontAlgn="base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Circe ExtraBold" panose="020B0802020203020203" pitchFamily="34" charset="-52"/>
                          <a:ea typeface="+mn-ea"/>
                          <a:cs typeface="+mn-cs"/>
                        </a:rPr>
                        <a:t>ФЕДЕРАЛЬНАЯ СЛУЖБА ГОСУДАРСТВЕННОЙ РЕГИСТРАЦИИ, КАДАСТРА И КАРТОГРАФИИ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Circe ExtraBold" panose="020B0802020203020203" pitchFamily="34" charset="-52"/>
                          <a:ea typeface="+mn-ea"/>
                          <a:cs typeface="+mn-cs"/>
                        </a:rPr>
                        <a:t>ПРИКАЗ от 01 июня 2021 г. N П/0241</a:t>
                      </a:r>
                      <a:br>
                        <a:rPr lang="ru-RU" sz="1200" b="1" kern="1200" dirty="0">
                          <a:solidFill>
                            <a:schemeClr val="tx1"/>
                          </a:solidFill>
                          <a:latin typeface="Circe ExtraBold" panose="020B0802020203020203" pitchFamily="34" charset="-52"/>
                          <a:ea typeface="+mn-ea"/>
                          <a:cs typeface="+mn-cs"/>
                        </a:rPr>
                      </a:b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Circe Light" panose="020B0402020203020203" pitchFamily="34" charset="-52"/>
                          <a:ea typeface="+mn-ea"/>
                          <a:cs typeface="+mn-cs"/>
                        </a:rPr>
                        <a:t>ТРЕБОВАНИЯ К ТОЧНОСТИ И МЕТОДАМ ОПРЕДЕЛЕНИЯ КООРДИНАТ ХАРАКТЕРНЫХ ТОЧЕК ГРАНИЦ ЗЕМЕЛЬНОГО УЧАСТКА, КОНТУРА ЗДАНИЯ, СООРУЖЕНИЯ ИЛИ ОБЪЕКТА НЕЗАВЕРШЕННОГО СТРОИТЕЛЬСТВА……..</a:t>
                      </a:r>
                      <a:r>
                        <a:rPr lang="ru-RU" sz="900" b="1" u="sng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irce Light" panose="020B0402020203020203" pitchFamily="34" charset="-52"/>
                          <a:ea typeface="+mn-ea"/>
                          <a:cs typeface="+mn-cs"/>
                        </a:rPr>
                        <a:t>ПРИ ИСПРАВЛЕНИИ ОРГАНОМ РЕГИСТРАЦИИ ПРАВ РЕЕСТРОВОЙ ОШИБКИ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Circe Light" panose="020B0402020203020203" pitchFamily="34" charset="-52"/>
                          <a:ea typeface="+mn-ea"/>
                          <a:cs typeface="+mn-cs"/>
                        </a:rPr>
                        <a:t>В ОПИСАНИИ МЕСТОПОЛОЖЕНИЯ ГРАНИЦЗЕМЕЛЬНЫХ УЧАСТКОВ, ЗДАНИЙ, СООРУЖЕНИЙ  ИЛИ ОБЪЕКТА НЕЗАВЕРШЕННОГО СТРОИТЕЛЬСТВА НА ЗЕМЕЛЬНОМ УЧАСТКЕ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Circe ExtraBold" panose="020B0802020203020203" pitchFamily="34" charset="-52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ru-RU" sz="1200" b="1" kern="1200" dirty="0">
                        <a:solidFill>
                          <a:schemeClr val="tx1"/>
                        </a:solidFill>
                        <a:latin typeface="Circe Light" panose="020B0402020203020203" pitchFamily="34" charset="-52"/>
                        <a:ea typeface="+mn-ea"/>
                        <a:cs typeface="+mn-cs"/>
                      </a:endParaRPr>
                    </a:p>
                  </a:txBody>
                  <a:tcPr marL="1800000" marR="360000" marT="360000" marB="36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6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429BA80-7C7D-134B-3C70-F2B6403525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6" y="1772140"/>
            <a:ext cx="856490" cy="49987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E65BB80-DE02-0B46-F05A-46219B04A8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6" y="4262687"/>
            <a:ext cx="856490" cy="496825"/>
          </a:xfrm>
          <a:prstGeom prst="rect">
            <a:avLst/>
          </a:prstGeom>
        </p:spPr>
      </p:pic>
      <p:graphicFrame>
        <p:nvGraphicFramePr>
          <p:cNvPr id="2" name="Таблица 3">
            <a:extLst>
              <a:ext uri="{FF2B5EF4-FFF2-40B4-BE49-F238E27FC236}">
                <a16:creationId xmlns:a16="http://schemas.microsoft.com/office/drawing/2014/main" id="{67951FCA-2C79-DDA4-E69C-18BCA3DA6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651251"/>
              </p:ext>
            </p:extLst>
          </p:nvPr>
        </p:nvGraphicFramePr>
        <p:xfrm>
          <a:off x="1805049" y="2514055"/>
          <a:ext cx="8417322" cy="1533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8557">
                  <a:extLst>
                    <a:ext uri="{9D8B030D-6E8A-4147-A177-3AD203B41FA5}">
                      <a16:colId xmlns:a16="http://schemas.microsoft.com/office/drawing/2014/main" val="983105400"/>
                    </a:ext>
                  </a:extLst>
                </a:gridCol>
                <a:gridCol w="2803202">
                  <a:extLst>
                    <a:ext uri="{9D8B030D-6E8A-4147-A177-3AD203B41FA5}">
                      <a16:colId xmlns:a16="http://schemas.microsoft.com/office/drawing/2014/main" val="556463198"/>
                    </a:ext>
                  </a:extLst>
                </a:gridCol>
                <a:gridCol w="2905563">
                  <a:extLst>
                    <a:ext uri="{9D8B030D-6E8A-4147-A177-3AD203B41FA5}">
                      <a16:colId xmlns:a16="http://schemas.microsoft.com/office/drawing/2014/main" val="1232171936"/>
                    </a:ext>
                  </a:extLst>
                </a:gridCol>
              </a:tblGrid>
              <a:tr h="71009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kern="1200" dirty="0">
                          <a:solidFill>
                            <a:schemeClr val="bg1"/>
                          </a:solidFill>
                          <a:latin typeface="Circe Bold" panose="020B0602020203020203" pitchFamily="34" charset="-52"/>
                          <a:ea typeface="+mn-ea"/>
                          <a:cs typeface="+mn-cs"/>
                        </a:rPr>
                        <a:t>КАТЕГОРИЯ ЗЕМЕЛЬ И РАЗРЕШЕННОЕ ИСПОЛЬЗОВАНИЕ ЗЕМЕЛЬНЫХ УЧАСТКОВ</a:t>
                      </a:r>
                    </a:p>
                  </a:txBody>
                  <a:tcPr anchor="ctr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kern="1200" dirty="0">
                          <a:solidFill>
                            <a:schemeClr val="bg1"/>
                          </a:solidFill>
                          <a:latin typeface="Circe Bold" panose="020B0602020203020203" pitchFamily="34" charset="-52"/>
                          <a:ea typeface="+mn-ea"/>
                          <a:cs typeface="+mn-cs"/>
                        </a:rPr>
                        <a:t>СРЕДНЯЯ КВАДРАТИЧЕСКАЯ ПОГРЕШНОСТЬ ОПРЕДЕЛЕНИЯ КООРДИНАТ (МЕСТОПОЛОЖЕНИЯ), М</a:t>
                      </a:r>
                    </a:p>
                  </a:txBody>
                  <a:tcPr marL="0" marR="0" marT="0" marB="0" anchor="ctr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kern="1200" dirty="0">
                          <a:solidFill>
                            <a:schemeClr val="bg1"/>
                          </a:solidFill>
                          <a:latin typeface="Circe Bold" panose="020B0602020203020203" pitchFamily="34" charset="-52"/>
                          <a:ea typeface="+mn-ea"/>
                          <a:cs typeface="+mn-cs"/>
                        </a:rPr>
                        <a:t>РАЗМЕР ПРОЕКЦИИ ПИКСЕЛЯ НА МЕСТНОСТИ ДЛЯ АЭРОФОТОСНИМКОВ</a:t>
                      </a:r>
                      <a:br>
                        <a:rPr lang="ru-RU" sz="1000" kern="1200" dirty="0">
                          <a:solidFill>
                            <a:schemeClr val="bg1"/>
                          </a:solidFill>
                          <a:latin typeface="Circe Bold" panose="020B0602020203020203" pitchFamily="34" charset="-52"/>
                          <a:ea typeface="+mn-ea"/>
                          <a:cs typeface="+mn-cs"/>
                        </a:rPr>
                      </a:br>
                      <a:r>
                        <a:rPr lang="ru-RU" sz="1000" kern="1200" dirty="0">
                          <a:solidFill>
                            <a:schemeClr val="bg1"/>
                          </a:solidFill>
                          <a:latin typeface="Circe Bold" panose="020B0602020203020203" pitchFamily="34" charset="-52"/>
                          <a:ea typeface="+mn-ea"/>
                          <a:cs typeface="+mn-cs"/>
                        </a:rPr>
                        <a:t> И КОСМИЧЕСКИХ СНИМКОВ, СМ</a:t>
                      </a:r>
                    </a:p>
                  </a:txBody>
                  <a:tcPr marL="0" marR="0" marT="0" marB="0" anchor="ctr">
                    <a:solidFill>
                      <a:srgbClr val="38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132078"/>
                  </a:ext>
                </a:extLst>
              </a:tr>
              <a:tr h="744644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rgbClr val="FF0000"/>
                          </a:solidFill>
                          <a:latin typeface="Circe Bold" panose="020B0602020203020203" pitchFamily="34" charset="-52"/>
                          <a:ea typeface="+mn-ea"/>
                          <a:cs typeface="+mn-cs"/>
                        </a:rPr>
                        <a:t>Земельные участки, отнесенные к землям населенных пунктов</a:t>
                      </a:r>
                    </a:p>
                  </a:txBody>
                  <a:tcPr anchor="ctr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rgbClr val="FF0000"/>
                          </a:solidFill>
                          <a:latin typeface="Circe Bold" panose="020B0602020203020203" pitchFamily="34" charset="-52"/>
                          <a:ea typeface="+mn-ea"/>
                          <a:cs typeface="+mn-cs"/>
                        </a:rPr>
                        <a:t>0,10</a:t>
                      </a:r>
                    </a:p>
                  </a:txBody>
                  <a:tcPr anchor="ctr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chemeClr val="bg1"/>
                          </a:solidFill>
                          <a:latin typeface="Circe Bold" panose="020B0602020203020203" pitchFamily="34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solidFill>
                      <a:srgbClr val="38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6374129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05754263-4FFF-4A5E-AE01-11A58F0E66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5504715"/>
              </p:ext>
            </p:extLst>
          </p:nvPr>
        </p:nvGraphicFramePr>
        <p:xfrm>
          <a:off x="1805049" y="5176847"/>
          <a:ext cx="8417322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6008">
                  <a:extLst>
                    <a:ext uri="{9D8B030D-6E8A-4147-A177-3AD203B41FA5}">
                      <a16:colId xmlns:a16="http://schemas.microsoft.com/office/drawing/2014/main" val="3039023528"/>
                    </a:ext>
                  </a:extLst>
                </a:gridCol>
                <a:gridCol w="2859206">
                  <a:extLst>
                    <a:ext uri="{9D8B030D-6E8A-4147-A177-3AD203B41FA5}">
                      <a16:colId xmlns:a16="http://schemas.microsoft.com/office/drawing/2014/main" val="2301823935"/>
                    </a:ext>
                  </a:extLst>
                </a:gridCol>
                <a:gridCol w="2832108">
                  <a:extLst>
                    <a:ext uri="{9D8B030D-6E8A-4147-A177-3AD203B41FA5}">
                      <a16:colId xmlns:a16="http://schemas.microsoft.com/office/drawing/2014/main" val="2577928932"/>
                    </a:ext>
                  </a:extLst>
                </a:gridCol>
              </a:tblGrid>
              <a:tr h="19089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kern="1200" dirty="0">
                          <a:solidFill>
                            <a:schemeClr val="bg1"/>
                          </a:solidFill>
                          <a:latin typeface="Circe Bold" panose="020B0602020203020203" pitchFamily="34" charset="-52"/>
                          <a:ea typeface="+mn-ea"/>
                          <a:cs typeface="+mn-cs"/>
                        </a:rPr>
                        <a:t>КАТЕГОРИЯ ЗЕМЕЛЬ И РАЗРЕШЕННОЕ ИСПОЛЬЗОВАНИЕ ЗЕМЕЛЬНЫХ УЧАСТКОВ</a:t>
                      </a:r>
                    </a:p>
                  </a:txBody>
                  <a:tcPr anchor="ctr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bg1"/>
                          </a:solidFill>
                          <a:latin typeface="Circe Bold" panose="020B0602020203020203" pitchFamily="34" charset="-52"/>
                          <a:ea typeface="+mn-ea"/>
                          <a:cs typeface="+mn-cs"/>
                        </a:rPr>
                        <a:t>СРЕДНЯЯ КВАДРАТИЧЕСКАЯ ПОГРЕШНОСТЬ ОПРЕДЕЛЕНИЯ КООРДИНАТ (МЕСТОПОЛОЖЕНИЯ), М</a:t>
                      </a:r>
                    </a:p>
                  </a:txBody>
                  <a:tcPr anchor="ctr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bg1"/>
                          </a:solidFill>
                          <a:latin typeface="Circe Bold" panose="020B0602020203020203" pitchFamily="34" charset="-52"/>
                          <a:ea typeface="+mn-ea"/>
                          <a:cs typeface="+mn-cs"/>
                        </a:rPr>
                        <a:t>РАЗМЕР ПРОЕКЦИИ ПИКСЕЛЯ НА МЕСТНОСТИ ДЛЯ АЭРОФОТОСНИМКОВ</a:t>
                      </a:r>
                      <a:br>
                        <a:rPr lang="ru-RU" sz="1000" kern="1200" dirty="0">
                          <a:solidFill>
                            <a:schemeClr val="bg1"/>
                          </a:solidFill>
                          <a:latin typeface="Circe Bold" panose="020B0602020203020203" pitchFamily="34" charset="-52"/>
                          <a:ea typeface="+mn-ea"/>
                          <a:cs typeface="+mn-cs"/>
                        </a:rPr>
                      </a:br>
                      <a:r>
                        <a:rPr lang="ru-RU" sz="1000" kern="1200" dirty="0">
                          <a:solidFill>
                            <a:schemeClr val="bg1"/>
                          </a:solidFill>
                          <a:latin typeface="Circe Bold" panose="020B0602020203020203" pitchFamily="34" charset="-52"/>
                          <a:ea typeface="+mn-ea"/>
                          <a:cs typeface="+mn-cs"/>
                        </a:rPr>
                        <a:t> И КОСМИЧЕСКИХ СНИМКОВ, СМ</a:t>
                      </a:r>
                    </a:p>
                  </a:txBody>
                  <a:tcPr anchor="ctr">
                    <a:solidFill>
                      <a:srgbClr val="38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9178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rgbClr val="FF0000"/>
                          </a:solidFill>
                          <a:latin typeface="Circe Bold" panose="020B0602020203020203" pitchFamily="34" charset="-52"/>
                          <a:ea typeface="+mn-ea"/>
                          <a:cs typeface="+mn-cs"/>
                        </a:rPr>
                        <a:t>Земельные участки, отнесенные к землям населенных пунктов</a:t>
                      </a:r>
                    </a:p>
                    <a:p>
                      <a:pPr marL="0" algn="ctr" defTabSz="914400" rtl="0" eaLnBrk="1" latinLnBrk="0" hangingPunct="1"/>
                      <a:endParaRPr lang="ru-RU" sz="1000" b="1" kern="1200" dirty="0">
                        <a:solidFill>
                          <a:schemeClr val="bg1"/>
                        </a:solidFill>
                        <a:latin typeface="Circe Bold" panose="020B0602020203020203" pitchFamily="34" charset="-52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rgbClr val="FF0000"/>
                          </a:solidFill>
                          <a:latin typeface="Circe Bold" panose="020B0602020203020203" pitchFamily="34" charset="-52"/>
                          <a:ea typeface="+mn-ea"/>
                          <a:cs typeface="+mn-cs"/>
                        </a:rPr>
                        <a:t>1,0</a:t>
                      </a:r>
                    </a:p>
                    <a:p>
                      <a:pPr algn="ctr"/>
                      <a:endParaRPr lang="ru-RU" sz="1600" b="1" kern="1200" dirty="0">
                        <a:solidFill>
                          <a:schemeClr val="bg1"/>
                        </a:solidFill>
                        <a:latin typeface="Circe Bold" panose="020B0602020203020203" pitchFamily="34" charset="-52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>
                          <a:solidFill>
                            <a:schemeClr val="bg1"/>
                          </a:solidFill>
                          <a:latin typeface="Circe Bold" panose="020B0602020203020203" pitchFamily="34" charset="-52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anchor="ctr">
                    <a:solidFill>
                      <a:srgbClr val="38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3198222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E9D17CD-137E-40DB-8B50-1225156646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C21D17BD-6AF8-4F72-B861-F151DCDD8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480" y="2753031"/>
            <a:ext cx="10426126" cy="1302761"/>
          </a:xfrm>
        </p:spPr>
        <p:txBody>
          <a:bodyPr anchor="ctr"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ru-RU" sz="3500" dirty="0">
                <a:solidFill>
                  <a:schemeClr val="bg1"/>
                </a:solidFill>
                <a:latin typeface="Circe Bold" panose="020B0602020203020203" pitchFamily="34" charset="-52"/>
              </a:rPr>
              <a:t>ФОТОГРАММЕТРИЯ </a:t>
            </a:r>
            <a:br>
              <a:rPr lang="ru-RU" sz="3500" dirty="0">
                <a:solidFill>
                  <a:schemeClr val="bg1"/>
                </a:solidFill>
                <a:latin typeface="Circe Bold" panose="020B0602020203020203" pitchFamily="34" charset="-52"/>
              </a:rPr>
            </a:br>
            <a:r>
              <a:rPr lang="ru-RU" sz="3500" dirty="0">
                <a:solidFill>
                  <a:schemeClr val="bg1"/>
                </a:solidFill>
                <a:latin typeface="Circe Bold" panose="020B0602020203020203" pitchFamily="34" charset="-52"/>
              </a:rPr>
              <a:t>В ЦИФРОВОЙ ЭКОНОМИКЕ – ПРОБЛЕМЫ, </a:t>
            </a:r>
            <a:r>
              <a:rPr lang="ru-RU" sz="3200" dirty="0">
                <a:solidFill>
                  <a:schemeClr val="bg1"/>
                </a:solidFill>
                <a:latin typeface="Circe Bold" panose="020B0602020203020203" pitchFamily="34" charset="-52"/>
              </a:rPr>
              <a:t>РЕШЕНИЯ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5482AE-571F-CA55-9688-985BE978F3A2}"/>
              </a:ext>
            </a:extLst>
          </p:cNvPr>
          <p:cNvSpPr txBox="1"/>
          <p:nvPr/>
        </p:nvSpPr>
        <p:spPr>
          <a:xfrm>
            <a:off x="7197213" y="219333"/>
            <a:ext cx="4857136" cy="1254446"/>
          </a:xfrm>
          <a:prstGeom prst="rect">
            <a:avLst/>
          </a:prstGeom>
          <a:solidFill>
            <a:srgbClr val="191919">
              <a:alpha val="64000"/>
            </a:srgb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600" dirty="0">
                <a:solidFill>
                  <a:schemeClr val="bg1"/>
                </a:solidFill>
                <a:latin typeface="Circe ExtraBold" panose="020B0802020203020203"/>
              </a:rPr>
              <a:t>2-я СОВМЕСТНАЯ КОНФЕРЕНЦИЯ </a:t>
            </a:r>
            <a:br>
              <a:rPr lang="ru-RU" sz="1600" dirty="0">
                <a:solidFill>
                  <a:schemeClr val="bg1"/>
                </a:solidFill>
                <a:latin typeface="Circe ExtraBold" panose="020B0802020203020203"/>
              </a:rPr>
            </a:br>
            <a:r>
              <a:rPr lang="ru-RU" sz="1600" dirty="0">
                <a:solidFill>
                  <a:schemeClr val="bg1"/>
                </a:solidFill>
                <a:latin typeface="Circe ExtraBold" panose="020B0802020203020203"/>
              </a:rPr>
              <a:t>«ЦИФРОВАЯ РЕАЛЬНОСТЬ: </a:t>
            </a:r>
            <a:br>
              <a:rPr lang="ru-RU" sz="1600" dirty="0">
                <a:solidFill>
                  <a:schemeClr val="bg1"/>
                </a:solidFill>
                <a:latin typeface="Circe ExtraBold" panose="020B0802020203020203"/>
              </a:rPr>
            </a:br>
            <a:r>
              <a:rPr lang="ru-RU" sz="1600" dirty="0">
                <a:solidFill>
                  <a:schemeClr val="bg1"/>
                </a:solidFill>
                <a:latin typeface="Circe ExtraBold" panose="020B0802020203020203"/>
              </a:rPr>
              <a:t>КОСМИЧЕСКИЕ И ПРОСТРАНСТВЕННЫЕ ДАННЫЕ, </a:t>
            </a:r>
            <a:br>
              <a:rPr lang="ru-RU" sz="1600" dirty="0">
                <a:solidFill>
                  <a:schemeClr val="bg1"/>
                </a:solidFill>
                <a:latin typeface="Circe ExtraBold" panose="020B0802020203020203"/>
              </a:rPr>
            </a:br>
            <a:r>
              <a:rPr lang="ru-RU" sz="1600" dirty="0">
                <a:solidFill>
                  <a:schemeClr val="bg1"/>
                </a:solidFill>
                <a:latin typeface="Circe ExtraBold" panose="020B0802020203020203"/>
              </a:rPr>
              <a:t>ТЕХНОЛОГИИ ОБРАБОТКИ»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9C7DB16-8040-D26E-BD82-DA32C4B6E046}"/>
              </a:ext>
            </a:extLst>
          </p:cNvPr>
          <p:cNvSpPr/>
          <p:nvPr/>
        </p:nvSpPr>
        <p:spPr>
          <a:xfrm>
            <a:off x="857411" y="4010467"/>
            <a:ext cx="4511002" cy="1264642"/>
          </a:xfrm>
          <a:prstGeom prst="rect">
            <a:avLst/>
          </a:prstGeom>
          <a:solidFill>
            <a:srgbClr val="191919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E27418"/>
                </a:solidFill>
                <a:latin typeface="Circe Light" panose="020B04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АЛЯБЬЕВ АЛЕКСАНДР АЛЕКСАНДРОВИЧ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E27418"/>
                </a:solidFill>
                <a:latin typeface="Circe Light" panose="020B04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+7 (912) 230 77 31</a:t>
            </a:r>
            <a:br>
              <a:rPr lang="ru-RU" dirty="0">
                <a:solidFill>
                  <a:srgbClr val="E27418"/>
                </a:solidFill>
                <a:latin typeface="Circe Light" panose="020B04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E27418"/>
                </a:solidFill>
                <a:latin typeface="Circe Light" panose="020B0402020203020203" pitchFamily="34" charset="-52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fgmkart@rambler.ru</a:t>
            </a:r>
            <a:endParaRPr lang="en-US" dirty="0">
              <a:solidFill>
                <a:srgbClr val="E27418"/>
              </a:solidFill>
              <a:latin typeface="Circe Light" panose="020B04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solidFill>
                  <a:srgbClr val="E27418"/>
                </a:solidFill>
                <a:latin typeface="Circe Light" panose="020B04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USGIK.RU</a:t>
            </a:r>
            <a:endParaRPr lang="ru-RU" dirty="0">
              <a:solidFill>
                <a:srgbClr val="E27418"/>
              </a:solidFill>
              <a:latin typeface="Circe Light" panose="020B04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815C32F9-9879-D95A-498F-730F7F75F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752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3008A0-A29D-49AB-9C87-639C5E3B4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2926" y="331439"/>
            <a:ext cx="7317901" cy="94917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>
                <a:solidFill>
                  <a:schemeClr val="accent2"/>
                </a:solidFill>
                <a:latin typeface="Circe ExtraBold" panose="020B0802020203020203" pitchFamily="34" charset="-52"/>
              </a:rPr>
              <a:t>ОПРЕДЕЛЕНИЕ МЕСТОПОЛОЖЕНИЯ </a:t>
            </a:r>
            <a:br>
              <a:rPr lang="ru-RU" sz="2400" b="1" dirty="0">
                <a:solidFill>
                  <a:schemeClr val="accent2"/>
                </a:solidFill>
                <a:latin typeface="Circe ExtraBold" panose="020B0802020203020203" pitchFamily="34" charset="-52"/>
              </a:rPr>
            </a:br>
            <a:r>
              <a:rPr lang="ru-RU" sz="2400" b="1" dirty="0">
                <a:solidFill>
                  <a:schemeClr val="accent2"/>
                </a:solidFill>
                <a:latin typeface="Circe ExtraBold" panose="020B0802020203020203" pitchFamily="34" charset="-52"/>
              </a:rPr>
              <a:t>ХАРАКТЕРНЫХ ТОЧЕК ГРАНИЦ ЗЕМЕЛЬНОГО УЧАСТКА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7754363" y="1673053"/>
          <a:ext cx="3987263" cy="4382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7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82553">
                <a:tc>
                  <a:txBody>
                    <a:bodyPr/>
                    <a:lstStyle/>
                    <a:p>
                      <a:pPr algn="l"/>
                      <a:endParaRPr lang="en-US" sz="1200" kern="1200" dirty="0">
                        <a:solidFill>
                          <a:schemeClr val="bg1"/>
                        </a:solidFill>
                        <a:latin typeface="Circe" panose="020B0502020203020203" pitchFamily="34" charset="-52"/>
                        <a:ea typeface="+mn-ea"/>
                        <a:cs typeface="+mn-cs"/>
                      </a:endParaRPr>
                    </a:p>
                    <a:p>
                      <a:pPr algn="l"/>
                      <a:endParaRPr lang="en-US" sz="1200" kern="1200" dirty="0">
                        <a:solidFill>
                          <a:schemeClr val="bg1"/>
                        </a:solidFill>
                        <a:latin typeface="Circe" panose="020B0502020203020203" pitchFamily="34" charset="-52"/>
                        <a:ea typeface="+mn-ea"/>
                        <a:cs typeface="+mn-cs"/>
                      </a:endParaRPr>
                    </a:p>
                    <a:p>
                      <a:pPr algn="l"/>
                      <a:endParaRPr lang="en-US" sz="1200" kern="1200" dirty="0">
                        <a:solidFill>
                          <a:schemeClr val="bg1"/>
                        </a:solidFill>
                        <a:latin typeface="Circe" panose="020B0502020203020203" pitchFamily="34" charset="-52"/>
                        <a:ea typeface="+mn-ea"/>
                        <a:cs typeface="+mn-cs"/>
                      </a:endParaRPr>
                    </a:p>
                    <a:p>
                      <a:pPr algn="l"/>
                      <a:endParaRPr lang="en-US" sz="1200" kern="1200" dirty="0">
                        <a:solidFill>
                          <a:schemeClr val="bg1"/>
                        </a:solidFill>
                        <a:latin typeface="Circe" panose="020B0502020203020203" pitchFamily="34" charset="-52"/>
                        <a:ea typeface="+mn-ea"/>
                        <a:cs typeface="+mn-cs"/>
                      </a:endParaRPr>
                    </a:p>
                  </a:txBody>
                  <a:tcPr marL="720000" marR="360000" marT="360000" marB="36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1919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D14DE1-365E-3136-0459-DEE57AE431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227" y="1664551"/>
            <a:ext cx="3924171" cy="43825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6D08C0-9270-477B-B89F-166EAB5880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6" y="1674001"/>
            <a:ext cx="3500316" cy="43856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EE42503-94DE-9097-1CB5-1797C30ACE7F}"/>
              </a:ext>
            </a:extLst>
          </p:cNvPr>
          <p:cNvSpPr txBox="1"/>
          <p:nvPr/>
        </p:nvSpPr>
        <p:spPr>
          <a:xfrm>
            <a:off x="8193990" y="2022167"/>
            <a:ext cx="2986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Circe" panose="020B0502020203020203" pitchFamily="34" charset="-52"/>
              </a:rPr>
              <a:t>ХАРАКТЕРНАЯ ТОЧКА ГРАНИЦЫ ЗУ ОПРЕДЕЛЕНА ПО ОФП</a:t>
            </a:r>
          </a:p>
        </p:txBody>
      </p:sp>
      <p:sp>
        <p:nvSpPr>
          <p:cNvPr id="14" name="Блок-схема: процесс 13">
            <a:extLst>
              <a:ext uri="{FF2B5EF4-FFF2-40B4-BE49-F238E27FC236}">
                <a16:creationId xmlns:a16="http://schemas.microsoft.com/office/drawing/2014/main" id="{BCC58A50-0046-2E37-9845-E8DFCE6F7638}"/>
              </a:ext>
            </a:extLst>
          </p:cNvPr>
          <p:cNvSpPr/>
          <p:nvPr/>
        </p:nvSpPr>
        <p:spPr>
          <a:xfrm>
            <a:off x="8040732" y="2108818"/>
            <a:ext cx="142874" cy="144181"/>
          </a:xfrm>
          <a:prstGeom prst="flowChartProces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процесс 14">
            <a:extLst>
              <a:ext uri="{FF2B5EF4-FFF2-40B4-BE49-F238E27FC236}">
                <a16:creationId xmlns:a16="http://schemas.microsoft.com/office/drawing/2014/main" id="{A1DB40ED-7506-8D7E-AA5A-CE30A60CC13F}"/>
              </a:ext>
            </a:extLst>
          </p:cNvPr>
          <p:cNvSpPr/>
          <p:nvPr/>
        </p:nvSpPr>
        <p:spPr>
          <a:xfrm>
            <a:off x="8040732" y="2836591"/>
            <a:ext cx="142874" cy="144181"/>
          </a:xfrm>
          <a:prstGeom prst="flowChartProcess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13EFD3-4382-66E5-D3BD-9ECA6E8E577A}"/>
              </a:ext>
            </a:extLst>
          </p:cNvPr>
          <p:cNvSpPr txBox="1"/>
          <p:nvPr/>
        </p:nvSpPr>
        <p:spPr>
          <a:xfrm>
            <a:off x="8193990" y="2739366"/>
            <a:ext cx="2986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Circe" panose="020B0502020203020203" pitchFamily="34" charset="-52"/>
              </a:rPr>
              <a:t>ХАРАКТЕРНАЯ ТОЧКА ГРАНИЦЫ ЗУ ОПРЕДЕЛЕНА ПО СТЕРЕОМОДЕЛИ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5FB401-F736-B29B-6FF3-57F6317A8424}"/>
              </a:ext>
            </a:extLst>
          </p:cNvPr>
          <p:cNvSpPr txBox="1"/>
          <p:nvPr/>
        </p:nvSpPr>
        <p:spPr>
          <a:xfrm>
            <a:off x="7754363" y="3339636"/>
            <a:ext cx="3987262" cy="1200329"/>
          </a:xfrm>
          <a:prstGeom prst="rect">
            <a:avLst/>
          </a:prstGeom>
          <a:noFill/>
        </p:spPr>
        <p:txBody>
          <a:bodyPr wrap="square" lIns="540000" rtlCol="0">
            <a:spAutoFit/>
          </a:bodyPr>
          <a:lstStyle/>
          <a:p>
            <a:r>
              <a:rPr lang="ru-RU" sz="1200" kern="1200" dirty="0">
                <a:solidFill>
                  <a:schemeClr val="bg1"/>
                </a:solidFill>
                <a:latin typeface="Circe" panose="020B0502020203020203" pitchFamily="34" charset="-52"/>
                <a:ea typeface="+mn-ea"/>
                <a:cs typeface="+mn-cs"/>
              </a:rPr>
              <a:t>ОШИБКИ</a:t>
            </a:r>
            <a:r>
              <a:rPr lang="en-US" sz="1200" kern="1200" dirty="0">
                <a:solidFill>
                  <a:schemeClr val="bg1"/>
                </a:solidFill>
                <a:latin typeface="Circe" panose="020B0502020203020203" pitchFamily="34" charset="-52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bg1"/>
                </a:solidFill>
                <a:latin typeface="Circe" panose="020B0502020203020203" pitchFamily="34" charset="-52"/>
                <a:ea typeface="+mn-ea"/>
                <a:cs typeface="+mn-cs"/>
              </a:rPr>
              <a:t>ОПРЕДЕЛЕНИЯ</a:t>
            </a:r>
            <a:r>
              <a:rPr lang="en-US" sz="1200" kern="1200" dirty="0">
                <a:solidFill>
                  <a:schemeClr val="bg1"/>
                </a:solidFill>
                <a:latin typeface="Circe" panose="020B0502020203020203" pitchFamily="34" charset="-52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bg1"/>
                </a:solidFill>
                <a:latin typeface="Circe" panose="020B0502020203020203" pitchFamily="34" charset="-52"/>
                <a:ea typeface="+mn-ea"/>
                <a:cs typeface="+mn-cs"/>
              </a:rPr>
              <a:t>МЕСТОПОЛОЖЕНИЯ </a:t>
            </a:r>
            <a:br>
              <a:rPr lang="en-US" sz="1200" kern="1200" dirty="0">
                <a:solidFill>
                  <a:schemeClr val="bg1"/>
                </a:solidFill>
                <a:latin typeface="Circe" panose="020B0502020203020203" pitchFamily="34" charset="-52"/>
                <a:ea typeface="+mn-ea"/>
                <a:cs typeface="+mn-cs"/>
              </a:rPr>
            </a:br>
            <a:r>
              <a:rPr lang="ru-RU" sz="1200" kern="1200" dirty="0">
                <a:solidFill>
                  <a:schemeClr val="bg1"/>
                </a:solidFill>
                <a:latin typeface="Circe" panose="020B0502020203020203" pitchFamily="34" charset="-52"/>
                <a:ea typeface="+mn-ea"/>
                <a:cs typeface="+mn-cs"/>
              </a:rPr>
              <a:t>ХАРАКТЕРНЫХ ТОЧЕК ОБЪЕКТОВ СВЯЗАНЫ </a:t>
            </a:r>
            <a:br>
              <a:rPr lang="en-US" sz="1200" kern="1200" dirty="0">
                <a:solidFill>
                  <a:schemeClr val="bg1"/>
                </a:solidFill>
                <a:latin typeface="Circe" panose="020B0502020203020203" pitchFamily="34" charset="-52"/>
                <a:ea typeface="+mn-ea"/>
                <a:cs typeface="+mn-cs"/>
              </a:rPr>
            </a:br>
            <a:r>
              <a:rPr lang="ru-RU" sz="1200" kern="1200" dirty="0">
                <a:solidFill>
                  <a:schemeClr val="bg1"/>
                </a:solidFill>
                <a:latin typeface="Circe" panose="020B0502020203020203" pitchFamily="34" charset="-52"/>
                <a:ea typeface="+mn-ea"/>
                <a:cs typeface="+mn-cs"/>
              </a:rPr>
              <a:t>С ПЕРСПЕКТИВНЫМИ ИСКАЖЕНИЯМИ </a:t>
            </a:r>
            <a:br>
              <a:rPr lang="en-US" sz="1200" kern="1200" dirty="0">
                <a:solidFill>
                  <a:schemeClr val="bg1"/>
                </a:solidFill>
                <a:latin typeface="Circe" panose="020B0502020203020203" pitchFamily="34" charset="-52"/>
                <a:ea typeface="+mn-ea"/>
                <a:cs typeface="+mn-cs"/>
              </a:rPr>
            </a:br>
            <a:r>
              <a:rPr lang="ru-RU" sz="1200" kern="1200" dirty="0">
                <a:solidFill>
                  <a:schemeClr val="bg1"/>
                </a:solidFill>
                <a:latin typeface="Circe" panose="020B0502020203020203" pitchFamily="34" charset="-52"/>
                <a:ea typeface="+mn-ea"/>
                <a:cs typeface="+mn-cs"/>
              </a:rPr>
              <a:t>И НЕПРАВИЛЬНЫМ ДЕШИФРИРОВАНИЕМ</a:t>
            </a:r>
          </a:p>
          <a:p>
            <a:endParaRPr lang="ru-RU" sz="1200" kern="1200" dirty="0">
              <a:solidFill>
                <a:schemeClr val="bg1"/>
              </a:solidFill>
              <a:latin typeface="Circe" panose="020B0502020203020203" pitchFamily="34" charset="-52"/>
              <a:ea typeface="+mn-ea"/>
              <a:cs typeface="+mn-cs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E261BD1-33DE-4DD1-A478-9A672CA1DC54}"/>
              </a:ext>
            </a:extLst>
          </p:cNvPr>
          <p:cNvSpPr/>
          <p:nvPr/>
        </p:nvSpPr>
        <p:spPr>
          <a:xfrm>
            <a:off x="7761187" y="4912477"/>
            <a:ext cx="3969226" cy="11298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2E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>
              <a:lnSpc>
                <a:spcPct val="150000"/>
              </a:lnSpc>
            </a:pPr>
            <a:r>
              <a:rPr lang="ru-RU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" panose="020B0502020203020203" pitchFamily="34" charset="-52"/>
              </a:rPr>
              <a:t>ПРИ </a:t>
            </a:r>
            <a:r>
              <a:rPr lang="en-U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" panose="020B0502020203020203" pitchFamily="34" charset="-52"/>
              </a:rPr>
              <a:t>dS</a:t>
            </a:r>
            <a:r>
              <a:rPr lang="ru-RU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" panose="020B0502020203020203" pitchFamily="34" charset="-52"/>
              </a:rPr>
              <a:t> = 0,1 м</a:t>
            </a:r>
            <a:r>
              <a:rPr lang="en-U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" panose="020B0502020203020203" pitchFamily="34" charset="-52"/>
              </a:rPr>
              <a:t> </a:t>
            </a:r>
            <a:br>
              <a:rPr lang="ru-RU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" panose="020B0502020203020203" pitchFamily="34" charset="-52"/>
              </a:rPr>
            </a:br>
            <a:r>
              <a:rPr lang="ru-RU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" panose="020B0502020203020203" pitchFamily="34" charset="-52"/>
              </a:rPr>
              <a:t>(СОГЛАСНО  ПРИКАЗА РОСРЕЕСТРА № П/0393)</a:t>
            </a:r>
            <a:br>
              <a:rPr lang="ru-RU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" panose="020B0502020203020203" pitchFamily="34" charset="-52"/>
              </a:rPr>
            </a:br>
            <a:r>
              <a:rPr lang="en-U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" panose="020B0502020203020203" pitchFamily="34" charset="-52"/>
              </a:rPr>
              <a:t>dS</a:t>
            </a:r>
            <a:r>
              <a:rPr lang="ru-RU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" panose="020B0502020203020203" pitchFamily="34" charset="-52"/>
              </a:rPr>
              <a:t> ФАКТ = 1,2 м</a:t>
            </a:r>
          </a:p>
        </p:txBody>
      </p:sp>
      <p:sp>
        <p:nvSpPr>
          <p:cNvPr id="19" name="Надпись 2">
            <a:extLst>
              <a:ext uri="{FF2B5EF4-FFF2-40B4-BE49-F238E27FC236}">
                <a16:creationId xmlns:a16="http://schemas.microsoft.com/office/drawing/2014/main" id="{F7B1AA94-F12F-4269-A06C-CC1740F29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0562" y="3169352"/>
            <a:ext cx="1369325" cy="519296"/>
          </a:xfrm>
          <a:prstGeom prst="rect">
            <a:avLst/>
          </a:prstGeom>
          <a:solidFill>
            <a:srgbClr val="EEEEEE"/>
          </a:solidFill>
          <a:ln w="31750" cmpd="dbl">
            <a:solidFill>
              <a:srgbClr val="FF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b="1" dirty="0">
                <a:solidFill>
                  <a:srgbClr val="FF0000"/>
                </a:solidFill>
                <a:effectLst/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dS</a:t>
            </a:r>
            <a:r>
              <a:rPr lang="ru-RU" sz="1400" b="1" dirty="0">
                <a:solidFill>
                  <a:srgbClr val="FF0000"/>
                </a:solidFill>
                <a:effectLst/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 факт </a:t>
            </a:r>
            <a:r>
              <a:rPr lang="en-US" sz="1400" b="1" dirty="0">
                <a:solidFill>
                  <a:srgbClr val="FF0000"/>
                </a:solidFill>
                <a:effectLst/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ru-RU" sz="1400" b="1" dirty="0">
                <a:solidFill>
                  <a:srgbClr val="FF0000"/>
                </a:solidFill>
                <a:effectLst/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en-US" sz="1400" b="1" dirty="0">
                <a:solidFill>
                  <a:srgbClr val="FF0000"/>
                </a:solidFill>
                <a:effectLst/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1400" b="1" dirty="0">
                <a:solidFill>
                  <a:srgbClr val="FF0000"/>
                </a:solidFill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1400" b="1" dirty="0">
                <a:solidFill>
                  <a:srgbClr val="FF0000"/>
                </a:solidFill>
                <a:effectLst/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 м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6183FA3-5643-4373-DEA2-A103E8991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248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3008A0-A29D-49AB-9C87-639C5E3B41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2926" y="331439"/>
            <a:ext cx="5514330" cy="94917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>
                <a:solidFill>
                  <a:schemeClr val="accent2"/>
                </a:solidFill>
                <a:latin typeface="Circe ExtraBold" panose="020B0802020203020203" pitchFamily="34" charset="-52"/>
              </a:rPr>
              <a:t>ОПРЕДЕЛЕНИЕ МЕСТОПОЛОЖЕНИЯ </a:t>
            </a:r>
            <a:br>
              <a:rPr lang="ru-RU" sz="2400" b="1" dirty="0">
                <a:solidFill>
                  <a:schemeClr val="accent2"/>
                </a:solidFill>
                <a:latin typeface="Circe ExtraBold" panose="020B0802020203020203" pitchFamily="34" charset="-52"/>
              </a:rPr>
            </a:br>
            <a:r>
              <a:rPr lang="ru-RU" sz="2400" b="1" dirty="0">
                <a:solidFill>
                  <a:schemeClr val="accent2"/>
                </a:solidFill>
                <a:latin typeface="Circe ExtraBold" panose="020B0802020203020203" pitchFamily="34" charset="-52"/>
              </a:rPr>
              <a:t>ХАРАКТЕРНЫХ ТОЧЕК КОНТУРА ЗДАНИЯ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0881009"/>
              </p:ext>
            </p:extLst>
          </p:nvPr>
        </p:nvGraphicFramePr>
        <p:xfrm>
          <a:off x="7918408" y="1674000"/>
          <a:ext cx="4273592" cy="472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3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724400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latin typeface="Circe Light" panose="020B0402020203020203" pitchFamily="34" charset="-52"/>
                        </a:rPr>
                        <a:t>КОНТУР ЗДАНИЯ ОШИБОЧНО ОПРЕДЕЛЕН ПО КРЫШЕ ПО ОРТОФОТОПЛАНУ МАСШТАБА 1:500</a:t>
                      </a:r>
                    </a:p>
                    <a:p>
                      <a:pPr algn="l"/>
                      <a:endParaRPr lang="ru-RU" sz="1200" dirty="0">
                        <a:latin typeface="Circe Light" panose="020B0402020203020203" pitchFamily="34" charset="-52"/>
                      </a:endParaRPr>
                    </a:p>
                    <a:p>
                      <a:pPr algn="l"/>
                      <a:endParaRPr lang="ru-RU" sz="1200" dirty="0">
                        <a:latin typeface="Circe Light" panose="020B0402020203020203" pitchFamily="34" charset="-52"/>
                      </a:endParaRPr>
                    </a:p>
                    <a:p>
                      <a:pPr algn="l"/>
                      <a:r>
                        <a:rPr lang="ru-RU" sz="1200" dirty="0">
                          <a:latin typeface="Circe Light" panose="020B0402020203020203" pitchFamily="34" charset="-52"/>
                        </a:rPr>
                        <a:t>КОНТУР ЗДАНИЯ ОПРЕДЕЛЕН ПО ОСНОВАНИЮ ПО СТЕРЕОМОДЕЛИ</a:t>
                      </a:r>
                    </a:p>
                  </a:txBody>
                  <a:tcPr marL="1440000" marR="360000" marT="360000" marB="36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1919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A69CE0B-B075-41D5-9F80-21CCB9D9A571}"/>
              </a:ext>
            </a:extLst>
          </p:cNvPr>
          <p:cNvCxnSpPr/>
          <p:nvPr/>
        </p:nvCxnSpPr>
        <p:spPr>
          <a:xfrm>
            <a:off x="8355884" y="3468636"/>
            <a:ext cx="847725" cy="0"/>
          </a:xfrm>
          <a:prstGeom prst="line">
            <a:avLst/>
          </a:prstGeom>
          <a:ln w="34925">
            <a:solidFill>
              <a:srgbClr val="E30A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FBB9C3B3-056A-4F7E-BF3D-7AA42F613F8B}"/>
              </a:ext>
            </a:extLst>
          </p:cNvPr>
          <p:cNvCxnSpPr/>
          <p:nvPr/>
        </p:nvCxnSpPr>
        <p:spPr>
          <a:xfrm>
            <a:off x="8355883" y="4412841"/>
            <a:ext cx="847725" cy="0"/>
          </a:xfrm>
          <a:prstGeom prst="line">
            <a:avLst/>
          </a:prstGeom>
          <a:ln w="34925">
            <a:solidFill>
              <a:srgbClr val="0603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A78B790-16CE-2E38-14DA-BCB2C9B1F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39" y="1674000"/>
            <a:ext cx="3667125" cy="47129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7F736B-4C1D-9A27-3762-3AFEA7315E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603" y="1674000"/>
            <a:ext cx="3592830" cy="4724400"/>
          </a:xfrm>
          <a:prstGeom prst="rect">
            <a:avLst/>
          </a:prstGeom>
        </p:spPr>
      </p:pic>
      <p:sp>
        <p:nvSpPr>
          <p:cNvPr id="8" name="Надпись 2">
            <a:extLst>
              <a:ext uri="{FF2B5EF4-FFF2-40B4-BE49-F238E27FC236}">
                <a16:creationId xmlns:a16="http://schemas.microsoft.com/office/drawing/2014/main" id="{8F8027EF-B0AF-A096-C400-358563230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4511" y="4934445"/>
            <a:ext cx="767080" cy="24955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dS=</a:t>
            </a: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м.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D24BBD-47A2-2469-20DA-DD7B0A1F3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365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B677B7-407B-4A37-9742-BF9308331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520" y="168703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1800" b="1" dirty="0"/>
              <a:t>                                                                                        </a:t>
            </a:r>
            <a:r>
              <a:rPr lang="ru-RU" sz="2700" b="1" dirty="0"/>
              <a:t>МУНИЦИПАЛЬНЫЙ КОНТРАКТ                   </a:t>
            </a:r>
            <a:br>
              <a:rPr lang="ru-RU" sz="2700" b="1" dirty="0"/>
            </a:br>
            <a:r>
              <a:rPr lang="ru-RU" sz="2700" b="1" dirty="0"/>
              <a:t>на проведение работ по созданию </a:t>
            </a:r>
            <a:r>
              <a:rPr lang="ru-RU" sz="2700" b="1" dirty="0">
                <a:solidFill>
                  <a:srgbClr val="FF0000"/>
                </a:solidFill>
              </a:rPr>
              <a:t>цифрового </a:t>
            </a:r>
            <a:r>
              <a:rPr lang="ru-RU" sz="2700" b="1" dirty="0" err="1">
                <a:solidFill>
                  <a:srgbClr val="FF0000"/>
                </a:solidFill>
              </a:rPr>
              <a:t>ортофотоплана</a:t>
            </a:r>
            <a:r>
              <a:rPr lang="ru-RU" sz="2700" b="1" dirty="0">
                <a:solidFill>
                  <a:srgbClr val="FF0000"/>
                </a:solidFill>
              </a:rPr>
              <a:t> </a:t>
            </a:r>
            <a:r>
              <a:rPr lang="ru-RU" sz="2700" b="1" dirty="0"/>
              <a:t>городского округа  с </a:t>
            </a:r>
            <a:r>
              <a:rPr lang="ru-RU" sz="2700" b="1" dirty="0">
                <a:solidFill>
                  <a:srgbClr val="FF0000"/>
                </a:solidFill>
              </a:rPr>
              <a:t>инвентаризацией земельных участков </a:t>
            </a:r>
            <a:r>
              <a:rPr lang="ru-RU" sz="2700" b="1" dirty="0"/>
              <a:t>по результатам аэрофотосъемки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BE5394-9708-4DF0-B0FD-49F0A8345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760" y="2540000"/>
            <a:ext cx="10515600" cy="4318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/>
              <a:t>                                                   </a:t>
            </a:r>
            <a:r>
              <a:rPr lang="ru-RU" sz="2400" b="1" dirty="0"/>
              <a:t>МУНИЦИПАЛЬНЫЙ КОНТРАКТ</a:t>
            </a:r>
          </a:p>
          <a:p>
            <a:pPr marL="0" indent="0">
              <a:buNone/>
            </a:pPr>
            <a:r>
              <a:rPr lang="ru-RU" sz="2400" dirty="0"/>
              <a:t>на создание </a:t>
            </a:r>
            <a:r>
              <a:rPr lang="ru-RU" sz="2400" b="1" dirty="0">
                <a:solidFill>
                  <a:srgbClr val="FF0000"/>
                </a:solidFill>
              </a:rPr>
              <a:t>цифрового </a:t>
            </a:r>
            <a:r>
              <a:rPr lang="ru-RU" sz="2400" b="1" dirty="0" err="1">
                <a:solidFill>
                  <a:srgbClr val="FF0000"/>
                </a:solidFill>
              </a:rPr>
              <a:t>ортофотоплана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dirty="0"/>
              <a:t>и трехмерной модели городского округа по результатам аэрофотосъемки с точностью масштаба 1:500.</a:t>
            </a:r>
          </a:p>
          <a:p>
            <a:pPr marL="0" indent="0">
              <a:buNone/>
            </a:pPr>
            <a:r>
              <a:rPr lang="ru-RU" sz="2400" dirty="0"/>
              <a:t> Цель - обеспечение информационных систем администрации города базовыми сведениями о местности</a:t>
            </a:r>
            <a:r>
              <a:rPr lang="ru-RU" sz="2400" dirty="0">
                <a:solidFill>
                  <a:srgbClr val="FF0000"/>
                </a:solidFill>
              </a:rPr>
              <a:t>, </a:t>
            </a:r>
            <a:r>
              <a:rPr lang="ru-RU" sz="2400" b="1" dirty="0">
                <a:solidFill>
                  <a:srgbClr val="FF0000"/>
                </a:solidFill>
              </a:rPr>
              <a:t>использования их при разработке проектов планировки и межевания, проведения комплексных кадастровых работ, </a:t>
            </a:r>
            <a:r>
              <a:rPr lang="ru-RU" sz="2400" dirty="0"/>
              <a:t>актуализации отдельных пространственных аспектов дежурного плана масштаба 1:500. 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86DCA61-8C6F-014B-03C0-5610A9185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12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F499D0-7230-6790-64DF-308A10E04F86}"/>
              </a:ext>
            </a:extLst>
          </p:cNvPr>
          <p:cNvSpPr txBox="1"/>
          <p:nvPr/>
        </p:nvSpPr>
        <p:spPr>
          <a:xfrm>
            <a:off x="1087120" y="511034"/>
            <a:ext cx="67665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u="sng" dirty="0">
                <a:solidFill>
                  <a:schemeClr val="accent2"/>
                </a:solidFill>
              </a:rPr>
              <a:t>Примеры муниципальных  </a:t>
            </a:r>
            <a:r>
              <a:rPr lang="ru-RU" sz="2800" b="1" u="sng" dirty="0" err="1">
                <a:solidFill>
                  <a:schemeClr val="accent2"/>
                </a:solidFill>
              </a:rPr>
              <a:t>конктрактов</a:t>
            </a:r>
            <a:r>
              <a:rPr lang="ru-RU" sz="2800" b="1" u="sng" dirty="0">
                <a:solidFill>
                  <a:schemeClr val="accent2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510878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B03502-8010-4C00-A0C1-3BD572307C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DC38EAB-D923-44E5-98D6-249908604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E4350-8F95-4C80-82B5-B9587397149B}" type="slidenum">
              <a:rPr lang="ru-RU" smtClean="0"/>
              <a:t>13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267E79-60F6-4ABA-B34D-4808D2E39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35" y="1671270"/>
            <a:ext cx="8733995" cy="50233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FF19BF-BE63-4D6C-9D82-D64A831CCC5C}"/>
              </a:ext>
            </a:extLst>
          </p:cNvPr>
          <p:cNvSpPr txBox="1"/>
          <p:nvPr/>
        </p:nvSpPr>
        <p:spPr>
          <a:xfrm>
            <a:off x="556543" y="145025"/>
            <a:ext cx="7550144" cy="9491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>
                <a:solidFill>
                  <a:schemeClr val="accent2"/>
                </a:solidFill>
                <a:latin typeface="Circe ExtraBold" panose="020B0802020203020203" pitchFamily="34" charset="-52"/>
              </a:rPr>
              <a:t>                                           СТРАТЕГИЯ </a:t>
            </a:r>
            <a:br>
              <a:rPr lang="ru-RU" sz="2400" b="1" dirty="0">
                <a:solidFill>
                  <a:schemeClr val="accent2"/>
                </a:solidFill>
                <a:latin typeface="Circe ExtraBold" panose="020B0802020203020203" pitchFamily="34" charset="-52"/>
              </a:rPr>
            </a:br>
            <a:r>
              <a:rPr lang="ru-RU" sz="2400" b="1" dirty="0">
                <a:solidFill>
                  <a:schemeClr val="accent2"/>
                </a:solidFill>
                <a:latin typeface="Circe ExtraBold" panose="020B0802020203020203" pitchFamily="34" charset="-52"/>
              </a:rPr>
              <a:t>                 «АГРЕССИВНОЕ РАЗВИТИЕ ИНФРАСТРУКТУРЫ»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5A3049-1FB6-4DE3-A6E6-75AF003EDDB1}"/>
              </a:ext>
            </a:extLst>
          </p:cNvPr>
          <p:cNvSpPr txBox="1"/>
          <p:nvPr/>
        </p:nvSpPr>
        <p:spPr>
          <a:xfrm>
            <a:off x="556543" y="1105333"/>
            <a:ext cx="7145033" cy="4025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b="1" dirty="0">
                <a:latin typeface="Circe Extra"/>
              </a:rPr>
              <a:t>ЗАМЕСТИТЕЛЬ ПРЕДСЕДАТЕЛЯ ПРАВИТЕЛЬСТВА РФ М.Ш. ХУСНУЛЛИН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6E2AD70-0768-45E0-9343-9B70C15CEDF0}"/>
              </a:ext>
            </a:extLst>
          </p:cNvPr>
          <p:cNvSpPr/>
          <p:nvPr/>
        </p:nvSpPr>
        <p:spPr>
          <a:xfrm>
            <a:off x="3861929" y="3868615"/>
            <a:ext cx="2052000" cy="3516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FAE051C-F50E-412E-A526-8131DC454B7F}"/>
              </a:ext>
            </a:extLst>
          </p:cNvPr>
          <p:cNvSpPr/>
          <p:nvPr/>
        </p:nvSpPr>
        <p:spPr>
          <a:xfrm>
            <a:off x="6407724" y="5169023"/>
            <a:ext cx="2052000" cy="3051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3288515-5E61-4CDC-BDA2-4A45036134EA}"/>
              </a:ext>
            </a:extLst>
          </p:cNvPr>
          <p:cNvSpPr/>
          <p:nvPr/>
        </p:nvSpPr>
        <p:spPr>
          <a:xfrm>
            <a:off x="6407724" y="5721026"/>
            <a:ext cx="2052000" cy="3651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Восклицательный знак">
            <a:extLst>
              <a:ext uri="{FF2B5EF4-FFF2-40B4-BE49-F238E27FC236}">
                <a16:creationId xmlns:a16="http://schemas.microsoft.com/office/drawing/2014/main" id="{36E4E132-2C70-48AF-BD81-C0E57A45DE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50525" y="3815861"/>
            <a:ext cx="457199" cy="457199"/>
          </a:xfrm>
          <a:prstGeom prst="rect">
            <a:avLst/>
          </a:prstGeom>
        </p:spPr>
      </p:pic>
      <p:pic>
        <p:nvPicPr>
          <p:cNvPr id="13" name="Рисунок 12" descr="Восклицательный знак">
            <a:extLst>
              <a:ext uri="{FF2B5EF4-FFF2-40B4-BE49-F238E27FC236}">
                <a16:creationId xmlns:a16="http://schemas.microsoft.com/office/drawing/2014/main" id="{C97DA638-2701-4CBB-950E-D9759D49B1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59724" y="5092975"/>
            <a:ext cx="457199" cy="457199"/>
          </a:xfrm>
          <a:prstGeom prst="rect">
            <a:avLst/>
          </a:prstGeom>
        </p:spPr>
      </p:pic>
      <p:pic>
        <p:nvPicPr>
          <p:cNvPr id="14" name="Рисунок 13" descr="Восклицательный знак">
            <a:extLst>
              <a:ext uri="{FF2B5EF4-FFF2-40B4-BE49-F238E27FC236}">
                <a16:creationId xmlns:a16="http://schemas.microsoft.com/office/drawing/2014/main" id="{77AEE2F2-0FD0-498F-A459-C166C1C4BA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59724" y="5674988"/>
            <a:ext cx="457199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0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7DAF67F-74CD-4D6B-AA90-3DB1C59C2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E4350-8F95-4C80-82B5-B9587397149B}" type="slidenum">
              <a:rPr lang="ru-RU" smtClean="0"/>
              <a:t>14</a:t>
            </a:fld>
            <a:endParaRPr lang="ru-RU"/>
          </a:p>
        </p:txBody>
      </p:sp>
      <p:pic>
        <p:nvPicPr>
          <p:cNvPr id="4" name="Рисунок 3" descr="Изображение выглядит как текст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3816BF23-D7B7-4730-AEA0-30C23536E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1" y="0"/>
            <a:ext cx="10290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35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0A95C89-C2D5-EABD-0D74-24958EEE4C1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3138" y="-10160"/>
            <a:ext cx="12215458" cy="6878320"/>
            <a:chOff x="-3138" y="-10160"/>
            <a:chExt cx="12215458" cy="6878320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85695C76-0155-A74F-457F-D761673B35C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2" y="0"/>
              <a:ext cx="12192000" cy="6858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0C08B7A5-7F6F-DB9E-8F0A-21916072851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138" y="0"/>
              <a:ext cx="1158239" cy="685800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C87E2149-A6AC-C32E-A659-934B3858A20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054081" y="-10160"/>
              <a:ext cx="1158239" cy="6878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Трапеция 19">
              <a:extLst>
                <a:ext uri="{FF2B5EF4-FFF2-40B4-BE49-F238E27FC236}">
                  <a16:creationId xmlns:a16="http://schemas.microsoft.com/office/drawing/2014/main" id="{DE3156CF-2475-5668-9D41-1F6535E103F0}"/>
                </a:ext>
              </a:extLst>
            </p:cNvPr>
            <p:cNvSpPr>
              <a:spLocks/>
            </p:cNvSpPr>
            <p:nvPr/>
          </p:nvSpPr>
          <p:spPr>
            <a:xfrm rot="5400000">
              <a:off x="4222841" y="-2942682"/>
              <a:ext cx="2835056" cy="9004900"/>
            </a:xfrm>
            <a:prstGeom prst="trapezoid">
              <a:avLst>
                <a:gd name="adj" fmla="val 13174"/>
              </a:avLst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Трапеция 21">
              <a:extLst>
                <a:ext uri="{FF2B5EF4-FFF2-40B4-BE49-F238E27FC236}">
                  <a16:creationId xmlns:a16="http://schemas.microsoft.com/office/drawing/2014/main" id="{E49CE025-EACE-A302-0E24-D593153B227E}"/>
                </a:ext>
              </a:extLst>
            </p:cNvPr>
            <p:cNvSpPr>
              <a:spLocks/>
            </p:cNvSpPr>
            <p:nvPr/>
          </p:nvSpPr>
          <p:spPr>
            <a:xfrm rot="16200000">
              <a:off x="4701152" y="344078"/>
              <a:ext cx="3738463" cy="9004900"/>
            </a:xfrm>
            <a:prstGeom prst="trapezoid">
              <a:avLst>
                <a:gd name="adj" fmla="val 94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4259089-E3DA-3B7E-76F1-945B6185CFCD}"/>
              </a:ext>
            </a:extLst>
          </p:cNvPr>
          <p:cNvSpPr txBox="1"/>
          <p:nvPr/>
        </p:nvSpPr>
        <p:spPr>
          <a:xfrm>
            <a:off x="2448560" y="3246090"/>
            <a:ext cx="8585199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50000"/>
              </a:lnSpc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Получение данных для создания облачной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3D-mesh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модели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Лазерное сканирование и аэрофотосъемка выполнялись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ВЛС </a:t>
            </a:r>
            <a:r>
              <a:rPr lang="en-US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GreenValley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LiAir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</a:t>
            </a:r>
            <a:r>
              <a:rPr lang="ru-RU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70 160точ на кв. м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(80 млн. точек) и фотокамерой 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Sony A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5100 (696 снимков, 24МП) с носителя 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DJI M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300 (скорость 7 м/с).</a:t>
            </a:r>
          </a:p>
          <a:p>
            <a:pPr algn="just"/>
            <a:r>
              <a:rPr lang="ru-RU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Параметры съемки: высота 130 м., ВЛС – перекрытие 70-80%, АФС - интервал съемки 2 секунды, перекрытие 80 на 70%, линейное разрешение 2,3 см на пикс.</a:t>
            </a:r>
            <a:endParaRPr lang="ru-RU" sz="2000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5BC02EF-1FB2-E31E-852B-72FD42EFC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561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5163D2-A874-D7B8-2DC8-2C41B261C57B}"/>
              </a:ext>
            </a:extLst>
          </p:cNvPr>
          <p:cNvSpPr/>
          <p:nvPr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рапеция 7">
            <a:extLst>
              <a:ext uri="{FF2B5EF4-FFF2-40B4-BE49-F238E27FC236}">
                <a16:creationId xmlns:a16="http://schemas.microsoft.com/office/drawing/2014/main" id="{E86B0C33-C3CA-4574-09EB-E60EF632BE21}"/>
              </a:ext>
            </a:extLst>
          </p:cNvPr>
          <p:cNvSpPr/>
          <p:nvPr/>
        </p:nvSpPr>
        <p:spPr>
          <a:xfrm>
            <a:off x="3048000" y="6333010"/>
            <a:ext cx="6096000" cy="535025"/>
          </a:xfrm>
          <a:prstGeom prst="trapezoid">
            <a:avLst>
              <a:gd name="adj" fmla="val 117727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Линейные объекты</a:t>
            </a:r>
          </a:p>
        </p:txBody>
      </p:sp>
      <p:sp>
        <p:nvSpPr>
          <p:cNvPr id="10" name="Трапеция 9">
            <a:extLst>
              <a:ext uri="{FF2B5EF4-FFF2-40B4-BE49-F238E27FC236}">
                <a16:creationId xmlns:a16="http://schemas.microsoft.com/office/drawing/2014/main" id="{A57A771D-9A22-EEC8-8EA7-90D3DD23029B}"/>
              </a:ext>
            </a:extLst>
          </p:cNvPr>
          <p:cNvSpPr/>
          <p:nvPr/>
        </p:nvSpPr>
        <p:spPr>
          <a:xfrm>
            <a:off x="1127669" y="-1"/>
            <a:ext cx="3840657" cy="369332"/>
          </a:xfrm>
          <a:prstGeom prst="trapezoid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</a:t>
            </a:r>
            <a:r>
              <a:rPr lang="ru-RU" sz="18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тереомодель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Трапеция 11">
            <a:extLst>
              <a:ext uri="{FF2B5EF4-FFF2-40B4-BE49-F238E27FC236}">
                <a16:creationId xmlns:a16="http://schemas.microsoft.com/office/drawing/2014/main" id="{A84243C4-BA18-55D7-6488-3B82E5773AA7}"/>
              </a:ext>
            </a:extLst>
          </p:cNvPr>
          <p:cNvSpPr/>
          <p:nvPr/>
        </p:nvSpPr>
        <p:spPr>
          <a:xfrm>
            <a:off x="7213791" y="0"/>
            <a:ext cx="3840657" cy="369332"/>
          </a:xfrm>
          <a:prstGeom prst="trapezoid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2">
                    <a:lumMod val="9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Облачная</a:t>
            </a:r>
            <a:r>
              <a:rPr lang="en-US" sz="1800" dirty="0">
                <a:solidFill>
                  <a:schemeClr val="bg2">
                    <a:lumMod val="9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3D-mesh </a:t>
            </a:r>
            <a:r>
              <a:rPr lang="ru-RU" sz="1800" dirty="0">
                <a:solidFill>
                  <a:schemeClr val="bg2">
                    <a:lumMod val="9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модель</a:t>
            </a:r>
            <a:endParaRPr lang="ru-RU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00E506-4E3A-8657-4567-D534B8CC55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798"/>
          <a:stretch/>
        </p:blipFill>
        <p:spPr>
          <a:xfrm>
            <a:off x="391311" y="369329"/>
            <a:ext cx="5377191" cy="473875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AE3271-8FD0-DFC7-D4F6-0AE64D797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959" y="369329"/>
            <a:ext cx="5382319" cy="4698781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C55F696-7AA7-C31F-9AAE-77C08FD40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799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5163D2-A874-D7B8-2DC8-2C41B261C57B}"/>
              </a:ext>
            </a:extLst>
          </p:cNvPr>
          <p:cNvSpPr/>
          <p:nvPr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380EB6-2BFC-D2BE-74B7-6765B9C7C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292" y="369331"/>
            <a:ext cx="4924108" cy="488577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EDB476-32FE-A00B-C668-B261C29DBF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00"/>
          <a:stretch/>
        </p:blipFill>
        <p:spPr>
          <a:xfrm>
            <a:off x="6658292" y="369330"/>
            <a:ext cx="4971416" cy="4885775"/>
          </a:xfrm>
          <a:prstGeom prst="rect">
            <a:avLst/>
          </a:prstGeom>
        </p:spPr>
      </p:pic>
      <p:sp>
        <p:nvSpPr>
          <p:cNvPr id="8" name="Трапеция 7">
            <a:extLst>
              <a:ext uri="{FF2B5EF4-FFF2-40B4-BE49-F238E27FC236}">
                <a16:creationId xmlns:a16="http://schemas.microsoft.com/office/drawing/2014/main" id="{E86B0C33-C3CA-4574-09EB-E60EF632BE21}"/>
              </a:ext>
            </a:extLst>
          </p:cNvPr>
          <p:cNvSpPr/>
          <p:nvPr/>
        </p:nvSpPr>
        <p:spPr>
          <a:xfrm>
            <a:off x="3048000" y="6333010"/>
            <a:ext cx="6096000" cy="535025"/>
          </a:xfrm>
          <a:prstGeom prst="trapezoid">
            <a:avLst>
              <a:gd name="adj" fmla="val 117727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Объекты капитального строительства</a:t>
            </a:r>
          </a:p>
        </p:txBody>
      </p:sp>
      <p:sp>
        <p:nvSpPr>
          <p:cNvPr id="10" name="Трапеция 9">
            <a:extLst>
              <a:ext uri="{FF2B5EF4-FFF2-40B4-BE49-F238E27FC236}">
                <a16:creationId xmlns:a16="http://schemas.microsoft.com/office/drawing/2014/main" id="{A57A771D-9A22-EEC8-8EA7-90D3DD23029B}"/>
              </a:ext>
            </a:extLst>
          </p:cNvPr>
          <p:cNvSpPr/>
          <p:nvPr/>
        </p:nvSpPr>
        <p:spPr>
          <a:xfrm>
            <a:off x="1127669" y="-1"/>
            <a:ext cx="3840657" cy="369332"/>
          </a:xfrm>
          <a:prstGeom prst="trapezoid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</a:t>
            </a:r>
            <a:r>
              <a:rPr lang="ru-RU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тереомодель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Трапеция 11">
            <a:extLst>
              <a:ext uri="{FF2B5EF4-FFF2-40B4-BE49-F238E27FC236}">
                <a16:creationId xmlns:a16="http://schemas.microsoft.com/office/drawing/2014/main" id="{A84243C4-BA18-55D7-6488-3B82E5773AA7}"/>
              </a:ext>
            </a:extLst>
          </p:cNvPr>
          <p:cNvSpPr/>
          <p:nvPr/>
        </p:nvSpPr>
        <p:spPr>
          <a:xfrm>
            <a:off x="7213791" y="0"/>
            <a:ext cx="3840657" cy="369332"/>
          </a:xfrm>
          <a:prstGeom prst="trapezoid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2">
                    <a:lumMod val="9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Облачная</a:t>
            </a:r>
            <a:r>
              <a:rPr lang="en-US" sz="1800" dirty="0">
                <a:solidFill>
                  <a:schemeClr val="bg2">
                    <a:lumMod val="9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3D-mesh </a:t>
            </a:r>
            <a:r>
              <a:rPr lang="ru-RU" sz="1800" dirty="0">
                <a:solidFill>
                  <a:schemeClr val="bg2">
                    <a:lumMod val="9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модель</a:t>
            </a:r>
            <a:endParaRPr lang="ru-RU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8C7454-D1B5-05E4-C468-84FB98C7C9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00"/>
          <a:stretch/>
        </p:blipFill>
        <p:spPr>
          <a:xfrm>
            <a:off x="6658292" y="369331"/>
            <a:ext cx="4971416" cy="4885775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EFEF1F-19CC-4EBC-C4C9-EBC47545C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666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5163D2-A874-D7B8-2DC8-2C41B261C57B}"/>
              </a:ext>
            </a:extLst>
          </p:cNvPr>
          <p:cNvSpPr/>
          <p:nvPr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рапеция 7">
            <a:extLst>
              <a:ext uri="{FF2B5EF4-FFF2-40B4-BE49-F238E27FC236}">
                <a16:creationId xmlns:a16="http://schemas.microsoft.com/office/drawing/2014/main" id="{E86B0C33-C3CA-4574-09EB-E60EF632BE21}"/>
              </a:ext>
            </a:extLst>
          </p:cNvPr>
          <p:cNvSpPr/>
          <p:nvPr/>
        </p:nvSpPr>
        <p:spPr>
          <a:xfrm>
            <a:off x="3048000" y="6333010"/>
            <a:ext cx="6096000" cy="535025"/>
          </a:xfrm>
          <a:prstGeom prst="trapezoid">
            <a:avLst>
              <a:gd name="adj" fmla="val 117727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Высотные объекты</a:t>
            </a:r>
          </a:p>
        </p:txBody>
      </p:sp>
      <p:sp>
        <p:nvSpPr>
          <p:cNvPr id="10" name="Трапеция 9">
            <a:extLst>
              <a:ext uri="{FF2B5EF4-FFF2-40B4-BE49-F238E27FC236}">
                <a16:creationId xmlns:a16="http://schemas.microsoft.com/office/drawing/2014/main" id="{A57A771D-9A22-EEC8-8EA7-90D3DD23029B}"/>
              </a:ext>
            </a:extLst>
          </p:cNvPr>
          <p:cNvSpPr/>
          <p:nvPr/>
        </p:nvSpPr>
        <p:spPr>
          <a:xfrm>
            <a:off x="1127669" y="-1"/>
            <a:ext cx="3840657" cy="369332"/>
          </a:xfrm>
          <a:prstGeom prst="trapezoid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</a:t>
            </a:r>
            <a:r>
              <a:rPr lang="ru-RU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тереомодель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Трапеция 11">
            <a:extLst>
              <a:ext uri="{FF2B5EF4-FFF2-40B4-BE49-F238E27FC236}">
                <a16:creationId xmlns:a16="http://schemas.microsoft.com/office/drawing/2014/main" id="{A84243C4-BA18-55D7-6488-3B82E5773AA7}"/>
              </a:ext>
            </a:extLst>
          </p:cNvPr>
          <p:cNvSpPr/>
          <p:nvPr/>
        </p:nvSpPr>
        <p:spPr>
          <a:xfrm>
            <a:off x="7213791" y="0"/>
            <a:ext cx="3840657" cy="369332"/>
          </a:xfrm>
          <a:prstGeom prst="trapezoid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2">
                    <a:lumMod val="9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Облачная</a:t>
            </a:r>
            <a:r>
              <a:rPr lang="en-US" sz="1800" dirty="0">
                <a:solidFill>
                  <a:schemeClr val="bg2">
                    <a:lumMod val="9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3D-mesh </a:t>
            </a:r>
            <a:r>
              <a:rPr lang="ru-RU" sz="1800" dirty="0">
                <a:solidFill>
                  <a:schemeClr val="bg2">
                    <a:lumMod val="9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модель</a:t>
            </a:r>
            <a:endParaRPr lang="ru-RU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BB95BE-7171-215E-F257-20C05A2B3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288" y="369331"/>
            <a:ext cx="5245424" cy="485504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DFCA97-A0FE-31EA-F7CB-E9E96728D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956" y="369331"/>
            <a:ext cx="4622326" cy="5428354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C4FC159-B70D-63BE-156A-9C12B97DF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165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43994F-BC4E-4440-A9D0-7020E6F58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solidFill>
                  <a:srgbClr val="F6791F"/>
                </a:solidFill>
              </a:rPr>
              <a:t>        </a:t>
            </a:r>
            <a:r>
              <a:rPr lang="ru-RU" sz="4800" b="1" dirty="0">
                <a:solidFill>
                  <a:srgbClr val="F6791F"/>
                </a:solidFill>
              </a:rPr>
              <a:t>Программа развития городов ООН.</a:t>
            </a:r>
            <a:r>
              <a:rPr lang="ru-RU" b="1" dirty="0"/>
              <a:t> 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41BC62-55B0-49F2-A7CF-E9D1EB408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924479"/>
            <a:ext cx="10515600" cy="4351338"/>
          </a:xfrm>
        </p:spPr>
        <p:txBody>
          <a:bodyPr/>
          <a:lstStyle/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pPr marL="0" indent="0">
              <a:buNone/>
            </a:pPr>
            <a:r>
              <a:rPr lang="en-US" sz="3600" b="1" dirty="0"/>
              <a:t>&lt;</a:t>
            </a:r>
            <a:r>
              <a:rPr lang="ru-RU" sz="3600" b="1" dirty="0"/>
              <a:t> Чтобы сделать города инклюзивными, безопасными, устойчивыми и устойчивыми, городские администрации должны принимать обоснованные решения на основе точных данных.</a:t>
            </a:r>
            <a:r>
              <a:rPr lang="ru-RU" sz="3600" dirty="0"/>
              <a:t> </a:t>
            </a:r>
            <a:r>
              <a:rPr lang="en-US" sz="3600" dirty="0"/>
              <a:t>&gt;</a:t>
            </a:r>
            <a:endParaRPr lang="ru-RU" sz="3600" dirty="0"/>
          </a:p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752A914-252F-4353-B902-0581C8763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4DF3-3C71-1B4B-BBEC-8EDE772C622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886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B03502-8010-4C00-A0C1-3BD572307C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C9E0374-CC2B-4459-A2BF-A4F6BC28526C}"/>
              </a:ext>
            </a:extLst>
          </p:cNvPr>
          <p:cNvSpPr/>
          <p:nvPr/>
        </p:nvSpPr>
        <p:spPr>
          <a:xfrm>
            <a:off x="1762838" y="288701"/>
            <a:ext cx="7858118" cy="574901"/>
          </a:xfrm>
          <a:prstGeom prst="rect">
            <a:avLst/>
          </a:prstGeom>
          <a:solidFill>
            <a:srgbClr val="EEEEEE"/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800" b="1" dirty="0">
                <a:solidFill>
                  <a:srgbClr val="FD6F00"/>
                </a:solidFill>
                <a:latin typeface="Circe ExtraBold" panose="020B0802020203020203" pitchFamily="34" charset="-52"/>
              </a:rPr>
              <a:t> ЧТО НЕОБХОДИМО ЦИФРОВОЙ ЭКОНОМИКЕ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0401C4-41E8-4728-B975-E88CA2E6B658}"/>
              </a:ext>
            </a:extLst>
          </p:cNvPr>
          <p:cNvSpPr txBox="1"/>
          <p:nvPr/>
        </p:nvSpPr>
        <p:spPr>
          <a:xfrm>
            <a:off x="0" y="1487601"/>
            <a:ext cx="12192000" cy="628184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lIns="720000" numCol="1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000" b="1" dirty="0">
              <a:latin typeface="Circe Extra"/>
            </a:endParaRPr>
          </a:p>
          <a:p>
            <a:pPr>
              <a:lnSpc>
                <a:spcPct val="150000"/>
              </a:lnSpc>
            </a:pPr>
            <a:endParaRPr lang="ru-RU" sz="2000" b="1" dirty="0">
              <a:latin typeface="Circe Extra"/>
            </a:endParaRPr>
          </a:p>
          <a:p>
            <a:pPr>
              <a:lnSpc>
                <a:spcPct val="150000"/>
              </a:lnSpc>
            </a:pPr>
            <a:r>
              <a:rPr lang="ru-RU" sz="3200" b="1" dirty="0">
                <a:latin typeface="Circe Extra"/>
              </a:rPr>
              <a:t>ПРОСТРАНСТВЕННАЯ ФОРМА  ДАННЫХ О  ТЕРРИТОРИИ,                 СООТВЕТСТВУЮЩАЯ  ЖЕСТКИМ ТРЕБОВАНИЯМ ПОТРЕБИТЕЛЕЙ, </a:t>
            </a:r>
            <a:br>
              <a:rPr lang="en-US" sz="3200" b="1" dirty="0">
                <a:latin typeface="Circe Extra"/>
              </a:rPr>
            </a:br>
            <a:r>
              <a:rPr lang="ru-RU" sz="3200" b="1" dirty="0">
                <a:latin typeface="Circe Extra"/>
              </a:rPr>
              <a:t>ПРОДИКТОВАННЫМ ЗАКОНОДАТЕЛЬСТВОМ И ЖИЗНЬЮ.</a:t>
            </a:r>
          </a:p>
          <a:p>
            <a:pPr>
              <a:lnSpc>
                <a:spcPct val="150000"/>
              </a:lnSpc>
            </a:pPr>
            <a:endParaRPr lang="ru-RU" sz="2000" b="1" dirty="0">
              <a:latin typeface="Circe Extra"/>
            </a:endParaRPr>
          </a:p>
          <a:p>
            <a:pPr>
              <a:lnSpc>
                <a:spcPct val="150000"/>
              </a:lnSpc>
            </a:pPr>
            <a:endParaRPr lang="ru-RU" sz="2000" b="1" dirty="0">
              <a:latin typeface="Circe Extra"/>
            </a:endParaRPr>
          </a:p>
          <a:p>
            <a:r>
              <a:rPr lang="en-US" sz="3600" b="1" dirty="0">
                <a:solidFill>
                  <a:srgbClr val="FF0000"/>
                </a:solidFill>
              </a:rPr>
              <a:t>            </a:t>
            </a:r>
            <a:endParaRPr lang="ru-RU" sz="2800" dirty="0"/>
          </a:p>
          <a:p>
            <a:pPr>
              <a:lnSpc>
                <a:spcPct val="150000"/>
              </a:lnSpc>
            </a:pPr>
            <a:endParaRPr lang="ru-RU" sz="2000" b="1" dirty="0">
              <a:latin typeface="Circe Extra"/>
            </a:endParaRPr>
          </a:p>
          <a:p>
            <a:pPr>
              <a:lnSpc>
                <a:spcPct val="150000"/>
              </a:lnSpc>
            </a:pPr>
            <a:endParaRPr lang="ru-RU" sz="1200" b="1" dirty="0">
              <a:latin typeface="Circe Extra"/>
            </a:endParaRPr>
          </a:p>
          <a:p>
            <a:pPr>
              <a:lnSpc>
                <a:spcPct val="150000"/>
              </a:lnSpc>
            </a:pPr>
            <a:endParaRPr lang="ru-RU" sz="2000" b="1" dirty="0">
              <a:latin typeface="Circe Extra"/>
            </a:endParaRPr>
          </a:p>
          <a:p>
            <a:pPr>
              <a:lnSpc>
                <a:spcPct val="150000"/>
              </a:lnSpc>
            </a:pPr>
            <a:endParaRPr lang="ru-RU" b="1" dirty="0">
              <a:latin typeface="Circe Extra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F78D02C-C04A-78E8-198D-EA7C0143B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791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33E769-42F3-4C04-9A14-359C3E11E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072" y="593889"/>
            <a:ext cx="10863606" cy="1351323"/>
          </a:xfrm>
        </p:spPr>
        <p:txBody>
          <a:bodyPr>
            <a:normAutofit/>
          </a:bodyPr>
          <a:lstStyle/>
          <a:p>
            <a:r>
              <a:rPr lang="ru-RU" sz="2800" b="1" dirty="0"/>
              <a:t>                                             </a:t>
            </a:r>
            <a:r>
              <a:rPr lang="ru-RU" sz="2800" b="1" dirty="0">
                <a:solidFill>
                  <a:srgbClr val="F6791F"/>
                </a:solidFill>
              </a:rPr>
              <a:t>ПРОБЛЕМЫ </a:t>
            </a:r>
            <a:br>
              <a:rPr lang="ru-RU" sz="2800" b="1" dirty="0">
                <a:solidFill>
                  <a:srgbClr val="F6791F"/>
                </a:solidFill>
              </a:rPr>
            </a:br>
            <a:r>
              <a:rPr lang="ru-RU" sz="2800" b="1" dirty="0">
                <a:solidFill>
                  <a:srgbClr val="F6791F"/>
                </a:solidFill>
              </a:rPr>
              <a:t>               Создание и использование </a:t>
            </a:r>
            <a:r>
              <a:rPr lang="ru-RU" sz="2800" b="1" dirty="0" err="1">
                <a:solidFill>
                  <a:srgbClr val="F6791F"/>
                </a:solidFill>
              </a:rPr>
              <a:t>геопространственных</a:t>
            </a:r>
            <a:r>
              <a:rPr lang="ru-RU" sz="2800" b="1" dirty="0">
                <a:solidFill>
                  <a:srgbClr val="F6791F"/>
                </a:solidFill>
              </a:rPr>
              <a:t> данных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D73F11-86A8-4BE8-A598-AFDA90A55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b="1" dirty="0"/>
              <a:t> Что имеем?</a:t>
            </a:r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r>
              <a:rPr lang="ru-RU" sz="2000" b="1" dirty="0"/>
              <a:t>АППАРАТНО-ПРОГРАММНОЕ обеспечение:</a:t>
            </a:r>
          </a:p>
          <a:p>
            <a:pPr marL="0" indent="0">
              <a:buNone/>
            </a:pPr>
            <a:r>
              <a:rPr lang="ru-RU" sz="1800" b="1" dirty="0"/>
              <a:t>- БПЛА;</a:t>
            </a:r>
          </a:p>
          <a:p>
            <a:pPr marL="0" indent="0">
              <a:buNone/>
            </a:pPr>
            <a:r>
              <a:rPr lang="ru-RU" sz="1800" b="1" dirty="0"/>
              <a:t>- ПРОГРАММНОЕ ОБЕСПЕЧЕНИЕ: ФОТОМОД , </a:t>
            </a:r>
            <a:r>
              <a:rPr lang="en-US" sz="1800" b="1" dirty="0"/>
              <a:t>AGISOFT </a:t>
            </a:r>
            <a:r>
              <a:rPr lang="ru-RU" sz="1800" b="1" dirty="0"/>
              <a:t>, КРЕДО , ПАНОРАМА;</a:t>
            </a:r>
          </a:p>
          <a:p>
            <a:pPr>
              <a:buFontTx/>
              <a:buChar char="-"/>
            </a:pPr>
            <a:r>
              <a:rPr lang="ru-RU" sz="1800" b="1" dirty="0"/>
              <a:t>СТЕРЕОМОНИТОРЫ.</a:t>
            </a:r>
          </a:p>
          <a:p>
            <a:pPr marL="0" indent="0">
              <a:buNone/>
            </a:pPr>
            <a:endParaRPr lang="ru-RU" sz="2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2600" b="1" dirty="0">
                <a:solidFill>
                  <a:srgbClr val="FF0000"/>
                </a:solidFill>
              </a:rPr>
              <a:t>  Что сдерживает? 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FF0000"/>
                </a:solidFill>
              </a:rPr>
              <a:t>Нет </a:t>
            </a:r>
            <a:r>
              <a:rPr lang="ru-RU" sz="2400" b="1" dirty="0" err="1">
                <a:solidFill>
                  <a:srgbClr val="FF0000"/>
                </a:solidFill>
              </a:rPr>
              <a:t>проффесиональной</a:t>
            </a:r>
            <a:r>
              <a:rPr lang="ru-RU" sz="2400" b="1" dirty="0">
                <a:solidFill>
                  <a:srgbClr val="FF0000"/>
                </a:solidFill>
              </a:rPr>
              <a:t> экспертизы продуктов, предлагаемых цифровой экономике.</a:t>
            </a:r>
          </a:p>
          <a:p>
            <a:pPr marL="0" indent="0">
              <a:buNone/>
            </a:pPr>
            <a:r>
              <a:rPr lang="ru-RU" sz="2600" b="1" dirty="0">
                <a:solidFill>
                  <a:srgbClr val="FF0000"/>
                </a:solidFill>
              </a:rPr>
              <a:t>Заказчики и исполнители практически не знакомы с требованиями ГОСТов.</a:t>
            </a:r>
          </a:p>
          <a:p>
            <a:pPr marL="0" indent="0">
              <a:buNone/>
            </a:pPr>
            <a:r>
              <a:rPr lang="ru-RU" sz="2600" b="1" dirty="0">
                <a:solidFill>
                  <a:srgbClr val="FF0000"/>
                </a:solidFill>
              </a:rPr>
              <a:t>Низкая квалификация исполнителей фотограмметрических работ.</a:t>
            </a:r>
          </a:p>
          <a:p>
            <a:pPr marL="0" indent="0">
              <a:buNone/>
            </a:pPr>
            <a:r>
              <a:rPr lang="ru-RU" sz="2600" b="1" dirty="0">
                <a:solidFill>
                  <a:srgbClr val="FF0000"/>
                </a:solidFill>
              </a:rPr>
              <a:t>Не хватает специальных знаний потребителю</a:t>
            </a:r>
            <a:r>
              <a:rPr lang="ru-RU" sz="1800" b="1" dirty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6FAF3F6-98D2-489E-A3E6-AB06C31FC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4DF3-3C71-1B4B-BBEC-8EDE772C622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359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C79FD7-0FF8-4999-A36F-FCC02B231A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1789" y="339938"/>
            <a:ext cx="9216272" cy="1149497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2"/>
                </a:solidFill>
              </a:rPr>
              <a:t>ЧТО ДЕЛАТЬ ?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83B8337-2339-40A6-BBFF-B6A13BF57E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2365" y="2095264"/>
            <a:ext cx="9348248" cy="3096132"/>
          </a:xfrm>
        </p:spPr>
        <p:txBody>
          <a:bodyPr>
            <a:normAutofit fontScale="55000" lnSpcReduction="2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sz="4800" b="1" dirty="0">
                <a:solidFill>
                  <a:srgbClr val="FF0000"/>
                </a:solidFill>
              </a:rPr>
              <a:t>СОЗДАВАТЬ ПРОФЕССИОНАЛЬНЫЕ РЕГИОНАЛЬНЫЕ              ЦЕНТРЫ КОМПЕТЕНЦИИ</a:t>
            </a:r>
          </a:p>
          <a:p>
            <a:endParaRPr lang="en-US" sz="4800" b="1" dirty="0">
              <a:solidFill>
                <a:srgbClr val="FF0000"/>
              </a:solidFill>
            </a:endParaRPr>
          </a:p>
          <a:p>
            <a:r>
              <a:rPr lang="ru-RU" sz="4500" b="1" dirty="0">
                <a:solidFill>
                  <a:srgbClr val="FF0000"/>
                </a:solidFill>
              </a:rPr>
              <a:t>-взаимодействие с государственными органами,</a:t>
            </a:r>
          </a:p>
          <a:p>
            <a:r>
              <a:rPr lang="ru-RU" sz="4500" b="1" dirty="0">
                <a:solidFill>
                  <a:srgbClr val="FF0000"/>
                </a:solidFill>
              </a:rPr>
              <a:t>- обсуждение проблемы и принятие мер для их решения,</a:t>
            </a:r>
          </a:p>
          <a:p>
            <a:r>
              <a:rPr lang="ru-RU" sz="4500" b="1" dirty="0">
                <a:solidFill>
                  <a:srgbClr val="FF0000"/>
                </a:solidFill>
              </a:rPr>
              <a:t>-проведения надежной экспертизы,</a:t>
            </a:r>
          </a:p>
          <a:p>
            <a:r>
              <a:rPr lang="ru-RU" sz="4500" b="1" dirty="0">
                <a:solidFill>
                  <a:srgbClr val="FF0000"/>
                </a:solidFill>
              </a:rPr>
              <a:t> -получение компетентных разъяснений и консультаций,</a:t>
            </a:r>
          </a:p>
          <a:p>
            <a:r>
              <a:rPr lang="ru-RU" sz="4500" b="1" dirty="0">
                <a:solidFill>
                  <a:srgbClr val="FF0000"/>
                </a:solidFill>
              </a:rPr>
              <a:t> -знакомство с имеющимися решениями.  </a:t>
            </a:r>
          </a:p>
          <a:p>
            <a:endParaRPr lang="ru-RU" sz="3400" dirty="0">
              <a:solidFill>
                <a:srgbClr val="F6791F"/>
              </a:solidFill>
            </a:endParaRPr>
          </a:p>
          <a:p>
            <a:endParaRPr lang="ru-RU" sz="4800" b="1" dirty="0">
              <a:solidFill>
                <a:srgbClr val="F6791F"/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2FC795F-E680-4AC7-A38C-32D6FD616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4DF3-3C71-1B4B-BBEC-8EDE772C622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209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A1253D-F3E5-4481-B896-3BC0F8149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7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6F00EF8-CD99-4C03-829E-83DACC93DE6C}"/>
              </a:ext>
            </a:extLst>
          </p:cNvPr>
          <p:cNvSpPr/>
          <p:nvPr/>
        </p:nvSpPr>
        <p:spPr>
          <a:xfrm>
            <a:off x="942680" y="1903537"/>
            <a:ext cx="9549353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6594AE7-EEA7-4C7B-8F9B-CDC1EDF882CF}"/>
              </a:ext>
            </a:extLst>
          </p:cNvPr>
          <p:cNvSpPr/>
          <p:nvPr/>
        </p:nvSpPr>
        <p:spPr>
          <a:xfrm>
            <a:off x="942680" y="1033637"/>
            <a:ext cx="10658901" cy="5570756"/>
          </a:xfrm>
          <a:prstGeom prst="rect">
            <a:avLst/>
          </a:prstGeom>
          <a:solidFill>
            <a:srgbClr val="EEEEEE">
              <a:alpha val="72000"/>
            </a:srgbClr>
          </a:solidFill>
        </p:spPr>
        <p:txBody>
          <a:bodyPr wrap="square">
            <a:spAutoFit/>
          </a:bodyPr>
          <a:lstStyle/>
          <a:p>
            <a:r>
              <a:rPr lang="ru-RU" sz="3200" dirty="0">
                <a:latin typeface="Circe ExtraBold" panose="020B0802020203020203" pitchFamily="34" charset="-52"/>
              </a:rPr>
              <a:t>                                 </a:t>
            </a:r>
            <a:r>
              <a:rPr lang="ru-RU" sz="2800" b="1" dirty="0">
                <a:latin typeface="Circe ExtraBold" panose="020B0802020203020203" pitchFamily="34" charset="-52"/>
              </a:rPr>
              <a:t>РЕШЕНИЕ ВОПРОСА                                                  </a:t>
            </a:r>
            <a:br>
              <a:rPr lang="ru-RU" sz="2800" b="1" dirty="0">
                <a:latin typeface="Circe ExtraBold" panose="020B0802020203020203" pitchFamily="34" charset="-52"/>
              </a:rPr>
            </a:br>
            <a:r>
              <a:rPr lang="ru-RU" sz="2800" b="1" dirty="0">
                <a:latin typeface="Circe ExtraBold" panose="020B0802020203020203" pitchFamily="34" charset="-52"/>
              </a:rPr>
              <a:t>             ГЕОПРОСТРАНСТВЕННЫХ ДАННЫХ В МИРЕ</a:t>
            </a:r>
          </a:p>
          <a:p>
            <a:endParaRPr lang="ru-RU" sz="3200" dirty="0">
              <a:solidFill>
                <a:srgbClr val="F6791F"/>
              </a:solidFill>
            </a:endParaRPr>
          </a:p>
          <a:p>
            <a:r>
              <a:rPr lang="ru-RU" sz="2200" b="1" dirty="0">
                <a:solidFill>
                  <a:srgbClr val="F6791F"/>
                </a:solidFill>
              </a:rPr>
              <a:t>Всемирный совет по </a:t>
            </a:r>
            <a:r>
              <a:rPr lang="ru-RU" sz="2200" b="1" dirty="0" err="1">
                <a:solidFill>
                  <a:srgbClr val="F6791F"/>
                </a:solidFill>
              </a:rPr>
              <a:t>геопространственной</a:t>
            </a:r>
            <a:r>
              <a:rPr lang="ru-RU" sz="2200" b="1" dirty="0">
                <a:solidFill>
                  <a:srgbClr val="F6791F"/>
                </a:solidFill>
              </a:rPr>
              <a:t> отрасли </a:t>
            </a:r>
            <a:br>
              <a:rPr lang="ru-RU" sz="2200" b="1" dirty="0">
                <a:solidFill>
                  <a:srgbClr val="F6791F"/>
                </a:solidFill>
              </a:rPr>
            </a:br>
            <a:r>
              <a:rPr lang="ru-RU" sz="2200" b="1" dirty="0">
                <a:solidFill>
                  <a:srgbClr val="F6791F"/>
                </a:solidFill>
              </a:rPr>
              <a:t>(WGIC; </a:t>
            </a:r>
            <a:r>
              <a:rPr lang="ru-RU" sz="2200" b="1" dirty="0" err="1">
                <a:solidFill>
                  <a:srgbClr val="F6791F"/>
                </a:solidFill>
              </a:rPr>
              <a:t>World</a:t>
            </a:r>
            <a:r>
              <a:rPr lang="ru-RU" sz="2200" b="1" dirty="0">
                <a:solidFill>
                  <a:srgbClr val="F6791F"/>
                </a:solidFill>
              </a:rPr>
              <a:t> </a:t>
            </a:r>
            <a:r>
              <a:rPr lang="ru-RU" sz="2200" b="1" dirty="0" err="1">
                <a:solidFill>
                  <a:srgbClr val="F6791F"/>
                </a:solidFill>
              </a:rPr>
              <a:t>Geospatial</a:t>
            </a:r>
            <a:r>
              <a:rPr lang="ru-RU" sz="2200" b="1" dirty="0">
                <a:solidFill>
                  <a:srgbClr val="F6791F"/>
                </a:solidFill>
              </a:rPr>
              <a:t> </a:t>
            </a:r>
            <a:r>
              <a:rPr lang="ru-RU" sz="2200" b="1" dirty="0" err="1">
                <a:solidFill>
                  <a:srgbClr val="F6791F"/>
                </a:solidFill>
              </a:rPr>
              <a:t>Industry</a:t>
            </a:r>
            <a:r>
              <a:rPr lang="ru-RU" sz="2200" b="1" dirty="0">
                <a:solidFill>
                  <a:srgbClr val="F6791F"/>
                </a:solidFill>
              </a:rPr>
              <a:t> </a:t>
            </a:r>
            <a:r>
              <a:rPr lang="ru-RU" sz="2200" b="1" dirty="0" err="1">
                <a:solidFill>
                  <a:srgbClr val="F6791F"/>
                </a:solidFill>
              </a:rPr>
              <a:t>Council</a:t>
            </a:r>
            <a:r>
              <a:rPr lang="ru-RU" sz="2200" b="1" dirty="0">
                <a:solidFill>
                  <a:srgbClr val="F6791F"/>
                </a:solidFill>
              </a:rPr>
              <a:t>) </a:t>
            </a:r>
          </a:p>
          <a:p>
            <a:endParaRPr lang="ru-RU" sz="2200" dirty="0">
              <a:solidFill>
                <a:srgbClr val="F6791F"/>
              </a:solidFill>
            </a:endParaRPr>
          </a:p>
          <a:p>
            <a:r>
              <a:rPr lang="ru-RU" sz="2200" b="1" dirty="0"/>
              <a:t>Совет WGIC (</a:t>
            </a:r>
            <a:r>
              <a:rPr lang="ru-RU" sz="2200" b="1" u="sng" dirty="0">
                <a:hlinkClick r:id="rId3"/>
              </a:rPr>
              <a:t>wgicouncil.org</a:t>
            </a:r>
            <a:r>
              <a:rPr lang="ru-RU" sz="2200" b="1" dirty="0"/>
              <a:t>) объединяет наиболее авторитетных лидеров </a:t>
            </a:r>
            <a:br>
              <a:rPr lang="ru-RU" sz="2200" b="1" dirty="0"/>
            </a:br>
            <a:r>
              <a:rPr lang="ru-RU" sz="2200" b="1" dirty="0"/>
              <a:t>отрасли </a:t>
            </a:r>
            <a:r>
              <a:rPr lang="ru-RU" sz="2200" b="1" dirty="0" err="1"/>
              <a:t>геопространственных</a:t>
            </a:r>
            <a:r>
              <a:rPr lang="ru-RU" sz="2200" b="1" dirty="0"/>
              <a:t> данных</a:t>
            </a:r>
          </a:p>
          <a:p>
            <a:r>
              <a:rPr lang="ru-RU" sz="2200" b="1" dirty="0"/>
              <a:t> </a:t>
            </a:r>
          </a:p>
          <a:p>
            <a:r>
              <a:rPr lang="ru-RU" sz="2200" b="1" dirty="0"/>
              <a:t>Охватывает области ГИС, геодезии, информационного моделирования  аппаратного и программного обеспечения для управления данными, </a:t>
            </a:r>
            <a:br>
              <a:rPr lang="ru-RU" sz="2200" b="1" dirty="0"/>
            </a:br>
            <a:r>
              <a:rPr lang="ru-RU" sz="2200" b="1" dirty="0"/>
              <a:t>разработок решений и сервисов </a:t>
            </a:r>
          </a:p>
          <a:p>
            <a:endParaRPr lang="ru-RU" sz="2200" b="1" dirty="0"/>
          </a:p>
          <a:p>
            <a:r>
              <a:rPr lang="ru-RU" sz="2200" b="1" dirty="0"/>
              <a:t>Формирует конструктивные связи и отношения между игроками </a:t>
            </a:r>
            <a:r>
              <a:rPr lang="ru-RU" sz="2200" b="1" dirty="0" err="1"/>
              <a:t>геопространственной</a:t>
            </a:r>
            <a:r>
              <a:rPr lang="ru-RU" sz="2200" b="1" dirty="0"/>
              <a:t> отраслью, государственными органами и бизнесом  </a:t>
            </a:r>
            <a:endParaRPr lang="ru-RU" sz="22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8293BC5-4C15-C0AA-1B7B-3D6F17C1C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096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" y="0"/>
            <a:ext cx="12175766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6382F6-8ED0-4C2B-8012-D318F6ED9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4DF3-3C71-1B4B-BBEC-8EDE772C6228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9419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CB8E5E-FFED-4E4D-8A2A-C323576E7F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Приложения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2CE4974-9087-4EA3-9ED7-EDFB5DF0F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3F6BC33-A1CD-A1D2-DDB9-2FA70C006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64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9E5B63-C39D-46AA-8115-E82BE611F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8531" y="73546"/>
            <a:ext cx="8694881" cy="142192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dirty="0">
                <a:solidFill>
                  <a:srgbClr val="191919"/>
                </a:solidFill>
                <a:latin typeface="Circe ExtraBold" panose="020B0802020203020203" pitchFamily="34" charset="-52"/>
              </a:rPr>
              <a:t>ПРИМЕРЫ </a:t>
            </a:r>
            <a:br>
              <a:rPr lang="ru-RU" sz="2400" dirty="0">
                <a:solidFill>
                  <a:srgbClr val="191919"/>
                </a:solidFill>
                <a:latin typeface="Circe ExtraBold" panose="020B0802020203020203" pitchFamily="34" charset="-52"/>
              </a:rPr>
            </a:br>
            <a:r>
              <a:rPr lang="ru-RU" sz="2400" dirty="0">
                <a:solidFill>
                  <a:srgbClr val="191919"/>
                </a:solidFill>
                <a:latin typeface="Circe ExtraBold" panose="020B0802020203020203" pitchFamily="34" charset="-52"/>
              </a:rPr>
              <a:t>АВТОМАТИЧЕСКИХ </a:t>
            </a:r>
            <a:r>
              <a:rPr lang="en-US" sz="2400" dirty="0">
                <a:solidFill>
                  <a:srgbClr val="191919"/>
                </a:solidFill>
                <a:latin typeface="Circe ExtraBold" panose="020B0802020203020203" pitchFamily="34" charset="-52"/>
              </a:rPr>
              <a:t>MESH</a:t>
            </a:r>
            <a:r>
              <a:rPr lang="ru-RU" sz="2400" dirty="0">
                <a:solidFill>
                  <a:srgbClr val="191919"/>
                </a:solidFill>
                <a:latin typeface="Circe ExtraBold" panose="020B0802020203020203" pitchFamily="34" charset="-52"/>
              </a:rPr>
              <a:t>-МОДЕЛЕЙ ГОРОДОВ</a:t>
            </a:r>
            <a:br>
              <a:rPr lang="ru-RU" sz="2400" dirty="0">
                <a:solidFill>
                  <a:srgbClr val="191919"/>
                </a:solidFill>
                <a:latin typeface="Circe ExtraBold" panose="020B0802020203020203" pitchFamily="34" charset="-52"/>
              </a:rPr>
            </a:br>
            <a:r>
              <a:rPr lang="ru-RU" sz="2400" dirty="0">
                <a:solidFill>
                  <a:srgbClr val="191919"/>
                </a:solidFill>
                <a:latin typeface="Circe ExtraBold" panose="020B0802020203020203" pitchFamily="34" charset="-52"/>
              </a:rPr>
              <a:t>г. ЛИПЕЦК </a:t>
            </a:r>
            <a:r>
              <a:rPr lang="ru-RU" sz="2000" b="1" dirty="0">
                <a:solidFill>
                  <a:srgbClr val="FF0000"/>
                </a:solidFill>
                <a:latin typeface="Circe Extra"/>
              </a:rPr>
              <a:t>В ОТКРЫТОМ ДОСТУПЕ НА ПОРТАЛЕ ГОРОДА:  </a:t>
            </a:r>
            <a:r>
              <a:rPr lang="en-US" sz="2000" b="1" u="sng" dirty="0">
                <a:solidFill>
                  <a:srgbClr val="FF0000"/>
                </a:solidFill>
                <a:latin typeface="Circe Extra"/>
              </a:rPr>
              <a:t>www.map48.ru</a:t>
            </a:r>
            <a:endParaRPr lang="ru-RU" sz="2000" dirty="0">
              <a:solidFill>
                <a:srgbClr val="191919"/>
              </a:solidFill>
              <a:latin typeface="Circe ExtraBold" panose="020B0802020203020203" pitchFamily="34" charset="-52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E0445AA-4CFA-4F4F-808C-DD0623DFB089}"/>
              </a:ext>
            </a:extLst>
          </p:cNvPr>
          <p:cNvSpPr/>
          <p:nvPr/>
        </p:nvSpPr>
        <p:spPr>
          <a:xfrm>
            <a:off x="-18043" y="1612047"/>
            <a:ext cx="3853064" cy="3389857"/>
          </a:xfrm>
          <a:prstGeom prst="rect">
            <a:avLst/>
          </a:prstGeom>
          <a:blipFill>
            <a:blip r:embed="rId3"/>
            <a:stretch>
              <a:fillRect l="495" t="-8267" r="495" b="-8267"/>
            </a:stretch>
          </a:blipFill>
          <a:ln w="25400"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blipFill dpi="0" rotWithShape="1">
                <a:blip r:embed="rId4"/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B7FCDC59-B486-492E-8E7D-7FE5169D64D6}"/>
              </a:ext>
            </a:extLst>
          </p:cNvPr>
          <p:cNvSpPr/>
          <p:nvPr/>
        </p:nvSpPr>
        <p:spPr>
          <a:xfrm>
            <a:off x="984685" y="4258246"/>
            <a:ext cx="570336" cy="6734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320DFBA-E47C-4CC7-8327-9B1A8145679E}"/>
              </a:ext>
            </a:extLst>
          </p:cNvPr>
          <p:cNvSpPr/>
          <p:nvPr/>
        </p:nvSpPr>
        <p:spPr>
          <a:xfrm>
            <a:off x="3987504" y="1612047"/>
            <a:ext cx="3873614" cy="3389857"/>
          </a:xfrm>
          <a:prstGeom prst="rect">
            <a:avLst/>
          </a:prstGeom>
          <a:blipFill>
            <a:blip r:embed="rId5"/>
            <a:stretch>
              <a:fillRect l="495" t="-8267" r="495" b="-8267"/>
            </a:stretch>
          </a:blipFill>
          <a:ln w="25400"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blipFill dpi="0" rotWithShape="1">
                <a:blip r:embed="rId4"/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CA856C9E-B967-4670-9993-C30C71991323}"/>
              </a:ext>
            </a:extLst>
          </p:cNvPr>
          <p:cNvSpPr/>
          <p:nvPr/>
        </p:nvSpPr>
        <p:spPr>
          <a:xfrm rot="19118056">
            <a:off x="4702640" y="2876774"/>
            <a:ext cx="3174752" cy="11493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52D6A27-F2D5-435C-9B18-115D9FACCD76}"/>
              </a:ext>
            </a:extLst>
          </p:cNvPr>
          <p:cNvSpPr/>
          <p:nvPr/>
        </p:nvSpPr>
        <p:spPr>
          <a:xfrm>
            <a:off x="8013600" y="1612047"/>
            <a:ext cx="4178399" cy="3389857"/>
          </a:xfrm>
          <a:prstGeom prst="rect">
            <a:avLst/>
          </a:prstGeom>
          <a:blipFill>
            <a:blip r:embed="rId6"/>
            <a:stretch>
              <a:fillRect l="495" t="-8267" r="495" b="-8267"/>
            </a:stretch>
          </a:blipFill>
          <a:ln w="25400"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blipFill dpi="0" rotWithShape="1">
                <a:blip r:embed="rId4"/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AD0CA1CD-01A4-4B55-8518-4D4B76D64FE7}"/>
              </a:ext>
            </a:extLst>
          </p:cNvPr>
          <p:cNvSpPr/>
          <p:nvPr/>
        </p:nvSpPr>
        <p:spPr>
          <a:xfrm>
            <a:off x="10511856" y="3716171"/>
            <a:ext cx="695459" cy="7976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10E193DA-C43B-40D4-8DA1-A3B7904C7B93}"/>
              </a:ext>
            </a:extLst>
          </p:cNvPr>
          <p:cNvSpPr/>
          <p:nvPr/>
        </p:nvSpPr>
        <p:spPr>
          <a:xfrm>
            <a:off x="8381632" y="3699496"/>
            <a:ext cx="746059" cy="8309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7ABFAFB-C0DF-47B0-ABDB-E9366E160D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1904"/>
            <a:ext cx="3835021" cy="139198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AF68C2A-88D2-4431-B03C-026C5E1D46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800" y="5001904"/>
            <a:ext cx="3835021" cy="139198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A5ED06E-16D5-4CD7-A508-4ED800E568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600" y="5014094"/>
            <a:ext cx="4178399" cy="139198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2735F40-A435-4DEC-AE42-10347B22E05A}"/>
              </a:ext>
            </a:extLst>
          </p:cNvPr>
          <p:cNvSpPr/>
          <p:nvPr/>
        </p:nvSpPr>
        <p:spPr>
          <a:xfrm>
            <a:off x="8442412" y="5368785"/>
            <a:ext cx="35779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Circe" panose="020B0502020203020203" pitchFamily="34" charset="-52"/>
              </a:rPr>
              <a:t>ПОТЕРЯ ОБЪЕКТОВ ИНФРАСТРУКТУРЫ – ФОНАРЕЙ, СВЕТОФОРОВ, ОГРАЖДЕНИЙ, ОТДЕЛЬНО СТОЯЩИХ ДЕРЕВЬЕВ И ДР.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920E2D0-E0D2-4F48-974B-13C3524C55A4}"/>
              </a:ext>
            </a:extLst>
          </p:cNvPr>
          <p:cNvSpPr txBox="1"/>
          <p:nvPr/>
        </p:nvSpPr>
        <p:spPr>
          <a:xfrm>
            <a:off x="4119340" y="5345290"/>
            <a:ext cx="34688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Circe" panose="020B0502020203020203" pitchFamily="34" charset="-52"/>
              </a:rPr>
              <a:t>ИСКАЖЕНИЕ ФАСАДОВ СТРОЕНИЙ</a:t>
            </a:r>
          </a:p>
          <a:p>
            <a:r>
              <a:rPr lang="ru-RU" sz="1000" dirty="0">
                <a:solidFill>
                  <a:schemeClr val="bg1"/>
                </a:solidFill>
                <a:latin typeface="Circe" panose="020B0502020203020203" pitchFamily="34" charset="-52"/>
              </a:rPr>
              <a:t>БЛИЗКО РАСПОЛОЖЕННАЯ РАСТИТЕЛЬНОСТЬ ВСТРАИВАЕТСЯ В ТЕКСТУРУ ФАСАДА ЗДАНИЯ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6C1E6F5-43BE-41B5-B415-B924BD7097C4}"/>
              </a:ext>
            </a:extLst>
          </p:cNvPr>
          <p:cNvSpPr txBox="1"/>
          <p:nvPr/>
        </p:nvSpPr>
        <p:spPr>
          <a:xfrm>
            <a:off x="171600" y="5276371"/>
            <a:ext cx="33549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Circe" panose="020B0502020203020203" pitchFamily="34" charset="-52"/>
              </a:rPr>
              <a:t>ОСНОВАНИЕ ЗДАНИЯ РАЗМЫТО</a:t>
            </a:r>
          </a:p>
          <a:p>
            <a:r>
              <a:rPr lang="ru-RU" sz="1000" dirty="0">
                <a:solidFill>
                  <a:schemeClr val="bg1"/>
                </a:solidFill>
                <a:latin typeface="Circe" panose="020B0502020203020203" pitchFamily="34" charset="-52"/>
              </a:rPr>
              <a:t>НЕВОЗМОЖНО ОПРЕДЕЛИТЬ КООРДИНАТЫ ПОВОРОТНЫХ ТОЧЕК С ТОЧНОСТЬЮ 10 СМ </a:t>
            </a:r>
            <a:br>
              <a:rPr lang="ru-RU" sz="1000" dirty="0">
                <a:solidFill>
                  <a:schemeClr val="bg1"/>
                </a:solidFill>
                <a:latin typeface="Circe" panose="020B0502020203020203" pitchFamily="34" charset="-52"/>
              </a:rPr>
            </a:br>
            <a:r>
              <a:rPr lang="ru-RU" sz="1000" dirty="0">
                <a:solidFill>
                  <a:schemeClr val="bg1"/>
                </a:solidFill>
                <a:latin typeface="Circe" panose="020B0502020203020203" pitchFamily="34" charset="-52"/>
              </a:rPr>
              <a:t>(ПО ТРЕБОВАНИЮ ПРИКАЗА РОСРЕЕСТРА </a:t>
            </a:r>
            <a:br>
              <a:rPr lang="ru-RU" sz="1000" dirty="0">
                <a:solidFill>
                  <a:schemeClr val="bg1"/>
                </a:solidFill>
                <a:latin typeface="Circe" panose="020B0502020203020203" pitchFamily="34" charset="-52"/>
              </a:rPr>
            </a:br>
            <a:r>
              <a:rPr lang="ru-RU" sz="1000" dirty="0">
                <a:solidFill>
                  <a:schemeClr val="bg1"/>
                </a:solidFill>
                <a:latin typeface="Circe" panose="020B0502020203020203" pitchFamily="34" charset="-52"/>
              </a:rPr>
              <a:t>№ П/0393 ОТ 23.10.2020 г. )</a:t>
            </a:r>
          </a:p>
        </p:txBody>
      </p:sp>
    </p:spTree>
    <p:extLst>
      <p:ext uri="{BB962C8B-B14F-4D97-AF65-F5344CB8AC3E}">
        <p14:creationId xmlns:p14="http://schemas.microsoft.com/office/powerpoint/2010/main" val="17296049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AA9513-2847-4BEA-A839-D8412E9B7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3B02E0-C2C4-443E-82FD-DCFB9A50C7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61E18C-22EB-4384-9F2E-5F74F5D7E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082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9E5B63-C39D-46AA-8115-E82BE611F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3AFAC8-E498-4EAF-B8CB-8DBEC2F53705}"/>
              </a:ext>
            </a:extLst>
          </p:cNvPr>
          <p:cNvSpPr txBox="1"/>
          <p:nvPr/>
        </p:nvSpPr>
        <p:spPr>
          <a:xfrm>
            <a:off x="338531" y="631044"/>
            <a:ext cx="1810111" cy="5355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dirty="0">
                <a:solidFill>
                  <a:srgbClr val="191919"/>
                </a:solidFill>
                <a:latin typeface="Circe ExtraBold" panose="020B0802020203020203" pitchFamily="34" charset="-52"/>
              </a:rPr>
              <a:t>г. МОСКВА</a:t>
            </a:r>
            <a:endParaRPr lang="ru-RU" sz="2000" dirty="0">
              <a:solidFill>
                <a:srgbClr val="191919"/>
              </a:solidFill>
              <a:latin typeface="Circe ExtraBold" panose="020B0802020203020203" pitchFamily="34" charset="-52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FB8BACD-F955-44AE-AABD-D1D38222BB88}"/>
              </a:ext>
            </a:extLst>
          </p:cNvPr>
          <p:cNvSpPr/>
          <p:nvPr/>
        </p:nvSpPr>
        <p:spPr>
          <a:xfrm>
            <a:off x="0" y="1720840"/>
            <a:ext cx="12192000" cy="5232202"/>
          </a:xfrm>
          <a:prstGeom prst="rect">
            <a:avLst/>
          </a:prstGeom>
          <a:solidFill>
            <a:srgbClr val="2E2E2E"/>
          </a:solidFill>
        </p:spPr>
        <p:txBody>
          <a:bodyPr wrap="square" lIns="720000" rIns="72000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b="1" dirty="0">
                <a:solidFill>
                  <a:schemeClr val="bg1"/>
                </a:solidFill>
                <a:latin typeface="Circe Light" panose="020B0402020203020203" pitchFamily="34" charset="-52"/>
              </a:rPr>
              <a:t>В РАМКАХ КОНФЕРЕНЦИИ ЦИПР МОСКВА </a:t>
            </a:r>
            <a:r>
              <a:rPr lang="ru-RU" sz="1600" b="1" u="sng" dirty="0">
                <a:solidFill>
                  <a:schemeClr val="bg1"/>
                </a:solidFill>
                <a:latin typeface="Circe Light" panose="020B0402020203020203" pitchFamily="34" charset="-5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РАССКАЗАЛА</a:t>
            </a:r>
            <a:r>
              <a:rPr lang="ru-RU" sz="1600" b="1" dirty="0">
                <a:solidFill>
                  <a:schemeClr val="bg1"/>
                </a:solidFill>
                <a:latin typeface="Circe Light" panose="020B0402020203020203" pitchFamily="34" charset="-52"/>
              </a:rPr>
              <a:t> О НОВЫХ ФУНКЦИЯХ ЦИФРОВОГО ДВОЙНИКА.</a:t>
            </a:r>
            <a:br>
              <a:rPr lang="ru-RU" sz="1600" b="1" dirty="0">
                <a:solidFill>
                  <a:schemeClr val="bg1"/>
                </a:solidFill>
                <a:latin typeface="Circe Light" panose="020B0402020203020203" pitchFamily="34" charset="-52"/>
              </a:rPr>
            </a:br>
            <a:r>
              <a:rPr lang="ru-RU" sz="1600" b="1" dirty="0">
                <a:solidFill>
                  <a:schemeClr val="bg1"/>
                </a:solidFill>
                <a:latin typeface="Circe Light" panose="020B0402020203020203" pitchFamily="34" charset="-52"/>
              </a:rPr>
              <a:t> </a:t>
            </a:r>
            <a:br>
              <a:rPr lang="ru-RU" sz="1600" b="1" dirty="0">
                <a:solidFill>
                  <a:schemeClr val="bg1"/>
                </a:solidFill>
                <a:latin typeface="Circe Light" panose="020B0402020203020203" pitchFamily="34" charset="-52"/>
              </a:rPr>
            </a:br>
            <a:r>
              <a:rPr lang="ru-RU" sz="1600" b="1" dirty="0">
                <a:solidFill>
                  <a:schemeClr val="bg1"/>
                </a:solidFill>
                <a:latin typeface="Circe Light" panose="020B0402020203020203" pitchFamily="34" charset="-52"/>
              </a:rPr>
              <a:t>В ЧАСТНОСТИ, ОН БЫЛ ИНТЕГРИРОВАН С ГОРОДСКОЙ СИСТЕМОЙ ВИДЕОНАБЛЮДЕНИЯ, В НЕГО БЫЛИ ВНЕДРЕНЫ ИИ-АЛГОРИТМЫ, КОТОРЫЕ ПОЗВОЛЯЮТ НАКЛАДЫВАТЬ ВИДЕОПОТОК С КАМЕР НА 3D-МОДЕЛЬ СТОЛИЦЫ. КРОМЕ ТОГО, В ЦИФРОВОМ ДВОЙНИКЕ ПОЯВИЛСЯ ДИНАМИЧЕСКИЙ СЛОЙ, ГДЕ ОТОБРАЖАЕТСЯ ДВИЖЕНИЕ СПЕЦТЕХНИКИ, КОТОРАЯ ЗАНИМАЕТСЯ ВЫВОЗОМ СТРОИТЕЛЬНЫХ ОТХОДОВ. В ЭТОМ ГОДУ НАЧАЛОСЬ МОДЕЛИРОВАНИЕ РАЗМЕЩЕНИЯ ИНФРАСТРУКТУРЫ СОТОВОЙ СВЯЗИ. ПРОЕКТ «ЦИФРОВОЙ ДВОЙНИК» ПРЕДСТАВЛЯЕТ СОБОЙ ТОЧНУЮ 3D-КОПИЮ МОСКВЫ С 5 ТЫС. СЛОЯМИ ДАННЫХ. В ЕГО ОСНОВЕ </a:t>
            </a:r>
            <a:r>
              <a:rPr lang="ru-RU" sz="1600" b="1" u="sng" dirty="0">
                <a:solidFill>
                  <a:schemeClr val="bg1"/>
                </a:solidFill>
                <a:latin typeface="Circe Light" panose="020B0402020203020203" pitchFamily="34" charset="-5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ЛЕЖИТ</a:t>
            </a:r>
            <a:r>
              <a:rPr lang="ru-RU" sz="1600" b="1" dirty="0">
                <a:solidFill>
                  <a:schemeClr val="bg1"/>
                </a:solidFill>
                <a:latin typeface="Circe Light" panose="020B0402020203020203" pitchFamily="34" charset="-52"/>
              </a:rPr>
              <a:t> ФОТОГРАММЕТРИЧЕСКАЯ МОДЕЛЬ ГОРОДА, ДЛЯ КОТОРОЙ ПОТРЕБОВАЛОСЬ 16 МЛН АЭРОФОТОСНИМКОВ. ВСЕГО НА ВИРТУАЛЬНОЙ КАРТЕ ОТОБРАЖАЕТСЯ БОЛЕЕ 3,2 ТЫС. КВ. КМ ТЕРРИТОРИИ ГОРОДА, МОДЕЛЬ ДОПОЛНЯЮТ ПАНОРАМЫ ДОРОГ И УЛИЦ ПРОТЯЖЕННОСТЬЮ БОЛЕЕ 13 ТЫС. КМ.</a:t>
            </a:r>
          </a:p>
          <a:p>
            <a:pPr algn="just">
              <a:lnSpc>
                <a:spcPct val="150000"/>
              </a:lnSpc>
            </a:pPr>
            <a:r>
              <a:rPr lang="ru-RU" sz="1200" dirty="0">
                <a:solidFill>
                  <a:schemeClr val="bg1"/>
                </a:solidFill>
                <a:latin typeface="Circe Light" panose="020B0402020203020203" pitchFamily="34" charset="-52"/>
              </a:rPr>
              <a:t>Ссылка для скачивания файлов:</a:t>
            </a:r>
            <a:r>
              <a:rPr lang="ru-RU" dirty="0"/>
              <a:t> </a:t>
            </a:r>
            <a:r>
              <a:rPr lang="ru-RU" u="sng" dirty="0">
                <a:hlinkClick r:id="rId5"/>
              </a:rPr>
              <a:t>https://cloud.mail.ru/stock/3sGMnfqBCfqW8NzgeBAVEcyh</a:t>
            </a:r>
            <a:endParaRPr lang="ru-RU" sz="1600" b="1" dirty="0">
              <a:solidFill>
                <a:schemeClr val="bg1"/>
              </a:solidFill>
              <a:latin typeface="Circe Light" panose="020B0402020203020203" pitchFamily="34" charset="-52"/>
            </a:endParaRPr>
          </a:p>
          <a:p>
            <a:pPr algn="just">
              <a:lnSpc>
                <a:spcPct val="150000"/>
              </a:lnSpc>
            </a:pPr>
            <a:r>
              <a:rPr lang="ru-RU" sz="1600" b="1" dirty="0">
                <a:solidFill>
                  <a:schemeClr val="bg1"/>
                </a:solidFill>
                <a:latin typeface="Circe Light" panose="020B0402020203020203" pitchFamily="34" charset="-52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538163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9E5B63-C39D-46AA-8115-E82BE611F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C5138153-99BE-4AF4-8882-B8A9DB26A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5" r="11050" b="7108"/>
          <a:stretch/>
        </p:blipFill>
        <p:spPr bwMode="auto">
          <a:xfrm>
            <a:off x="0" y="2225629"/>
            <a:ext cx="6581726" cy="4632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524C353-BC16-4AEC-8BA9-B630B29BD62B}"/>
              </a:ext>
            </a:extLst>
          </p:cNvPr>
          <p:cNvSpPr/>
          <p:nvPr/>
        </p:nvSpPr>
        <p:spPr>
          <a:xfrm>
            <a:off x="6556318" y="2225629"/>
            <a:ext cx="5661091" cy="3057099"/>
          </a:xfrm>
          <a:prstGeom prst="rect">
            <a:avLst/>
          </a:prstGeom>
          <a:blipFill>
            <a:blip r:embed="rId4"/>
            <a:stretch>
              <a:fillRect l="495" t="-8267" r="495" b="-8267"/>
            </a:stretch>
          </a:blipFill>
          <a:ln w="0"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blipFill dpi="0" rotWithShape="1">
                <a:blip r:embed="rId5"/>
                <a:srcRect/>
                <a:stretch>
                  <a:fillRect/>
                </a:stretch>
              </a:blip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C5F8F02-77A9-46D6-A5FD-E7A1B389E6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9" t="6966" r="10282" b="11389"/>
          <a:stretch/>
        </p:blipFill>
        <p:spPr bwMode="auto">
          <a:xfrm>
            <a:off x="233243" y="4715301"/>
            <a:ext cx="2483766" cy="191173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3AFAC8-E498-4EAF-B8CB-8DBEC2F53705}"/>
              </a:ext>
            </a:extLst>
          </p:cNvPr>
          <p:cNvSpPr txBox="1"/>
          <p:nvPr/>
        </p:nvSpPr>
        <p:spPr>
          <a:xfrm>
            <a:off x="338531" y="416446"/>
            <a:ext cx="5806398" cy="142192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dirty="0">
                <a:solidFill>
                  <a:srgbClr val="191919"/>
                </a:solidFill>
                <a:latin typeface="Circe ExtraBold" panose="020B0802020203020203" pitchFamily="34" charset="-52"/>
              </a:rPr>
              <a:t>ПРИМЕРЫ </a:t>
            </a:r>
            <a:br>
              <a:rPr lang="ru-RU" sz="2400" dirty="0">
                <a:solidFill>
                  <a:srgbClr val="191919"/>
                </a:solidFill>
                <a:latin typeface="Circe ExtraBold" panose="020B0802020203020203" pitchFamily="34" charset="-52"/>
              </a:rPr>
            </a:br>
            <a:r>
              <a:rPr lang="ru-RU" sz="2400" dirty="0">
                <a:solidFill>
                  <a:srgbClr val="191919"/>
                </a:solidFill>
                <a:latin typeface="Circe ExtraBold" panose="020B0802020203020203" pitchFamily="34" charset="-52"/>
              </a:rPr>
              <a:t>ВЕКТОРНЫХ 3</a:t>
            </a:r>
            <a:r>
              <a:rPr lang="en-US" sz="2400" dirty="0">
                <a:solidFill>
                  <a:srgbClr val="191919"/>
                </a:solidFill>
                <a:latin typeface="Circe ExtraBold" panose="020B0802020203020203" pitchFamily="34" charset="-52"/>
              </a:rPr>
              <a:t>D</a:t>
            </a:r>
            <a:r>
              <a:rPr lang="ru-RU" sz="2400" dirty="0">
                <a:solidFill>
                  <a:srgbClr val="191919"/>
                </a:solidFill>
                <a:latin typeface="Circe ExtraBold" panose="020B0802020203020203" pitchFamily="34" charset="-52"/>
              </a:rPr>
              <a:t>-МОДЕЛЕЙ ГОРОДОВ</a:t>
            </a:r>
            <a:br>
              <a:rPr lang="ru-RU" sz="2400" dirty="0">
                <a:solidFill>
                  <a:srgbClr val="191919"/>
                </a:solidFill>
                <a:latin typeface="Circe ExtraBold" panose="020B0802020203020203" pitchFamily="34" charset="-52"/>
              </a:rPr>
            </a:br>
            <a:r>
              <a:rPr lang="ru-RU" sz="2400" dirty="0">
                <a:solidFill>
                  <a:srgbClr val="191919"/>
                </a:solidFill>
                <a:latin typeface="Circe ExtraBold" panose="020B0802020203020203" pitchFamily="34" charset="-52"/>
              </a:rPr>
              <a:t>г.</a:t>
            </a:r>
            <a:r>
              <a:rPr lang="en-US" sz="2400" dirty="0">
                <a:solidFill>
                  <a:srgbClr val="191919"/>
                </a:solidFill>
                <a:latin typeface="Circe ExtraBold" panose="020B0802020203020203" pitchFamily="34" charset="-52"/>
              </a:rPr>
              <a:t> </a:t>
            </a:r>
            <a:r>
              <a:rPr lang="ru-RU" sz="2400" dirty="0">
                <a:solidFill>
                  <a:srgbClr val="191919"/>
                </a:solidFill>
                <a:latin typeface="Circe ExtraBold" panose="020B0802020203020203" pitchFamily="34" charset="-52"/>
              </a:rPr>
              <a:t>ЕКАТЕРИНБУРГ</a:t>
            </a:r>
            <a:endParaRPr lang="ru-RU" sz="2000" dirty="0">
              <a:solidFill>
                <a:srgbClr val="191919"/>
              </a:solidFill>
              <a:latin typeface="Circe ExtraBold" panose="020B0802020203020203" pitchFamily="34" charset="-52"/>
            </a:endParaRPr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C87ADFE3-3253-48B4-BD2F-F3DA0BDF9CD7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1475126" y="2879678"/>
            <a:ext cx="2209770" cy="1835623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C99B705-FF2D-4D97-ADC2-87A1B1044CFF}"/>
              </a:ext>
            </a:extLst>
          </p:cNvPr>
          <p:cNvSpPr/>
          <p:nvPr/>
        </p:nvSpPr>
        <p:spPr>
          <a:xfrm>
            <a:off x="6581726" y="5282728"/>
            <a:ext cx="5610274" cy="1575272"/>
          </a:xfrm>
          <a:prstGeom prst="rect">
            <a:avLst/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Ins="540000" rtlCol="0" anchor="ctr"/>
          <a:lstStyle/>
          <a:p>
            <a:r>
              <a:rPr lang="ru-RU" sz="1000" b="1" dirty="0">
                <a:latin typeface="Circe Light" panose="020B0402020203020203" pitchFamily="34" charset="-52"/>
              </a:rPr>
              <a:t>3</a:t>
            </a:r>
            <a:r>
              <a:rPr lang="en-US" sz="1000" b="1" dirty="0">
                <a:latin typeface="Circe Light" panose="020B0402020203020203" pitchFamily="34" charset="-52"/>
              </a:rPr>
              <a:t>D-</a:t>
            </a:r>
            <a:r>
              <a:rPr lang="ru-RU" sz="1000" b="1" dirty="0">
                <a:latin typeface="Circe Light" panose="020B0402020203020203" pitchFamily="34" charset="-52"/>
              </a:rPr>
              <a:t>МОДЕЛЬ ПОСТРОЕНА </a:t>
            </a:r>
            <a:br>
              <a:rPr lang="ru-RU" sz="1000" b="1" dirty="0">
                <a:latin typeface="Circe Light" panose="020B0402020203020203" pitchFamily="34" charset="-52"/>
              </a:rPr>
            </a:br>
            <a:r>
              <a:rPr lang="ru-RU" sz="1000" b="1" dirty="0">
                <a:latin typeface="Circe Light" panose="020B0402020203020203" pitchFamily="34" charset="-52"/>
              </a:rPr>
              <a:t>СТЕРЕОФОТОГРМЕТРИЧЕСКИМ  </a:t>
            </a:r>
            <a:r>
              <a:rPr lang="ru-RU" sz="1000" b="1">
                <a:latin typeface="Circe Light" panose="020B0402020203020203" pitchFamily="34" charset="-52"/>
              </a:rPr>
              <a:t>МЕТОДОМ  </a:t>
            </a:r>
            <a:endParaRPr lang="ru-RU" sz="1000" b="1" dirty="0">
              <a:latin typeface="Circe Light" panose="020B04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77471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BC76E6-1D8D-4F7A-B85B-F2EADB355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87" y="1504636"/>
            <a:ext cx="6175901" cy="1143000"/>
          </a:xfrm>
        </p:spPr>
        <p:txBody>
          <a:bodyPr/>
          <a:lstStyle/>
          <a:p>
            <a:pPr lvl="0" algn="l">
              <a:spcAft>
                <a:spcPts val="1000"/>
              </a:spcAft>
            </a:pP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Здание 14-этажное. </a:t>
            </a:r>
            <a:r>
              <a:rPr lang="ru-RU" sz="2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 здания 45 м. Изображение на ОФП взято с одного снимка. Расстояние L от центра снимка до центра здания 1.8 мм. </a:t>
            </a:r>
            <a:br>
              <a:rPr lang="ru-RU" sz="2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Величины смещения углов крыши здания разнонаправлены и имеют разную величину</a:t>
            </a:r>
            <a:r>
              <a:rPr lang="ru-RU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200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EF7210A6-0991-48F8-AA6D-CAE0FC681F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20426" y="5293227"/>
            <a:ext cx="3550859" cy="598105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835DB29-DA32-4079-9711-6C84B03E850C}"/>
              </a:ext>
            </a:extLst>
          </p:cNvPr>
          <p:cNvSpPr/>
          <p:nvPr/>
        </p:nvSpPr>
        <p:spPr>
          <a:xfrm>
            <a:off x="243187" y="3956460"/>
            <a:ext cx="65772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Крыша строения по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ортофотоплану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желтым.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S(по ОФП) =831,6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кв.м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Крыша строения по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стереомодели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соответствующая основанию,  - зеленым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S(по стерео) =631,6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кв.м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Площадь крыши увеличена на 32%.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3EC2353-D878-458E-BB3E-F6844F08FCFC}"/>
              </a:ext>
            </a:extLst>
          </p:cNvPr>
          <p:cNvSpPr/>
          <p:nvPr/>
        </p:nvSpPr>
        <p:spPr>
          <a:xfrm>
            <a:off x="462643" y="160847"/>
            <a:ext cx="113879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Примеры изображений многоэтажных зданий на ОФП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Высота АФС = 350м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EE749B-4015-45EB-94A8-EC17EEE24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6960" y="1717739"/>
            <a:ext cx="5465688" cy="495224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7B468A7-E628-8A48-809B-6ED671CB7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AA213-0035-4032-9E99-8137EB2FC9CE}" type="slidenum">
              <a:rPr lang="ru-RU" altLang="ru-RU" smtClean="0"/>
              <a:pPr>
                <a:defRPr/>
              </a:pPr>
              <a:t>29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4268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6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11740F7-4B53-4BA4-ABA4-82D84EA9D956}"/>
              </a:ext>
            </a:extLst>
          </p:cNvPr>
          <p:cNvSpPr/>
          <p:nvPr/>
        </p:nvSpPr>
        <p:spPr>
          <a:xfrm>
            <a:off x="11635217" y="600701"/>
            <a:ext cx="332428" cy="387118"/>
          </a:xfrm>
          <a:prstGeom prst="rect">
            <a:avLst/>
          </a:prstGeom>
          <a:solidFill>
            <a:srgbClr val="EEEEEE"/>
          </a:solidFill>
          <a:ln>
            <a:solidFill>
              <a:srgbClr val="EEEE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219CF88-0244-1277-BE8C-3F67CA248EEF}"/>
              </a:ext>
            </a:extLst>
          </p:cNvPr>
          <p:cNvSpPr/>
          <p:nvPr/>
        </p:nvSpPr>
        <p:spPr>
          <a:xfrm>
            <a:off x="9013371" y="1389572"/>
            <a:ext cx="2792964" cy="4867728"/>
          </a:xfrm>
          <a:prstGeom prst="rect">
            <a:avLst/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Circe ExtraBold" panose="020B0802020203020203" pitchFamily="34" charset="-52"/>
              </a:rPr>
              <a:t>           </a:t>
            </a:r>
          </a:p>
          <a:p>
            <a:pPr algn="ctr"/>
            <a:endParaRPr lang="ru-RU" sz="1300" dirty="0">
              <a:latin typeface="Circe ExtraBold" panose="020B0802020203020203" pitchFamily="34" charset="-52"/>
            </a:endParaRPr>
          </a:p>
          <a:p>
            <a:pPr algn="ctr"/>
            <a:endParaRPr lang="ru-RU" sz="1300" dirty="0">
              <a:latin typeface="Circe ExtraBold" panose="020B0802020203020203" pitchFamily="34" charset="-52"/>
            </a:endParaRPr>
          </a:p>
          <a:p>
            <a:pPr algn="ctr"/>
            <a:endParaRPr lang="ru-RU" sz="1300" dirty="0">
              <a:latin typeface="Circe ExtraBold" panose="020B0802020203020203" pitchFamily="34" charset="-52"/>
            </a:endParaRPr>
          </a:p>
          <a:p>
            <a:pPr algn="ctr"/>
            <a:r>
              <a:rPr lang="ru-RU" sz="1300" dirty="0">
                <a:latin typeface="Circe ExtraBold" panose="020B0802020203020203" pitchFamily="34" charset="-52"/>
              </a:rPr>
              <a:t>ГРАДОСТРОИТЕЛЬНАЯ</a:t>
            </a:r>
          </a:p>
          <a:p>
            <a:pPr algn="ctr"/>
            <a:r>
              <a:rPr lang="ru-RU" sz="1300" dirty="0">
                <a:latin typeface="Circe ExtraBold" panose="020B0802020203020203" pitchFamily="34" charset="-52"/>
              </a:rPr>
              <a:t>ДЕЯТЕЛЬНОСТЬ</a:t>
            </a:r>
          </a:p>
          <a:p>
            <a:pPr algn="ctr"/>
            <a:endParaRPr lang="ru-RU" sz="1300" dirty="0">
              <a:latin typeface="Circe ExtraBold" panose="020B0802020203020203" pitchFamily="34" charset="-52"/>
            </a:endParaRPr>
          </a:p>
          <a:p>
            <a:pPr algn="ctr"/>
            <a:endParaRPr lang="ru-RU" sz="1300" dirty="0">
              <a:latin typeface="Circe ExtraBold" panose="020B0802020203020203" pitchFamily="34" charset="-52"/>
            </a:endParaRPr>
          </a:p>
          <a:p>
            <a:pPr algn="ctr"/>
            <a:endParaRPr lang="ru-RU" sz="1300" dirty="0">
              <a:latin typeface="Circe ExtraBold" panose="020B0802020203020203" pitchFamily="34" charset="-52"/>
            </a:endParaRPr>
          </a:p>
          <a:p>
            <a:pPr algn="ctr"/>
            <a:endParaRPr lang="ru-RU" sz="1300" dirty="0">
              <a:latin typeface="Circe ExtraBold" panose="020B0802020203020203" pitchFamily="34" charset="-52"/>
            </a:endParaRPr>
          </a:p>
          <a:p>
            <a:pPr algn="ctr"/>
            <a:r>
              <a:rPr lang="ru-RU" sz="1300" dirty="0">
                <a:latin typeface="Circe ExtraBold" panose="020B0802020203020203" pitchFamily="34" charset="-52"/>
              </a:rPr>
              <a:t>КОМПЛЕКСНОЕ РАЗВИТИЕ</a:t>
            </a:r>
          </a:p>
          <a:p>
            <a:pPr algn="ctr"/>
            <a:r>
              <a:rPr lang="ru-RU" sz="1300" dirty="0">
                <a:latin typeface="Circe ExtraBold" panose="020B0802020203020203" pitchFamily="34" charset="-52"/>
              </a:rPr>
              <a:t>ТЕРРИТОРИЙ</a:t>
            </a:r>
          </a:p>
          <a:p>
            <a:pPr algn="ctr"/>
            <a:endParaRPr lang="ru-RU" sz="1300" dirty="0">
              <a:latin typeface="Circe ExtraBold" panose="020B0802020203020203" pitchFamily="34" charset="-52"/>
            </a:endParaRPr>
          </a:p>
          <a:p>
            <a:pPr algn="ctr"/>
            <a:endParaRPr lang="ru-RU" sz="1300" dirty="0">
              <a:latin typeface="Circe ExtraBold" panose="020B0802020203020203" pitchFamily="34" charset="-52"/>
            </a:endParaRPr>
          </a:p>
          <a:p>
            <a:pPr algn="ctr"/>
            <a:endParaRPr lang="ru-RU" sz="1300" dirty="0">
              <a:latin typeface="Circe ExtraBold" panose="020B0802020203020203" pitchFamily="34" charset="-52"/>
            </a:endParaRPr>
          </a:p>
          <a:p>
            <a:pPr algn="ctr"/>
            <a:endParaRPr lang="ru-RU" sz="1300" dirty="0">
              <a:latin typeface="Circe ExtraBold" panose="020B0802020203020203" pitchFamily="34" charset="-52"/>
            </a:endParaRPr>
          </a:p>
          <a:p>
            <a:pPr algn="ctr"/>
            <a:endParaRPr lang="ru-RU" sz="1300" dirty="0">
              <a:latin typeface="Circe ExtraBold" panose="020B0802020203020203" pitchFamily="34" charset="-52"/>
            </a:endParaRPr>
          </a:p>
          <a:p>
            <a:pPr algn="ctr"/>
            <a:r>
              <a:rPr lang="ru-RU" sz="1300" dirty="0">
                <a:latin typeface="Circe ExtraBold" panose="020B0802020203020203" pitchFamily="34" charset="-52"/>
              </a:rPr>
              <a:t>МОНИТОРИНГ ПАВОДКОВ И ПОДТОПЛЕНИЙ </a:t>
            </a:r>
          </a:p>
          <a:p>
            <a:pPr algn="ctr"/>
            <a:r>
              <a:rPr lang="ru-RU" sz="1300" dirty="0">
                <a:latin typeface="Circe ExtraBold" panose="020B0802020203020203" pitchFamily="34" charset="-52"/>
              </a:rPr>
              <a:t>ПРОГНОЗ 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Circe ExtraBold" panose="020B0802020203020203" pitchFamily="34" charset="-52"/>
              </a:rPr>
              <a:t>ЧРЕЗВЫЧАЙНЫХ СИТУАЦИЙ</a:t>
            </a:r>
            <a:r>
              <a:rPr lang="ru-RU" sz="1300" dirty="0">
                <a:solidFill>
                  <a:schemeClr val="bg1"/>
                </a:solidFill>
                <a:latin typeface="Circe ExtraBold" panose="020B0802020203020203" pitchFamily="34" charset="-52"/>
              </a:rPr>
              <a:t> </a:t>
            </a:r>
          </a:p>
          <a:p>
            <a:pPr algn="ctr"/>
            <a:endParaRPr lang="ru-RU" sz="1300" dirty="0">
              <a:solidFill>
                <a:schemeClr val="bg1"/>
              </a:solidFill>
              <a:latin typeface="Circe ExtraBold" panose="020B0802020203020203" pitchFamily="34" charset="-52"/>
            </a:endParaRPr>
          </a:p>
          <a:p>
            <a:pPr algn="ctr"/>
            <a:r>
              <a:rPr lang="ru-RU" sz="1300" dirty="0">
                <a:solidFill>
                  <a:schemeClr val="bg1"/>
                </a:solidFill>
                <a:latin typeface="Circe ExtraBold" panose="020B0802020203020203" pitchFamily="34" charset="-52"/>
              </a:rPr>
              <a:t>                 </a:t>
            </a:r>
          </a:p>
          <a:p>
            <a:pPr algn="ctr"/>
            <a:endParaRPr lang="ru-RU" sz="1300" dirty="0">
              <a:solidFill>
                <a:schemeClr val="bg1"/>
              </a:solidFill>
              <a:latin typeface="Circe ExtraBold" panose="020B0802020203020203" pitchFamily="34" charset="-52"/>
            </a:endParaRPr>
          </a:p>
          <a:p>
            <a:pPr algn="ctr"/>
            <a:r>
              <a:rPr lang="ru-RU" sz="1300" dirty="0">
                <a:solidFill>
                  <a:schemeClr val="bg1"/>
                </a:solidFill>
                <a:latin typeface="Circe ExtraBold" panose="020B0802020203020203" pitchFamily="34" charset="-52"/>
              </a:rPr>
              <a:t>УМНЫЙ ГОРОД</a:t>
            </a:r>
          </a:p>
          <a:p>
            <a:pPr algn="ctr"/>
            <a:endParaRPr lang="ru-RU" sz="1300" dirty="0">
              <a:solidFill>
                <a:schemeClr val="bg1"/>
              </a:solidFill>
              <a:latin typeface="Circe ExtraBold" panose="020B0802020203020203" pitchFamily="34" charset="-52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40CE938-7D8C-1FAE-769D-39E7812E5AFB}"/>
              </a:ext>
            </a:extLst>
          </p:cNvPr>
          <p:cNvSpPr/>
          <p:nvPr/>
        </p:nvSpPr>
        <p:spPr>
          <a:xfrm>
            <a:off x="9013371" y="1389571"/>
            <a:ext cx="2792964" cy="4964144"/>
          </a:xfrm>
          <a:prstGeom prst="rect">
            <a:avLst/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Circe ExtraBold" panose="020B0802020203020203" pitchFamily="34" charset="-52"/>
              </a:rPr>
              <a:t>           </a:t>
            </a:r>
          </a:p>
          <a:p>
            <a:pPr algn="ctr"/>
            <a:endParaRPr lang="ru-RU" sz="1300" dirty="0">
              <a:latin typeface="Circe ExtraBold" panose="020B0802020203020203" pitchFamily="34" charset="-52"/>
            </a:endParaRPr>
          </a:p>
          <a:p>
            <a:pPr algn="ctr">
              <a:lnSpc>
                <a:spcPct val="150000"/>
              </a:lnSpc>
            </a:pPr>
            <a:r>
              <a:rPr lang="ru-RU" sz="1300" b="1" dirty="0">
                <a:latin typeface="Circe ExtraBold" panose="020B0802020203020203" pitchFamily="34" charset="-52"/>
              </a:rPr>
              <a:t>ГРАДОСТРОИТЕЛЬНАЯ</a:t>
            </a:r>
          </a:p>
          <a:p>
            <a:pPr algn="ctr">
              <a:lnSpc>
                <a:spcPct val="150000"/>
              </a:lnSpc>
            </a:pPr>
            <a:r>
              <a:rPr lang="ru-RU" sz="1300" b="1" dirty="0">
                <a:latin typeface="Circe ExtraBold" panose="020B0802020203020203" pitchFamily="34" charset="-52"/>
              </a:rPr>
              <a:t>ДЕЯТЕЛЬНОСТЬ</a:t>
            </a:r>
          </a:p>
          <a:p>
            <a:pPr algn="ctr"/>
            <a:endParaRPr lang="ru-RU" sz="1300" dirty="0">
              <a:latin typeface="Circe ExtraBold" panose="020B0802020203020203" pitchFamily="34" charset="-52"/>
            </a:endParaRPr>
          </a:p>
          <a:p>
            <a:pPr algn="ctr"/>
            <a:endParaRPr lang="ru-RU" sz="1300" dirty="0">
              <a:latin typeface="Circe ExtraBold" panose="020B0802020203020203" pitchFamily="34" charset="-52"/>
            </a:endParaRPr>
          </a:p>
          <a:p>
            <a:pPr algn="ctr"/>
            <a:endParaRPr lang="ru-RU" sz="1300" dirty="0">
              <a:latin typeface="Circe ExtraBold" panose="020B0802020203020203" pitchFamily="34" charset="-52"/>
            </a:endParaRPr>
          </a:p>
          <a:p>
            <a:pPr algn="ctr">
              <a:lnSpc>
                <a:spcPct val="150000"/>
              </a:lnSpc>
            </a:pPr>
            <a:r>
              <a:rPr lang="ru-RU" sz="1300" b="1" dirty="0">
                <a:latin typeface="Circe ExtraBold" panose="020B0802020203020203" pitchFamily="34" charset="-52"/>
              </a:rPr>
              <a:t>КОМПЛЕКСНОЕ  РАЗВИТИЕ</a:t>
            </a:r>
          </a:p>
          <a:p>
            <a:pPr algn="ctr">
              <a:lnSpc>
                <a:spcPct val="150000"/>
              </a:lnSpc>
            </a:pPr>
            <a:r>
              <a:rPr lang="ru-RU" sz="1300" b="1" dirty="0">
                <a:latin typeface="Circe ExtraBold" panose="020B0802020203020203" pitchFamily="34" charset="-52"/>
              </a:rPr>
              <a:t>ТЕРРИТОРИЙ</a:t>
            </a:r>
          </a:p>
          <a:p>
            <a:pPr algn="ctr"/>
            <a:endParaRPr lang="ru-RU" sz="1300" dirty="0">
              <a:latin typeface="Circe ExtraBold" panose="020B0802020203020203" pitchFamily="34" charset="-52"/>
            </a:endParaRPr>
          </a:p>
          <a:p>
            <a:pPr algn="ctr"/>
            <a:endParaRPr lang="ru-RU" sz="1300" dirty="0">
              <a:latin typeface="Circe ExtraBold" panose="020B0802020203020203" pitchFamily="34" charset="-52"/>
            </a:endParaRPr>
          </a:p>
          <a:p>
            <a:pPr algn="ctr"/>
            <a:endParaRPr lang="ru-RU" sz="1300" dirty="0">
              <a:latin typeface="Circe ExtraBold" panose="020B0802020203020203" pitchFamily="34" charset="-52"/>
            </a:endParaRPr>
          </a:p>
          <a:p>
            <a:pPr algn="ctr"/>
            <a:endParaRPr lang="ru-RU" sz="1300" dirty="0">
              <a:latin typeface="Circe ExtraBold" panose="020B0802020203020203" pitchFamily="34" charset="-52"/>
            </a:endParaRPr>
          </a:p>
          <a:p>
            <a:pPr algn="ctr">
              <a:lnSpc>
                <a:spcPct val="150000"/>
              </a:lnSpc>
            </a:pPr>
            <a:r>
              <a:rPr lang="ru-RU" sz="1300" b="1" dirty="0">
                <a:latin typeface="Circe ExtraBold" panose="020B0802020203020203" pitchFamily="34" charset="-52"/>
              </a:rPr>
              <a:t>МОНИТОРИНГ  ПАВОДКОВ  И ПОДТОПЛЕНИЙ </a:t>
            </a:r>
          </a:p>
          <a:p>
            <a:pPr algn="ctr">
              <a:lnSpc>
                <a:spcPct val="150000"/>
              </a:lnSpc>
            </a:pPr>
            <a:r>
              <a:rPr lang="ru-RU" sz="1300" b="1" dirty="0">
                <a:latin typeface="Circe ExtraBold" panose="020B0802020203020203" pitchFamily="34" charset="-52"/>
              </a:rPr>
              <a:t>ПРОГНОЗ  </a:t>
            </a:r>
            <a:r>
              <a:rPr lang="ru-RU" sz="1400" b="1" i="0" dirty="0">
                <a:solidFill>
                  <a:schemeClr val="bg1"/>
                </a:solidFill>
                <a:effectLst/>
                <a:latin typeface="Circe ExtraBold" panose="020B0802020203020203" pitchFamily="34" charset="-52"/>
              </a:rPr>
              <a:t>ЧРЕЗВЫЧАЙНЫХ СИТУАЦИЙ</a:t>
            </a:r>
            <a:r>
              <a:rPr lang="ru-RU" sz="1300" b="1" dirty="0">
                <a:solidFill>
                  <a:schemeClr val="bg1"/>
                </a:solidFill>
                <a:latin typeface="Circe ExtraBold" panose="020B0802020203020203" pitchFamily="34" charset="-52"/>
              </a:rPr>
              <a:t> </a:t>
            </a:r>
          </a:p>
          <a:p>
            <a:pPr algn="ctr"/>
            <a:endParaRPr lang="ru-RU" sz="1300" dirty="0">
              <a:solidFill>
                <a:schemeClr val="bg1"/>
              </a:solidFill>
              <a:latin typeface="Circe ExtraBold" panose="020B0802020203020203" pitchFamily="34" charset="-52"/>
            </a:endParaRPr>
          </a:p>
          <a:p>
            <a:pPr algn="ctr"/>
            <a:r>
              <a:rPr lang="ru-RU" sz="1300" dirty="0">
                <a:solidFill>
                  <a:schemeClr val="bg1"/>
                </a:solidFill>
                <a:latin typeface="Circe ExtraBold" panose="020B0802020203020203" pitchFamily="34" charset="-52"/>
              </a:rPr>
              <a:t>             </a:t>
            </a:r>
          </a:p>
          <a:p>
            <a:pPr algn="ctr"/>
            <a:endParaRPr lang="ru-RU" sz="1300" dirty="0">
              <a:solidFill>
                <a:schemeClr val="bg1"/>
              </a:solidFill>
              <a:latin typeface="Circe ExtraBold" panose="020B0802020203020203" pitchFamily="34" charset="-52"/>
            </a:endParaRPr>
          </a:p>
          <a:p>
            <a:pPr algn="ctr"/>
            <a:r>
              <a:rPr lang="ru-RU" sz="1300" b="1" dirty="0">
                <a:solidFill>
                  <a:schemeClr val="bg1"/>
                </a:solidFill>
                <a:latin typeface="Circe ExtraBold" panose="020B0802020203020203" pitchFamily="34" charset="-52"/>
              </a:rPr>
              <a:t>УМНЫЙ  ГОРОД</a:t>
            </a:r>
          </a:p>
          <a:p>
            <a:pPr algn="ctr"/>
            <a:endParaRPr lang="ru-RU" sz="1300" dirty="0">
              <a:solidFill>
                <a:schemeClr val="bg1"/>
              </a:solidFill>
              <a:latin typeface="Circe ExtraBold" panose="020B0802020203020203" pitchFamily="34" charset="-52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263A692-C4B5-C32F-5CDC-5B2168360FA4}"/>
              </a:ext>
            </a:extLst>
          </p:cNvPr>
          <p:cNvSpPr/>
          <p:nvPr/>
        </p:nvSpPr>
        <p:spPr>
          <a:xfrm>
            <a:off x="385665" y="1389571"/>
            <a:ext cx="2892489" cy="4964144"/>
          </a:xfrm>
          <a:prstGeom prst="rect">
            <a:avLst/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Circe ExtraBold" panose="020B0802020203020203" pitchFamily="34" charset="-52"/>
              </a:rPr>
              <a:t>           </a:t>
            </a:r>
          </a:p>
          <a:p>
            <a:pPr algn="ctr"/>
            <a:endParaRPr lang="ru-RU" sz="1300" dirty="0">
              <a:latin typeface="Circe ExtraBold" panose="020B0802020203020203" pitchFamily="34" charset="-52"/>
            </a:endParaRPr>
          </a:p>
          <a:p>
            <a:pPr algn="ctr"/>
            <a:endParaRPr lang="ru-RU" sz="1300" dirty="0">
              <a:latin typeface="Circe ExtraBold" panose="020B0802020203020203" pitchFamily="34" charset="-52"/>
            </a:endParaRPr>
          </a:p>
          <a:p>
            <a:pPr algn="ctr"/>
            <a:endParaRPr lang="ru-RU" sz="1300" dirty="0">
              <a:latin typeface="Circe ExtraBold" panose="020B0802020203020203" pitchFamily="34" charset="-52"/>
            </a:endParaRPr>
          </a:p>
          <a:p>
            <a:pPr algn="ctr">
              <a:lnSpc>
                <a:spcPct val="150000"/>
              </a:lnSpc>
            </a:pPr>
            <a:r>
              <a:rPr lang="ru-RU" sz="1300" b="1" dirty="0">
                <a:latin typeface="Circe ExtraBold" panose="020B0802020203020203" pitchFamily="34" charset="-52"/>
              </a:rPr>
              <a:t>ЦИФРОВОЙ  ДВОЙНИК</a:t>
            </a:r>
          </a:p>
          <a:p>
            <a:pPr algn="ctr">
              <a:lnSpc>
                <a:spcPct val="150000"/>
              </a:lnSpc>
            </a:pPr>
            <a:r>
              <a:rPr lang="ru-RU" sz="1300" b="1" dirty="0">
                <a:latin typeface="Circe ExtraBold" panose="020B0802020203020203" pitchFamily="34" charset="-52"/>
              </a:rPr>
              <a:t>ГОРОДА</a:t>
            </a:r>
          </a:p>
          <a:p>
            <a:pPr algn="ctr"/>
            <a:endParaRPr lang="ru-RU" sz="1300" dirty="0">
              <a:latin typeface="Circe ExtraBold" panose="020B0802020203020203" pitchFamily="34" charset="-52"/>
            </a:endParaRPr>
          </a:p>
          <a:p>
            <a:pPr algn="ctr"/>
            <a:endParaRPr lang="ru-RU" sz="1300" dirty="0">
              <a:latin typeface="Circe ExtraBold" panose="020B0802020203020203" pitchFamily="34" charset="-52"/>
            </a:endParaRPr>
          </a:p>
          <a:p>
            <a:pPr algn="ctr"/>
            <a:endParaRPr lang="ru-RU" sz="1300" dirty="0">
              <a:latin typeface="Circe ExtraBold" panose="020B0802020203020203" pitchFamily="34" charset="-52"/>
            </a:endParaRPr>
          </a:p>
          <a:p>
            <a:pPr algn="ctr"/>
            <a:endParaRPr lang="ru-RU" sz="1300" dirty="0">
              <a:latin typeface="Circe ExtraBold" panose="020B0802020203020203" pitchFamily="34" charset="-52"/>
            </a:endParaRPr>
          </a:p>
          <a:p>
            <a:pPr algn="ctr">
              <a:lnSpc>
                <a:spcPct val="150000"/>
              </a:lnSpc>
            </a:pPr>
            <a:r>
              <a:rPr lang="ru-RU" sz="1300" b="1" dirty="0">
                <a:latin typeface="Circe ExtraBold" panose="020B0802020203020203" pitchFamily="34" charset="-52"/>
              </a:rPr>
              <a:t>УПРАВЛЕНИЕ  ГОРОДОМ  И</a:t>
            </a:r>
          </a:p>
          <a:p>
            <a:pPr algn="ctr">
              <a:lnSpc>
                <a:spcPct val="150000"/>
              </a:lnSpc>
            </a:pPr>
            <a:r>
              <a:rPr lang="ru-RU" sz="1300" b="1" dirty="0">
                <a:latin typeface="Circe ExtraBold" panose="020B0802020203020203" pitchFamily="34" charset="-52"/>
              </a:rPr>
              <a:t>ОПЕРАТИВНЫЙ  МОНИТОРИНГ</a:t>
            </a:r>
          </a:p>
          <a:p>
            <a:pPr algn="ctr"/>
            <a:endParaRPr lang="ru-RU" sz="1300" dirty="0">
              <a:latin typeface="Circe ExtraBold" panose="020B0802020203020203" pitchFamily="34" charset="-52"/>
            </a:endParaRPr>
          </a:p>
          <a:p>
            <a:pPr algn="ctr"/>
            <a:endParaRPr lang="ru-RU" sz="1300" dirty="0">
              <a:latin typeface="Circe ExtraBold" panose="020B0802020203020203" pitchFamily="34" charset="-52"/>
            </a:endParaRPr>
          </a:p>
          <a:p>
            <a:pPr algn="ctr"/>
            <a:endParaRPr lang="ru-RU" sz="1300" dirty="0">
              <a:latin typeface="Circe ExtraBold" panose="020B0802020203020203" pitchFamily="34" charset="-52"/>
            </a:endParaRPr>
          </a:p>
          <a:p>
            <a:pPr algn="ctr"/>
            <a:endParaRPr lang="ru-RU" sz="1300" dirty="0">
              <a:latin typeface="Circe ExtraBold" panose="020B0802020203020203" pitchFamily="34" charset="-52"/>
            </a:endParaRPr>
          </a:p>
          <a:p>
            <a:pPr algn="ctr"/>
            <a:endParaRPr lang="ru-RU" sz="1300" dirty="0">
              <a:latin typeface="Circe ExtraBold" panose="020B0802020203020203" pitchFamily="34" charset="-52"/>
            </a:endParaRPr>
          </a:p>
          <a:p>
            <a:pPr algn="ctr">
              <a:lnSpc>
                <a:spcPct val="150000"/>
              </a:lnSpc>
            </a:pPr>
            <a:r>
              <a:rPr lang="ru-RU" sz="1300" b="1" dirty="0">
                <a:solidFill>
                  <a:schemeClr val="bg1"/>
                </a:solidFill>
                <a:latin typeface="Circe ExtraBold" panose="020B0802020203020203" pitchFamily="34" charset="-52"/>
              </a:rPr>
              <a:t>БЛАГОУСТРОЙСТВО</a:t>
            </a:r>
          </a:p>
          <a:p>
            <a:pPr algn="ctr">
              <a:lnSpc>
                <a:spcPct val="150000"/>
              </a:lnSpc>
            </a:pPr>
            <a:r>
              <a:rPr lang="ru-RU" sz="1300" b="1" dirty="0">
                <a:solidFill>
                  <a:schemeClr val="bg1"/>
                </a:solidFill>
                <a:latin typeface="Circe ExtraBold" panose="020B0802020203020203" pitchFamily="34" charset="-52"/>
              </a:rPr>
              <a:t>ТЕРРИТОРИИ </a:t>
            </a:r>
          </a:p>
          <a:p>
            <a:pPr algn="ctr"/>
            <a:endParaRPr lang="ru-RU" sz="1300" dirty="0">
              <a:solidFill>
                <a:schemeClr val="bg1"/>
              </a:solidFill>
              <a:latin typeface="Circe ExtraBold" panose="020B0802020203020203" pitchFamily="34" charset="-52"/>
            </a:endParaRPr>
          </a:p>
          <a:p>
            <a:pPr algn="ctr"/>
            <a:r>
              <a:rPr lang="ru-RU" sz="1300" dirty="0">
                <a:solidFill>
                  <a:schemeClr val="bg1"/>
                </a:solidFill>
                <a:latin typeface="Circe ExtraBold" panose="020B0802020203020203" pitchFamily="34" charset="-52"/>
              </a:rPr>
              <a:t>             </a:t>
            </a:r>
          </a:p>
          <a:p>
            <a:pPr algn="ctr"/>
            <a:endParaRPr lang="ru-RU" sz="1300" dirty="0">
              <a:solidFill>
                <a:schemeClr val="bg1"/>
              </a:solidFill>
              <a:latin typeface="Circe ExtraBold" panose="020B0802020203020203" pitchFamily="34" charset="-52"/>
            </a:endParaRPr>
          </a:p>
          <a:p>
            <a:pPr algn="ctr">
              <a:lnSpc>
                <a:spcPct val="150000"/>
              </a:lnSpc>
            </a:pPr>
            <a:r>
              <a:rPr lang="ru-RU" sz="1300" b="1" dirty="0">
                <a:solidFill>
                  <a:schemeClr val="bg1"/>
                </a:solidFill>
                <a:latin typeface="Circe ExtraBold" panose="020B0802020203020203" pitchFamily="34" charset="-52"/>
              </a:rPr>
              <a:t>УПРАВЛЕНИЕ  ЗЕМЕЛЬНЫМИ </a:t>
            </a:r>
          </a:p>
          <a:p>
            <a:pPr algn="ctr">
              <a:lnSpc>
                <a:spcPct val="150000"/>
              </a:lnSpc>
            </a:pPr>
            <a:r>
              <a:rPr lang="ru-RU" sz="1300" b="1" dirty="0">
                <a:solidFill>
                  <a:schemeClr val="bg1"/>
                </a:solidFill>
                <a:latin typeface="Circe ExtraBold" panose="020B0802020203020203" pitchFamily="34" charset="-52"/>
              </a:rPr>
              <a:t>РЕСУРСАМИ</a:t>
            </a:r>
          </a:p>
          <a:p>
            <a:pPr algn="ctr"/>
            <a:endParaRPr lang="ru-RU" sz="1300" dirty="0">
              <a:solidFill>
                <a:schemeClr val="bg1"/>
              </a:solidFill>
              <a:latin typeface="Circe ExtraBold" panose="020B0802020203020203" pitchFamily="34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068632-9FA8-4C91-9300-CC16182CF022}"/>
              </a:ext>
            </a:extLst>
          </p:cNvPr>
          <p:cNvSpPr txBox="1"/>
          <p:nvPr/>
        </p:nvSpPr>
        <p:spPr>
          <a:xfrm>
            <a:off x="513000" y="794260"/>
            <a:ext cx="4986493" cy="574901"/>
          </a:xfrm>
          <a:prstGeom prst="rect">
            <a:avLst/>
          </a:prstGeom>
          <a:solidFill>
            <a:srgbClr val="EEEEEE"/>
          </a:solidFill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800" b="1" dirty="0">
                <a:latin typeface="Circe ExtraBold" panose="020B0802020203020203" pitchFamily="34" charset="-52"/>
              </a:rPr>
              <a:t>ПРОСТРАНСТВЕННЫХ ДАННЫХ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B588B1C-0ABA-C60F-27EF-1A7DD7218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769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B0B8C9-EC22-40B7-AC51-DB7E26E123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25372D7-278C-4094-97B3-90CD98E37F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742" y="5387179"/>
            <a:ext cx="3782954" cy="13033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848" y="5387179"/>
            <a:ext cx="3821069" cy="13033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56415" y="582607"/>
            <a:ext cx="7164847" cy="5059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>
                <a:solidFill>
                  <a:schemeClr val="accent2"/>
                </a:solidFill>
                <a:latin typeface="Circe ExtraBold" panose="020B0802020203020203" pitchFamily="34" charset="-52"/>
              </a:rPr>
              <a:t>РЕДАКТИРОВАНИЕ ЛИНИИ СШИВКИ АЭРОСНИМКОВ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25738" y="5778329"/>
            <a:ext cx="2441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irce" panose="020B0502020203020203" pitchFamily="34" charset="-52"/>
              </a:rPr>
              <a:t>    ДО ИСПРАВЛЕНИЯ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31358" y="5824495"/>
            <a:ext cx="2954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irce" panose="020B0502020203020203" pitchFamily="34" charset="-52"/>
              </a:rPr>
              <a:t>ПОСЛЕ </a:t>
            </a:r>
            <a:r>
              <a:rPr lang="ru-RU" sz="1200" dirty="0">
                <a:solidFill>
                  <a:schemeClr val="bg1"/>
                </a:solidFill>
                <a:latin typeface="Circe" panose="020B0502020203020203" pitchFamily="34" charset="-52"/>
              </a:rPr>
              <a:t> </a:t>
            </a:r>
            <a:r>
              <a:rPr lang="ru-RU" dirty="0">
                <a:solidFill>
                  <a:schemeClr val="bg1"/>
                </a:solidFill>
                <a:latin typeface="Circe" panose="020B0502020203020203" pitchFamily="34" charset="-52"/>
              </a:rPr>
              <a:t>ИСПРАВЛЕНИЯ</a:t>
            </a:r>
          </a:p>
        </p:txBody>
      </p:sp>
      <p:pic>
        <p:nvPicPr>
          <p:cNvPr id="6" name="Рисунок 5" descr="Изображение выглядит как внешний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810E27B1-F8AE-41EF-0A65-EDCE9F470E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96" y="1470821"/>
            <a:ext cx="3821069" cy="3916358"/>
          </a:xfrm>
          <a:prstGeom prst="rect">
            <a:avLst/>
          </a:prstGeom>
        </p:spPr>
      </p:pic>
      <p:pic>
        <p:nvPicPr>
          <p:cNvPr id="8" name="Рисунок 7" descr="Изображение выглядит как внешний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53A6F248-5C52-5497-F355-1D06C97052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742" y="1470821"/>
            <a:ext cx="3782954" cy="3897300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48650D9-B6C1-96A7-9557-3FF0BC56A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8301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7A7E68-720D-434B-9A1C-7B9AEE1187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1599B9-4B86-424B-9734-ACD5A9F3821C}"/>
              </a:ext>
            </a:extLst>
          </p:cNvPr>
          <p:cNvSpPr txBox="1"/>
          <p:nvPr/>
        </p:nvSpPr>
        <p:spPr>
          <a:xfrm>
            <a:off x="542926" y="316660"/>
            <a:ext cx="8405438" cy="9787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>
                <a:solidFill>
                  <a:schemeClr val="accent2"/>
                </a:solidFill>
                <a:latin typeface="Circe ExtraBold" panose="020B0802020203020203" pitchFamily="34" charset="-52"/>
              </a:rPr>
              <a:t>ОБЪЕКТЫ, ТРЕБУЮЩИЕ РУЧНОЙ КОРРЕКТИРОВКИ </a:t>
            </a:r>
            <a:br>
              <a:rPr lang="ru-RU" sz="2400" b="1" dirty="0">
                <a:solidFill>
                  <a:schemeClr val="accent2"/>
                </a:solidFill>
                <a:latin typeface="Circe ExtraBold" panose="020B0802020203020203" pitchFamily="34" charset="-52"/>
              </a:rPr>
            </a:br>
            <a:r>
              <a:rPr lang="ru-RU" sz="2400" b="1" dirty="0">
                <a:solidFill>
                  <a:schemeClr val="accent2"/>
                </a:solidFill>
                <a:latin typeface="Circe ExtraBold" panose="020B0802020203020203" pitchFamily="34" charset="-52"/>
              </a:rPr>
              <a:t>ПРИ СОЗДАНИИ ОРТОФОТОПЛАНА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682CDB20-FA19-4C64-872E-8AF1BE7E65AD}"/>
              </a:ext>
            </a:extLst>
          </p:cNvPr>
          <p:cNvGraphicFramePr>
            <a:graphicFrameLocks noGrp="1"/>
          </p:cNvGraphicFramePr>
          <p:nvPr/>
        </p:nvGraphicFramePr>
        <p:xfrm>
          <a:off x="-2" y="1448972"/>
          <a:ext cx="12192001" cy="5409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090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ru-RU" sz="1200" b="1" kern="1200" dirty="0">
                        <a:solidFill>
                          <a:schemeClr val="tx1"/>
                        </a:solidFill>
                        <a:latin typeface="Circe Light" panose="020B0402020203020203" pitchFamily="34" charset="-52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ru-RU" sz="1200" b="1" kern="1200" dirty="0">
                        <a:solidFill>
                          <a:schemeClr val="tx1"/>
                        </a:solidFill>
                        <a:latin typeface="Circe Light" panose="020B0402020203020203" pitchFamily="34" charset="-52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ru-RU" sz="1200" b="1" kern="1200" dirty="0">
                        <a:solidFill>
                          <a:schemeClr val="tx1"/>
                        </a:solidFill>
                        <a:latin typeface="Circe Light" panose="020B0402020203020203" pitchFamily="34" charset="-52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ru-RU" sz="1200" b="1" kern="1200" dirty="0">
                        <a:solidFill>
                          <a:schemeClr val="tx1"/>
                        </a:solidFill>
                        <a:latin typeface="Circe Light" panose="020B0402020203020203" pitchFamily="34" charset="-52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ru-RU" sz="1200" b="1" kern="1200" dirty="0">
                        <a:solidFill>
                          <a:schemeClr val="tx1"/>
                        </a:solidFill>
                        <a:latin typeface="Circe Light" panose="020B0402020203020203" pitchFamily="34" charset="-52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ru-RU" sz="1200" b="1" kern="1200" dirty="0">
                        <a:solidFill>
                          <a:schemeClr val="tx1"/>
                        </a:solidFill>
                        <a:latin typeface="Circe Light" panose="020B0402020203020203" pitchFamily="34" charset="-52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ru-RU" sz="1200" b="1" kern="1200" dirty="0">
                        <a:solidFill>
                          <a:schemeClr val="tx1"/>
                        </a:solidFill>
                        <a:latin typeface="Circe Light" panose="020B0402020203020203" pitchFamily="34" charset="-52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ru-RU" sz="1200" b="1" kern="1200" dirty="0">
                        <a:solidFill>
                          <a:schemeClr val="tx1"/>
                        </a:solidFill>
                        <a:latin typeface="Circe Light" panose="020B0402020203020203" pitchFamily="34" charset="-52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ru-RU" sz="1200" b="1" kern="1200" dirty="0">
                        <a:solidFill>
                          <a:schemeClr val="tx1"/>
                        </a:solidFill>
                        <a:latin typeface="Circe Light" panose="020B0402020203020203" pitchFamily="34" charset="-52"/>
                        <a:ea typeface="+mn-ea"/>
                        <a:cs typeface="+mn-cs"/>
                      </a:endParaRPr>
                    </a:p>
                    <a:p>
                      <a:pPr fontAlgn="base"/>
                      <a:endParaRPr lang="ru-RU" sz="1200" b="1" kern="1200" dirty="0">
                        <a:solidFill>
                          <a:schemeClr val="tx1"/>
                        </a:solidFill>
                        <a:latin typeface="Circe ExtraBold" panose="020B0802020203020203" pitchFamily="34" charset="-52"/>
                        <a:ea typeface="+mn-ea"/>
                        <a:cs typeface="+mn-cs"/>
                      </a:endParaRPr>
                    </a:p>
                    <a:p>
                      <a:pPr fontAlgn="base"/>
                      <a:endParaRPr lang="ru-RU" sz="1200" b="1" kern="1200" dirty="0">
                        <a:solidFill>
                          <a:schemeClr val="tx1"/>
                        </a:solidFill>
                        <a:latin typeface="Circe ExtraBold" panose="020B0802020203020203" pitchFamily="34" charset="-52"/>
                        <a:ea typeface="+mn-ea"/>
                        <a:cs typeface="+mn-cs"/>
                      </a:endParaRPr>
                    </a:p>
                    <a:p>
                      <a:pPr fontAlgn="base"/>
                      <a:endParaRPr lang="ru-RU" sz="1200" b="1" kern="1200" dirty="0">
                        <a:solidFill>
                          <a:schemeClr val="tx1"/>
                        </a:solidFill>
                        <a:latin typeface="Circe ExtraBold" panose="020B0802020203020203" pitchFamily="34" charset="-52"/>
                        <a:ea typeface="+mn-ea"/>
                        <a:cs typeface="+mn-cs"/>
                      </a:endParaRPr>
                    </a:p>
                    <a:p>
                      <a:pPr fontAlgn="base"/>
                      <a:endParaRPr lang="ru-RU" sz="1200" b="1" kern="1200" dirty="0">
                        <a:solidFill>
                          <a:schemeClr val="tx1"/>
                        </a:solidFill>
                        <a:latin typeface="Circe ExtraBold" panose="020B0802020203020203" pitchFamily="34" charset="-52"/>
                        <a:ea typeface="+mn-ea"/>
                        <a:cs typeface="+mn-cs"/>
                      </a:endParaRPr>
                    </a:p>
                    <a:p>
                      <a:pPr fontAlgn="base"/>
                      <a:endParaRPr lang="ru-RU" sz="1200" b="1" kern="1200" dirty="0">
                        <a:solidFill>
                          <a:schemeClr val="tx1"/>
                        </a:solidFill>
                        <a:latin typeface="Circe ExtraBold" panose="020B0802020203020203" pitchFamily="34" charset="-52"/>
                        <a:ea typeface="+mn-ea"/>
                        <a:cs typeface="+mn-cs"/>
                      </a:endParaRPr>
                    </a:p>
                    <a:p>
                      <a:pPr fontAlgn="base"/>
                      <a:endParaRPr lang="ru-RU" sz="1200" b="1" kern="1200" dirty="0">
                        <a:solidFill>
                          <a:schemeClr val="tx1"/>
                        </a:solidFill>
                        <a:latin typeface="Circe ExtraBold" panose="020B0802020203020203" pitchFamily="34" charset="-52"/>
                        <a:ea typeface="+mn-ea"/>
                        <a:cs typeface="+mn-cs"/>
                      </a:endParaRPr>
                    </a:p>
                    <a:p>
                      <a:pPr fontAlgn="base"/>
                      <a:endParaRPr lang="ru-RU" sz="1200" b="1" kern="1200" dirty="0">
                        <a:solidFill>
                          <a:schemeClr val="tx1"/>
                        </a:solidFill>
                        <a:latin typeface="Circe ExtraBold" panose="020B0802020203020203" pitchFamily="34" charset="-52"/>
                        <a:ea typeface="+mn-ea"/>
                        <a:cs typeface="+mn-cs"/>
                      </a:endParaRPr>
                    </a:p>
                    <a:p>
                      <a:pPr fontAlgn="base"/>
                      <a:endParaRPr lang="ru-RU" sz="1200" b="1" kern="1200" dirty="0">
                        <a:solidFill>
                          <a:schemeClr val="tx1"/>
                        </a:solidFill>
                        <a:latin typeface="Circe ExtraBold" panose="020B0802020203020203" pitchFamily="34" charset="-52"/>
                        <a:ea typeface="+mn-ea"/>
                        <a:cs typeface="+mn-cs"/>
                      </a:endParaRPr>
                    </a:p>
                    <a:p>
                      <a:pPr fontAlgn="base"/>
                      <a:endParaRPr lang="ru-RU" sz="1200" b="1" kern="1200" dirty="0">
                        <a:solidFill>
                          <a:schemeClr val="tx1"/>
                        </a:solidFill>
                        <a:latin typeface="Circe ExtraBold" panose="020B0802020203020203" pitchFamily="34" charset="-52"/>
                        <a:ea typeface="+mn-ea"/>
                        <a:cs typeface="+mn-cs"/>
                      </a:endParaRPr>
                    </a:p>
                    <a:p>
                      <a:pPr fontAlgn="base"/>
                      <a:endParaRPr lang="ru-RU" sz="1200" b="1" kern="1200" dirty="0">
                        <a:solidFill>
                          <a:schemeClr val="tx1"/>
                        </a:solidFill>
                        <a:latin typeface="Circe ExtraBold" panose="020B0802020203020203" pitchFamily="34" charset="-52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ru-RU" sz="1200" b="1" kern="1200" dirty="0">
                        <a:solidFill>
                          <a:schemeClr val="tx1"/>
                        </a:solidFill>
                        <a:latin typeface="Circe Light" panose="020B0402020203020203" pitchFamily="34" charset="-52"/>
                        <a:ea typeface="+mn-ea"/>
                        <a:cs typeface="+mn-cs"/>
                      </a:endParaRPr>
                    </a:p>
                  </a:txBody>
                  <a:tcPr marL="1800000" marR="360000" marT="360000" marB="36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6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B10DC67-4D89-446D-A3F8-78E71310311D}"/>
              </a:ext>
            </a:extLst>
          </p:cNvPr>
          <p:cNvGraphicFramePr>
            <a:graphicFrameLocks noGrp="1"/>
          </p:cNvGraphicFramePr>
          <p:nvPr/>
        </p:nvGraphicFramePr>
        <p:xfrm>
          <a:off x="631635" y="2168189"/>
          <a:ext cx="10948491" cy="35465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2551">
                  <a:extLst>
                    <a:ext uri="{9D8B030D-6E8A-4147-A177-3AD203B41FA5}">
                      <a16:colId xmlns:a16="http://schemas.microsoft.com/office/drawing/2014/main" val="1517452075"/>
                    </a:ext>
                  </a:extLst>
                </a:gridCol>
                <a:gridCol w="2761103">
                  <a:extLst>
                    <a:ext uri="{9D8B030D-6E8A-4147-A177-3AD203B41FA5}">
                      <a16:colId xmlns:a16="http://schemas.microsoft.com/office/drawing/2014/main" val="3832219094"/>
                    </a:ext>
                  </a:extLst>
                </a:gridCol>
                <a:gridCol w="1887089">
                  <a:extLst>
                    <a:ext uri="{9D8B030D-6E8A-4147-A177-3AD203B41FA5}">
                      <a16:colId xmlns:a16="http://schemas.microsoft.com/office/drawing/2014/main" val="1706456912"/>
                    </a:ext>
                  </a:extLst>
                </a:gridCol>
                <a:gridCol w="1549397">
                  <a:extLst>
                    <a:ext uri="{9D8B030D-6E8A-4147-A177-3AD203B41FA5}">
                      <a16:colId xmlns:a16="http://schemas.microsoft.com/office/drawing/2014/main" val="895736429"/>
                    </a:ext>
                  </a:extLst>
                </a:gridCol>
                <a:gridCol w="4068351">
                  <a:extLst>
                    <a:ext uri="{9D8B030D-6E8A-4147-A177-3AD203B41FA5}">
                      <a16:colId xmlns:a16="http://schemas.microsoft.com/office/drawing/2014/main" val="4078191517"/>
                    </a:ext>
                  </a:extLst>
                </a:gridCol>
              </a:tblGrid>
              <a:tr h="1010021">
                <a:tc>
                  <a:txBody>
                    <a:bodyPr/>
                    <a:lstStyle/>
                    <a:p>
                      <a:pPr marR="8953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Circe Bold" panose="020B0602020203020203" pitchFamily="34" charset="-52"/>
                        </a:rPr>
                        <a:t>№ П/П</a:t>
                      </a:r>
                      <a:endParaRPr lang="ru-RU" sz="1600" dirty="0"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irce Bold" panose="020B0602020203020203" pitchFamily="34" charset="-52"/>
                        </a:rPr>
                        <a:t>НАЗВАНИЕ СЛОЯ</a:t>
                      </a:r>
                      <a:endParaRPr lang="ru-RU" sz="1600" b="1" dirty="0"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irce Bold" panose="020B0602020203020203" pitchFamily="34" charset="-52"/>
                        </a:rPr>
                        <a:t>РЕДАКТИРОВАНИЕ ПОЛОЖЕНИЯ ЛИНИЙ СШИВКИ</a:t>
                      </a:r>
                      <a:endParaRPr lang="ru-RU" sz="1600" dirty="0"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irce Bold" panose="020B0602020203020203" pitchFamily="34" charset="-52"/>
                        </a:rPr>
                        <a:t>ДОБАВЛЕНИЕ СТРУКТУРНОЙ ЛИНИИ В ЦМР</a:t>
                      </a:r>
                      <a:endParaRPr lang="ru-RU" sz="1600" dirty="0"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irce Bold" panose="020B0602020203020203" pitchFamily="34" charset="-52"/>
                        </a:rPr>
                        <a:t>РЕДАКТИРОВАНИЕ  ДЛЯ ПОЛУЧЕНИЯ ВИЗУАЛЬНОЙ ЦЕЛЬНОСТИ ОБЪЕКТОВ </a:t>
                      </a:r>
                      <a:endParaRPr lang="ru-RU" sz="1600" dirty="0"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8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709976"/>
                  </a:ext>
                </a:extLst>
              </a:tr>
              <a:tr h="379012">
                <a:tc>
                  <a:txBody>
                    <a:bodyPr/>
                    <a:lstStyle/>
                    <a:p>
                      <a:pPr marR="895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irce Bold" panose="020B0602020203020203" pitchFamily="34" charset="-52"/>
                        </a:rPr>
                        <a:t>1</a:t>
                      </a:r>
                      <a:endParaRPr lang="ru-RU" sz="1600" dirty="0"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ГИДРОГРАФИЯ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+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+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8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972434"/>
                  </a:ext>
                </a:extLst>
              </a:tr>
              <a:tr h="379012">
                <a:tc>
                  <a:txBody>
                    <a:bodyPr/>
                    <a:lstStyle/>
                    <a:p>
                      <a:pPr marR="895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irce Bold" panose="020B0602020203020203" pitchFamily="34" charset="-52"/>
                        </a:rPr>
                        <a:t>2</a:t>
                      </a:r>
                      <a:endParaRPr lang="ru-RU" sz="1600" dirty="0"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ДОРОГИ ПО НАСЫПИ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+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+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8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8510541"/>
                  </a:ext>
                </a:extLst>
              </a:tr>
              <a:tr h="379012">
                <a:tc>
                  <a:txBody>
                    <a:bodyPr/>
                    <a:lstStyle/>
                    <a:p>
                      <a:pPr marR="895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irce Bold" panose="020B0602020203020203" pitchFamily="34" charset="-52"/>
                        </a:rPr>
                        <a:t>3</a:t>
                      </a:r>
                      <a:endParaRPr lang="ru-RU" sz="1600" dirty="0"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МОСТЫ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+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+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+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8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864821"/>
                  </a:ext>
                </a:extLst>
              </a:tr>
              <a:tr h="379012">
                <a:tc>
                  <a:txBody>
                    <a:bodyPr/>
                    <a:lstStyle/>
                    <a:p>
                      <a:pPr marR="895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irce Bold" panose="020B0602020203020203" pitchFamily="34" charset="-52"/>
                        </a:rPr>
                        <a:t>4</a:t>
                      </a:r>
                      <a:endParaRPr lang="ru-RU" sz="1600" dirty="0"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ТРУБОПРОВОДЫ, ЭСТАКАДЫ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+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+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+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8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185162"/>
                  </a:ext>
                </a:extLst>
              </a:tr>
              <a:tr h="379012">
                <a:tc>
                  <a:txBody>
                    <a:bodyPr/>
                    <a:lstStyle/>
                    <a:p>
                      <a:pPr marR="895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irce Bold" panose="020B0602020203020203" pitchFamily="34" charset="-52"/>
                        </a:rPr>
                        <a:t>5</a:t>
                      </a:r>
                      <a:endParaRPr lang="ru-RU" sz="1600" dirty="0"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СТРОЕНИЯ, В ТОМ ЧИСЛЕ ДЛИННЫЕ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+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+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+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8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247406"/>
                  </a:ext>
                </a:extLst>
              </a:tr>
              <a:tr h="379012">
                <a:tc>
                  <a:txBody>
                    <a:bodyPr/>
                    <a:lstStyle/>
                    <a:p>
                      <a:pPr marR="895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irce Bold" panose="020B0602020203020203" pitchFamily="34" charset="-52"/>
                        </a:rPr>
                        <a:t>7</a:t>
                      </a:r>
                      <a:endParaRPr lang="ru-RU" sz="1600" dirty="0"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ОГРАЖДЕНИЯ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+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+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8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598953"/>
                  </a:ext>
                </a:extLst>
              </a:tr>
            </a:tbl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39B3221-CF3F-12D2-E3C8-DEE0EF5A8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5127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1141AE2-0D8B-40C2-894F-73F22178F2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B5209A3A-1BA2-4BF3-8DB8-74ABE566AE1F}"/>
                  </a:ext>
                </a:extLst>
              </p:cNvPr>
              <p:cNvSpPr/>
              <p:nvPr/>
            </p:nvSpPr>
            <p:spPr>
              <a:xfrm>
                <a:off x="214492" y="1578786"/>
                <a:ext cx="11977508" cy="5406095"/>
              </a:xfrm>
              <a:prstGeom prst="rect">
                <a:avLst/>
              </a:prstGeom>
              <a:solidFill>
                <a:schemeClr val="bg1">
                  <a:lumMod val="95000"/>
                  <a:alpha val="77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500"/>
                  </a:spcAft>
                </a:pPr>
                <a:r>
                  <a:rPr lang="en-US" sz="2400" b="1" dirty="0">
                    <a:solidFill>
                      <a:schemeClr val="tx1"/>
                    </a:solidFill>
                    <a:latin typeface="Circe Extra"/>
                    <a:ea typeface="Calibri" panose="020F0502020204030204" pitchFamily="34" charset="0"/>
                    <a:cs typeface="Times New Roman" panose="02020603050405020304" pitchFamily="18" charset="0"/>
                  </a:rPr>
                  <a:t>Mt</a:t>
                </a:r>
                <a:r>
                  <a:rPr lang="ru-RU" sz="2400" b="1" dirty="0">
                    <a:solidFill>
                      <a:schemeClr val="tx1"/>
                    </a:solidFill>
                    <a:latin typeface="Circe Extra"/>
                    <a:ea typeface="Calibri" panose="020F0502020204030204" pitchFamily="34" charset="0"/>
                    <a:cs typeface="Times New Roman" panose="02020603050405020304" pitchFamily="18" charset="0"/>
                  </a:rPr>
                  <a:t>=</a:t>
                </a:r>
                <a:r>
                  <a:rPr lang="ru-RU" sz="2400" b="1" dirty="0">
                    <a:solidFill>
                      <a:schemeClr val="tx1"/>
                    </a:solidFill>
                    <a:latin typeface="Circe Extr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ru-RU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  <m:r>
                              <a:rPr lang="ru-RU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²</m:t>
                            </m:r>
                          </m:e>
                          <m:sub>
                            <m:r>
                              <a:rPr lang="ru-RU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ru-RU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ru-RU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ru-RU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  <m:r>
                              <a:rPr lang="ru-RU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²</m:t>
                            </m:r>
                          </m:e>
                          <m:sub>
                            <m:r>
                              <a:rPr lang="ru-RU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e>
                    </m:rad>
                  </m:oMath>
                </a14:m>
                <a:endParaRPr lang="ru-RU" sz="2400" b="1" dirty="0">
                  <a:solidFill>
                    <a:schemeClr val="tx1"/>
                  </a:solidFill>
                  <a:effectLst/>
                  <a:latin typeface="Circe Extra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500"/>
                  </a:spcAft>
                </a:pPr>
                <a:r>
                  <a:rPr lang="ru-RU" sz="2400" b="1" dirty="0">
                    <a:solidFill>
                      <a:schemeClr val="tx1"/>
                    </a:solidFill>
                    <a:latin typeface="Circe Extr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где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𝒎</m:t>
                        </m:r>
                      </m:e>
                      <m:sub>
                        <m:r>
                          <a:rPr lang="ru-RU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ru-RU" sz="2400" b="1" dirty="0">
                    <a:solidFill>
                      <a:schemeClr val="tx1"/>
                    </a:solidFill>
                    <a:latin typeface="Circe Extr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средняя квадратическая погрешность создания исходных данных,</a:t>
                </a:r>
                <a:endParaRPr lang="ru-RU" sz="2400" b="1" dirty="0">
                  <a:solidFill>
                    <a:schemeClr val="tx1"/>
                  </a:solidFill>
                  <a:effectLst/>
                  <a:latin typeface="Circe Extra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500"/>
                  </a:spcAft>
                </a:pPr>
                <a:r>
                  <a:rPr lang="ru-RU" sz="2400" b="1" dirty="0">
                    <a:solidFill>
                      <a:schemeClr val="tx1"/>
                    </a:solidFill>
                    <a:latin typeface="Circe Extr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где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𝒎</m:t>
                        </m:r>
                      </m:e>
                      <m:sub>
                        <m:r>
                          <a:rPr lang="ru-RU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ru-RU" sz="2400" b="1" dirty="0">
                    <a:solidFill>
                      <a:schemeClr val="tx1"/>
                    </a:solidFill>
                    <a:latin typeface="Circe Extr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средняя квадратическая погрешность измерения характерных точек.</a:t>
                </a:r>
                <a:endParaRPr lang="ru-RU" sz="2400" b="1" dirty="0">
                  <a:solidFill>
                    <a:schemeClr val="tx1"/>
                  </a:solidFill>
                  <a:effectLst/>
                  <a:latin typeface="Circe Extra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500"/>
                  </a:spcAft>
                </a:pPr>
                <a:r>
                  <a:rPr lang="ru-RU" sz="2400" b="1" dirty="0">
                    <a:solidFill>
                      <a:schemeClr val="tx1"/>
                    </a:solidFill>
                    <a:latin typeface="Circe Extr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Для</a:t>
                </a:r>
                <a:r>
                  <a:rPr lang="ru-RU" sz="2400" b="1" i="1" dirty="0">
                    <a:solidFill>
                      <a:schemeClr val="tx1"/>
                    </a:solidFill>
                    <a:latin typeface="Circe Extr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М</a:t>
                </a:r>
                <a:r>
                  <a:rPr lang="en-US" sz="2400" b="1" i="1" dirty="0">
                    <a:solidFill>
                      <a:schemeClr val="tx1"/>
                    </a:solidFill>
                    <a:latin typeface="Circe Extr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ru-RU" sz="2400" b="1" i="1" dirty="0">
                    <a:solidFill>
                      <a:schemeClr val="tx1"/>
                    </a:solidFill>
                    <a:latin typeface="Circe Extr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=10см (ПРИКАЗ №393)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𝒎</m:t>
                        </m:r>
                      </m:e>
                      <m:sub>
                        <m:r>
                          <a:rPr lang="ru-RU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ru-RU" sz="2400" b="1" i="1" dirty="0">
                    <a:solidFill>
                      <a:schemeClr val="tx1"/>
                    </a:solidFill>
                    <a:latin typeface="Circe Extr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=7,5 см,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𝒎</m:t>
                        </m:r>
                      </m:e>
                      <m:sub>
                        <m:r>
                          <a:rPr lang="ru-RU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ru-RU" sz="2400" b="1" i="1" dirty="0">
                    <a:solidFill>
                      <a:schemeClr val="tx1"/>
                    </a:solidFill>
                    <a:latin typeface="Circe Extr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=7,2 см.</a:t>
                </a:r>
              </a:p>
              <a:p>
                <a:pPr algn="just">
                  <a:lnSpc>
                    <a:spcPct val="115000"/>
                  </a:lnSpc>
                  <a:spcAft>
                    <a:spcPts val="500"/>
                  </a:spcAft>
                </a:pPr>
                <a:r>
                  <a:rPr lang="ru-RU" sz="2400" b="1" dirty="0">
                    <a:solidFill>
                      <a:srgbClr val="FF0000"/>
                    </a:solidFill>
                    <a:latin typeface="Circe Extr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Средняя квадратическая погрешность создания </a:t>
                </a:r>
                <a:r>
                  <a:rPr lang="ru-RU" sz="2400" b="1" dirty="0" err="1">
                    <a:solidFill>
                      <a:srgbClr val="FF0000"/>
                    </a:solidFill>
                    <a:latin typeface="Circe Extr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стереомодели</a:t>
                </a:r>
                <a:r>
                  <a:rPr lang="ru-RU" sz="2400" b="1" dirty="0">
                    <a:solidFill>
                      <a:srgbClr val="FF0000"/>
                    </a:solidFill>
                    <a:latin typeface="Circe Extr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7,5 см (ГОСТ).</a:t>
                </a:r>
                <a:endParaRPr lang="ru-RU" sz="2400" b="1" i="1" dirty="0">
                  <a:solidFill>
                    <a:srgbClr val="FF0000"/>
                  </a:solidFill>
                  <a:latin typeface="Circe Extr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500"/>
                  </a:spcAft>
                </a:pPr>
                <a:r>
                  <a:rPr lang="ru-RU" sz="2400" b="1" dirty="0">
                    <a:solidFill>
                      <a:srgbClr val="FF0000"/>
                    </a:solidFill>
                    <a:latin typeface="Circe Extr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Средняя квадратическая погрешность создания </a:t>
                </a:r>
                <a:r>
                  <a:rPr lang="ru-RU" sz="2400" b="1" dirty="0" err="1">
                    <a:solidFill>
                      <a:srgbClr val="E30A0A"/>
                    </a:solidFill>
                    <a:latin typeface="Circe Extr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ортофотоплана</a:t>
                </a:r>
                <a:r>
                  <a:rPr lang="ru-RU" sz="2400" b="1" dirty="0">
                    <a:solidFill>
                      <a:srgbClr val="E30A0A"/>
                    </a:solidFill>
                    <a:latin typeface="Circe Extr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12,5 см </a:t>
                </a:r>
                <a:r>
                  <a:rPr lang="ru-RU" sz="2400" b="1" dirty="0">
                    <a:solidFill>
                      <a:srgbClr val="FF0000"/>
                    </a:solidFill>
                    <a:latin typeface="Circe Extr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(ГОСТ)</a:t>
                </a:r>
                <a:endParaRPr lang="ru-RU" sz="2400" b="1" i="1" dirty="0">
                  <a:solidFill>
                    <a:srgbClr val="FF0000"/>
                  </a:solidFill>
                  <a:latin typeface="Circe Extr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500"/>
                  </a:spcAft>
                </a:pPr>
                <a:r>
                  <a:rPr lang="ru-RU" sz="2400" b="1" i="1" dirty="0">
                    <a:solidFill>
                      <a:schemeClr val="tx1"/>
                    </a:solidFill>
                    <a:latin typeface="Circe Extr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Для М</a:t>
                </a:r>
                <a:r>
                  <a:rPr lang="en-US" sz="2400" b="1" i="1" dirty="0">
                    <a:solidFill>
                      <a:schemeClr val="tx1"/>
                    </a:solidFill>
                    <a:latin typeface="Circe Extr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ru-RU" sz="2400" b="1" i="1" dirty="0">
                    <a:solidFill>
                      <a:schemeClr val="tx1"/>
                    </a:solidFill>
                    <a:latin typeface="Circe Extr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=100см (ПРИКАЗ 241)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𝒎</m:t>
                        </m:r>
                      </m:e>
                      <m:sub>
                        <m:r>
                          <a:rPr lang="ru-RU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ru-RU" sz="2400" b="1" i="1" dirty="0">
                    <a:solidFill>
                      <a:schemeClr val="tx1"/>
                    </a:solidFill>
                    <a:latin typeface="Circe Extr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=75 см (ГОСТ),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𝒎</m:t>
                        </m:r>
                      </m:e>
                      <m:sub>
                        <m:r>
                          <a:rPr lang="ru-RU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ru-RU" sz="2400" b="1" i="1" dirty="0">
                    <a:solidFill>
                      <a:schemeClr val="tx1"/>
                    </a:solidFill>
                    <a:latin typeface="Circe Extr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=72 см. </a:t>
                </a:r>
              </a:p>
              <a:p>
                <a:pPr algn="just">
                  <a:lnSpc>
                    <a:spcPct val="115000"/>
                  </a:lnSpc>
                  <a:spcAft>
                    <a:spcPts val="500"/>
                  </a:spcAft>
                </a:pPr>
                <a:r>
                  <a:rPr lang="ru-RU" sz="2400" b="1" i="1" dirty="0">
                    <a:solidFill>
                      <a:srgbClr val="FF0000"/>
                    </a:solidFill>
                    <a:latin typeface="Circe Extr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ПРИ ИСПОЛЬЗОВАНИИ ОРТОФОТОПЛАНОВ  МАСШТАБА 1:2000 и соответствующих </a:t>
                </a:r>
                <a:r>
                  <a:rPr lang="ru-RU" sz="2400" b="1" i="1" dirty="0" err="1">
                    <a:solidFill>
                      <a:srgbClr val="FF0000"/>
                    </a:solidFill>
                    <a:latin typeface="Circe Extr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стереомоделей</a:t>
                </a:r>
                <a:r>
                  <a:rPr lang="ru-RU" sz="2400" b="1" i="1" dirty="0">
                    <a:solidFill>
                      <a:srgbClr val="FF0000"/>
                    </a:solidFill>
                    <a:latin typeface="Circe Extr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>
                  <a:lnSpc>
                    <a:spcPct val="115000"/>
                  </a:lnSpc>
                  <a:spcAft>
                    <a:spcPts val="500"/>
                  </a:spcAft>
                </a:pPr>
                <a:r>
                  <a:rPr lang="ru-RU" sz="2400" b="1" dirty="0">
                    <a:solidFill>
                      <a:srgbClr val="FF0000"/>
                    </a:solidFill>
                    <a:latin typeface="Circe Extr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средняя квадратическая погрешность создания </a:t>
                </a:r>
                <a:r>
                  <a:rPr lang="ru-RU" sz="2400" b="1" dirty="0" err="1">
                    <a:solidFill>
                      <a:srgbClr val="FF0000"/>
                    </a:solidFill>
                    <a:latin typeface="Circe Extr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стереомодели</a:t>
                </a:r>
                <a:r>
                  <a:rPr lang="ru-RU" sz="2400" b="1" dirty="0">
                    <a:solidFill>
                      <a:srgbClr val="FF0000"/>
                    </a:solidFill>
                    <a:latin typeface="Circe Extr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75 см (ГОСТ),</a:t>
                </a:r>
                <a:endParaRPr lang="ru-RU" sz="2400" b="1" i="1" dirty="0">
                  <a:solidFill>
                    <a:srgbClr val="FF0000"/>
                  </a:solidFill>
                  <a:latin typeface="Circe Extr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500"/>
                  </a:spcAft>
                </a:pPr>
                <a:r>
                  <a:rPr lang="ru-RU" sz="2400" b="1" dirty="0">
                    <a:solidFill>
                      <a:srgbClr val="FF0000"/>
                    </a:solidFill>
                    <a:latin typeface="Circe Extr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средняя квадратическая погрешность создания </a:t>
                </a:r>
                <a:r>
                  <a:rPr lang="ru-RU" sz="2400" b="1" dirty="0" err="1">
                    <a:solidFill>
                      <a:srgbClr val="FF0000"/>
                    </a:solidFill>
                    <a:latin typeface="Circe Extr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ортофотоплана</a:t>
                </a:r>
                <a:r>
                  <a:rPr lang="ru-RU" sz="2400" b="1" dirty="0">
                    <a:solidFill>
                      <a:srgbClr val="FF0000"/>
                    </a:solidFill>
                    <a:latin typeface="Circe Extr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125 см (ГОСТ).</a:t>
                </a:r>
                <a:endParaRPr lang="ru-RU" sz="2400" b="1" i="1" dirty="0">
                  <a:solidFill>
                    <a:srgbClr val="FF0000"/>
                  </a:solidFill>
                  <a:latin typeface="Circe Extr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B5209A3A-1BA2-4BF3-8DB8-74ABE566AE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492" y="1578786"/>
                <a:ext cx="11977508" cy="5406095"/>
              </a:xfrm>
              <a:prstGeom prst="rect">
                <a:avLst/>
              </a:prstGeom>
              <a:blipFill>
                <a:blip r:embed="rId3"/>
                <a:stretch>
                  <a:fillRect l="-763" r="-814" b="-15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00EEF34B-CC9E-49D6-AB92-621FB93B79AC}"/>
              </a:ext>
            </a:extLst>
          </p:cNvPr>
          <p:cNvSpPr txBox="1"/>
          <p:nvPr/>
        </p:nvSpPr>
        <p:spPr>
          <a:xfrm>
            <a:off x="554215" y="136525"/>
            <a:ext cx="8405438" cy="14219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>
                <a:solidFill>
                  <a:srgbClr val="E27418"/>
                </a:solidFill>
                <a:latin typeface="Circe ExtraBold" panose="020B0802020203020203" pitchFamily="34" charset="-52"/>
              </a:rPr>
              <a:t>ТРЕБОВАНИЯ К ФОТОГРАММЕТРИЧЕСКОЙ ПРОДУКЦИИ</a:t>
            </a:r>
            <a:br>
              <a:rPr lang="ru-RU" sz="2400" b="1" dirty="0">
                <a:solidFill>
                  <a:srgbClr val="E27418"/>
                </a:solidFill>
                <a:latin typeface="Circe ExtraBold" panose="020B0802020203020203" pitchFamily="34" charset="-52"/>
              </a:rPr>
            </a:br>
            <a:r>
              <a:rPr lang="ru-RU" sz="2400" b="1" dirty="0">
                <a:solidFill>
                  <a:srgbClr val="E27418"/>
                </a:solidFill>
                <a:latin typeface="Circe ExtraBold" panose="020B0802020203020203" pitchFamily="34" charset="-52"/>
              </a:rPr>
              <a:t>СОГЛАСНО ГОСТов ДЛЯ ВЫПОЛНЕНИЯ </a:t>
            </a:r>
            <a:br>
              <a:rPr lang="ru-RU" sz="2400" b="1" dirty="0">
                <a:solidFill>
                  <a:srgbClr val="E27418"/>
                </a:solidFill>
                <a:latin typeface="Circe ExtraBold" panose="020B0802020203020203" pitchFamily="34" charset="-52"/>
              </a:rPr>
            </a:br>
            <a:r>
              <a:rPr lang="ru-RU" sz="2400" b="1" dirty="0">
                <a:solidFill>
                  <a:srgbClr val="E27418"/>
                </a:solidFill>
                <a:latin typeface="Circe ExtraBold" panose="020B0802020203020203" pitchFamily="34" charset="-52"/>
              </a:rPr>
              <a:t>ПРИКАЗОВ РОСРЕЕСТРА № П/0241 и № П/0393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9BF824B-7D15-F11F-9284-8D679292C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2442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587BAA-1E34-77F4-DDA2-68EAB15F0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sz="3600" b="1" dirty="0" err="1"/>
              <a:t>Ортофотоплан</a:t>
            </a:r>
            <a:r>
              <a:rPr lang="ru-RU" sz="3600" b="1" dirty="0"/>
              <a:t> обыкновенный визуализатор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AEA8C8-91F6-06EA-8070-63743CA95A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46CF86-341D-7846-B1B8-FED789769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33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FE2453-D61B-1644-A041-FB030F997F7F}"/>
              </a:ext>
            </a:extLst>
          </p:cNvPr>
          <p:cNvSpPr txBox="1"/>
          <p:nvPr/>
        </p:nvSpPr>
        <p:spPr>
          <a:xfrm>
            <a:off x="3048828" y="1800189"/>
            <a:ext cx="6097656" cy="3257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мире нет понятия </a:t>
            </a:r>
            <a:r>
              <a:rPr lang="ru-RU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ортофотоплан</a:t>
            </a: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как базовый пространственный продукт. Это продвигается в России коммерческими структурами, так как они больше ничего не умеют и четко не понимают зачем они нужны, показывая огромные экономические эффекты. При этом качество </a:t>
            </a:r>
            <a:r>
              <a:rPr lang="ru-RU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ортофотопланов</a:t>
            </a: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низкое т.к. нарушается технологический цикл их изготовления   и чтобы его грамотно читать необходимы определенные профессиональные навыки, что отсутствует у большинства его потребителей.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6430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0A95C89-C2D5-EABD-0D74-24958EEE4C1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3138" y="-10160"/>
            <a:ext cx="12215458" cy="6878320"/>
            <a:chOff x="-3138" y="-10160"/>
            <a:chExt cx="12215458" cy="6878320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85695C76-0155-A74F-457F-D761673B35C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2" y="0"/>
              <a:ext cx="12192000" cy="6858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0C08B7A5-7F6F-DB9E-8F0A-21916072851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138" y="0"/>
              <a:ext cx="1158239" cy="685800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C87E2149-A6AC-C32E-A659-934B3858A20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054081" y="-10160"/>
              <a:ext cx="1158239" cy="6878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Трапеция 19">
              <a:extLst>
                <a:ext uri="{FF2B5EF4-FFF2-40B4-BE49-F238E27FC236}">
                  <a16:creationId xmlns:a16="http://schemas.microsoft.com/office/drawing/2014/main" id="{DE3156CF-2475-5668-9D41-1F6535E103F0}"/>
                </a:ext>
              </a:extLst>
            </p:cNvPr>
            <p:cNvSpPr>
              <a:spLocks/>
            </p:cNvSpPr>
            <p:nvPr/>
          </p:nvSpPr>
          <p:spPr>
            <a:xfrm rot="5400000">
              <a:off x="4222841" y="-2942682"/>
              <a:ext cx="2835056" cy="9004900"/>
            </a:xfrm>
            <a:prstGeom prst="trapezoid">
              <a:avLst>
                <a:gd name="adj" fmla="val 13174"/>
              </a:avLst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Трапеция 21">
              <a:extLst>
                <a:ext uri="{FF2B5EF4-FFF2-40B4-BE49-F238E27FC236}">
                  <a16:creationId xmlns:a16="http://schemas.microsoft.com/office/drawing/2014/main" id="{E49CE025-EACE-A302-0E24-D593153B227E}"/>
                </a:ext>
              </a:extLst>
            </p:cNvPr>
            <p:cNvSpPr>
              <a:spLocks/>
            </p:cNvSpPr>
            <p:nvPr/>
          </p:nvSpPr>
          <p:spPr>
            <a:xfrm rot="16200000">
              <a:off x="4701152" y="344078"/>
              <a:ext cx="3738463" cy="9004900"/>
            </a:xfrm>
            <a:prstGeom prst="trapezoid">
              <a:avLst>
                <a:gd name="adj" fmla="val 94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807B7CE-732E-4749-6B7C-348B10E2B11B}"/>
              </a:ext>
            </a:extLst>
          </p:cNvPr>
          <p:cNvSpPr txBox="1"/>
          <p:nvPr/>
        </p:nvSpPr>
        <p:spPr>
          <a:xfrm>
            <a:off x="1175423" y="528717"/>
            <a:ext cx="85089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Получение данных для создания единой 3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D-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стереомодели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Аэрофотоснимки были получены камерой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Sony RX1R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(653 снимка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24,7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МП)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носителя Геоскан201 (26 м/с).</a:t>
            </a:r>
          </a:p>
          <a:p>
            <a:pPr algn="just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съемки: высота АФС 250 м., перекрытие 80 на 70%, разрешение 4,5 см на пикс.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259089-E3DA-3B7E-76F1-945B6185CFCD}"/>
              </a:ext>
            </a:extLst>
          </p:cNvPr>
          <p:cNvSpPr txBox="1"/>
          <p:nvPr/>
        </p:nvSpPr>
        <p:spPr>
          <a:xfrm>
            <a:off x="2448560" y="3246090"/>
            <a:ext cx="8585199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50000"/>
              </a:lnSpc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Получение данных для создания облачной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3D-mesh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модели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Лазерное сканирование и аэрофотосъемка выполнялись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ВЛС </a:t>
            </a:r>
            <a:r>
              <a:rPr lang="en-US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GreenValley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LiAir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</a:t>
            </a:r>
            <a:r>
              <a:rPr lang="ru-RU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70 160точ на кв. м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(80 млн. точек) и фотокамерой 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Sony A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5100 (696 снимков, 24МП) с носителя 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DJI M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300 (скорость 7 м/с).</a:t>
            </a:r>
          </a:p>
          <a:p>
            <a:pPr algn="just"/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Параметры съемки: высота 130 м., ВЛС – перекрытие 70-80%, АФС - интервал съемки 2 секунды, перекрытие 80 на 70%, линейное разрешение 2,3 см на пикс.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5BC02EF-1FB2-E31E-852B-72FD42EFC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5337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B0B8C9-EC22-40B7-AC51-DB7E26E123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2926" y="331439"/>
            <a:ext cx="8089074" cy="94917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dirty="0">
                <a:solidFill>
                  <a:srgbClr val="191919"/>
                </a:solidFill>
                <a:latin typeface="Circe ExtraBold" panose="020B0802020203020203" pitchFamily="34" charset="-52"/>
              </a:rPr>
              <a:t>РЕАЛЬНЫЙ ПРИМЕР РАБОТЫ СОГЛАСИТЕЛЬНОЙ КОМИССИИ</a:t>
            </a:r>
            <a:br>
              <a:rPr lang="ru-RU" sz="2400" dirty="0">
                <a:solidFill>
                  <a:srgbClr val="191919"/>
                </a:solidFill>
                <a:latin typeface="Circe ExtraBold" panose="020B0802020203020203" pitchFamily="34" charset="-52"/>
              </a:rPr>
            </a:br>
            <a:r>
              <a:rPr lang="ru-RU" sz="2400" dirty="0">
                <a:solidFill>
                  <a:srgbClr val="191919"/>
                </a:solidFill>
                <a:latin typeface="Circe ExtraBold" panose="020B0802020203020203" pitchFamily="34" charset="-52"/>
              </a:rPr>
              <a:t>ПО ПРИЕМКЕ КАРТА-ПЛАНА ТЕРРИТОРИИ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04E722-6575-48BD-B0A9-B340D5FDC7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47855"/>
            <a:ext cx="8711380" cy="5119901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4CF2C130-5731-F85E-6563-64813A334524}"/>
              </a:ext>
            </a:extLst>
          </p:cNvPr>
          <p:cNvGraphicFramePr>
            <a:graphicFrameLocks noGrp="1"/>
          </p:cNvGraphicFramePr>
          <p:nvPr/>
        </p:nvGraphicFramePr>
        <p:xfrm>
          <a:off x="8799871" y="1750142"/>
          <a:ext cx="3392129" cy="51078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2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078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irce Light" panose="020B0402020203020203" pitchFamily="34" charset="-52"/>
                        </a:rPr>
                        <a:t>КОНТУР ЗДАНИЯ ОПРЕДЕЛЕН ПО ОСНОВАНИЮ  ФОТОГРАММЕТРИЧСКИМ МЕТОДОМ ПО СТЕРЕОМОДЕЛИ</a:t>
                      </a:r>
                    </a:p>
                    <a:p>
                      <a:pPr algn="l"/>
                      <a:endParaRPr lang="ru-RU" sz="1200" dirty="0">
                        <a:latin typeface="Circe Light" panose="020B0402020203020203" pitchFamily="34" charset="-52"/>
                      </a:endParaRPr>
                    </a:p>
                    <a:p>
                      <a:pPr algn="l"/>
                      <a:endParaRPr lang="ru-RU" sz="1200" dirty="0">
                        <a:latin typeface="Circe Light" panose="020B0402020203020203" pitchFamily="34" charset="-52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irce Light" panose="020B0402020203020203" pitchFamily="34" charset="-52"/>
                        </a:rPr>
                        <a:t>ХАРАКТЕРНЫЕ ТОЧКИ ГРАНИЦЫ ЗЕМЕЛЬНОГО УЧАСТКА ОПРЕДЕЛЕНЫ ФОТОГРАММЕТРИЧСКИМ МЕТОДОМ ПО СТЕРЕОМОДЕЛИ</a:t>
                      </a:r>
                    </a:p>
                  </a:txBody>
                  <a:tcPr marL="900000" marR="360000" marT="360000" marB="36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1919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1E3D2424-A7D0-9C35-432A-27020B9E9E4B}"/>
              </a:ext>
            </a:extLst>
          </p:cNvPr>
          <p:cNvCxnSpPr/>
          <p:nvPr/>
        </p:nvCxnSpPr>
        <p:spPr>
          <a:xfrm>
            <a:off x="8937523" y="4493347"/>
            <a:ext cx="550607" cy="0"/>
          </a:xfrm>
          <a:prstGeom prst="line">
            <a:avLst/>
          </a:prstGeom>
          <a:ln w="25400">
            <a:solidFill>
              <a:srgbClr val="E30A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199B005E-DD9F-647E-EDC3-D5E08452D6E8}"/>
              </a:ext>
            </a:extLst>
          </p:cNvPr>
          <p:cNvCxnSpPr/>
          <p:nvPr/>
        </p:nvCxnSpPr>
        <p:spPr>
          <a:xfrm>
            <a:off x="8937523" y="3397044"/>
            <a:ext cx="550607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F66B083-3CB9-C63A-E09C-E11C3C7B5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4205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B8277-35F9-9F29-89EB-02C4DBD51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                     Гост 59562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50980A-739E-1BB8-DA0E-97BE76E88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Среднее значение погрешности планового положения контрольных точек (</a:t>
            </a:r>
            <a:r>
              <a:rPr lang="ru-RU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опознаков</a:t>
            </a:r>
            <a:r>
              <a:rPr lang="ru-RU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на фотоплане относительно ближайших пунктов планового съемочного обоснования не должно превышать 0.5 мм в масштабе карты или плана для равнинной и всхолмленной местности и 0.7 мм —для горной местности.</a:t>
            </a:r>
            <a:r>
              <a:rPr lang="ru-RU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2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9C508D-E0D4-1491-7D0F-9C215D5C5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0596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D2C47D4-4CA0-3347-D51E-193A087AB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pPr/>
              <a:t>37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C13A22-F0DF-EC3D-C104-546199D236B6}"/>
              </a:ext>
            </a:extLst>
          </p:cNvPr>
          <p:cNvSpPr txBox="1"/>
          <p:nvPr/>
        </p:nvSpPr>
        <p:spPr>
          <a:xfrm>
            <a:off x="2126974" y="3796748"/>
            <a:ext cx="70195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Данные о пространственных объектах , включающие сведения об их форме , местоположении и свойствах, в том числе представленные с использованием координат 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35816F-AC0D-41AD-3FE5-7E709321F717}"/>
              </a:ext>
            </a:extLst>
          </p:cNvPr>
          <p:cNvSpPr txBox="1"/>
          <p:nvPr/>
        </p:nvSpPr>
        <p:spPr>
          <a:xfrm>
            <a:off x="3140764" y="1928191"/>
            <a:ext cx="60024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Пространственные данные-Гост Р 57773-2017</a:t>
            </a:r>
          </a:p>
          <a:p>
            <a:r>
              <a:rPr lang="ru-RU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Определение 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51803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FAD77E-9805-45D0-AAAB-21E650FC88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AF937D-D0E6-46C4-926A-B8C4E75AD26B}"/>
              </a:ext>
            </a:extLst>
          </p:cNvPr>
          <p:cNvSpPr txBox="1"/>
          <p:nvPr/>
        </p:nvSpPr>
        <p:spPr>
          <a:xfrm>
            <a:off x="695326" y="469060"/>
            <a:ext cx="5958682" cy="9787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dirty="0">
                <a:solidFill>
                  <a:srgbClr val="191919"/>
                </a:solidFill>
                <a:latin typeface="Circe ExtraBold" panose="020B0802020203020203" pitchFamily="34" charset="-52"/>
              </a:rPr>
              <a:t>ЧТО НЕОБХОДИМО </a:t>
            </a:r>
            <a:br>
              <a:rPr lang="ru-RU" sz="2400" dirty="0">
                <a:solidFill>
                  <a:srgbClr val="191919"/>
                </a:solidFill>
                <a:latin typeface="Circe ExtraBold" panose="020B0802020203020203" pitchFamily="34" charset="-52"/>
              </a:rPr>
            </a:br>
            <a:r>
              <a:rPr lang="ru-RU" sz="2400" dirty="0">
                <a:solidFill>
                  <a:srgbClr val="191919"/>
                </a:solidFill>
                <a:latin typeface="Circe ExtraBold" panose="020B0802020203020203" pitchFamily="34" charset="-52"/>
              </a:rPr>
              <a:t>СОГЛАСНО ЗАКОНОДАТЕЛЬСТВА  РФ</a:t>
            </a:r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E721575F-B52A-4C7C-9F31-BD6972C45484}"/>
              </a:ext>
            </a:extLst>
          </p:cNvPr>
          <p:cNvSpPr txBox="1">
            <a:spLocks/>
          </p:cNvSpPr>
          <p:nvPr/>
        </p:nvSpPr>
        <p:spPr>
          <a:xfrm>
            <a:off x="6581218" y="1573588"/>
            <a:ext cx="5183188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dirty="0">
              <a:solidFill>
                <a:srgbClr val="FF0000"/>
              </a:solidFill>
              <a:latin typeface="Circe Bold" panose="020B0602020203020203" pitchFamily="34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BDB809-2183-470E-92B9-1FF53C442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" y="2724572"/>
            <a:ext cx="11704320" cy="36711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992541-6E61-4467-A2EE-ECCCB270AC44}"/>
              </a:ext>
            </a:extLst>
          </p:cNvPr>
          <p:cNvSpPr txBox="1"/>
          <p:nvPr/>
        </p:nvSpPr>
        <p:spPr>
          <a:xfrm>
            <a:off x="243839" y="1732989"/>
            <a:ext cx="117043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e" panose="020B0502020203020203" pitchFamily="34" charset="-52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D6F00"/>
                </a:solidFill>
                <a:effectLst/>
                <a:uLnTx/>
                <a:uFillTx/>
                <a:latin typeface="Circe" panose="020B0502020203020203" pitchFamily="34" charset="-52"/>
                <a:ea typeface="+mn-ea"/>
                <a:cs typeface="Times New Roman" panose="02020603050405020304" pitchFamily="18" charset="0"/>
              </a:rPr>
              <a:t>ЕДИНООБРАЗНАЯ РЕАЛИСТИЧНАЯ ВЫСОКОТОЧНАЯ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D6F00"/>
                </a:solidFill>
                <a:effectLst/>
                <a:uLnTx/>
                <a:uFillTx/>
                <a:latin typeface="Circe" panose="020B0502020203020203" pitchFamily="34" charset="-52"/>
                <a:ea typeface="+mn-ea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D6F00"/>
                </a:solidFill>
                <a:effectLst/>
                <a:uLnTx/>
                <a:uFillTx/>
                <a:latin typeface="Circe" panose="020B0502020203020203" pitchFamily="34" charset="-52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FD6F00"/>
                </a:solidFill>
                <a:effectLst/>
                <a:uLnTx/>
                <a:uFillTx/>
                <a:latin typeface="Circe" panose="020B0502020203020203" pitchFamily="34" charset="-52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D6F00"/>
                </a:solidFill>
                <a:effectLst/>
                <a:uLnTx/>
                <a:uFillTx/>
                <a:latin typeface="Circe" panose="020B0502020203020203" pitchFamily="34" charset="-52"/>
                <a:ea typeface="+mn-ea"/>
                <a:cs typeface="Times New Roman" panose="02020603050405020304" pitchFamily="18" charset="0"/>
              </a:rPr>
              <a:t>D</a:t>
            </a:r>
            <a:r>
              <a:rPr lang="ru-RU" sz="2000" b="1" u="sng" dirty="0">
                <a:solidFill>
                  <a:srgbClr val="FD6F00"/>
                </a:solidFill>
                <a:latin typeface="Circe" panose="020B0502020203020203" pitchFamily="34" charset="-52"/>
                <a:cs typeface="Times New Roman" panose="02020603050405020304" pitchFamily="18" charset="0"/>
              </a:rPr>
              <a:t>  </a:t>
            </a: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FD6F00"/>
                </a:solidFill>
                <a:effectLst/>
                <a:uLnTx/>
                <a:uFillTx/>
                <a:latin typeface="Circe" panose="020B0502020203020203" pitchFamily="34" charset="-52"/>
                <a:ea typeface="+mn-ea"/>
                <a:cs typeface="Times New Roman" panose="02020603050405020304" pitchFamily="18" charset="0"/>
              </a:rPr>
              <a:t>МОДЕЛЬ ТЕРРИТОРИИ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D6F00"/>
                </a:solidFill>
                <a:effectLst/>
                <a:uLnTx/>
                <a:uFillTx/>
                <a:latin typeface="Circe" panose="020B0502020203020203" pitchFamily="34" charset="-52"/>
                <a:cs typeface="Times New Roman" panose="02020603050405020304" pitchFamily="18" charset="0"/>
              </a:rPr>
              <a:t>– БЕЗ ПОТЕРЬ, ИЗЪЯТИЙ И ОБОБЩЕНИЙ</a:t>
            </a:r>
            <a:endParaRPr lang="ru-RU" sz="2000" dirty="0">
              <a:solidFill>
                <a:srgbClr val="FD6F00"/>
              </a:solidFill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5319323-75D4-ED31-A8F8-D8090B7DA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0148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B0B8C9-EC22-40B7-AC51-DB7E26E123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25372D7-278C-4094-97B3-90CD98E37F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742" y="5052116"/>
            <a:ext cx="3258867" cy="16384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848" y="5052116"/>
            <a:ext cx="3258867" cy="16384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2926" y="538259"/>
            <a:ext cx="8424101" cy="5355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dirty="0">
                <a:solidFill>
                  <a:srgbClr val="191919"/>
                </a:solidFill>
                <a:latin typeface="Circe ExtraBold" panose="020B0802020203020203" pitchFamily="34" charset="-52"/>
              </a:rPr>
              <a:t>РЕДАКТИРОВАНИЕ ЛИНИИ СШИВКИ АЭРОСНИМКОВ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25738" y="5778329"/>
            <a:ext cx="24414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Circe" panose="020B0502020203020203" pitchFamily="34" charset="-52"/>
              </a:rPr>
              <a:t>ДО ИСПРАВЛЕНИЯ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30211" y="5790142"/>
            <a:ext cx="23584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Circe" panose="020B0502020203020203" pitchFamily="34" charset="-52"/>
              </a:rPr>
              <a:t>ПОСЛЕ ИСПРАВЛЕНИЯ</a:t>
            </a:r>
          </a:p>
        </p:txBody>
      </p:sp>
      <p:pic>
        <p:nvPicPr>
          <p:cNvPr id="17" name="Рисунок 16" descr="Изображение выглядит как трава&#10;&#10;Автоматически созданное описание">
            <a:extLst>
              <a:ext uri="{FF2B5EF4-FFF2-40B4-BE49-F238E27FC236}">
                <a16:creationId xmlns:a16="http://schemas.microsoft.com/office/drawing/2014/main" id="{5D362002-8D89-7170-69CC-6EADC491C1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848" y="1459739"/>
            <a:ext cx="3258867" cy="359237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9CEC621-663D-497D-543A-09F9D0855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747" y="1459739"/>
            <a:ext cx="3258867" cy="3592377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657D640-8771-8839-0DE0-E75F04396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621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7A7E68-720D-434B-9A1C-7B9AEE1187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7" y="2523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9090C7-20D3-4818-B085-6F56E13D578F}"/>
              </a:ext>
            </a:extLst>
          </p:cNvPr>
          <p:cNvSpPr txBox="1"/>
          <p:nvPr/>
        </p:nvSpPr>
        <p:spPr>
          <a:xfrm>
            <a:off x="469096" y="160720"/>
            <a:ext cx="7500154" cy="9787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>
                <a:solidFill>
                  <a:schemeClr val="accent2"/>
                </a:solidFill>
                <a:latin typeface="Circe ExtraBold" panose="020B0802020203020203" pitchFamily="34" charset="-52"/>
              </a:rPr>
              <a:t>ТЕХНОЛОГИЧЕСКАЯ СХЕМА СОЗДАНИЯ </a:t>
            </a:r>
            <a:br>
              <a:rPr lang="ru-RU" sz="2400" b="1" dirty="0">
                <a:solidFill>
                  <a:schemeClr val="accent2"/>
                </a:solidFill>
                <a:latin typeface="Circe ExtraBold" panose="020B0802020203020203" pitchFamily="34" charset="-52"/>
              </a:rPr>
            </a:br>
            <a:r>
              <a:rPr lang="ru-RU" sz="2400" b="1" dirty="0">
                <a:solidFill>
                  <a:schemeClr val="accent2"/>
                </a:solidFill>
                <a:latin typeface="Circe ExtraBold" panose="020B0802020203020203" pitchFamily="34" charset="-52"/>
              </a:rPr>
              <a:t>ПРОСТРАНСТВЕННЫХ ДАННЫХ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5CB22D9-3202-44F3-9300-A87FF5DD7CCA}"/>
              </a:ext>
            </a:extLst>
          </p:cNvPr>
          <p:cNvSpPr/>
          <p:nvPr/>
        </p:nvSpPr>
        <p:spPr>
          <a:xfrm>
            <a:off x="3057810" y="1408821"/>
            <a:ext cx="3570141" cy="914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Circe Bold" panose="020B0602020203020203" pitchFamily="34" charset="-52"/>
              </a:rPr>
              <a:t>ФОТОТРИАНГУЛЯЦИЯ                             с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irce Bold" panose="020B0602020203020203" pitchFamily="34" charset="-52"/>
              </a:rPr>
              <a:t>ИСПОЛЬЗОВАНИЕМ ЦФС</a:t>
            </a:r>
            <a:b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irce Bold" panose="020B0602020203020203" pitchFamily="34" charset="-52"/>
              </a:rPr>
            </a:b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irce Bold" panose="020B0602020203020203" pitchFamily="34" charset="-52"/>
              </a:rPr>
              <a:t> (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irce Bold" panose="020B0602020203020203" pitchFamily="34" charset="-52"/>
              </a:rPr>
              <a:t>PHOTOMOD, AGISOFT METASHAPE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irce Bold" panose="020B0602020203020203" pitchFamily="34" charset="-52"/>
              </a:rPr>
              <a:t>)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5CB8F1B-80E8-4C29-A045-BFE1A67EB9EE}"/>
              </a:ext>
            </a:extLst>
          </p:cNvPr>
          <p:cNvSpPr/>
          <p:nvPr/>
        </p:nvSpPr>
        <p:spPr>
          <a:xfrm>
            <a:off x="1123350" y="2653783"/>
            <a:ext cx="3316406" cy="8287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 Bold" panose="020B0602020203020203" pitchFamily="34" charset="-52"/>
              </a:rPr>
              <a:t>ПОСТРОЕНИЕ ЦМР</a:t>
            </a:r>
            <a:br>
              <a:rPr lang="ru-RU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 Bold" panose="020B0602020203020203" pitchFamily="34" charset="-52"/>
              </a:rPr>
            </a:br>
            <a:r>
              <a:rPr lang="ru-RU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 Bold" panose="020B0602020203020203" pitchFamily="34" charset="-52"/>
              </a:rPr>
              <a:t> В АВТОМАТИЧЕСКОМ РЕЖИМЕ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40D37A5-1AB8-45D7-B21A-377C6474DE94}"/>
              </a:ext>
            </a:extLst>
          </p:cNvPr>
          <p:cNvSpPr/>
          <p:nvPr/>
        </p:nvSpPr>
        <p:spPr>
          <a:xfrm>
            <a:off x="4969747" y="2653783"/>
            <a:ext cx="3316406" cy="8287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 Bold" panose="020B0602020203020203" pitchFamily="34" charset="-52"/>
              </a:rPr>
              <a:t>РУЧНАЯ ДОРАБОТКА (ПОСТРОЕНИЕ СТРУКТУРНЫХ ЛИНИЙ ДЛЯ ЦМР)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31BD715-D7CC-46AD-968F-A0402DFE591A}"/>
              </a:ext>
            </a:extLst>
          </p:cNvPr>
          <p:cNvSpPr/>
          <p:nvPr/>
        </p:nvSpPr>
        <p:spPr>
          <a:xfrm>
            <a:off x="1123350" y="3948521"/>
            <a:ext cx="3316406" cy="8287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 Bold" panose="020B0602020203020203" pitchFamily="34" charset="-52"/>
              </a:rPr>
              <a:t>ОРТОТРАНСФОРМИРОВАНИЕ В АВТОМАТИЧЕСКОМ РЕЖИМЕ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A6AC7E2-9F16-41C0-AF69-590BDA3446AA}"/>
              </a:ext>
            </a:extLst>
          </p:cNvPr>
          <p:cNvSpPr/>
          <p:nvPr/>
        </p:nvSpPr>
        <p:spPr>
          <a:xfrm>
            <a:off x="4969747" y="3948522"/>
            <a:ext cx="3316406" cy="8287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 Bold" panose="020B0602020203020203" pitchFamily="34" charset="-52"/>
              </a:rPr>
              <a:t>РУЧНАЯ КОРРЕКТИРОВКА </a:t>
            </a:r>
            <a:br>
              <a:rPr lang="ru-RU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 Bold" panose="020B0602020203020203" pitchFamily="34" charset="-52"/>
              </a:rPr>
            </a:br>
            <a:r>
              <a:rPr lang="ru-RU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 Bold" panose="020B0602020203020203" pitchFamily="34" charset="-52"/>
              </a:rPr>
              <a:t>ЛИНИЙ СШИВКИ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 Bold" panose="020B0602020203020203" pitchFamily="34" charset="-52"/>
              </a:rPr>
              <a:t> </a:t>
            </a:r>
            <a:r>
              <a:rPr lang="ru-RU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 Bold" panose="020B0602020203020203" pitchFamily="34" charset="-52"/>
              </a:rPr>
              <a:t>АЭРОСНИМКОВ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AEFE5EE-B3D9-4A49-8856-0656CC3729CD}"/>
              </a:ext>
            </a:extLst>
          </p:cNvPr>
          <p:cNvSpPr/>
          <p:nvPr/>
        </p:nvSpPr>
        <p:spPr>
          <a:xfrm>
            <a:off x="662604" y="5503770"/>
            <a:ext cx="3316406" cy="82879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 Bold" panose="020B0602020203020203" pitchFamily="34" charset="-52"/>
              </a:rPr>
              <a:t>ОРТОФОТОПЛАН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6C1CF86-AD5C-405A-8C7B-1DF5354A72D1}"/>
              </a:ext>
            </a:extLst>
          </p:cNvPr>
          <p:cNvSpPr/>
          <p:nvPr/>
        </p:nvSpPr>
        <p:spPr>
          <a:xfrm>
            <a:off x="8286153" y="5527556"/>
            <a:ext cx="3316406" cy="828794"/>
          </a:xfrm>
          <a:prstGeom prst="rect">
            <a:avLst/>
          </a:prstGeom>
          <a:solidFill>
            <a:schemeClr val="accent1"/>
          </a:solidFill>
          <a:ln w="31750">
            <a:solidFill>
              <a:srgbClr val="F270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 Bold" panose="020B0602020203020203" pitchFamily="34" charset="-52"/>
              </a:rPr>
              <a:t>СТЕРЕОМОДЕЛЬ</a:t>
            </a:r>
          </a:p>
        </p:txBody>
      </p:sp>
      <p:cxnSp>
        <p:nvCxnSpPr>
          <p:cNvPr id="7" name="Соединитель: уступ 6">
            <a:extLst>
              <a:ext uri="{FF2B5EF4-FFF2-40B4-BE49-F238E27FC236}">
                <a16:creationId xmlns:a16="http://schemas.microsoft.com/office/drawing/2014/main" id="{FC9F266A-0773-48C2-A945-F21529561320}"/>
              </a:ext>
            </a:extLst>
          </p:cNvPr>
          <p:cNvCxnSpPr>
            <a:cxnSpLocks/>
          </p:cNvCxnSpPr>
          <p:nvPr/>
        </p:nvCxnSpPr>
        <p:spPr>
          <a:xfrm rot="10800000" flipV="1">
            <a:off x="2781553" y="1865903"/>
            <a:ext cx="276257" cy="787879"/>
          </a:xfrm>
          <a:prstGeom prst="bentConnector2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Соединитель: уступ 21">
            <a:extLst>
              <a:ext uri="{FF2B5EF4-FFF2-40B4-BE49-F238E27FC236}">
                <a16:creationId xmlns:a16="http://schemas.microsoft.com/office/drawing/2014/main" id="{B45CDDFF-1856-414F-8ED0-9111706E3387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6627951" y="1865904"/>
            <a:ext cx="3316405" cy="3648010"/>
          </a:xfrm>
          <a:prstGeom prst="bentConnector2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: уступ 24">
            <a:extLst>
              <a:ext uri="{FF2B5EF4-FFF2-40B4-BE49-F238E27FC236}">
                <a16:creationId xmlns:a16="http://schemas.microsoft.com/office/drawing/2014/main" id="{526122BE-28EC-456F-B1C1-5F413C237570}"/>
              </a:ext>
            </a:extLst>
          </p:cNvPr>
          <p:cNvCxnSpPr>
            <a:cxnSpLocks/>
          </p:cNvCxnSpPr>
          <p:nvPr/>
        </p:nvCxnSpPr>
        <p:spPr>
          <a:xfrm rot="5400000">
            <a:off x="4471780" y="1792352"/>
            <a:ext cx="465944" cy="3846397"/>
          </a:xfrm>
          <a:prstGeom prst="bentConnector3">
            <a:avLst>
              <a:gd name="adj1" fmla="val 50000"/>
            </a:avLst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0EBBE9F3-664C-45B2-B3C7-BAF40523A346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>
            <a:off x="4439756" y="3068180"/>
            <a:ext cx="529991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0FE14AAD-7015-47C8-9777-FDA95AD7E509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>
          <a:xfrm>
            <a:off x="4439756" y="4362918"/>
            <a:ext cx="529991" cy="1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Соединитель: уступ 34">
            <a:extLst>
              <a:ext uri="{FF2B5EF4-FFF2-40B4-BE49-F238E27FC236}">
                <a16:creationId xmlns:a16="http://schemas.microsoft.com/office/drawing/2014/main" id="{4010570E-175C-4D7D-94D3-5F1D08110120}"/>
              </a:ext>
            </a:extLst>
          </p:cNvPr>
          <p:cNvCxnSpPr>
            <a:cxnSpLocks/>
          </p:cNvCxnSpPr>
          <p:nvPr/>
        </p:nvCxnSpPr>
        <p:spPr>
          <a:xfrm rot="5400000">
            <a:off x="4111152" y="2986973"/>
            <a:ext cx="726454" cy="4307143"/>
          </a:xfrm>
          <a:prstGeom prst="bentConnector3">
            <a:avLst>
              <a:gd name="adj1" fmla="val 50000"/>
            </a:avLst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14EA15F-BFF5-0248-D0BC-41CB0E5E2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64575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B0B8C9-EC22-40B7-AC51-DB7E26E123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41797" y="1373895"/>
            <a:ext cx="3878479" cy="2592000"/>
          </a:xfrm>
          <a:prstGeom prst="rect">
            <a:avLst/>
          </a:prstGeom>
          <a:blipFill>
            <a:blip r:embed="rId4"/>
            <a:stretch>
              <a:fillRect l="495" t="-8267" r="495" b="-8267"/>
            </a:stretch>
          </a:blipFill>
          <a:ln w="0"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blipFill dpi="0" rotWithShape="1">
                <a:blip r:embed="rId5"/>
                <a:srcRect/>
                <a:stretch>
                  <a:fillRect/>
                </a:stretch>
              </a:blip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796" y="5372613"/>
            <a:ext cx="4426509" cy="13919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2926" y="553038"/>
            <a:ext cx="6177332" cy="5059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dirty="0">
                <a:solidFill>
                  <a:srgbClr val="191919"/>
                </a:solidFill>
                <a:latin typeface="Circe ExtraBold" panose="020B0802020203020203" pitchFamily="34" charset="-52"/>
              </a:rPr>
              <a:t>КАК СДАЮТ ОРТОФОТОПЛАНЫ ЗАКАЗЧИКУ…..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57061" y="5514459"/>
            <a:ext cx="4086655" cy="1170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1200" dirty="0">
                <a:solidFill>
                  <a:schemeClr val="bg1"/>
                </a:solidFill>
                <a:latin typeface="Circe" panose="020B0502020203020203" pitchFamily="34" charset="-52"/>
              </a:rPr>
              <a:t>АВТОМАТИЧЕСКИ ПОСТРОЕННЫЕ ЛИНИИ СШИВКИ</a:t>
            </a:r>
            <a:br>
              <a:rPr lang="ru-RU" sz="1200" dirty="0">
                <a:solidFill>
                  <a:schemeClr val="bg1"/>
                </a:solidFill>
                <a:latin typeface="Circe" panose="020B0502020203020203" pitchFamily="34" charset="-52"/>
              </a:rPr>
            </a:br>
            <a:br>
              <a:rPr lang="ru-RU" sz="1200" dirty="0">
                <a:solidFill>
                  <a:schemeClr val="bg1"/>
                </a:solidFill>
                <a:latin typeface="Circe" panose="020B0502020203020203" pitchFamily="34" charset="-52"/>
              </a:rPr>
            </a:br>
            <a:r>
              <a:rPr lang="ru-RU" sz="1200" dirty="0">
                <a:solidFill>
                  <a:schemeClr val="bg1"/>
                </a:solidFill>
                <a:latin typeface="Circe" panose="020B0502020203020203" pitchFamily="34" charset="-52"/>
              </a:rPr>
              <a:t>ЛИНИИ СШИВКИ ПЕРЕСЕКАЮТ ЗДАНИЯ </a:t>
            </a:r>
            <a:br>
              <a:rPr lang="ru-RU" sz="1200" dirty="0">
                <a:solidFill>
                  <a:schemeClr val="bg1"/>
                </a:solidFill>
                <a:latin typeface="Circe" panose="020B0502020203020203" pitchFamily="34" charset="-52"/>
              </a:rPr>
            </a:br>
            <a:r>
              <a:rPr lang="ru-RU" sz="1200" dirty="0">
                <a:solidFill>
                  <a:schemeClr val="bg1"/>
                </a:solidFill>
                <a:latin typeface="Circe" panose="020B0502020203020203" pitchFamily="34" charset="-52"/>
              </a:rPr>
              <a:t>И ИСКАЖАЮТ ГЕОМЕТРИЧЕСКУЮ ФОРМУ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92953" y="4688064"/>
            <a:ext cx="5129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Circe" panose="020B0502020203020203" pitchFamily="34" charset="-52"/>
              </a:rPr>
              <a:t>ПОСЛЕ ИСПРАВЛЕНИЯ</a:t>
            </a:r>
            <a:br>
              <a:rPr lang="ru-RU" sz="1200" dirty="0">
                <a:solidFill>
                  <a:schemeClr val="bg1"/>
                </a:solidFill>
                <a:latin typeface="Circe" panose="020B0502020203020203" pitchFamily="34" charset="-52"/>
              </a:rPr>
            </a:br>
            <a:br>
              <a:rPr lang="ru-RU" sz="1200" dirty="0">
                <a:solidFill>
                  <a:schemeClr val="bg1"/>
                </a:solidFill>
                <a:latin typeface="Circe" panose="020B0502020203020203" pitchFamily="34" charset="-52"/>
              </a:rPr>
            </a:br>
            <a:r>
              <a:rPr lang="ru-RU" sz="1200" dirty="0">
                <a:solidFill>
                  <a:schemeClr val="bg1"/>
                </a:solidFill>
                <a:latin typeface="Circe" panose="020B0502020203020203" pitchFamily="34" charset="-52"/>
              </a:rPr>
              <a:t>ЛИНИЯ СШИВКИ ПРОВЕДЕНА</a:t>
            </a:r>
            <a:br>
              <a:rPr lang="ru-RU" sz="1200" dirty="0">
                <a:solidFill>
                  <a:schemeClr val="bg1"/>
                </a:solidFill>
                <a:latin typeface="Circe" panose="020B0502020203020203" pitchFamily="34" charset="-52"/>
              </a:rPr>
            </a:br>
            <a:r>
              <a:rPr lang="ru-RU" sz="1200" dirty="0">
                <a:solidFill>
                  <a:schemeClr val="bg1"/>
                </a:solidFill>
                <a:latin typeface="Circe" panose="020B0502020203020203" pitchFamily="34" charset="-52"/>
              </a:rPr>
              <a:t>В ОБХОД ЗДАНИЯ, </a:t>
            </a:r>
            <a:br>
              <a:rPr lang="ru-RU" sz="1200" dirty="0">
                <a:solidFill>
                  <a:schemeClr val="bg1"/>
                </a:solidFill>
                <a:latin typeface="Circe" panose="020B0502020203020203" pitchFamily="34" charset="-52"/>
              </a:rPr>
            </a:br>
            <a:r>
              <a:rPr lang="ru-RU" sz="1200" dirty="0">
                <a:solidFill>
                  <a:schemeClr val="bg1"/>
                </a:solidFill>
                <a:latin typeface="Circe" panose="020B0502020203020203" pitchFamily="34" charset="-52"/>
              </a:rPr>
              <a:t>ЦЕЛОСТНОСТЬ ОБЪЕКТА ВОССТАНОВЛЕНА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35E38A-AE50-09AD-CBA8-1E0346E8ED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222" y="1216000"/>
            <a:ext cx="4426509" cy="4156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662E69C-9B83-4C3D-FBA1-44B01038F6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162" y="5367695"/>
            <a:ext cx="4426509" cy="139198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436D65-2908-A839-D26A-ED83E30402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588" y="1211082"/>
            <a:ext cx="4426509" cy="4156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0555D45-9540-C179-66E3-53BBE8EDA5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3" b="1910"/>
          <a:stretch/>
        </p:blipFill>
        <p:spPr bwMode="auto">
          <a:xfrm>
            <a:off x="6546736" y="1211082"/>
            <a:ext cx="4416332" cy="41566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2E2EAE1-0AF9-CE2A-B7D6-9D4F2F9FC208}"/>
              </a:ext>
            </a:extLst>
          </p:cNvPr>
          <p:cNvSpPr txBox="1"/>
          <p:nvPr/>
        </p:nvSpPr>
        <p:spPr>
          <a:xfrm>
            <a:off x="6689503" y="5529555"/>
            <a:ext cx="4086655" cy="1170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1200" dirty="0">
                <a:solidFill>
                  <a:schemeClr val="bg1"/>
                </a:solidFill>
                <a:latin typeface="Circe" panose="020B0502020203020203" pitchFamily="34" charset="-52"/>
              </a:rPr>
              <a:t>АВТОМАТИЧЕСКИ ПОСТРОЕННЫЕ ЛИНИИ СШИВКИ</a:t>
            </a:r>
            <a:br>
              <a:rPr lang="ru-RU" sz="1200" dirty="0">
                <a:solidFill>
                  <a:schemeClr val="bg1"/>
                </a:solidFill>
                <a:latin typeface="Circe" panose="020B0502020203020203" pitchFamily="34" charset="-52"/>
              </a:rPr>
            </a:br>
            <a:br>
              <a:rPr lang="ru-RU" sz="1200" dirty="0">
                <a:solidFill>
                  <a:schemeClr val="bg1"/>
                </a:solidFill>
                <a:latin typeface="Circe" panose="020B0502020203020203" pitchFamily="34" charset="-52"/>
              </a:rPr>
            </a:br>
            <a:r>
              <a:rPr lang="ru-RU" sz="1200" dirty="0">
                <a:solidFill>
                  <a:schemeClr val="bg1"/>
                </a:solidFill>
                <a:latin typeface="Circe" panose="020B0502020203020203" pitchFamily="34" charset="-52"/>
              </a:rPr>
              <a:t>ЛИНИИ СШИВКИ ПЕРЕСЕКАЮТ ЗДАНИЯ </a:t>
            </a:r>
            <a:br>
              <a:rPr lang="ru-RU" sz="1200" dirty="0">
                <a:solidFill>
                  <a:schemeClr val="bg1"/>
                </a:solidFill>
                <a:latin typeface="Circe" panose="020B0502020203020203" pitchFamily="34" charset="-52"/>
              </a:rPr>
            </a:br>
            <a:r>
              <a:rPr lang="ru-RU" sz="1200" dirty="0">
                <a:solidFill>
                  <a:schemeClr val="bg1"/>
                </a:solidFill>
                <a:latin typeface="Circe" panose="020B0502020203020203" pitchFamily="34" charset="-52"/>
              </a:rPr>
              <a:t>И ИСКАЖАЮТ ГЕОМЕТРИЧЕСКУЮ ФОРМУ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7118F8-155D-39CF-7D4D-0CE728C9C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8246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43994F-BC4E-4440-A9D0-7020E6F58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solidFill>
                  <a:srgbClr val="F6791F"/>
                </a:solidFill>
              </a:rPr>
              <a:t>        </a:t>
            </a:r>
            <a:r>
              <a:rPr lang="ru-RU" sz="4800" b="1" dirty="0">
                <a:solidFill>
                  <a:srgbClr val="F6791F"/>
                </a:solidFill>
              </a:rPr>
              <a:t>Программа развития городов ООН.</a:t>
            </a:r>
            <a:r>
              <a:rPr lang="ru-RU" b="1" dirty="0"/>
              <a:t> 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41BC62-55B0-49F2-A7CF-E9D1EB408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924479"/>
            <a:ext cx="10515600" cy="4351338"/>
          </a:xfrm>
        </p:spPr>
        <p:txBody>
          <a:bodyPr/>
          <a:lstStyle/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pPr marL="0" indent="0">
              <a:buNone/>
            </a:pPr>
            <a:r>
              <a:rPr lang="en-US" sz="3600" b="1" dirty="0"/>
              <a:t>&lt;</a:t>
            </a:r>
            <a:r>
              <a:rPr lang="ru-RU" sz="3600" b="1" dirty="0"/>
              <a:t> Чтобы сделать города инклюзивными, безопасными, устойчивыми и устойчивыми, городские администрации должны принимать обоснованные решения на основе точных данных.</a:t>
            </a:r>
            <a:r>
              <a:rPr lang="ru-RU" sz="3600" dirty="0"/>
              <a:t> </a:t>
            </a:r>
            <a:r>
              <a:rPr lang="en-US" sz="3600" dirty="0"/>
              <a:t>&gt;</a:t>
            </a:r>
            <a:endParaRPr lang="ru-RU" sz="3600" dirty="0"/>
          </a:p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752A914-252F-4353-B902-0581C8763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4DF3-3C71-1B4B-BBEC-8EDE772C6228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7810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A1253D-F3E5-4481-B896-3BC0F8149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7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6F00EF8-CD99-4C03-829E-83DACC93DE6C}"/>
              </a:ext>
            </a:extLst>
          </p:cNvPr>
          <p:cNvSpPr/>
          <p:nvPr/>
        </p:nvSpPr>
        <p:spPr>
          <a:xfrm>
            <a:off x="942680" y="1903537"/>
            <a:ext cx="9549353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6594AE7-EEA7-4C7B-8F9B-CDC1EDF882CF}"/>
              </a:ext>
            </a:extLst>
          </p:cNvPr>
          <p:cNvSpPr/>
          <p:nvPr/>
        </p:nvSpPr>
        <p:spPr>
          <a:xfrm>
            <a:off x="942680" y="1033637"/>
            <a:ext cx="10658901" cy="5570756"/>
          </a:xfrm>
          <a:prstGeom prst="rect">
            <a:avLst/>
          </a:prstGeom>
          <a:solidFill>
            <a:srgbClr val="EEEEEE">
              <a:alpha val="72000"/>
            </a:srgbClr>
          </a:solidFill>
        </p:spPr>
        <p:txBody>
          <a:bodyPr wrap="square">
            <a:spAutoFit/>
          </a:bodyPr>
          <a:lstStyle/>
          <a:p>
            <a:r>
              <a:rPr lang="ru-RU" sz="3200" dirty="0">
                <a:latin typeface="Circe ExtraBold" panose="020B0802020203020203" pitchFamily="34" charset="-52"/>
              </a:rPr>
              <a:t>                                 </a:t>
            </a:r>
            <a:r>
              <a:rPr lang="ru-RU" sz="2800" b="1" dirty="0">
                <a:latin typeface="Circe ExtraBold" panose="020B0802020203020203" pitchFamily="34" charset="-52"/>
              </a:rPr>
              <a:t>РЕШЕНИЕ ВОПРОСА                                                  </a:t>
            </a:r>
            <a:br>
              <a:rPr lang="ru-RU" sz="2800" b="1" dirty="0">
                <a:latin typeface="Circe ExtraBold" panose="020B0802020203020203" pitchFamily="34" charset="-52"/>
              </a:rPr>
            </a:br>
            <a:r>
              <a:rPr lang="ru-RU" sz="2800" b="1" dirty="0">
                <a:latin typeface="Circe ExtraBold" panose="020B0802020203020203" pitchFamily="34" charset="-52"/>
              </a:rPr>
              <a:t>             ГЕОПРОСТРАНСТВЕННЫХ ДАННЫХ В МИРЕ</a:t>
            </a:r>
          </a:p>
          <a:p>
            <a:endParaRPr lang="ru-RU" sz="3200" dirty="0">
              <a:solidFill>
                <a:srgbClr val="F6791F"/>
              </a:solidFill>
            </a:endParaRPr>
          </a:p>
          <a:p>
            <a:r>
              <a:rPr lang="ru-RU" sz="2200" b="1" dirty="0">
                <a:solidFill>
                  <a:srgbClr val="F6791F"/>
                </a:solidFill>
              </a:rPr>
              <a:t>Всемирный совет по </a:t>
            </a:r>
            <a:r>
              <a:rPr lang="ru-RU" sz="2200" b="1" dirty="0" err="1">
                <a:solidFill>
                  <a:srgbClr val="F6791F"/>
                </a:solidFill>
              </a:rPr>
              <a:t>геопространственной</a:t>
            </a:r>
            <a:r>
              <a:rPr lang="ru-RU" sz="2200" b="1" dirty="0">
                <a:solidFill>
                  <a:srgbClr val="F6791F"/>
                </a:solidFill>
              </a:rPr>
              <a:t> отрасли </a:t>
            </a:r>
            <a:br>
              <a:rPr lang="ru-RU" sz="2200" b="1" dirty="0">
                <a:solidFill>
                  <a:srgbClr val="F6791F"/>
                </a:solidFill>
              </a:rPr>
            </a:br>
            <a:r>
              <a:rPr lang="ru-RU" sz="2200" b="1" dirty="0">
                <a:solidFill>
                  <a:srgbClr val="F6791F"/>
                </a:solidFill>
              </a:rPr>
              <a:t>(WGIC; </a:t>
            </a:r>
            <a:r>
              <a:rPr lang="ru-RU" sz="2200" b="1" dirty="0" err="1">
                <a:solidFill>
                  <a:srgbClr val="F6791F"/>
                </a:solidFill>
              </a:rPr>
              <a:t>World</a:t>
            </a:r>
            <a:r>
              <a:rPr lang="ru-RU" sz="2200" b="1" dirty="0">
                <a:solidFill>
                  <a:srgbClr val="F6791F"/>
                </a:solidFill>
              </a:rPr>
              <a:t> </a:t>
            </a:r>
            <a:r>
              <a:rPr lang="ru-RU" sz="2200" b="1" dirty="0" err="1">
                <a:solidFill>
                  <a:srgbClr val="F6791F"/>
                </a:solidFill>
              </a:rPr>
              <a:t>Geospatial</a:t>
            </a:r>
            <a:r>
              <a:rPr lang="ru-RU" sz="2200" b="1" dirty="0">
                <a:solidFill>
                  <a:srgbClr val="F6791F"/>
                </a:solidFill>
              </a:rPr>
              <a:t> </a:t>
            </a:r>
            <a:r>
              <a:rPr lang="ru-RU" sz="2200" b="1" dirty="0" err="1">
                <a:solidFill>
                  <a:srgbClr val="F6791F"/>
                </a:solidFill>
              </a:rPr>
              <a:t>Industry</a:t>
            </a:r>
            <a:r>
              <a:rPr lang="ru-RU" sz="2200" b="1" dirty="0">
                <a:solidFill>
                  <a:srgbClr val="F6791F"/>
                </a:solidFill>
              </a:rPr>
              <a:t> </a:t>
            </a:r>
            <a:r>
              <a:rPr lang="ru-RU" sz="2200" b="1" dirty="0" err="1">
                <a:solidFill>
                  <a:srgbClr val="F6791F"/>
                </a:solidFill>
              </a:rPr>
              <a:t>Council</a:t>
            </a:r>
            <a:r>
              <a:rPr lang="ru-RU" sz="2200" b="1" dirty="0">
                <a:solidFill>
                  <a:srgbClr val="F6791F"/>
                </a:solidFill>
              </a:rPr>
              <a:t>) </a:t>
            </a:r>
          </a:p>
          <a:p>
            <a:endParaRPr lang="ru-RU" sz="2200" dirty="0">
              <a:solidFill>
                <a:srgbClr val="F6791F"/>
              </a:solidFill>
            </a:endParaRPr>
          </a:p>
          <a:p>
            <a:r>
              <a:rPr lang="ru-RU" sz="2200" b="1" dirty="0"/>
              <a:t>Совет WGIC (</a:t>
            </a:r>
            <a:r>
              <a:rPr lang="ru-RU" sz="2200" b="1" u="sng" dirty="0">
                <a:hlinkClick r:id="rId3"/>
              </a:rPr>
              <a:t>wgicouncil.org</a:t>
            </a:r>
            <a:r>
              <a:rPr lang="ru-RU" sz="2200" b="1" dirty="0"/>
              <a:t>) объединяет наиболее авторитетных лидеров </a:t>
            </a:r>
            <a:br>
              <a:rPr lang="ru-RU" sz="2200" b="1" dirty="0"/>
            </a:br>
            <a:r>
              <a:rPr lang="ru-RU" sz="2200" b="1" dirty="0"/>
              <a:t>отрасли </a:t>
            </a:r>
            <a:r>
              <a:rPr lang="ru-RU" sz="2200" b="1" dirty="0" err="1"/>
              <a:t>геопространственных</a:t>
            </a:r>
            <a:r>
              <a:rPr lang="ru-RU" sz="2200" b="1" dirty="0"/>
              <a:t> данных</a:t>
            </a:r>
          </a:p>
          <a:p>
            <a:r>
              <a:rPr lang="ru-RU" sz="2200" b="1" dirty="0"/>
              <a:t> </a:t>
            </a:r>
          </a:p>
          <a:p>
            <a:r>
              <a:rPr lang="ru-RU" sz="2200" b="1" dirty="0"/>
              <a:t>Охватывает области ГИС, геодезии, информационного моделирования  аппаратного и программного обеспечения для управления данными, </a:t>
            </a:r>
            <a:br>
              <a:rPr lang="ru-RU" sz="2200" b="1" dirty="0"/>
            </a:br>
            <a:r>
              <a:rPr lang="ru-RU" sz="2200" b="1" dirty="0"/>
              <a:t>разработок решений и сервисов </a:t>
            </a:r>
          </a:p>
          <a:p>
            <a:endParaRPr lang="ru-RU" sz="2200" b="1" dirty="0"/>
          </a:p>
          <a:p>
            <a:r>
              <a:rPr lang="ru-RU" sz="2200" b="1" dirty="0"/>
              <a:t>Формирует конструктивные связи и отношения между игроками </a:t>
            </a:r>
            <a:r>
              <a:rPr lang="ru-RU" sz="2200" b="1" dirty="0" err="1"/>
              <a:t>геопространственной</a:t>
            </a:r>
            <a:r>
              <a:rPr lang="ru-RU" sz="2200" b="1" dirty="0"/>
              <a:t> отраслью, государственными органами и бизнесом  </a:t>
            </a:r>
            <a:endParaRPr lang="ru-RU" sz="22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8293BC5-4C15-C0AA-1B7B-3D6F17C1C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1800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D5CC77-3B7D-49B0-A3FD-CD9380B7E1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8531" y="295145"/>
            <a:ext cx="6320961" cy="9787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dirty="0">
                <a:solidFill>
                  <a:srgbClr val="191919"/>
                </a:solidFill>
                <a:latin typeface="Circe ExtraBold" panose="020B0802020203020203" pitchFamily="34" charset="-52"/>
              </a:rPr>
              <a:t>ТЕХНОЛОГИЧЕСКАЯ СХЕМА СОЗДАНИЯ</a:t>
            </a:r>
            <a:br>
              <a:rPr lang="en-US" sz="2400" dirty="0">
                <a:solidFill>
                  <a:srgbClr val="191919"/>
                </a:solidFill>
                <a:latin typeface="Circe ExtraBold" panose="020B0802020203020203" pitchFamily="34" charset="-52"/>
              </a:rPr>
            </a:br>
            <a:r>
              <a:rPr lang="ru-RU" sz="2400" dirty="0">
                <a:solidFill>
                  <a:srgbClr val="191919"/>
                </a:solidFill>
                <a:latin typeface="Circe ExtraBold" panose="020B0802020203020203" pitchFamily="34" charset="-52"/>
              </a:rPr>
              <a:t>ПРОСТРАНСТВЕННЫХ ДАННЫХ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36000" y="1498056"/>
            <a:ext cx="10656000" cy="1342800"/>
          </a:xfrm>
          <a:prstGeom prst="rect">
            <a:avLst/>
          </a:prstGeom>
          <a:solidFill>
            <a:srgbClr val="19191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sx="1000" sy="1000" algn="ctr" rotWithShape="0">
                  <a:srgbClr val="000000"/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594" y="1755551"/>
            <a:ext cx="487681" cy="60960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613" y="1755551"/>
            <a:ext cx="1566675" cy="6126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118" y="1755550"/>
            <a:ext cx="609601" cy="609601"/>
          </a:xfrm>
          <a:prstGeom prst="rect">
            <a:avLst/>
          </a:prstGeom>
        </p:spPr>
      </p:pic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2006950" y="2528051"/>
          <a:ext cx="2448000" cy="75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5600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rgbClr val="191919"/>
                          </a:solidFill>
                          <a:latin typeface="Circe ExtraBold" panose="020B0802020203020203" pitchFamily="34" charset="-52"/>
                        </a:rPr>
                        <a:t>ЦИФРОВАЯ</a:t>
                      </a:r>
                      <a:r>
                        <a:rPr lang="ru-RU" sz="1050" baseline="0" dirty="0">
                          <a:solidFill>
                            <a:srgbClr val="191919"/>
                          </a:solidFill>
                          <a:latin typeface="Circe ExtraBold" panose="020B0802020203020203" pitchFamily="34" charset="-52"/>
                        </a:rPr>
                        <a:t> </a:t>
                      </a:r>
                    </a:p>
                    <a:p>
                      <a:pPr algn="ctr"/>
                      <a:r>
                        <a:rPr lang="ru-RU" sz="1050" baseline="0" dirty="0">
                          <a:solidFill>
                            <a:srgbClr val="191919"/>
                          </a:solidFill>
                          <a:latin typeface="Circe ExtraBold" panose="020B0802020203020203" pitchFamily="34" charset="-52"/>
                        </a:rPr>
                        <a:t>АЭРОФОТОСЪЁМКА</a:t>
                      </a:r>
                      <a:endParaRPr lang="ru-RU" sz="1050" dirty="0">
                        <a:solidFill>
                          <a:srgbClr val="191919"/>
                        </a:solidFill>
                        <a:latin typeface="Circe ExtraBold" panose="020B0802020203020203" pitchFamily="34" charset="-52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33435" y="2528051"/>
          <a:ext cx="2448000" cy="75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56000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rgbClr val="191919"/>
                          </a:solidFill>
                          <a:latin typeface="Circe ExtraBold" panose="020B0802020203020203" pitchFamily="34" charset="-52"/>
                        </a:rPr>
                        <a:t>СОЗДАНИЕ </a:t>
                      </a:r>
                    </a:p>
                    <a:p>
                      <a:pPr algn="ctr"/>
                      <a:r>
                        <a:rPr lang="ru-RU" sz="1000" dirty="0">
                          <a:solidFill>
                            <a:srgbClr val="191919"/>
                          </a:solidFill>
                          <a:latin typeface="Circe ExtraBold" panose="020B0802020203020203" pitchFamily="34" charset="-52"/>
                        </a:rPr>
                        <a:t>ПЛАНОВО-ВЫСОТНОГО</a:t>
                      </a:r>
                      <a:r>
                        <a:rPr lang="ru-RU" sz="1050" dirty="0">
                          <a:solidFill>
                            <a:srgbClr val="191919"/>
                          </a:solidFill>
                          <a:latin typeface="Circe ExtraBold" panose="020B0802020203020203" pitchFamily="34" charset="-52"/>
                        </a:rPr>
                        <a:t> ОБОСНОВАНИЯ</a:t>
                      </a:r>
                    </a:p>
                  </a:txBody>
                  <a:tcPr marL="90000" marR="90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8059919" y="2528051"/>
          <a:ext cx="2448000" cy="75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5600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rgbClr val="191919"/>
                          </a:solidFill>
                          <a:latin typeface="Circe ExtraBold" panose="020B0802020203020203" pitchFamily="34" charset="-52"/>
                        </a:rPr>
                        <a:t>ОБРАБОТКА АЭРОФОТОСНИМКОВ</a:t>
                      </a:r>
                      <a:r>
                        <a:rPr lang="ru-RU" sz="1000" baseline="0" dirty="0">
                          <a:solidFill>
                            <a:srgbClr val="191919"/>
                          </a:solidFill>
                          <a:latin typeface="Circe ExtraBold" panose="020B0802020203020203" pitchFamily="34" charset="-52"/>
                        </a:rPr>
                        <a:t> НА ФОТОГРАММЕТРИЧЕСКИХ СТАНЦИЯХ</a:t>
                      </a:r>
                      <a:endParaRPr lang="ru-RU" sz="1000" dirty="0">
                        <a:solidFill>
                          <a:srgbClr val="191919"/>
                        </a:solidFill>
                        <a:latin typeface="Circe ExtraBold" panose="020B0802020203020203" pitchFamily="34" charset="-52"/>
                      </a:endParaRPr>
                    </a:p>
                  </a:txBody>
                  <a:tcPr marL="90000" marR="90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2006949" y="3429000"/>
          <a:ext cx="5474485" cy="5143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4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4373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/>
                          </a:solidFill>
                          <a:latin typeface="Circe ExtraBold" panose="020B0802020203020203" pitchFamily="34" charset="-52"/>
                        </a:rPr>
                        <a:t>ОДИНОЧНАЯ СТЕРЕОМОДЕЛЬ</a:t>
                      </a:r>
                      <a:endParaRPr lang="ru-RU" sz="1050" dirty="0">
                        <a:solidFill>
                          <a:schemeClr val="bg1"/>
                        </a:solidFill>
                        <a:latin typeface="Circe ExtraBold" panose="020B0802020203020203" pitchFamily="34" charset="-52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1919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/>
        </p:nvGraphicFramePr>
        <p:xfrm>
          <a:off x="0" y="4241024"/>
          <a:ext cx="7481434" cy="11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14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1600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tx1"/>
                          </a:solidFill>
                          <a:latin typeface="Circe ExtraBold" panose="020B0802020203020203" pitchFamily="34" charset="-52"/>
                        </a:rPr>
                        <a:t>ПРИ СОЗДАНИИ ПОТЕРЯ ИНФОРМАТИВНОСТИ, ТОЧНОСТИ.</a:t>
                      </a:r>
                    </a:p>
                    <a:p>
                      <a:pPr algn="ctr"/>
                      <a:r>
                        <a:rPr lang="ru-RU" sz="1000" dirty="0">
                          <a:solidFill>
                            <a:schemeClr val="tx1"/>
                          </a:solidFill>
                          <a:latin typeface="Circe ExtraBold" panose="020B0802020203020203" pitchFamily="34" charset="-52"/>
                        </a:rPr>
                        <a:t>ТРЕБУЮТСЯ СУЩЕСТВЕННЫЕ ДОПОЛНИТЕЛЬНЫЕ ЗАТРАТЫ,</a:t>
                      </a:r>
                    </a:p>
                    <a:p>
                      <a:pPr algn="ctr"/>
                      <a:r>
                        <a:rPr lang="ru-RU" sz="1000" dirty="0">
                          <a:solidFill>
                            <a:schemeClr val="tx1"/>
                          </a:solidFill>
                          <a:latin typeface="Circe ExtraBold" panose="020B0802020203020203" pitchFamily="34" charset="-52"/>
                        </a:rPr>
                        <a:t>ВЫСОКИЙ УРОВЕНЬ ПРОФЕССИАНАЛИЗМА ИСПОЛНИТЕЛЯ</a:t>
                      </a:r>
                      <a:endParaRPr lang="ru-RU" sz="1050" dirty="0">
                        <a:solidFill>
                          <a:schemeClr val="tx1"/>
                        </a:solidFill>
                        <a:latin typeface="Circe ExtraBold" panose="020B0802020203020203" pitchFamily="34" charset="-52"/>
                      </a:endParaRPr>
                    </a:p>
                  </a:txBody>
                  <a:tcPr marL="1800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B3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-13660" y="5662703"/>
          <a:ext cx="1748341" cy="75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83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5600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rgbClr val="191919"/>
                          </a:solidFill>
                          <a:latin typeface="Circe ExtraBold" panose="020B0802020203020203" pitchFamily="34" charset="-52"/>
                        </a:rPr>
                        <a:t>ТОПОПЛАН</a:t>
                      </a:r>
                      <a:endParaRPr lang="ru-RU" sz="1050" dirty="0">
                        <a:solidFill>
                          <a:srgbClr val="191919"/>
                        </a:solidFill>
                        <a:latin typeface="Circe ExtraBold" panose="020B0802020203020203" pitchFamily="34" charset="-52"/>
                      </a:endParaRPr>
                    </a:p>
                  </a:txBody>
                  <a:tcPr marL="180000" marR="180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B3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Таблица 24"/>
          <p:cNvGraphicFramePr>
            <a:graphicFrameLocks noGrp="1"/>
          </p:cNvGraphicFramePr>
          <p:nvPr/>
        </p:nvGraphicFramePr>
        <p:xfrm>
          <a:off x="1891234" y="5665513"/>
          <a:ext cx="1748341" cy="75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83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5600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rgbClr val="191919"/>
                          </a:solidFill>
                          <a:latin typeface="Circe ExtraBold" panose="020B0802020203020203" pitchFamily="34" charset="-52"/>
                        </a:rPr>
                        <a:t>ОРТОФОТОПЛАН</a:t>
                      </a:r>
                    </a:p>
                    <a:p>
                      <a:pPr algn="ctr"/>
                      <a:r>
                        <a:rPr lang="ru-RU" sz="1000" dirty="0">
                          <a:solidFill>
                            <a:srgbClr val="191919"/>
                          </a:solidFill>
                          <a:latin typeface="Circe ExtraBold" panose="020B0802020203020203" pitchFamily="34" charset="-52"/>
                        </a:rPr>
                        <a:t>ДВУХМЕРНЫЙ</a:t>
                      </a:r>
                    </a:p>
                    <a:p>
                      <a:pPr algn="ctr"/>
                      <a:r>
                        <a:rPr lang="ru-RU" sz="1000" dirty="0">
                          <a:solidFill>
                            <a:srgbClr val="191919"/>
                          </a:solidFill>
                          <a:latin typeface="Circe Light" panose="020B0402020203020203" pitchFamily="34" charset="-52"/>
                        </a:rPr>
                        <a:t>(КООРДИНАТЫ</a:t>
                      </a:r>
                      <a:r>
                        <a:rPr lang="ru-RU" sz="1000" baseline="0" dirty="0">
                          <a:solidFill>
                            <a:srgbClr val="191919"/>
                          </a:solidFill>
                          <a:latin typeface="Circe Light" panose="020B0402020203020203" pitchFamily="34" charset="-52"/>
                        </a:rPr>
                        <a:t> </a:t>
                      </a:r>
                      <a:r>
                        <a:rPr lang="en-US" sz="1000" baseline="0" dirty="0">
                          <a:solidFill>
                            <a:srgbClr val="191919"/>
                          </a:solidFill>
                          <a:latin typeface="Circe Light" panose="020B0402020203020203" pitchFamily="34" charset="-52"/>
                        </a:rPr>
                        <a:t>XY</a:t>
                      </a:r>
                      <a:r>
                        <a:rPr lang="ru-RU" sz="1000" baseline="0" dirty="0">
                          <a:solidFill>
                            <a:srgbClr val="191919"/>
                          </a:solidFill>
                          <a:latin typeface="Circe Light" panose="020B0402020203020203" pitchFamily="34" charset="-52"/>
                        </a:rPr>
                        <a:t>)</a:t>
                      </a:r>
                      <a:endParaRPr lang="ru-RU" sz="1050" dirty="0">
                        <a:solidFill>
                          <a:srgbClr val="191919"/>
                        </a:solidFill>
                        <a:latin typeface="Circe Light" panose="020B0402020203020203" pitchFamily="34" charset="-52"/>
                      </a:endParaRPr>
                    </a:p>
                  </a:txBody>
                  <a:tcPr marL="180000" marR="180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B3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31" name="Прямая со стрелкой 30"/>
          <p:cNvCxnSpPr/>
          <p:nvPr/>
        </p:nvCxnSpPr>
        <p:spPr>
          <a:xfrm>
            <a:off x="4744191" y="3943373"/>
            <a:ext cx="0" cy="297651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858711" y="5354536"/>
            <a:ext cx="0" cy="297651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6653219" y="5354536"/>
            <a:ext cx="0" cy="297651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Соединительная линия уступом 37"/>
          <p:cNvCxnSpPr>
            <a:stCxn id="3" idx="1"/>
            <a:endCxn id="21" idx="1"/>
          </p:cNvCxnSpPr>
          <p:nvPr/>
        </p:nvCxnSpPr>
        <p:spPr>
          <a:xfrm rot="10800000" flipH="1" flipV="1">
            <a:off x="1535999" y="2169456"/>
            <a:ext cx="470949" cy="1516730"/>
          </a:xfrm>
          <a:prstGeom prst="bentConnector3">
            <a:avLst>
              <a:gd name="adj1" fmla="val -95367"/>
            </a:avLst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3" name="Таблица 52"/>
          <p:cNvGraphicFramePr>
            <a:graphicFrameLocks noGrp="1"/>
          </p:cNvGraphicFramePr>
          <p:nvPr/>
        </p:nvGraphicFramePr>
        <p:xfrm>
          <a:off x="8059918" y="3429000"/>
          <a:ext cx="4132081" cy="1928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20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28024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rgbClr val="191919"/>
                          </a:solidFill>
                          <a:latin typeface="Circe ExtraBold" panose="020B0802020203020203" pitchFamily="34" charset="-52"/>
                        </a:rPr>
                        <a:t>ЕДИНАЯ</a:t>
                      </a:r>
                      <a:r>
                        <a:rPr lang="ru-RU" sz="1000" baseline="0" dirty="0">
                          <a:solidFill>
                            <a:srgbClr val="191919"/>
                          </a:solidFill>
                          <a:latin typeface="Circe ExtraBold" panose="020B0802020203020203" pitchFamily="34" charset="-52"/>
                        </a:rPr>
                        <a:t> 3</a:t>
                      </a:r>
                      <a:r>
                        <a:rPr lang="en-US" sz="1000" baseline="0" dirty="0">
                          <a:solidFill>
                            <a:srgbClr val="191919"/>
                          </a:solidFill>
                          <a:latin typeface="Circe ExtraBold" panose="020B0802020203020203" pitchFamily="34" charset="-52"/>
                        </a:rPr>
                        <a:t>D</a:t>
                      </a:r>
                      <a:r>
                        <a:rPr lang="ru-RU" sz="1000" baseline="0" dirty="0">
                          <a:solidFill>
                            <a:srgbClr val="191919"/>
                          </a:solidFill>
                          <a:latin typeface="Circe ExtraBold" panose="020B0802020203020203" pitchFamily="34" charset="-52"/>
                        </a:rPr>
                        <a:t>-МОДЕЛЬ</a:t>
                      </a:r>
                    </a:p>
                    <a:p>
                      <a:pPr algn="ctr"/>
                      <a:r>
                        <a:rPr lang="ru-RU" sz="1400" baseline="0" dirty="0">
                          <a:solidFill>
                            <a:srgbClr val="191919"/>
                          </a:solidFill>
                          <a:latin typeface="Circe ExtraBold" panose="020B0802020203020203" pitchFamily="34" charset="-52"/>
                        </a:rPr>
                        <a:t>ИНСОТ</a:t>
                      </a:r>
                      <a:endParaRPr lang="ru-RU" sz="1400" dirty="0">
                        <a:solidFill>
                          <a:srgbClr val="191919"/>
                        </a:solidFill>
                        <a:latin typeface="Circe ExtraBold" panose="020B0802020203020203" pitchFamily="34" charset="-52"/>
                      </a:endParaRPr>
                    </a:p>
                  </a:txBody>
                  <a:tcPr marL="180000" marR="180000" marB="18000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54" name="Прямая со стрелкой 53"/>
          <p:cNvCxnSpPr/>
          <p:nvPr/>
        </p:nvCxnSpPr>
        <p:spPr>
          <a:xfrm flipV="1">
            <a:off x="7481434" y="3686187"/>
            <a:ext cx="578486" cy="6087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Рисунок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133" y="3686186"/>
            <a:ext cx="993650" cy="905258"/>
          </a:xfrm>
          <a:prstGeom prst="rect">
            <a:avLst/>
          </a:prstGeom>
        </p:spPr>
      </p:pic>
      <p:graphicFrame>
        <p:nvGraphicFramePr>
          <p:cNvPr id="57" name="Таблица 56"/>
          <p:cNvGraphicFramePr>
            <a:graphicFrameLocks noGrp="1"/>
          </p:cNvGraphicFramePr>
          <p:nvPr/>
        </p:nvGraphicFramePr>
        <p:xfrm>
          <a:off x="8059918" y="5652187"/>
          <a:ext cx="4132082" cy="75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20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56000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rgbClr val="191919"/>
                          </a:solidFill>
                          <a:latin typeface="Circe ExtraBold" panose="020B0802020203020203" pitchFamily="34" charset="-52"/>
                        </a:rPr>
                        <a:t>БЕЗ</a:t>
                      </a:r>
                      <a:r>
                        <a:rPr lang="ru-RU" sz="1200" baseline="0" dirty="0">
                          <a:solidFill>
                            <a:srgbClr val="191919"/>
                          </a:solidFill>
                          <a:latin typeface="Circe ExtraBold" panose="020B0802020203020203" pitchFamily="34" charset="-52"/>
                        </a:rPr>
                        <a:t> ДОПОЛНИТЕЛЬНЫХ ЗАТРАТ.</a:t>
                      </a:r>
                    </a:p>
                    <a:p>
                      <a:pPr algn="l"/>
                      <a:r>
                        <a:rPr lang="ru-RU" sz="1200" baseline="0" dirty="0">
                          <a:solidFill>
                            <a:srgbClr val="191919"/>
                          </a:solidFill>
                          <a:latin typeface="Circe ExtraBold" panose="020B0802020203020203" pitchFamily="34" charset="-52"/>
                        </a:rPr>
                        <a:t>100% ИНФОРМАТИВНОСТЬ</a:t>
                      </a:r>
                      <a:endParaRPr lang="ru-RU" sz="1200" dirty="0">
                        <a:solidFill>
                          <a:srgbClr val="191919"/>
                        </a:solidFill>
                        <a:latin typeface="Circe Light" panose="020B0402020203020203" pitchFamily="34" charset="-52"/>
                      </a:endParaRPr>
                    </a:p>
                  </a:txBody>
                  <a:tcPr marL="792000" marR="792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58" name="Прямая со стрелкой 57"/>
          <p:cNvCxnSpPr/>
          <p:nvPr/>
        </p:nvCxnSpPr>
        <p:spPr>
          <a:xfrm>
            <a:off x="10125959" y="5361038"/>
            <a:ext cx="0" cy="297651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Таблица 28">
            <a:extLst>
              <a:ext uri="{FF2B5EF4-FFF2-40B4-BE49-F238E27FC236}">
                <a16:creationId xmlns:a16="http://schemas.microsoft.com/office/drawing/2014/main" id="{B622A2AB-C2E7-46F2-862B-C9DD227E2527}"/>
              </a:ext>
            </a:extLst>
          </p:cNvPr>
          <p:cNvGraphicFramePr>
            <a:graphicFrameLocks noGrp="1"/>
          </p:cNvGraphicFramePr>
          <p:nvPr/>
        </p:nvGraphicFramePr>
        <p:xfrm>
          <a:off x="5765008" y="5652187"/>
          <a:ext cx="1748341" cy="75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83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5600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rgbClr val="191919"/>
                          </a:solidFill>
                          <a:latin typeface="Circe ExtraBold" panose="020B0802020203020203" pitchFamily="34" charset="-52"/>
                        </a:rPr>
                        <a:t>ВЕКТОРНАЯ</a:t>
                      </a:r>
                      <a:br>
                        <a:rPr lang="ru-RU" sz="1000" dirty="0">
                          <a:solidFill>
                            <a:srgbClr val="191919"/>
                          </a:solidFill>
                          <a:latin typeface="Circe ExtraBold" panose="020B0802020203020203" pitchFamily="34" charset="-52"/>
                        </a:rPr>
                      </a:br>
                      <a:r>
                        <a:rPr lang="ru-RU" sz="1000" dirty="0">
                          <a:solidFill>
                            <a:srgbClr val="191919"/>
                          </a:solidFill>
                          <a:latin typeface="Circe ExtraBold" panose="020B0802020203020203" pitchFamily="34" charset="-52"/>
                        </a:rPr>
                        <a:t>3</a:t>
                      </a:r>
                      <a:r>
                        <a:rPr lang="en-US" sz="1000" dirty="0">
                          <a:solidFill>
                            <a:srgbClr val="191919"/>
                          </a:solidFill>
                          <a:latin typeface="Circe ExtraBold" panose="020B0802020203020203" pitchFamily="34" charset="-52"/>
                        </a:rPr>
                        <a:t>D</a:t>
                      </a:r>
                      <a:r>
                        <a:rPr lang="ru-RU" sz="1000" dirty="0">
                          <a:solidFill>
                            <a:srgbClr val="191919"/>
                          </a:solidFill>
                          <a:latin typeface="Circe ExtraBold" panose="020B0802020203020203" pitchFamily="34" charset="-52"/>
                        </a:rPr>
                        <a:t>-МОДЕЛЬ</a:t>
                      </a:r>
                      <a:endParaRPr lang="ru-RU" sz="1050" dirty="0">
                        <a:solidFill>
                          <a:srgbClr val="191919"/>
                        </a:solidFill>
                        <a:latin typeface="Circe Light" panose="020B0402020203020203" pitchFamily="34" charset="-52"/>
                      </a:endParaRPr>
                    </a:p>
                  </a:txBody>
                  <a:tcPr marL="180000" marR="180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B3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2" name="Таблица 31">
            <a:extLst>
              <a:ext uri="{FF2B5EF4-FFF2-40B4-BE49-F238E27FC236}">
                <a16:creationId xmlns:a16="http://schemas.microsoft.com/office/drawing/2014/main" id="{070305A8-5B60-4B03-AECD-7ACD791BE2CF}"/>
              </a:ext>
            </a:extLst>
          </p:cNvPr>
          <p:cNvGraphicFramePr>
            <a:graphicFrameLocks noGrp="1"/>
          </p:cNvGraphicFramePr>
          <p:nvPr/>
        </p:nvGraphicFramePr>
        <p:xfrm>
          <a:off x="3817010" y="5658689"/>
          <a:ext cx="1748341" cy="75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83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5600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rgbClr val="191919"/>
                          </a:solidFill>
                          <a:latin typeface="Circe ExtraBold" panose="020B0802020203020203" pitchFamily="34" charset="-52"/>
                        </a:rPr>
                        <a:t>ПОЛИГОНАЛЬНАЯ </a:t>
                      </a:r>
                      <a:br>
                        <a:rPr lang="ru-RU" sz="1000" dirty="0">
                          <a:solidFill>
                            <a:srgbClr val="191919"/>
                          </a:solidFill>
                          <a:latin typeface="Circe ExtraBold" panose="020B0802020203020203" pitchFamily="34" charset="-52"/>
                        </a:rPr>
                      </a:br>
                      <a:r>
                        <a:rPr lang="ru-RU" sz="1050" dirty="0">
                          <a:solidFill>
                            <a:srgbClr val="191919"/>
                          </a:solidFill>
                          <a:latin typeface="Circe ExtraBold" panose="020B0802020203020203" pitchFamily="34" charset="-52"/>
                        </a:rPr>
                        <a:t>3</a:t>
                      </a:r>
                      <a:r>
                        <a:rPr lang="en-US" sz="1050" dirty="0">
                          <a:solidFill>
                            <a:srgbClr val="191919"/>
                          </a:solidFill>
                          <a:latin typeface="Circe ExtraBold" panose="020B0802020203020203" pitchFamily="34" charset="-52"/>
                        </a:rPr>
                        <a:t>D</a:t>
                      </a:r>
                      <a:r>
                        <a:rPr lang="ru-RU" sz="1050" dirty="0">
                          <a:solidFill>
                            <a:srgbClr val="191919"/>
                          </a:solidFill>
                          <a:latin typeface="Circe ExtraBold" panose="020B0802020203020203" pitchFamily="34" charset="-52"/>
                        </a:rPr>
                        <a:t>-МОДЕЛЬ (</a:t>
                      </a:r>
                      <a:r>
                        <a:rPr lang="en-US" sz="1050" dirty="0">
                          <a:solidFill>
                            <a:srgbClr val="191919"/>
                          </a:solidFill>
                          <a:latin typeface="Circe ExtraBold" panose="020B0802020203020203" pitchFamily="34" charset="-52"/>
                        </a:rPr>
                        <a:t>MESH</a:t>
                      </a:r>
                      <a:r>
                        <a:rPr lang="ru-RU" sz="1050" dirty="0">
                          <a:solidFill>
                            <a:srgbClr val="191919"/>
                          </a:solidFill>
                          <a:latin typeface="Circe ExtraBold" panose="020B0802020203020203" pitchFamily="34" charset="-52"/>
                        </a:rPr>
                        <a:t>)</a:t>
                      </a:r>
                      <a:endParaRPr lang="ru-RU" sz="1050" dirty="0">
                        <a:solidFill>
                          <a:srgbClr val="191919"/>
                        </a:solidFill>
                        <a:latin typeface="Circe Light" panose="020B0402020203020203" pitchFamily="34" charset="-52"/>
                      </a:endParaRPr>
                    </a:p>
                  </a:txBody>
                  <a:tcPr marL="180000" marR="180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B3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24BF401A-7ABB-4DEC-9387-718E0808A98B}"/>
              </a:ext>
            </a:extLst>
          </p:cNvPr>
          <p:cNvCxnSpPr/>
          <p:nvPr/>
        </p:nvCxnSpPr>
        <p:spPr>
          <a:xfrm>
            <a:off x="2771672" y="5354536"/>
            <a:ext cx="0" cy="297651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ED4FD5D2-D08B-4CDE-8B44-EC76AC14C8E7}"/>
              </a:ext>
            </a:extLst>
          </p:cNvPr>
          <p:cNvCxnSpPr/>
          <p:nvPr/>
        </p:nvCxnSpPr>
        <p:spPr>
          <a:xfrm>
            <a:off x="4744191" y="5354536"/>
            <a:ext cx="0" cy="297651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EE4F7EAD-5CC9-4755-AAB6-A074AD5D37A8}"/>
              </a:ext>
            </a:extLst>
          </p:cNvPr>
          <p:cNvCxnSpPr>
            <a:cxnSpLocks/>
          </p:cNvCxnSpPr>
          <p:nvPr/>
        </p:nvCxnSpPr>
        <p:spPr>
          <a:xfrm>
            <a:off x="1940696" y="5497502"/>
            <a:ext cx="1614546" cy="110867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95DF4B08-0C02-4BF4-94FC-67043FA54B46}"/>
              </a:ext>
            </a:extLst>
          </p:cNvPr>
          <p:cNvCxnSpPr>
            <a:cxnSpLocks/>
          </p:cNvCxnSpPr>
          <p:nvPr/>
        </p:nvCxnSpPr>
        <p:spPr>
          <a:xfrm>
            <a:off x="3915161" y="5458907"/>
            <a:ext cx="1564415" cy="114726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28F835AB-7C37-443F-8064-7CD52DC9E837}"/>
              </a:ext>
            </a:extLst>
          </p:cNvPr>
          <p:cNvCxnSpPr/>
          <p:nvPr/>
        </p:nvCxnSpPr>
        <p:spPr>
          <a:xfrm>
            <a:off x="5772431" y="5510836"/>
            <a:ext cx="1767385" cy="106535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EE4F7EAD-5CC9-4755-AAB6-A074AD5D37A8}"/>
              </a:ext>
            </a:extLst>
          </p:cNvPr>
          <p:cNvCxnSpPr>
            <a:cxnSpLocks/>
          </p:cNvCxnSpPr>
          <p:nvPr/>
        </p:nvCxnSpPr>
        <p:spPr>
          <a:xfrm>
            <a:off x="73796" y="5510202"/>
            <a:ext cx="1614546" cy="110867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3A4D23F-042C-4B2B-9AD7-5F322CA6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E4350-8F95-4C80-82B5-B9587397149B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5413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EDBF9-1DE4-4ADA-A9B2-EA1DD5C2C17D}" type="slidenum">
              <a:rPr lang="ru-RU" smtClean="0"/>
              <a:t>44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5766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9C89202-AA8E-43DD-B5FA-B1046F130D3F}"/>
              </a:ext>
            </a:extLst>
          </p:cNvPr>
          <p:cNvSpPr/>
          <p:nvPr/>
        </p:nvSpPr>
        <p:spPr>
          <a:xfrm>
            <a:off x="11640616" y="600701"/>
            <a:ext cx="333352" cy="387118"/>
          </a:xfrm>
          <a:prstGeom prst="rect">
            <a:avLst/>
          </a:prstGeom>
          <a:solidFill>
            <a:srgbClr val="EEEEEE"/>
          </a:solidFill>
          <a:ln>
            <a:solidFill>
              <a:srgbClr val="EEEE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0112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5937C9-E5FD-44E8-993E-FAB00F7EB5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966000" y="1314000"/>
          <a:ext cx="5226000" cy="518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84000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Circe Light" panose="020B0402020203020203" pitchFamily="34" charset="-52"/>
                        </a:rPr>
                        <a:t>ВЫСОКАЯ СТОИМОСТЬ АЭРОФОТОСЪЕМКИ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ru-RU" sz="1400" dirty="0">
                        <a:solidFill>
                          <a:schemeClr val="bg1"/>
                        </a:solidFill>
                        <a:latin typeface="Circe Light" panose="020B0402020203020203" pitchFamily="34" charset="-52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Circe Light" panose="020B0402020203020203" pitchFamily="34" charset="-52"/>
                          <a:ea typeface="+mn-ea"/>
                          <a:cs typeface="+mn-cs"/>
                        </a:rPr>
                        <a:t>НЕОБХОДИМО СПЕЦИАЛИЗИРОВАННОЕ  ДОРОГОСТОЯЩЕЕ ОБОРУДОВАНИЕ И МОЩНЫЕ ВЫЧИСЛИТЕЛЬНЫЕ РЕСУРСЫ </a:t>
                      </a:r>
                      <a:br>
                        <a:rPr lang="ru-RU" sz="1400" b="1" kern="1200" dirty="0">
                          <a:solidFill>
                            <a:schemeClr val="bg1"/>
                          </a:solidFill>
                          <a:latin typeface="Circe Light" panose="020B0402020203020203" pitchFamily="34" charset="-52"/>
                          <a:ea typeface="+mn-ea"/>
                          <a:cs typeface="+mn-cs"/>
                        </a:rPr>
                      </a:br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Circe Light" panose="020B0402020203020203" pitchFamily="34" charset="-52"/>
                          <a:ea typeface="+mn-ea"/>
                          <a:cs typeface="+mn-cs"/>
                        </a:rPr>
                        <a:t>ДЛЯ  ПОСТРОЕНИЯ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ru-RU" sz="1400" b="1" kern="1200" dirty="0">
                        <a:solidFill>
                          <a:schemeClr val="bg1"/>
                        </a:solidFill>
                        <a:latin typeface="Circe Light" panose="020B0402020203020203" pitchFamily="34" charset="-52"/>
                        <a:ea typeface="+mn-ea"/>
                        <a:cs typeface="+mn-cs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Circe Light" panose="020B0402020203020203" pitchFamily="34" charset="-52"/>
                          <a:ea typeface="+mn-ea"/>
                          <a:cs typeface="+mn-cs"/>
                        </a:rPr>
                        <a:t>НЕДОСТАТОЧНАЯ ГЕОМЕТРИЧЕСКАЯ ТОЧНОСТЬ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ru-RU" sz="1400" b="1" kern="1200" dirty="0">
                        <a:solidFill>
                          <a:schemeClr val="bg1"/>
                        </a:solidFill>
                        <a:latin typeface="Circe Light" panose="020B0402020203020203" pitchFamily="34" charset="-52"/>
                        <a:ea typeface="+mn-ea"/>
                        <a:cs typeface="+mn-cs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Circe Light" panose="020B0402020203020203" pitchFamily="34" charset="-52"/>
                          <a:ea typeface="+mn-ea"/>
                          <a:cs typeface="+mn-cs"/>
                        </a:rPr>
                        <a:t>МОДЕЛИ ГОРОДОВ – ОДНА СПЛОШНАЯ ПОВЕРХНОСТЬ, ВКЛЮЧАЮЩАЯ ВСЕ </a:t>
                      </a:r>
                      <a:br>
                        <a:rPr lang="ru-RU" sz="1400" b="1" kern="1200" dirty="0">
                          <a:solidFill>
                            <a:schemeClr val="bg1"/>
                          </a:solidFill>
                          <a:latin typeface="Circe Light" panose="020B0402020203020203" pitchFamily="34" charset="-52"/>
                          <a:ea typeface="+mn-ea"/>
                          <a:cs typeface="+mn-cs"/>
                        </a:rPr>
                      </a:br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Circe Light" panose="020B0402020203020203" pitchFamily="34" charset="-52"/>
                          <a:ea typeface="+mn-ea"/>
                          <a:cs typeface="+mn-cs"/>
                        </a:rPr>
                        <a:t>НАЗЕМНЫЕ ОБЪЕКТЫ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ru-RU" sz="1400" b="1" kern="1200" dirty="0">
                        <a:solidFill>
                          <a:schemeClr val="bg1"/>
                        </a:solidFill>
                        <a:latin typeface="Circe Light" panose="020B0402020203020203" pitchFamily="34" charset="-52"/>
                        <a:ea typeface="+mn-ea"/>
                        <a:cs typeface="+mn-cs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Circe Light" panose="020B0402020203020203" pitchFamily="34" charset="-52"/>
                          <a:ea typeface="+mn-ea"/>
                          <a:cs typeface="+mn-cs"/>
                        </a:rPr>
                        <a:t>НИЗКОЕ КАЧЕСТВО ТЕКСТУР</a:t>
                      </a:r>
                    </a:p>
                  </a:txBody>
                  <a:tcPr marL="360000" marR="360000" marT="360000" marB="36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1919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38531" y="516744"/>
            <a:ext cx="7988084" cy="5355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dirty="0">
                <a:solidFill>
                  <a:srgbClr val="191919"/>
                </a:solidFill>
                <a:latin typeface="Circe ExtraBold" panose="020B0802020203020203" pitchFamily="34" charset="-52"/>
              </a:rPr>
              <a:t>АВТОМАТИЧЕСКИ ПОСТРОЕННЫЕ</a:t>
            </a:r>
            <a:r>
              <a:rPr lang="en-US" sz="2400" dirty="0">
                <a:solidFill>
                  <a:srgbClr val="191919"/>
                </a:solidFill>
                <a:latin typeface="Circe ExtraBold" panose="020B0802020203020203" pitchFamily="34" charset="-52"/>
              </a:rPr>
              <a:t> MESH-</a:t>
            </a:r>
            <a:r>
              <a:rPr lang="ru-RU" sz="2400" dirty="0">
                <a:solidFill>
                  <a:srgbClr val="191919"/>
                </a:solidFill>
                <a:latin typeface="Circe ExtraBold" panose="020B0802020203020203" pitchFamily="34" charset="-52"/>
              </a:rPr>
              <a:t>МОДЕЛИ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8531" y="1314000"/>
            <a:ext cx="6627469" cy="5184000"/>
          </a:xfrm>
          <a:prstGeom prst="rect">
            <a:avLst/>
          </a:prstGeom>
          <a:solidFill>
            <a:srgbClr val="19191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8E1118B-2481-41C5-ACE8-88BBBFA96F17}"/>
              </a:ext>
            </a:extLst>
          </p:cNvPr>
          <p:cNvSpPr/>
          <p:nvPr/>
        </p:nvSpPr>
        <p:spPr>
          <a:xfrm>
            <a:off x="551384" y="1512000"/>
            <a:ext cx="5559469" cy="4788000"/>
          </a:xfrm>
          <a:prstGeom prst="rect">
            <a:avLst/>
          </a:prstGeom>
          <a:blipFill>
            <a:blip r:embed="rId3"/>
            <a:stretch>
              <a:fillRect l="495" t="-8267" r="495" b="-8267"/>
            </a:stretch>
          </a:blipFill>
          <a:ln w="0"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blipFill dpi="0" rotWithShape="1">
                <a:blip r:embed="rId4"/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8AF7FA6-C36C-F547-1A5D-9423853F3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0494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7DAF67F-74CD-4D6B-AA90-3DB1C59C2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E4350-8F95-4C80-82B5-B9587397149B}" type="slidenum">
              <a:rPr lang="ru-RU" smtClean="0"/>
              <a:t>46</a:t>
            </a:fld>
            <a:endParaRPr lang="ru-RU"/>
          </a:p>
        </p:txBody>
      </p:sp>
      <p:pic>
        <p:nvPicPr>
          <p:cNvPr id="4" name="Рисунок 3" descr="Изображение выглядит как текст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3816BF23-D7B7-4730-AEA0-30C23536E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1" y="0"/>
            <a:ext cx="10290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568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0971790-0F86-248E-ADAE-4F929DC42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81D09D-14B9-19E1-6783-3B88CEACF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solidFill>
                  <a:schemeClr val="tx1"/>
                </a:solidFill>
                <a:latin typeface="Circe Extra"/>
              </a:rPr>
              <a:t>Облачная 3</a:t>
            </a:r>
            <a:r>
              <a:rPr lang="en-US" sz="4000" dirty="0">
                <a:solidFill>
                  <a:schemeClr val="tx1"/>
                </a:solidFill>
                <a:latin typeface="Circe Extra"/>
              </a:rPr>
              <a:t>D-mesh </a:t>
            </a:r>
            <a:r>
              <a:rPr lang="ru-RU" sz="4000" dirty="0">
                <a:solidFill>
                  <a:schemeClr val="tx1"/>
                </a:solidFill>
                <a:latin typeface="Circe Extra"/>
              </a:rPr>
              <a:t>модель (г. Гвардейск)</a:t>
            </a:r>
            <a:endParaRPr lang="ru-RU" sz="4000" dirty="0">
              <a:latin typeface="Circe Extra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05F82645-A6C8-3C99-A0D6-F27D9F67DB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8" t="8566" b="3876"/>
          <a:stretch/>
        </p:blipFill>
        <p:spPr>
          <a:xfrm>
            <a:off x="520118" y="2268495"/>
            <a:ext cx="6503787" cy="3377296"/>
          </a:xfrm>
          <a:noFill/>
          <a:ln w="31750">
            <a:solidFill>
              <a:schemeClr val="accent2"/>
            </a:solidFill>
          </a:ln>
        </p:spPr>
      </p:pic>
      <p:sp>
        <p:nvSpPr>
          <p:cNvPr id="16" name="Овал 15">
            <a:extLst>
              <a:ext uri="{FF2B5EF4-FFF2-40B4-BE49-F238E27FC236}">
                <a16:creationId xmlns:a16="http://schemas.microsoft.com/office/drawing/2014/main" id="{3F894B10-0814-1BB5-6C4E-48BB36926692}"/>
              </a:ext>
            </a:extLst>
          </p:cNvPr>
          <p:cNvSpPr/>
          <p:nvPr/>
        </p:nvSpPr>
        <p:spPr>
          <a:xfrm>
            <a:off x="3144672" y="2308036"/>
            <a:ext cx="2208377" cy="191153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91458FE3-7913-A998-C072-B5F87D3387A6}"/>
              </a:ext>
            </a:extLst>
          </p:cNvPr>
          <p:cNvSpPr/>
          <p:nvPr/>
        </p:nvSpPr>
        <p:spPr>
          <a:xfrm rot="20224533">
            <a:off x="503814" y="3376243"/>
            <a:ext cx="1120594" cy="63443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DD40D92B-BEE5-C495-1CEA-C1FC785C8FF6}"/>
              </a:ext>
            </a:extLst>
          </p:cNvPr>
          <p:cNvSpPr/>
          <p:nvPr/>
        </p:nvSpPr>
        <p:spPr>
          <a:xfrm>
            <a:off x="4814933" y="3372374"/>
            <a:ext cx="369463" cy="36072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695DA51-9D28-281D-7545-D4358368B70A}"/>
              </a:ext>
            </a:extLst>
          </p:cNvPr>
          <p:cNvSpPr/>
          <p:nvPr/>
        </p:nvSpPr>
        <p:spPr>
          <a:xfrm>
            <a:off x="5204962" y="2390862"/>
            <a:ext cx="35122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7419DC1-2682-4C4E-A43D-F26FD5BFA3F7}"/>
              </a:ext>
            </a:extLst>
          </p:cNvPr>
          <p:cNvSpPr/>
          <p:nvPr/>
        </p:nvSpPr>
        <p:spPr>
          <a:xfrm>
            <a:off x="5110353" y="3490154"/>
            <a:ext cx="35122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D9D149D-8065-D903-30C7-5DE226919D76}"/>
              </a:ext>
            </a:extLst>
          </p:cNvPr>
          <p:cNvSpPr/>
          <p:nvPr/>
        </p:nvSpPr>
        <p:spPr>
          <a:xfrm>
            <a:off x="539574" y="2949576"/>
            <a:ext cx="35122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A0D71BC6-8404-1437-0292-39B3426341DC}"/>
              </a:ext>
            </a:extLst>
          </p:cNvPr>
          <p:cNvSpPr txBox="1">
            <a:spLocks/>
          </p:cNvSpPr>
          <p:nvPr/>
        </p:nvSpPr>
        <p:spPr>
          <a:xfrm>
            <a:off x="7210048" y="1832142"/>
            <a:ext cx="4750194" cy="4743462"/>
          </a:xfrm>
          <a:prstGeom prst="rect">
            <a:avLst/>
          </a:prstGeom>
          <a:solidFill>
            <a:schemeClr val="bg2">
              <a:lumMod val="90000"/>
              <a:alpha val="57000"/>
            </a:schemeClr>
          </a:solidFill>
        </p:spPr>
        <p:txBody>
          <a:bodyPr lIns="720000"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latin typeface="Circe "/>
              </a:rPr>
              <a:t>1. Нарушена геометрическая форма зданий</a:t>
            </a:r>
          </a:p>
          <a:p>
            <a:pPr marL="0" indent="0">
              <a:buNone/>
            </a:pPr>
            <a:r>
              <a:rPr lang="ru-RU" sz="2400" dirty="0">
                <a:latin typeface="Circe "/>
              </a:rPr>
              <a:t>2. Невозможно измерить углы здания</a:t>
            </a:r>
          </a:p>
          <a:p>
            <a:pPr marL="0" indent="0">
              <a:buNone/>
            </a:pPr>
            <a:r>
              <a:rPr lang="ru-RU" sz="2400" dirty="0">
                <a:latin typeface="Circe "/>
              </a:rPr>
              <a:t>3. Нарушена геометрическая форма ограждений. Невозможно определить характеристики материала, и определять границы участков с точность 10 см в плане 15 см по высоте (Приказ Росреестра от 23.10.2020 N П/0393)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BA29AA5-0A6C-9A7D-039B-14B23BA9B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0446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9F7B84E-BA10-51A7-2B6C-B4E96684A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7" name="Объект 2">
            <a:extLst>
              <a:ext uri="{FF2B5EF4-FFF2-40B4-BE49-F238E27FC236}">
                <a16:creationId xmlns:a16="http://schemas.microsoft.com/office/drawing/2014/main" id="{4804C66A-EE5C-97C1-65A3-5B5D9DEF63F7}"/>
              </a:ext>
            </a:extLst>
          </p:cNvPr>
          <p:cNvSpPr txBox="1">
            <a:spLocks/>
          </p:cNvSpPr>
          <p:nvPr/>
        </p:nvSpPr>
        <p:spPr>
          <a:xfrm>
            <a:off x="218670" y="1095369"/>
            <a:ext cx="5776865" cy="5604282"/>
          </a:xfrm>
          <a:prstGeom prst="rect">
            <a:avLst/>
          </a:prstGeom>
          <a:solidFill>
            <a:schemeClr val="bg2">
              <a:lumMod val="90000"/>
              <a:alpha val="57000"/>
            </a:schemeClr>
          </a:solidFill>
        </p:spPr>
        <p:txBody>
          <a:bodyPr lIns="720000"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dirty="0"/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42168231-E217-FA09-463C-46992022D0DB}"/>
              </a:ext>
            </a:extLst>
          </p:cNvPr>
          <p:cNvSpPr txBox="1">
            <a:spLocks/>
          </p:cNvSpPr>
          <p:nvPr/>
        </p:nvSpPr>
        <p:spPr>
          <a:xfrm>
            <a:off x="6223334" y="1089675"/>
            <a:ext cx="5776865" cy="5604282"/>
          </a:xfrm>
          <a:prstGeom prst="rect">
            <a:avLst/>
          </a:prstGeom>
          <a:solidFill>
            <a:schemeClr val="bg2">
              <a:lumMod val="90000"/>
              <a:alpha val="57000"/>
            </a:schemeClr>
          </a:solidFill>
        </p:spPr>
        <p:txBody>
          <a:bodyPr lIns="720000"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180395-B97F-4498-71A3-7AB8A39A4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869"/>
            <a:ext cx="10515600" cy="1325563"/>
          </a:xfrm>
        </p:spPr>
        <p:txBody>
          <a:bodyPr/>
          <a:lstStyle/>
          <a:p>
            <a:r>
              <a:rPr lang="ru-RU" dirty="0"/>
              <a:t>Мосты (г. Гусев)</a:t>
            </a:r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F7EBBD27-C975-886C-25A8-CF797F5B91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83" r="33731"/>
          <a:stretch/>
        </p:blipFill>
        <p:spPr>
          <a:xfrm>
            <a:off x="787205" y="3429000"/>
            <a:ext cx="4723199" cy="2896225"/>
          </a:xfrm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4F860CF7-BDF0-508C-CFA4-F3268759A6B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7775" r="29366"/>
          <a:stretch/>
        </p:blipFill>
        <p:spPr>
          <a:xfrm>
            <a:off x="7056852" y="3202898"/>
            <a:ext cx="3854976" cy="3389437"/>
          </a:xfr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49BE68D4-437C-0E1D-111D-9DBDB56E0CC4}"/>
              </a:ext>
            </a:extLst>
          </p:cNvPr>
          <p:cNvSpPr/>
          <p:nvPr/>
        </p:nvSpPr>
        <p:spPr>
          <a:xfrm rot="20786791">
            <a:off x="1098495" y="4815045"/>
            <a:ext cx="4098670" cy="10584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142BFCD5-88B7-D004-4345-8119DF51914F}"/>
              </a:ext>
            </a:extLst>
          </p:cNvPr>
          <p:cNvSpPr/>
          <p:nvPr/>
        </p:nvSpPr>
        <p:spPr>
          <a:xfrm rot="19295164">
            <a:off x="7018799" y="4352997"/>
            <a:ext cx="3726192" cy="1164736"/>
          </a:xfrm>
          <a:prstGeom prst="ellipse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3954C276-91EE-30EC-0982-F79A69895D39}"/>
              </a:ext>
            </a:extLst>
          </p:cNvPr>
          <p:cNvSpPr txBox="1">
            <a:spLocks/>
          </p:cNvSpPr>
          <p:nvPr/>
        </p:nvSpPr>
        <p:spPr>
          <a:xfrm>
            <a:off x="529016" y="1432399"/>
            <a:ext cx="5157787" cy="17889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/>
              <a:t>Облачная 3</a:t>
            </a:r>
            <a:r>
              <a:rPr lang="en-US" sz="1800" dirty="0"/>
              <a:t>D-mesh </a:t>
            </a:r>
            <a:r>
              <a:rPr lang="ru-RU" sz="1800" dirty="0"/>
              <a:t>модель</a:t>
            </a:r>
          </a:p>
          <a:p>
            <a:pPr algn="ctr"/>
            <a:r>
              <a:rPr lang="ru-RU" sz="1800" b="0" dirty="0"/>
              <a:t>Пространство под мостом заполнено, невозможно измерить высоту от моста до поверхности воды</a:t>
            </a:r>
          </a:p>
          <a:p>
            <a:pPr algn="ctr"/>
            <a:r>
              <a:rPr lang="ru-RU" sz="1800" b="0" dirty="0"/>
              <a:t>Конструктивные элементы на мосте не отображены</a:t>
            </a:r>
          </a:p>
          <a:p>
            <a:pPr algn="ctr"/>
            <a:r>
              <a:rPr lang="ru-RU" sz="1800" b="0" dirty="0"/>
              <a:t>Измерения проводить невозможно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5A835C0C-1485-D608-F223-92407BC2CDCE}"/>
              </a:ext>
            </a:extLst>
          </p:cNvPr>
          <p:cNvSpPr txBox="1">
            <a:spLocks/>
          </p:cNvSpPr>
          <p:nvPr/>
        </p:nvSpPr>
        <p:spPr>
          <a:xfrm>
            <a:off x="6405446" y="1432399"/>
            <a:ext cx="5157787" cy="16177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>
                <a:solidFill>
                  <a:schemeClr val="tx1"/>
                </a:solidFill>
              </a:rPr>
              <a:t>Единая 3</a:t>
            </a:r>
            <a:r>
              <a:rPr lang="en-US" sz="1800" dirty="0"/>
              <a:t>D</a:t>
            </a:r>
            <a:r>
              <a:rPr lang="ru-RU" sz="1800" dirty="0"/>
              <a:t>-</a:t>
            </a:r>
            <a:r>
              <a:rPr lang="ru-RU" sz="1800" dirty="0" err="1"/>
              <a:t>с</a:t>
            </a:r>
            <a:r>
              <a:rPr lang="ru-RU" sz="1800" dirty="0" err="1">
                <a:solidFill>
                  <a:schemeClr val="tx1"/>
                </a:solidFill>
              </a:rPr>
              <a:t>тереомодель</a:t>
            </a:r>
            <a:endParaRPr lang="ru-RU" sz="1800" dirty="0">
              <a:solidFill>
                <a:schemeClr val="tx1"/>
              </a:solidFill>
            </a:endParaRPr>
          </a:p>
          <a:p>
            <a:pPr algn="ctr"/>
            <a:r>
              <a:rPr lang="ru-RU" sz="1800" b="0" dirty="0"/>
              <a:t>Мост изображен четко</a:t>
            </a:r>
          </a:p>
          <a:p>
            <a:pPr algn="ctr"/>
            <a:r>
              <a:rPr lang="ru-RU" sz="1800" b="0" dirty="0"/>
              <a:t>Конструкция на мосте отображена без искажений</a:t>
            </a:r>
          </a:p>
          <a:p>
            <a:pPr algn="ctr"/>
            <a:r>
              <a:rPr lang="ru-RU" sz="1800" b="0" dirty="0"/>
              <a:t>Измерения выполняются с высокой точностью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7B9861C-F774-A9E9-9A1F-9935A1B27E9E}"/>
              </a:ext>
            </a:extLst>
          </p:cNvPr>
          <p:cNvSpPr/>
          <p:nvPr/>
        </p:nvSpPr>
        <p:spPr>
          <a:xfrm>
            <a:off x="211895" y="1089676"/>
            <a:ext cx="5792030" cy="56183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3BDDEC0-4F20-0EDB-5620-FE716E07B509}"/>
              </a:ext>
            </a:extLst>
          </p:cNvPr>
          <p:cNvSpPr/>
          <p:nvPr/>
        </p:nvSpPr>
        <p:spPr>
          <a:xfrm>
            <a:off x="6214946" y="1089675"/>
            <a:ext cx="5792030" cy="56183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5018611-4665-BF13-B975-02D6F2E45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7599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D1C30D3-4EC6-B778-E85D-65F768789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0" name="Объект 2">
            <a:extLst>
              <a:ext uri="{FF2B5EF4-FFF2-40B4-BE49-F238E27FC236}">
                <a16:creationId xmlns:a16="http://schemas.microsoft.com/office/drawing/2014/main" id="{0178BE80-1173-5B24-5FE6-0D9376B32C9F}"/>
              </a:ext>
            </a:extLst>
          </p:cNvPr>
          <p:cNvSpPr txBox="1">
            <a:spLocks/>
          </p:cNvSpPr>
          <p:nvPr/>
        </p:nvSpPr>
        <p:spPr>
          <a:xfrm>
            <a:off x="576017" y="1118962"/>
            <a:ext cx="5368226" cy="5335729"/>
          </a:xfrm>
          <a:prstGeom prst="rect">
            <a:avLst/>
          </a:prstGeom>
          <a:solidFill>
            <a:schemeClr val="bg2">
              <a:lumMod val="90000"/>
              <a:alpha val="57000"/>
            </a:schemeClr>
          </a:solidFill>
          <a:ln>
            <a:noFill/>
          </a:ln>
        </p:spPr>
        <p:txBody>
          <a:bodyPr lIns="720000"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dirty="0"/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5CC0A287-403D-71A1-4FD0-43E1A91F972D}"/>
              </a:ext>
            </a:extLst>
          </p:cNvPr>
          <p:cNvSpPr txBox="1">
            <a:spLocks/>
          </p:cNvSpPr>
          <p:nvPr/>
        </p:nvSpPr>
        <p:spPr>
          <a:xfrm>
            <a:off x="6534028" y="1111829"/>
            <a:ext cx="5368226" cy="5335729"/>
          </a:xfrm>
          <a:prstGeom prst="rect">
            <a:avLst/>
          </a:prstGeom>
          <a:solidFill>
            <a:schemeClr val="bg2">
              <a:lumMod val="90000"/>
              <a:alpha val="57000"/>
            </a:schemeClr>
          </a:solidFill>
          <a:ln>
            <a:solidFill>
              <a:srgbClr val="FD6F00"/>
            </a:solidFill>
          </a:ln>
        </p:spPr>
        <p:txBody>
          <a:bodyPr lIns="720000" numCol="1">
            <a:noAutofit/>
          </a:bodyPr>
          <a:lstStyle>
            <a:defPPr>
              <a:defRPr lang="ru-RU"/>
            </a:defPPr>
            <a:lvl1pPr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ru-RU" dirty="0"/>
          </a:p>
        </p:txBody>
      </p:sp>
      <p:pic>
        <p:nvPicPr>
          <p:cNvPr id="23" name="Объект 22">
            <a:extLst>
              <a:ext uri="{FF2B5EF4-FFF2-40B4-BE49-F238E27FC236}">
                <a16:creationId xmlns:a16="http://schemas.microsoft.com/office/drawing/2014/main" id="{30D82B5B-225E-D507-C24A-271B1279FB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48033" y="3072711"/>
            <a:ext cx="4705961" cy="3032515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0A6E1A-CF1E-983E-CF81-E2B8E154C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Circe Extra"/>
              </a:rPr>
              <a:t>Плотины и шлюзы (г. Краснознаменск)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4C910FEF-C2CA-F011-CCF0-65F22D2E9075}"/>
              </a:ext>
            </a:extLst>
          </p:cNvPr>
          <p:cNvSpPr/>
          <p:nvPr/>
        </p:nvSpPr>
        <p:spPr>
          <a:xfrm rot="174139">
            <a:off x="1189734" y="3522865"/>
            <a:ext cx="2311768" cy="91727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E4DB3754-7D34-6585-3345-9B48D6E13C6A}"/>
              </a:ext>
            </a:extLst>
          </p:cNvPr>
          <p:cNvSpPr/>
          <p:nvPr/>
        </p:nvSpPr>
        <p:spPr>
          <a:xfrm rot="2019369">
            <a:off x="3345510" y="4419028"/>
            <a:ext cx="2267858" cy="74925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9" name="Объект 18">
            <a:extLst>
              <a:ext uri="{FF2B5EF4-FFF2-40B4-BE49-F238E27FC236}">
                <a16:creationId xmlns:a16="http://schemas.microsoft.com/office/drawing/2014/main" id="{3DDB2E55-331D-51BB-FF74-7C6827F12F3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809246" y="2831086"/>
            <a:ext cx="4817791" cy="3274140"/>
          </a:xfrm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id="{A710195B-359A-281B-BB90-557A33FF1AC3}"/>
              </a:ext>
            </a:extLst>
          </p:cNvPr>
          <p:cNvSpPr/>
          <p:nvPr/>
        </p:nvSpPr>
        <p:spPr>
          <a:xfrm rot="397119">
            <a:off x="7080632" y="3442800"/>
            <a:ext cx="2096242" cy="837277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F2E46708-F1BF-22BB-ADE6-19FA6A4866B2}"/>
              </a:ext>
            </a:extLst>
          </p:cNvPr>
          <p:cNvSpPr/>
          <p:nvPr/>
        </p:nvSpPr>
        <p:spPr>
          <a:xfrm rot="2733806">
            <a:off x="8961295" y="4639898"/>
            <a:ext cx="2888195" cy="745579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130843B5-AE0E-A88F-0ABF-21DD7C4C85DD}"/>
              </a:ext>
            </a:extLst>
          </p:cNvPr>
          <p:cNvSpPr txBox="1">
            <a:spLocks/>
          </p:cNvSpPr>
          <p:nvPr/>
        </p:nvSpPr>
        <p:spPr>
          <a:xfrm>
            <a:off x="1062371" y="1344774"/>
            <a:ext cx="4456112" cy="15320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>
                <a:latin typeface="Circe "/>
              </a:rPr>
              <a:t>Облачная 3</a:t>
            </a:r>
            <a:r>
              <a:rPr lang="en-US" sz="1800" dirty="0">
                <a:latin typeface="Circe "/>
              </a:rPr>
              <a:t>D-mesh </a:t>
            </a:r>
            <a:r>
              <a:rPr lang="ru-RU" sz="1800" dirty="0">
                <a:latin typeface="Circe "/>
              </a:rPr>
              <a:t>модель</a:t>
            </a:r>
          </a:p>
          <a:p>
            <a:pPr algn="ctr"/>
            <a:r>
              <a:rPr lang="ru-RU" sz="1800" b="0" dirty="0">
                <a:latin typeface="Circe "/>
              </a:rPr>
              <a:t>1. Конструкция на шлюзе не изображена</a:t>
            </a:r>
          </a:p>
          <a:p>
            <a:pPr algn="ctr"/>
            <a:r>
              <a:rPr lang="ru-RU" sz="1800" b="0" dirty="0">
                <a:latin typeface="Circe "/>
              </a:rPr>
              <a:t>2. Плотина отображена, с искажениями.</a:t>
            </a:r>
          </a:p>
          <a:p>
            <a:pPr algn="ctr"/>
            <a:r>
              <a:rPr lang="ru-RU" sz="1800" b="0" dirty="0">
                <a:latin typeface="Circe "/>
              </a:rPr>
              <a:t>Невозможно выполнять измерения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1AC316F5-191E-589A-FA42-EBA0D22074D4}"/>
              </a:ext>
            </a:extLst>
          </p:cNvPr>
          <p:cNvSpPr txBox="1">
            <a:spLocks/>
          </p:cNvSpPr>
          <p:nvPr/>
        </p:nvSpPr>
        <p:spPr>
          <a:xfrm>
            <a:off x="7163613" y="1399624"/>
            <a:ext cx="4297335" cy="12605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>
                <a:solidFill>
                  <a:schemeClr val="tx1"/>
                </a:solidFill>
                <a:latin typeface="Circe "/>
              </a:rPr>
              <a:t>Единая 3</a:t>
            </a:r>
            <a:r>
              <a:rPr lang="en-US" sz="1800" dirty="0">
                <a:latin typeface="Circe "/>
              </a:rPr>
              <a:t>D</a:t>
            </a:r>
            <a:r>
              <a:rPr lang="ru-RU" sz="1800" dirty="0">
                <a:latin typeface="Circe "/>
              </a:rPr>
              <a:t>-</a:t>
            </a:r>
            <a:r>
              <a:rPr lang="ru-RU" sz="1800" dirty="0" err="1">
                <a:latin typeface="Circe "/>
              </a:rPr>
              <a:t>с</a:t>
            </a:r>
            <a:r>
              <a:rPr lang="ru-RU" sz="1800" dirty="0" err="1">
                <a:solidFill>
                  <a:schemeClr val="tx1"/>
                </a:solidFill>
                <a:latin typeface="Circe "/>
              </a:rPr>
              <a:t>тереомодель</a:t>
            </a:r>
            <a:endParaRPr lang="ru-RU" sz="1800" dirty="0">
              <a:solidFill>
                <a:schemeClr val="tx1"/>
              </a:solidFill>
              <a:latin typeface="Circe "/>
            </a:endParaRPr>
          </a:p>
          <a:p>
            <a:pPr algn="ctr"/>
            <a:r>
              <a:rPr lang="ru-RU" sz="1800" b="0" dirty="0">
                <a:solidFill>
                  <a:schemeClr val="tx1"/>
                </a:solidFill>
                <a:latin typeface="Circe "/>
              </a:rPr>
              <a:t>Все элементы четко дешифрируются и выполняются качественные измерения с высокой точностью</a:t>
            </a:r>
            <a:endParaRPr lang="ru-RU" sz="1800" dirty="0">
              <a:solidFill>
                <a:schemeClr val="tx1"/>
              </a:solidFill>
              <a:latin typeface="Circe 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580D891-642D-2E1A-7394-98CF44882A1C}"/>
              </a:ext>
            </a:extLst>
          </p:cNvPr>
          <p:cNvSpPr/>
          <p:nvPr/>
        </p:nvSpPr>
        <p:spPr>
          <a:xfrm>
            <a:off x="3257607" y="3072711"/>
            <a:ext cx="2952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494D165-482A-A8AB-4F7D-0178BC62127E}"/>
              </a:ext>
            </a:extLst>
          </p:cNvPr>
          <p:cNvSpPr/>
          <p:nvPr/>
        </p:nvSpPr>
        <p:spPr>
          <a:xfrm>
            <a:off x="8642626" y="3053875"/>
            <a:ext cx="40818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D1FABB9-6403-C38C-6D53-40367B7F0861}"/>
              </a:ext>
            </a:extLst>
          </p:cNvPr>
          <p:cNvSpPr/>
          <p:nvPr/>
        </p:nvSpPr>
        <p:spPr>
          <a:xfrm>
            <a:off x="9654617" y="5112376"/>
            <a:ext cx="35122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94170CF-FACB-5E2C-3E95-F09FA474117C}"/>
              </a:ext>
            </a:extLst>
          </p:cNvPr>
          <p:cNvSpPr/>
          <p:nvPr/>
        </p:nvSpPr>
        <p:spPr>
          <a:xfrm>
            <a:off x="4769108" y="5402596"/>
            <a:ext cx="2952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A36DEC7-318C-9AAF-6BBF-0156B4119222}"/>
              </a:ext>
            </a:extLst>
          </p:cNvPr>
          <p:cNvSpPr/>
          <p:nvPr/>
        </p:nvSpPr>
        <p:spPr>
          <a:xfrm>
            <a:off x="570972" y="1104697"/>
            <a:ext cx="5373271" cy="5349994"/>
          </a:xfrm>
          <a:prstGeom prst="rect">
            <a:avLst/>
          </a:prstGeom>
          <a:noFill/>
          <a:ln>
            <a:solidFill>
              <a:srgbClr val="FD6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6ECD706-8495-314D-15D3-75508ADF9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562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6727826"/>
            <a:ext cx="293687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5E7C0A3-990D-443F-BAFF-9C66B2CA6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EDBF9-1DE4-4ADA-A9B2-EA1DD5C2C17D}" type="slidenum">
              <a:rPr lang="ru-RU" smtClean="0"/>
              <a:t>5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2ECE831-38FF-4348-9A09-9493E73839FD}"/>
              </a:ext>
            </a:extLst>
          </p:cNvPr>
          <p:cNvSpPr/>
          <p:nvPr/>
        </p:nvSpPr>
        <p:spPr>
          <a:xfrm>
            <a:off x="11640616" y="548680"/>
            <a:ext cx="338986" cy="387118"/>
          </a:xfrm>
          <a:prstGeom prst="rect">
            <a:avLst/>
          </a:prstGeom>
          <a:solidFill>
            <a:srgbClr val="EEEEEE"/>
          </a:solidFill>
          <a:ln>
            <a:solidFill>
              <a:srgbClr val="EEEE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A269748-8862-43C7-9941-894FC81157D6}"/>
              </a:ext>
            </a:extLst>
          </p:cNvPr>
          <p:cNvSpPr/>
          <p:nvPr/>
        </p:nvSpPr>
        <p:spPr>
          <a:xfrm>
            <a:off x="563855" y="674188"/>
            <a:ext cx="7058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Circe Light" panose="020B0402020203020203" pitchFamily="34" charset="-52"/>
                <a:hlinkClick r:id="rId5"/>
              </a:rPr>
              <a:t>Фотограмметрический метод в кадастровых работах: цифровые </a:t>
            </a:r>
            <a:r>
              <a:rPr lang="ru-RU" sz="1400" b="1" dirty="0" err="1">
                <a:latin typeface="Circe Light" panose="020B0402020203020203" pitchFamily="34" charset="-52"/>
                <a:hlinkClick r:id="rId5"/>
              </a:rPr>
              <a:t>стереомодели</a:t>
            </a:r>
            <a:r>
              <a:rPr lang="ru-RU" sz="1400" b="1" dirty="0">
                <a:latin typeface="Circe Light" panose="020B0402020203020203" pitchFamily="34" charset="-52"/>
                <a:hlinkClick r:id="rId5"/>
              </a:rPr>
              <a:t> и </a:t>
            </a:r>
            <a:r>
              <a:rPr lang="ru-RU" sz="1400" b="1" dirty="0" err="1">
                <a:latin typeface="Circe Light" panose="020B0402020203020203" pitchFamily="34" charset="-52"/>
                <a:hlinkClick r:id="rId5"/>
              </a:rPr>
              <a:t>ортофотопланы</a:t>
            </a:r>
            <a:r>
              <a:rPr lang="ru-RU" sz="1400" b="1" dirty="0">
                <a:latin typeface="Circe Light" panose="020B0402020203020203" pitchFamily="34" charset="-52"/>
              </a:rPr>
              <a:t>      </a:t>
            </a:r>
            <a:r>
              <a:rPr lang="ru-RU" sz="1400" b="1" dirty="0" err="1">
                <a:latin typeface="Circe Light" panose="020B0402020203020203" pitchFamily="34" charset="-52"/>
              </a:rPr>
              <a:t>Геопрофи</a:t>
            </a:r>
            <a:r>
              <a:rPr lang="ru-RU" sz="1400" b="1" dirty="0">
                <a:latin typeface="Circe Light" panose="020B0402020203020203" pitchFamily="34" charset="-52"/>
              </a:rPr>
              <a:t>, 2018 г., № 2, стр. 4-8 </a:t>
            </a:r>
          </a:p>
        </p:txBody>
      </p:sp>
    </p:spTree>
    <p:extLst>
      <p:ext uri="{BB962C8B-B14F-4D97-AF65-F5344CB8AC3E}">
        <p14:creationId xmlns:p14="http://schemas.microsoft.com/office/powerpoint/2010/main" val="302702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5163D2-A874-D7B8-2DC8-2C41B261C57B}"/>
              </a:ext>
            </a:extLst>
          </p:cNvPr>
          <p:cNvSpPr/>
          <p:nvPr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рапеция 7">
            <a:extLst>
              <a:ext uri="{FF2B5EF4-FFF2-40B4-BE49-F238E27FC236}">
                <a16:creationId xmlns:a16="http://schemas.microsoft.com/office/drawing/2014/main" id="{E86B0C33-C3CA-4574-09EB-E60EF632BE21}"/>
              </a:ext>
            </a:extLst>
          </p:cNvPr>
          <p:cNvSpPr/>
          <p:nvPr/>
        </p:nvSpPr>
        <p:spPr>
          <a:xfrm>
            <a:off x="3048000" y="6333010"/>
            <a:ext cx="6096000" cy="535025"/>
          </a:xfrm>
          <a:prstGeom prst="trapezoid">
            <a:avLst>
              <a:gd name="adj" fmla="val 117727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Высотные объекты</a:t>
            </a:r>
          </a:p>
        </p:txBody>
      </p:sp>
      <p:sp>
        <p:nvSpPr>
          <p:cNvPr id="10" name="Трапеция 9">
            <a:extLst>
              <a:ext uri="{FF2B5EF4-FFF2-40B4-BE49-F238E27FC236}">
                <a16:creationId xmlns:a16="http://schemas.microsoft.com/office/drawing/2014/main" id="{A57A771D-9A22-EEC8-8EA7-90D3DD23029B}"/>
              </a:ext>
            </a:extLst>
          </p:cNvPr>
          <p:cNvSpPr/>
          <p:nvPr/>
        </p:nvSpPr>
        <p:spPr>
          <a:xfrm>
            <a:off x="1127669" y="-1"/>
            <a:ext cx="3840657" cy="369332"/>
          </a:xfrm>
          <a:prstGeom prst="trapezoid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Единая 3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D-</a:t>
            </a: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стереомодель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Трапеция 11">
            <a:extLst>
              <a:ext uri="{FF2B5EF4-FFF2-40B4-BE49-F238E27FC236}">
                <a16:creationId xmlns:a16="http://schemas.microsoft.com/office/drawing/2014/main" id="{A84243C4-BA18-55D7-6488-3B82E5773AA7}"/>
              </a:ext>
            </a:extLst>
          </p:cNvPr>
          <p:cNvSpPr/>
          <p:nvPr/>
        </p:nvSpPr>
        <p:spPr>
          <a:xfrm>
            <a:off x="7213791" y="0"/>
            <a:ext cx="3840657" cy="369332"/>
          </a:xfrm>
          <a:prstGeom prst="trapezoid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2">
                    <a:lumMod val="9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Облачная</a:t>
            </a:r>
            <a:r>
              <a:rPr lang="en-US" sz="1800" dirty="0">
                <a:solidFill>
                  <a:schemeClr val="bg2">
                    <a:lumMod val="9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3D-mesh </a:t>
            </a:r>
            <a:r>
              <a:rPr lang="ru-RU" sz="1800" dirty="0">
                <a:solidFill>
                  <a:schemeClr val="bg2">
                    <a:lumMod val="9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модель</a:t>
            </a:r>
            <a:endParaRPr lang="ru-RU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5DD8491-F24F-F380-42B9-7F6F9BE1D6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92" r="8534"/>
          <a:stretch/>
        </p:blipFill>
        <p:spPr>
          <a:xfrm rot="5400000">
            <a:off x="231625" y="987967"/>
            <a:ext cx="5632744" cy="439547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C130FA-DEAA-2F6F-C689-AE58632B7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405" y="369331"/>
            <a:ext cx="5371190" cy="5274482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3B7A41-476C-E412-262E-86F8C753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8292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5163D2-A874-D7B8-2DC8-2C41B261C57B}"/>
              </a:ext>
            </a:extLst>
          </p:cNvPr>
          <p:cNvSpPr/>
          <p:nvPr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рапеция 7">
            <a:extLst>
              <a:ext uri="{FF2B5EF4-FFF2-40B4-BE49-F238E27FC236}">
                <a16:creationId xmlns:a16="http://schemas.microsoft.com/office/drawing/2014/main" id="{E86B0C33-C3CA-4574-09EB-E60EF632BE21}"/>
              </a:ext>
            </a:extLst>
          </p:cNvPr>
          <p:cNvSpPr/>
          <p:nvPr/>
        </p:nvSpPr>
        <p:spPr>
          <a:xfrm>
            <a:off x="3048000" y="6333010"/>
            <a:ext cx="6096000" cy="535025"/>
          </a:xfrm>
          <a:prstGeom prst="trapezoid">
            <a:avLst>
              <a:gd name="adj" fmla="val 117727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Высотные объекты</a:t>
            </a:r>
          </a:p>
        </p:txBody>
      </p:sp>
      <p:sp>
        <p:nvSpPr>
          <p:cNvPr id="10" name="Трапеция 9">
            <a:extLst>
              <a:ext uri="{FF2B5EF4-FFF2-40B4-BE49-F238E27FC236}">
                <a16:creationId xmlns:a16="http://schemas.microsoft.com/office/drawing/2014/main" id="{A57A771D-9A22-EEC8-8EA7-90D3DD23029B}"/>
              </a:ext>
            </a:extLst>
          </p:cNvPr>
          <p:cNvSpPr/>
          <p:nvPr/>
        </p:nvSpPr>
        <p:spPr>
          <a:xfrm>
            <a:off x="1127669" y="-1"/>
            <a:ext cx="3840657" cy="369332"/>
          </a:xfrm>
          <a:prstGeom prst="trapezoid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Единая 3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D-</a:t>
            </a: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стереомодель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Трапеция 11">
            <a:extLst>
              <a:ext uri="{FF2B5EF4-FFF2-40B4-BE49-F238E27FC236}">
                <a16:creationId xmlns:a16="http://schemas.microsoft.com/office/drawing/2014/main" id="{A84243C4-BA18-55D7-6488-3B82E5773AA7}"/>
              </a:ext>
            </a:extLst>
          </p:cNvPr>
          <p:cNvSpPr/>
          <p:nvPr/>
        </p:nvSpPr>
        <p:spPr>
          <a:xfrm>
            <a:off x="7213791" y="0"/>
            <a:ext cx="3840657" cy="369332"/>
          </a:xfrm>
          <a:prstGeom prst="trapezoid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2">
                    <a:lumMod val="9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Облачная</a:t>
            </a:r>
            <a:r>
              <a:rPr lang="en-US" sz="1800" dirty="0">
                <a:solidFill>
                  <a:schemeClr val="bg2">
                    <a:lumMod val="9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3D-mesh </a:t>
            </a:r>
            <a:r>
              <a:rPr lang="ru-RU" sz="1800" dirty="0">
                <a:solidFill>
                  <a:schemeClr val="bg2">
                    <a:lumMod val="9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модель</a:t>
            </a:r>
            <a:endParaRPr lang="ru-RU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BB95BE-7171-215E-F257-20C05A2B3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288" y="369331"/>
            <a:ext cx="5245424" cy="485504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DFCA97-A0FE-31EA-F7CB-E9E96728D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956" y="369331"/>
            <a:ext cx="4622326" cy="5428354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06D93AF-9624-896B-1978-DC95AB625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8057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5163D2-A874-D7B8-2DC8-2C41B261C57B}"/>
              </a:ext>
            </a:extLst>
          </p:cNvPr>
          <p:cNvSpPr/>
          <p:nvPr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рапеция 7">
            <a:extLst>
              <a:ext uri="{FF2B5EF4-FFF2-40B4-BE49-F238E27FC236}">
                <a16:creationId xmlns:a16="http://schemas.microsoft.com/office/drawing/2014/main" id="{E86B0C33-C3CA-4574-09EB-E60EF632BE21}"/>
              </a:ext>
            </a:extLst>
          </p:cNvPr>
          <p:cNvSpPr/>
          <p:nvPr/>
        </p:nvSpPr>
        <p:spPr>
          <a:xfrm>
            <a:off x="3048000" y="6333010"/>
            <a:ext cx="6096000" cy="535025"/>
          </a:xfrm>
          <a:prstGeom prst="trapezoid">
            <a:avLst>
              <a:gd name="adj" fmla="val 117727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Линейные объекты</a:t>
            </a:r>
          </a:p>
        </p:txBody>
      </p:sp>
      <p:sp>
        <p:nvSpPr>
          <p:cNvPr id="10" name="Трапеция 9">
            <a:extLst>
              <a:ext uri="{FF2B5EF4-FFF2-40B4-BE49-F238E27FC236}">
                <a16:creationId xmlns:a16="http://schemas.microsoft.com/office/drawing/2014/main" id="{A57A771D-9A22-EEC8-8EA7-90D3DD23029B}"/>
              </a:ext>
            </a:extLst>
          </p:cNvPr>
          <p:cNvSpPr/>
          <p:nvPr/>
        </p:nvSpPr>
        <p:spPr>
          <a:xfrm>
            <a:off x="1127669" y="-1"/>
            <a:ext cx="3840657" cy="369332"/>
          </a:xfrm>
          <a:prstGeom prst="trapezoid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Единая 3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D-</a:t>
            </a: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стереомодель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Трапеция 11">
            <a:extLst>
              <a:ext uri="{FF2B5EF4-FFF2-40B4-BE49-F238E27FC236}">
                <a16:creationId xmlns:a16="http://schemas.microsoft.com/office/drawing/2014/main" id="{A84243C4-BA18-55D7-6488-3B82E5773AA7}"/>
              </a:ext>
            </a:extLst>
          </p:cNvPr>
          <p:cNvSpPr/>
          <p:nvPr/>
        </p:nvSpPr>
        <p:spPr>
          <a:xfrm>
            <a:off x="7213791" y="0"/>
            <a:ext cx="3840657" cy="369332"/>
          </a:xfrm>
          <a:prstGeom prst="trapezoid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2">
                    <a:lumMod val="9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Облачная</a:t>
            </a:r>
            <a:r>
              <a:rPr lang="en-US" sz="1800" dirty="0">
                <a:solidFill>
                  <a:schemeClr val="bg2">
                    <a:lumMod val="9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3D-mesh </a:t>
            </a:r>
            <a:r>
              <a:rPr lang="ru-RU" sz="1800" dirty="0">
                <a:solidFill>
                  <a:schemeClr val="bg2">
                    <a:lumMod val="9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модель</a:t>
            </a:r>
            <a:endParaRPr lang="ru-RU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00E506-4E3A-8657-4567-D534B8CC55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798"/>
          <a:stretch/>
        </p:blipFill>
        <p:spPr>
          <a:xfrm>
            <a:off x="391311" y="369329"/>
            <a:ext cx="5377191" cy="473875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AE3271-8FD0-DFC7-D4F6-0AE64D797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959" y="369329"/>
            <a:ext cx="5382319" cy="4698781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77B5811-1AF4-7B4C-C501-800CFBA4B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4966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5163D2-A874-D7B8-2DC8-2C41B261C57B}"/>
              </a:ext>
            </a:extLst>
          </p:cNvPr>
          <p:cNvSpPr/>
          <p:nvPr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380EB6-2BFC-D2BE-74B7-6765B9C7C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292" y="369331"/>
            <a:ext cx="4924108" cy="488577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EDB476-32FE-A00B-C668-B261C29DBF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00"/>
          <a:stretch/>
        </p:blipFill>
        <p:spPr>
          <a:xfrm>
            <a:off x="6658292" y="369330"/>
            <a:ext cx="4971416" cy="4885775"/>
          </a:xfrm>
          <a:prstGeom prst="rect">
            <a:avLst/>
          </a:prstGeom>
        </p:spPr>
      </p:pic>
      <p:sp>
        <p:nvSpPr>
          <p:cNvPr id="8" name="Трапеция 7">
            <a:extLst>
              <a:ext uri="{FF2B5EF4-FFF2-40B4-BE49-F238E27FC236}">
                <a16:creationId xmlns:a16="http://schemas.microsoft.com/office/drawing/2014/main" id="{E86B0C33-C3CA-4574-09EB-E60EF632BE21}"/>
              </a:ext>
            </a:extLst>
          </p:cNvPr>
          <p:cNvSpPr/>
          <p:nvPr/>
        </p:nvSpPr>
        <p:spPr>
          <a:xfrm>
            <a:off x="3048000" y="6333010"/>
            <a:ext cx="6096000" cy="535025"/>
          </a:xfrm>
          <a:prstGeom prst="trapezoid">
            <a:avLst>
              <a:gd name="adj" fmla="val 117727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Объекты капитального строительства</a:t>
            </a:r>
          </a:p>
        </p:txBody>
      </p:sp>
      <p:sp>
        <p:nvSpPr>
          <p:cNvPr id="10" name="Трапеция 9">
            <a:extLst>
              <a:ext uri="{FF2B5EF4-FFF2-40B4-BE49-F238E27FC236}">
                <a16:creationId xmlns:a16="http://schemas.microsoft.com/office/drawing/2014/main" id="{A57A771D-9A22-EEC8-8EA7-90D3DD23029B}"/>
              </a:ext>
            </a:extLst>
          </p:cNvPr>
          <p:cNvSpPr/>
          <p:nvPr/>
        </p:nvSpPr>
        <p:spPr>
          <a:xfrm>
            <a:off x="1127669" y="-1"/>
            <a:ext cx="3840657" cy="369332"/>
          </a:xfrm>
          <a:prstGeom prst="trapezoid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Единая 3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D-</a:t>
            </a: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стереомодель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Трапеция 11">
            <a:extLst>
              <a:ext uri="{FF2B5EF4-FFF2-40B4-BE49-F238E27FC236}">
                <a16:creationId xmlns:a16="http://schemas.microsoft.com/office/drawing/2014/main" id="{A84243C4-BA18-55D7-6488-3B82E5773AA7}"/>
              </a:ext>
            </a:extLst>
          </p:cNvPr>
          <p:cNvSpPr/>
          <p:nvPr/>
        </p:nvSpPr>
        <p:spPr>
          <a:xfrm>
            <a:off x="7213791" y="0"/>
            <a:ext cx="3840657" cy="369332"/>
          </a:xfrm>
          <a:prstGeom prst="trapezoid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2">
                    <a:lumMod val="9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Облачная</a:t>
            </a:r>
            <a:r>
              <a:rPr lang="en-US" sz="1800" dirty="0">
                <a:solidFill>
                  <a:schemeClr val="bg2">
                    <a:lumMod val="9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3D-mesh </a:t>
            </a:r>
            <a:r>
              <a:rPr lang="ru-RU" sz="1800" dirty="0">
                <a:solidFill>
                  <a:schemeClr val="bg2">
                    <a:lumMod val="9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модель</a:t>
            </a:r>
            <a:endParaRPr lang="ru-RU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D7C1960-9C16-7035-4B2F-F09AA4FC1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2620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3008A0-A29D-49AB-9C87-639C5E3B41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3248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2926" y="331439"/>
            <a:ext cx="7139583" cy="94917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dirty="0">
                <a:solidFill>
                  <a:srgbClr val="191919"/>
                </a:solidFill>
                <a:latin typeface="Circe ExtraBold" panose="020B0802020203020203" pitchFamily="34" charset="-52"/>
              </a:rPr>
              <a:t>ОПРЕДЕЛЕНИЕ МЕСТОПОЛОЖЕНИЯ </a:t>
            </a:r>
            <a:br>
              <a:rPr lang="ru-RU" sz="2400" dirty="0">
                <a:solidFill>
                  <a:srgbClr val="191919"/>
                </a:solidFill>
                <a:latin typeface="Circe ExtraBold" panose="020B0802020203020203" pitchFamily="34" charset="-52"/>
              </a:rPr>
            </a:br>
            <a:r>
              <a:rPr lang="ru-RU" sz="2400" dirty="0">
                <a:solidFill>
                  <a:srgbClr val="191919"/>
                </a:solidFill>
                <a:latin typeface="Circe ExtraBold" panose="020B0802020203020203" pitchFamily="34" charset="-52"/>
              </a:rPr>
              <a:t>ХАРАКТЕРНЫХ ТОЧЕК ГРАНИЦ ЗЕМЕЛЬНОГО УЧАСТКА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446746"/>
              </p:ext>
            </p:extLst>
          </p:nvPr>
        </p:nvGraphicFramePr>
        <p:xfrm>
          <a:off x="8907122" y="1612049"/>
          <a:ext cx="3284878" cy="4763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48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763770">
                <a:tc>
                  <a:txBody>
                    <a:bodyPr/>
                    <a:lstStyle/>
                    <a:p>
                      <a:pPr algn="l"/>
                      <a:endParaRPr lang="en-US" sz="1200" kern="1200" dirty="0">
                        <a:solidFill>
                          <a:schemeClr val="bg1"/>
                        </a:solidFill>
                        <a:latin typeface="Circe" panose="020B0502020203020203" pitchFamily="34" charset="-52"/>
                        <a:ea typeface="+mn-ea"/>
                        <a:cs typeface="+mn-cs"/>
                      </a:endParaRPr>
                    </a:p>
                    <a:p>
                      <a:pPr algn="l"/>
                      <a:endParaRPr lang="en-US" sz="1200" kern="1200" dirty="0">
                        <a:solidFill>
                          <a:schemeClr val="bg1"/>
                        </a:solidFill>
                        <a:latin typeface="Circe" panose="020B0502020203020203" pitchFamily="34" charset="-52"/>
                        <a:ea typeface="+mn-ea"/>
                        <a:cs typeface="+mn-cs"/>
                      </a:endParaRPr>
                    </a:p>
                    <a:p>
                      <a:pPr algn="l"/>
                      <a:endParaRPr lang="en-US" sz="1200" kern="1200" dirty="0">
                        <a:solidFill>
                          <a:schemeClr val="bg1"/>
                        </a:solidFill>
                        <a:latin typeface="Circe" panose="020B0502020203020203" pitchFamily="34" charset="-52"/>
                        <a:ea typeface="+mn-ea"/>
                        <a:cs typeface="+mn-cs"/>
                      </a:endParaRPr>
                    </a:p>
                    <a:p>
                      <a:pPr algn="l"/>
                      <a:endParaRPr lang="en-US" sz="1200" kern="1200" dirty="0">
                        <a:solidFill>
                          <a:schemeClr val="bg1"/>
                        </a:solidFill>
                        <a:latin typeface="Circe" panose="020B0502020203020203" pitchFamily="34" charset="-52"/>
                        <a:ea typeface="+mn-ea"/>
                        <a:cs typeface="+mn-cs"/>
                      </a:endParaRPr>
                    </a:p>
                  </a:txBody>
                  <a:tcPr marL="720000" marR="360000" marT="360000" marB="36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1919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EE42503-94DE-9097-1CB5-1797C30ACE7F}"/>
              </a:ext>
            </a:extLst>
          </p:cNvPr>
          <p:cNvSpPr txBox="1"/>
          <p:nvPr/>
        </p:nvSpPr>
        <p:spPr>
          <a:xfrm>
            <a:off x="9574239" y="2684087"/>
            <a:ext cx="2483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Circe" panose="020B0502020203020203" pitchFamily="34" charset="-52"/>
              </a:rPr>
              <a:t>ХАРАКТЕРНАЯ ТОЧКА ГРАНИЦЫ ЗУ ОПРЕДЕЛЕНА ПО ОФП</a:t>
            </a:r>
          </a:p>
        </p:txBody>
      </p:sp>
      <p:sp>
        <p:nvSpPr>
          <p:cNvPr id="14" name="Блок-схема: процесс 13">
            <a:extLst>
              <a:ext uri="{FF2B5EF4-FFF2-40B4-BE49-F238E27FC236}">
                <a16:creationId xmlns:a16="http://schemas.microsoft.com/office/drawing/2014/main" id="{BCC58A50-0046-2E37-9845-E8DFCE6F7638}"/>
              </a:ext>
            </a:extLst>
          </p:cNvPr>
          <p:cNvSpPr/>
          <p:nvPr/>
        </p:nvSpPr>
        <p:spPr>
          <a:xfrm>
            <a:off x="9291871" y="2770738"/>
            <a:ext cx="142874" cy="144181"/>
          </a:xfrm>
          <a:prstGeom prst="flowChartProces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процесс 14">
            <a:extLst>
              <a:ext uri="{FF2B5EF4-FFF2-40B4-BE49-F238E27FC236}">
                <a16:creationId xmlns:a16="http://schemas.microsoft.com/office/drawing/2014/main" id="{A1DB40ED-7506-8D7E-AA5A-CE30A60CC13F}"/>
              </a:ext>
            </a:extLst>
          </p:cNvPr>
          <p:cNvSpPr/>
          <p:nvPr/>
        </p:nvSpPr>
        <p:spPr>
          <a:xfrm>
            <a:off x="9291871" y="3498511"/>
            <a:ext cx="142874" cy="144181"/>
          </a:xfrm>
          <a:prstGeom prst="flowChartProcess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13EFD3-4382-66E5-D3BD-9ECA6E8E577A}"/>
              </a:ext>
            </a:extLst>
          </p:cNvPr>
          <p:cNvSpPr txBox="1"/>
          <p:nvPr/>
        </p:nvSpPr>
        <p:spPr>
          <a:xfrm>
            <a:off x="9574239" y="3401286"/>
            <a:ext cx="2483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Circe" panose="020B0502020203020203" pitchFamily="34" charset="-52"/>
              </a:rPr>
              <a:t>ХАРАКТЕРНАЯ ТОЧКА ГРАНИЦЫ ЗУ ОПРЕДЕЛЕНА ПО СТЕРЕОМОДЕЛИ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5FB401-F736-B29B-6FF3-57F6317A8424}"/>
              </a:ext>
            </a:extLst>
          </p:cNvPr>
          <p:cNvSpPr txBox="1"/>
          <p:nvPr/>
        </p:nvSpPr>
        <p:spPr>
          <a:xfrm>
            <a:off x="8767628" y="4354174"/>
            <a:ext cx="3424372" cy="1200329"/>
          </a:xfrm>
          <a:prstGeom prst="rect">
            <a:avLst/>
          </a:prstGeom>
          <a:noFill/>
        </p:spPr>
        <p:txBody>
          <a:bodyPr wrap="square" lIns="540000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Circe" panose="020B0502020203020203" pitchFamily="34" charset="-52"/>
              </a:rPr>
              <a:t>ПО ОФП ПОЛОЖЕНИЕ ХАРАКТЕРНЫХ  ТОЧЕК ОПРЕДЕЛЕНО НЕВЕРНО</a:t>
            </a:r>
            <a:br>
              <a:rPr lang="ru-RU" sz="1200" dirty="0">
                <a:solidFill>
                  <a:schemeClr val="bg1"/>
                </a:solidFill>
                <a:latin typeface="Circe" panose="020B0502020203020203" pitchFamily="34" charset="-52"/>
              </a:rPr>
            </a:br>
            <a:br>
              <a:rPr lang="ru-RU" sz="1200" dirty="0">
                <a:solidFill>
                  <a:schemeClr val="bg1"/>
                </a:solidFill>
                <a:latin typeface="Circe" panose="020B0502020203020203" pitchFamily="34" charset="-52"/>
              </a:rPr>
            </a:br>
            <a:r>
              <a:rPr lang="ru-RU" sz="1200" dirty="0">
                <a:solidFill>
                  <a:schemeClr val="bg1"/>
                </a:solidFill>
                <a:latin typeface="Circe" panose="020B0502020203020203" pitchFamily="34" charset="-52"/>
              </a:rPr>
              <a:t>ДРУГОЙ РАКУРС В СТЕРЕОМОДЕЛИ ПОЗВОЛЯЕТ ЧЕТКО И ОДНОЗНАЧНО ОПРЕДЕЛИТЬ МЕСТОПОЛОЖЕНИЕ ТОЧЕК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A72E5F-4C14-AB78-4082-15D3C4B82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468" y="1582839"/>
            <a:ext cx="4201160" cy="47859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75D6727-0802-5BE7-9A9B-4CD99178FB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99" y="1582839"/>
            <a:ext cx="4257675" cy="4792980"/>
          </a:xfrm>
          <a:prstGeom prst="rect">
            <a:avLst/>
          </a:prstGeom>
        </p:spPr>
      </p:pic>
      <p:sp>
        <p:nvSpPr>
          <p:cNvPr id="10" name="Надпись 2">
            <a:extLst>
              <a:ext uri="{FF2B5EF4-FFF2-40B4-BE49-F238E27FC236}">
                <a16:creationId xmlns:a16="http://schemas.microsoft.com/office/drawing/2014/main" id="{2A759E43-B42A-FB81-359F-C3F96EE27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6186" y="3678707"/>
            <a:ext cx="751205" cy="24955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 м.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7398B2A-2602-BBDA-C759-1AD1AD8F9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7046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7A7E68-720D-434B-9A1C-7B9AEE1187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1599B9-4B86-424B-9734-ACD5A9F3821C}"/>
              </a:ext>
            </a:extLst>
          </p:cNvPr>
          <p:cNvSpPr txBox="1"/>
          <p:nvPr/>
        </p:nvSpPr>
        <p:spPr>
          <a:xfrm>
            <a:off x="542926" y="316660"/>
            <a:ext cx="8405438" cy="9787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dirty="0">
                <a:solidFill>
                  <a:srgbClr val="191919"/>
                </a:solidFill>
                <a:latin typeface="Circe ExtraBold" panose="020B0802020203020203" pitchFamily="34" charset="-52"/>
              </a:rPr>
              <a:t>ГЕОДЕЗИЧЕСКИЙ КОНТРОЛЬ </a:t>
            </a:r>
            <a:br>
              <a:rPr lang="ru-RU" sz="2400" dirty="0">
                <a:solidFill>
                  <a:srgbClr val="191919"/>
                </a:solidFill>
                <a:latin typeface="Circe ExtraBold" panose="020B0802020203020203" pitchFamily="34" charset="-52"/>
              </a:rPr>
            </a:br>
            <a:r>
              <a:rPr lang="ru-RU" sz="2400" dirty="0">
                <a:solidFill>
                  <a:srgbClr val="191919"/>
                </a:solidFill>
                <a:latin typeface="Circe ExtraBold" panose="020B0802020203020203" pitchFamily="34" charset="-52"/>
              </a:rPr>
              <a:t>СОЗДАНИЯ СТЕРЕОМОДЕЛЕЙ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682CDB20-FA19-4C64-872E-8AF1BE7E65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0415777"/>
              </p:ext>
            </p:extLst>
          </p:nvPr>
        </p:nvGraphicFramePr>
        <p:xfrm>
          <a:off x="-2" y="1448972"/>
          <a:ext cx="12192001" cy="5409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090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ru-RU" sz="1200" b="1" kern="1200" dirty="0">
                        <a:solidFill>
                          <a:schemeClr val="tx1"/>
                        </a:solidFill>
                        <a:latin typeface="Circe Light" panose="020B0402020203020203" pitchFamily="34" charset="-52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ru-RU" sz="1200" b="1" kern="1200" dirty="0">
                        <a:solidFill>
                          <a:schemeClr val="tx1"/>
                        </a:solidFill>
                        <a:latin typeface="Circe Light" panose="020B0402020203020203" pitchFamily="34" charset="-52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ru-RU" sz="1200" b="1" kern="1200" dirty="0">
                        <a:solidFill>
                          <a:schemeClr val="tx1"/>
                        </a:solidFill>
                        <a:latin typeface="Circe Light" panose="020B0402020203020203" pitchFamily="34" charset="-52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ru-RU" sz="1200" b="1" kern="1200" dirty="0">
                        <a:solidFill>
                          <a:schemeClr val="tx1"/>
                        </a:solidFill>
                        <a:latin typeface="Circe Light" panose="020B0402020203020203" pitchFamily="34" charset="-52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ru-RU" sz="1200" b="1" kern="1200" dirty="0">
                        <a:solidFill>
                          <a:schemeClr val="tx1"/>
                        </a:solidFill>
                        <a:latin typeface="Circe Light" panose="020B0402020203020203" pitchFamily="34" charset="-52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ru-RU" sz="1200" b="1" kern="1200" dirty="0">
                        <a:solidFill>
                          <a:schemeClr val="tx1"/>
                        </a:solidFill>
                        <a:latin typeface="Circe Light" panose="020B0402020203020203" pitchFamily="34" charset="-52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ru-RU" sz="1200" b="1" kern="1200" dirty="0">
                        <a:solidFill>
                          <a:schemeClr val="tx1"/>
                        </a:solidFill>
                        <a:latin typeface="Circe Light" panose="020B0402020203020203" pitchFamily="34" charset="-52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ru-RU" sz="1200" b="1" kern="1200" dirty="0">
                        <a:solidFill>
                          <a:schemeClr val="tx1"/>
                        </a:solidFill>
                        <a:latin typeface="Circe Light" panose="020B0402020203020203" pitchFamily="34" charset="-52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ru-RU" sz="1200" b="1" kern="1200" dirty="0">
                        <a:solidFill>
                          <a:schemeClr val="tx1"/>
                        </a:solidFill>
                        <a:latin typeface="Circe Light" panose="020B0402020203020203" pitchFamily="34" charset="-52"/>
                        <a:ea typeface="+mn-ea"/>
                        <a:cs typeface="+mn-cs"/>
                      </a:endParaRPr>
                    </a:p>
                    <a:p>
                      <a:pPr fontAlgn="base"/>
                      <a:endParaRPr lang="ru-RU" sz="1200" b="1" kern="1200" dirty="0">
                        <a:solidFill>
                          <a:schemeClr val="tx1"/>
                        </a:solidFill>
                        <a:latin typeface="Circe ExtraBold" panose="020B0802020203020203" pitchFamily="34" charset="-52"/>
                        <a:ea typeface="+mn-ea"/>
                        <a:cs typeface="+mn-cs"/>
                      </a:endParaRPr>
                    </a:p>
                    <a:p>
                      <a:pPr fontAlgn="base"/>
                      <a:endParaRPr lang="ru-RU" sz="1200" b="1" kern="1200" dirty="0">
                        <a:solidFill>
                          <a:schemeClr val="tx1"/>
                        </a:solidFill>
                        <a:latin typeface="Circe ExtraBold" panose="020B0802020203020203" pitchFamily="34" charset="-52"/>
                        <a:ea typeface="+mn-ea"/>
                        <a:cs typeface="+mn-cs"/>
                      </a:endParaRPr>
                    </a:p>
                    <a:p>
                      <a:pPr fontAlgn="base"/>
                      <a:endParaRPr lang="ru-RU" sz="1200" b="1" kern="1200" dirty="0">
                        <a:solidFill>
                          <a:schemeClr val="tx1"/>
                        </a:solidFill>
                        <a:latin typeface="Circe ExtraBold" panose="020B0802020203020203" pitchFamily="34" charset="-52"/>
                        <a:ea typeface="+mn-ea"/>
                        <a:cs typeface="+mn-cs"/>
                      </a:endParaRPr>
                    </a:p>
                    <a:p>
                      <a:pPr fontAlgn="base"/>
                      <a:endParaRPr lang="ru-RU" sz="1200" b="1" kern="1200" dirty="0">
                        <a:solidFill>
                          <a:schemeClr val="tx1"/>
                        </a:solidFill>
                        <a:latin typeface="Circe ExtraBold" panose="020B0802020203020203" pitchFamily="34" charset="-52"/>
                        <a:ea typeface="+mn-ea"/>
                        <a:cs typeface="+mn-cs"/>
                      </a:endParaRPr>
                    </a:p>
                    <a:p>
                      <a:pPr fontAlgn="base"/>
                      <a:endParaRPr lang="ru-RU" sz="1200" b="1" kern="1200" dirty="0">
                        <a:solidFill>
                          <a:schemeClr val="tx1"/>
                        </a:solidFill>
                        <a:latin typeface="Circe ExtraBold" panose="020B0802020203020203" pitchFamily="34" charset="-52"/>
                        <a:ea typeface="+mn-ea"/>
                        <a:cs typeface="+mn-cs"/>
                      </a:endParaRPr>
                    </a:p>
                    <a:p>
                      <a:pPr fontAlgn="base"/>
                      <a:endParaRPr lang="ru-RU" sz="1200" b="1" kern="1200" dirty="0">
                        <a:solidFill>
                          <a:schemeClr val="tx1"/>
                        </a:solidFill>
                        <a:latin typeface="Circe ExtraBold" panose="020B0802020203020203" pitchFamily="34" charset="-52"/>
                        <a:ea typeface="+mn-ea"/>
                        <a:cs typeface="+mn-cs"/>
                      </a:endParaRPr>
                    </a:p>
                    <a:p>
                      <a:pPr fontAlgn="base"/>
                      <a:endParaRPr lang="ru-RU" sz="1200" b="1" kern="1200" dirty="0">
                        <a:solidFill>
                          <a:schemeClr val="tx1"/>
                        </a:solidFill>
                        <a:latin typeface="Circe ExtraBold" panose="020B0802020203020203" pitchFamily="34" charset="-52"/>
                        <a:ea typeface="+mn-ea"/>
                        <a:cs typeface="+mn-cs"/>
                      </a:endParaRPr>
                    </a:p>
                    <a:p>
                      <a:pPr fontAlgn="base"/>
                      <a:endParaRPr lang="ru-RU" sz="1200" b="1" kern="1200" dirty="0">
                        <a:solidFill>
                          <a:schemeClr val="tx1"/>
                        </a:solidFill>
                        <a:latin typeface="Circe ExtraBold" panose="020B0802020203020203" pitchFamily="34" charset="-52"/>
                        <a:ea typeface="+mn-ea"/>
                        <a:cs typeface="+mn-cs"/>
                      </a:endParaRPr>
                    </a:p>
                    <a:p>
                      <a:pPr fontAlgn="base"/>
                      <a:endParaRPr lang="ru-RU" sz="1200" b="1" kern="1200" dirty="0">
                        <a:solidFill>
                          <a:schemeClr val="tx1"/>
                        </a:solidFill>
                        <a:latin typeface="Circe ExtraBold" panose="020B0802020203020203" pitchFamily="34" charset="-52"/>
                        <a:ea typeface="+mn-ea"/>
                        <a:cs typeface="+mn-cs"/>
                      </a:endParaRPr>
                    </a:p>
                    <a:p>
                      <a:pPr fontAlgn="base"/>
                      <a:endParaRPr lang="ru-RU" sz="1200" b="1" kern="1200" dirty="0">
                        <a:solidFill>
                          <a:schemeClr val="tx1"/>
                        </a:solidFill>
                        <a:latin typeface="Circe ExtraBold" panose="020B0802020203020203" pitchFamily="34" charset="-52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ru-RU" sz="1200" b="1" kern="1200" dirty="0">
                        <a:solidFill>
                          <a:schemeClr val="tx1"/>
                        </a:solidFill>
                        <a:latin typeface="Circe Light" panose="020B0402020203020203" pitchFamily="34" charset="-52"/>
                        <a:ea typeface="+mn-ea"/>
                        <a:cs typeface="+mn-cs"/>
                      </a:endParaRPr>
                    </a:p>
                  </a:txBody>
                  <a:tcPr marL="1800000" marR="360000" marT="360000" marB="36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6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4A8F1663-45F0-4BF9-8C6B-ED061921B0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2604375"/>
              </p:ext>
            </p:extLst>
          </p:nvPr>
        </p:nvGraphicFramePr>
        <p:xfrm>
          <a:off x="542925" y="1784120"/>
          <a:ext cx="10948491" cy="35453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6126">
                  <a:extLst>
                    <a:ext uri="{9D8B030D-6E8A-4147-A177-3AD203B41FA5}">
                      <a16:colId xmlns:a16="http://schemas.microsoft.com/office/drawing/2014/main" val="3650364245"/>
                    </a:ext>
                  </a:extLst>
                </a:gridCol>
                <a:gridCol w="1009934">
                  <a:extLst>
                    <a:ext uri="{9D8B030D-6E8A-4147-A177-3AD203B41FA5}">
                      <a16:colId xmlns:a16="http://schemas.microsoft.com/office/drawing/2014/main" val="1617481063"/>
                    </a:ext>
                  </a:extLst>
                </a:gridCol>
                <a:gridCol w="1053437">
                  <a:extLst>
                    <a:ext uri="{9D8B030D-6E8A-4147-A177-3AD203B41FA5}">
                      <a16:colId xmlns:a16="http://schemas.microsoft.com/office/drawing/2014/main" val="427948808"/>
                    </a:ext>
                  </a:extLst>
                </a:gridCol>
                <a:gridCol w="1216499">
                  <a:extLst>
                    <a:ext uri="{9D8B030D-6E8A-4147-A177-3AD203B41FA5}">
                      <a16:colId xmlns:a16="http://schemas.microsoft.com/office/drawing/2014/main" val="2845725801"/>
                    </a:ext>
                  </a:extLst>
                </a:gridCol>
                <a:gridCol w="1216499">
                  <a:extLst>
                    <a:ext uri="{9D8B030D-6E8A-4147-A177-3AD203B41FA5}">
                      <a16:colId xmlns:a16="http://schemas.microsoft.com/office/drawing/2014/main" val="1184977513"/>
                    </a:ext>
                  </a:extLst>
                </a:gridCol>
                <a:gridCol w="1216499">
                  <a:extLst>
                    <a:ext uri="{9D8B030D-6E8A-4147-A177-3AD203B41FA5}">
                      <a16:colId xmlns:a16="http://schemas.microsoft.com/office/drawing/2014/main" val="3330801308"/>
                    </a:ext>
                  </a:extLst>
                </a:gridCol>
                <a:gridCol w="1216499">
                  <a:extLst>
                    <a:ext uri="{9D8B030D-6E8A-4147-A177-3AD203B41FA5}">
                      <a16:colId xmlns:a16="http://schemas.microsoft.com/office/drawing/2014/main" val="184703056"/>
                    </a:ext>
                  </a:extLst>
                </a:gridCol>
                <a:gridCol w="1216499">
                  <a:extLst>
                    <a:ext uri="{9D8B030D-6E8A-4147-A177-3AD203B41FA5}">
                      <a16:colId xmlns:a16="http://schemas.microsoft.com/office/drawing/2014/main" val="2884898022"/>
                    </a:ext>
                  </a:extLst>
                </a:gridCol>
                <a:gridCol w="1216499">
                  <a:extLst>
                    <a:ext uri="{9D8B030D-6E8A-4147-A177-3AD203B41FA5}">
                      <a16:colId xmlns:a16="http://schemas.microsoft.com/office/drawing/2014/main" val="3743289134"/>
                    </a:ext>
                  </a:extLst>
                </a:gridCol>
              </a:tblGrid>
              <a:tr h="904968"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 </a:t>
                      </a:r>
                    </a:p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ОБЪЕКТ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ГОД СОЗДАНИЯ 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ПЛОЩАДЬ</a:t>
                      </a:r>
                    </a:p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  КМ²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КОЛИЧЕСТВО</a:t>
                      </a:r>
                    </a:p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ПОСЕЛЕНИЙ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КОЛИЧЕСТВО ГЕОДЕЗИЧ.</a:t>
                      </a:r>
                    </a:p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КОНТР.ТОЧЕК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 </a:t>
                      </a:r>
                    </a:p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Mx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, СМ</a:t>
                      </a:r>
                    </a:p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 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 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</a:endParaRPr>
                    </a:p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My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,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 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СМ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irce Bold" panose="020B0602020203020203" pitchFamily="34" charset="-52"/>
                        </a:rPr>
                        <a:t> </a:t>
                      </a:r>
                      <a:endParaRPr lang="ru-RU" sz="10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irce Bold" panose="020B0602020203020203" pitchFamily="34" charset="-52"/>
                      </a:endParaRPr>
                    </a:p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irce Bold" panose="020B0602020203020203" pitchFamily="34" charset="-52"/>
                        </a:rPr>
                        <a:t>Ms</a:t>
                      </a:r>
                      <a:r>
                        <a:rPr lang="ru-RU" sz="1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irce Bold" panose="020B0602020203020203" pitchFamily="34" charset="-52"/>
                        </a:rPr>
                        <a:t>,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irce Bold" panose="020B0602020203020203" pitchFamily="34" charset="-52"/>
                        </a:rPr>
                        <a:t> </a:t>
                      </a:r>
                      <a:r>
                        <a:rPr lang="ru-RU" sz="1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irce Bold" panose="020B0602020203020203" pitchFamily="34" charset="-52"/>
                        </a:rPr>
                        <a:t>СМ</a:t>
                      </a:r>
                      <a:endParaRPr lang="ru-RU" sz="10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 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</a:endParaRPr>
                    </a:p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Mz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, СМ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2520220"/>
                  </a:ext>
                </a:extLst>
              </a:tr>
              <a:tr h="280134">
                <a:tc rowSpan="5">
                  <a:txBody>
                    <a:bodyPr/>
                    <a:lstStyle/>
                    <a:p>
                      <a:pPr marR="8953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РЕСПУБЛИКА БАШКОРТОСТАН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2019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430.6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306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162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2.9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3.9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irce Bold" panose="020B0602020203020203" pitchFamily="34" charset="-52"/>
                        </a:rPr>
                        <a:t>4.7</a:t>
                      </a:r>
                      <a:endParaRPr lang="ru-RU" sz="14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12.6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0257828"/>
                  </a:ext>
                </a:extLst>
              </a:tr>
              <a:tr h="2801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2019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421.7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271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163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3.0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3.2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irce Bold" panose="020B0602020203020203" pitchFamily="34" charset="-52"/>
                        </a:rPr>
                        <a:t>4.3</a:t>
                      </a:r>
                      <a:endParaRPr lang="ru-RU" sz="14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8.3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156561"/>
                  </a:ext>
                </a:extLst>
              </a:tr>
              <a:tr h="2801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2019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309.5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198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439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3.8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4.2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irce Bold" panose="020B0602020203020203" pitchFamily="34" charset="-52"/>
                        </a:rPr>
                        <a:t>5.6</a:t>
                      </a:r>
                      <a:endParaRPr lang="ru-RU" sz="14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9.9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1039262"/>
                  </a:ext>
                </a:extLst>
              </a:tr>
              <a:tr h="2801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2020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394.5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423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196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3.2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3.6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irce Bold" panose="020B0602020203020203" pitchFamily="34" charset="-52"/>
                        </a:rPr>
                        <a:t>4.9</a:t>
                      </a:r>
                      <a:endParaRPr lang="ru-RU" sz="14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15.6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7920286"/>
                  </a:ext>
                </a:extLst>
              </a:tr>
              <a:tr h="2801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2020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426.9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300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122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2.9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3.5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irce Bold" panose="020B0602020203020203" pitchFamily="34" charset="-52"/>
                        </a:rPr>
                        <a:t>4.5</a:t>
                      </a:r>
                      <a:endParaRPr lang="ru-RU" sz="14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9.4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142583"/>
                  </a:ext>
                </a:extLst>
              </a:tr>
              <a:tr h="280134">
                <a:tc rowSpan="3">
                  <a:txBody>
                    <a:bodyPr/>
                    <a:lstStyle/>
                    <a:p>
                      <a:pPr marR="8953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КАЛИНИНГРАДСКАЯ ОБЛАСТЬ</a:t>
                      </a:r>
                    </a:p>
                    <a:p>
                      <a:pPr marR="8953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   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2019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360.3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103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109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2.4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2.7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irce Bold" panose="020B0602020203020203" pitchFamily="34" charset="-52"/>
                        </a:rPr>
                        <a:t>3.6</a:t>
                      </a:r>
                      <a:endParaRPr lang="ru-RU" sz="14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9.8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9655352"/>
                  </a:ext>
                </a:extLst>
              </a:tr>
              <a:tr h="2801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2020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341.9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189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779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3.4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4.2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irce Bold" panose="020B0602020203020203" pitchFamily="34" charset="-52"/>
                        </a:rPr>
                        <a:t>5.4</a:t>
                      </a:r>
                      <a:endParaRPr lang="ru-RU" sz="14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8.6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615068"/>
                  </a:ext>
                </a:extLst>
              </a:tr>
              <a:tr h="3447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2020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369.3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94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133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3.1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3.0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irce Bold" panose="020B0602020203020203" pitchFamily="34" charset="-52"/>
                        </a:rPr>
                        <a:t>4.3</a:t>
                      </a:r>
                      <a:endParaRPr lang="ru-RU" sz="14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7.2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9269269"/>
                  </a:ext>
                </a:extLst>
              </a:tr>
              <a:tr h="280134">
                <a:tc>
                  <a:txBody>
                    <a:bodyPr/>
                    <a:lstStyle/>
                    <a:p>
                      <a:pPr marR="8953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ИЖЕВСК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2019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326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1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27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2.3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3.1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irce Bold" panose="020B0602020203020203" pitchFamily="34" charset="-52"/>
                        </a:rPr>
                        <a:t>3.9</a:t>
                      </a:r>
                      <a:endParaRPr lang="ru-RU" sz="14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irce Bold" panose="020B0602020203020203" pitchFamily="34" charset="-52"/>
                        </a:rPr>
                        <a:t>5.4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irce Bold" panose="020B0602020203020203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8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711444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AAE37B3E-DB42-4038-BDEA-A2E809FD8A8C}"/>
              </a:ext>
            </a:extLst>
          </p:cNvPr>
          <p:cNvSpPr txBox="1"/>
          <p:nvPr/>
        </p:nvSpPr>
        <p:spPr>
          <a:xfrm>
            <a:off x="542925" y="5555420"/>
            <a:ext cx="10948491" cy="534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 Light" panose="020B0402020203020203" pitchFamily="34" charset="-52"/>
              </a:rPr>
              <a:t>ИЗ ТАБЛИЦЫ СЛЕДУЕТ, ЧТО СРЕДНЕЕ КВАДРАТИЧЕСКОЕ РАСХОЖДЕНИЕ </a:t>
            </a:r>
            <a:r>
              <a:rPr lang="en-US" sz="1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 Light" panose="020B0402020203020203" pitchFamily="34" charset="-52"/>
              </a:rPr>
              <a:t>Ms</a:t>
            </a:r>
            <a:r>
              <a:rPr lang="ru-RU" sz="1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 Light" panose="020B0402020203020203" pitchFamily="34" charset="-52"/>
              </a:rPr>
              <a:t>,</a:t>
            </a:r>
            <a:r>
              <a:rPr lang="ru-RU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 Light" panose="020B0402020203020203" pitchFamily="34" charset="-52"/>
              </a:rPr>
              <a:t> ПОЛУЧЕННОЕ ПО РЕАЛЬНЫМ ПРОИЗВОДСТВЕННЫМ МАТЕРИАЛАМ,</a:t>
            </a:r>
            <a:br>
              <a:rPr lang="ru-RU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 Light" panose="020B0402020203020203" pitchFamily="34" charset="-52"/>
              </a:rPr>
            </a:br>
            <a:r>
              <a:rPr lang="ru-RU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 Light" panose="020B0402020203020203" pitchFamily="34" charset="-52"/>
              </a:rPr>
              <a:t>НАХОДИТСЯ В ИНТЕРВАЛЕ </a:t>
            </a:r>
            <a:r>
              <a:rPr lang="ru-RU" sz="1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 Light" panose="020B0402020203020203" pitchFamily="34" charset="-52"/>
              </a:rPr>
              <a:t>3,6 – 5,6 СМ </a:t>
            </a:r>
            <a:r>
              <a:rPr lang="ru-RU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 Light" panose="020B0402020203020203" pitchFamily="34" charset="-52"/>
              </a:rPr>
              <a:t>И НЕ ПРЕВЫШАЕТ </a:t>
            </a:r>
            <a:r>
              <a:rPr lang="ru-RU" sz="1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e Light" panose="020B0402020203020203" pitchFamily="34" charset="-52"/>
              </a:rPr>
              <a:t>ДОПУСТИМЫЕ 7,5 СМ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E849F6D-ABBB-4136-D65C-38D5F617C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42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7A7E68-720D-434B-9A1C-7B9AEE1187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1599B9-4B86-424B-9734-ACD5A9F3821C}"/>
              </a:ext>
            </a:extLst>
          </p:cNvPr>
          <p:cNvSpPr txBox="1"/>
          <p:nvPr/>
        </p:nvSpPr>
        <p:spPr>
          <a:xfrm>
            <a:off x="214488" y="331439"/>
            <a:ext cx="9719734" cy="94917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>
                <a:solidFill>
                  <a:schemeClr val="accent2"/>
                </a:solidFill>
                <a:latin typeface="Circe ExtraBold" panose="020B0802020203020203" pitchFamily="34" charset="-52"/>
              </a:rPr>
              <a:t>НОРМАТИВНЫЕ  ТРЕБОВАНИЯ </a:t>
            </a:r>
          </a:p>
          <a:p>
            <a:pPr>
              <a:lnSpc>
                <a:spcPct val="120000"/>
              </a:lnSpc>
            </a:pPr>
            <a:r>
              <a:rPr lang="ru-RU" sz="2400" b="1" dirty="0">
                <a:solidFill>
                  <a:schemeClr val="accent2"/>
                </a:solidFill>
                <a:latin typeface="Circe ExtraBold" panose="020B0802020203020203" pitchFamily="34" charset="-52"/>
              </a:rPr>
              <a:t>К  ПРОСТРАНСТВЕННЫМ  ДАННЫМ  КАДАСТРА  НЕДВИЖИМОСТИ 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682CDB20-FA19-4C64-872E-8AF1BE7E65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3501786"/>
              </p:ext>
            </p:extLst>
          </p:nvPr>
        </p:nvGraphicFramePr>
        <p:xfrm>
          <a:off x="-2" y="1280610"/>
          <a:ext cx="12192001" cy="5577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77390">
                <a:tc>
                  <a:txBody>
                    <a:bodyPr/>
                    <a:lstStyle/>
                    <a:p>
                      <a:pPr fontAlgn="base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Circe ExtraBold" panose="020B0802020203020203" pitchFamily="34" charset="-52"/>
                          <a:ea typeface="+mn-ea"/>
                          <a:cs typeface="+mn-cs"/>
                        </a:rPr>
                        <a:t>ФЕДЕРАЛЬНАЯ СЛУЖБА ГОСУДАРСТВЕННОЙ РЕГИСТРАЦИИ, КАДАСТРА И КАРТОГРАФИИ</a:t>
                      </a:r>
                    </a:p>
                    <a:p>
                      <a:pPr fontAlgn="base"/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Circe ExtraBold" panose="020B0802020203020203" pitchFamily="34" charset="-52"/>
                          <a:ea typeface="+mn-ea"/>
                          <a:cs typeface="+mn-cs"/>
                        </a:rPr>
                        <a:t>ПРИКАЗ от 23 октября 2020 г. N П/0393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Circe Light" panose="020B0402020203020203" pitchFamily="34" charset="-52"/>
                        <a:ea typeface="+mn-ea"/>
                        <a:cs typeface="+mn-cs"/>
                      </a:endParaRPr>
                    </a:p>
                    <a:p>
                      <a:pPr fontAlgn="base"/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Circe Light" panose="020B0402020203020203" pitchFamily="34" charset="-52"/>
                          <a:ea typeface="+mn-ea"/>
                          <a:cs typeface="+mn-cs"/>
                        </a:rPr>
                        <a:t>ТРЕБОВАНИЯ К ТОЧНОСТИ И МЕТОДАМ ОПРЕДЕЛЕНИЯ КООРДИНАТ ХАРАКТЕРНЫХ ТОЧЕК ГРАНИЦ ЗЕМЕЛЬНОГО УЧАСТКА, КОНТУРА ЗДАНИЯ, СООРУЖЕНИЯ ИЛИ ОБЪЕКТА НЕЗАВЕРШЕННОГО СТРОИТЕЛЬСТВА НА ЗЕМЕЛЬНОМ УЧАСТКЕ………..</a:t>
                      </a:r>
                    </a:p>
                    <a:p>
                      <a:pPr marL="0" algn="l" defTabSz="914400" rtl="0" eaLnBrk="1" latinLnBrk="0" hangingPunct="1"/>
                      <a:endParaRPr lang="ru-RU" sz="1200" b="1" kern="1200" dirty="0">
                        <a:solidFill>
                          <a:schemeClr val="tx1"/>
                        </a:solidFill>
                        <a:latin typeface="Circe Light" panose="020B0402020203020203" pitchFamily="34" charset="-52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ru-RU" sz="1200" b="1" kern="1200" dirty="0">
                        <a:solidFill>
                          <a:schemeClr val="tx1"/>
                        </a:solidFill>
                        <a:latin typeface="Circe Light" panose="020B0402020203020203" pitchFamily="34" charset="-52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ru-RU" sz="1200" b="1" kern="1200" dirty="0">
                        <a:solidFill>
                          <a:schemeClr val="tx1"/>
                        </a:solidFill>
                        <a:latin typeface="Circe Light" panose="020B0402020203020203" pitchFamily="34" charset="-52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ru-RU" sz="1200" b="1" kern="1200" dirty="0">
                        <a:solidFill>
                          <a:schemeClr val="tx1"/>
                        </a:solidFill>
                        <a:latin typeface="Circe Light" panose="020B0402020203020203" pitchFamily="34" charset="-52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ru-RU" sz="1200" b="1" kern="1200" dirty="0">
                        <a:solidFill>
                          <a:schemeClr val="tx1"/>
                        </a:solidFill>
                        <a:latin typeface="Circe Light" panose="020B0402020203020203" pitchFamily="34" charset="-52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ru-RU" sz="1200" b="1" kern="1200" dirty="0">
                        <a:solidFill>
                          <a:schemeClr val="tx1"/>
                        </a:solidFill>
                        <a:latin typeface="Circe Light" panose="020B0402020203020203" pitchFamily="34" charset="-52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ru-RU" sz="1200" b="1" kern="1200" dirty="0">
                        <a:solidFill>
                          <a:schemeClr val="tx1"/>
                        </a:solidFill>
                        <a:latin typeface="Circe Light" panose="020B0402020203020203" pitchFamily="34" charset="-52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ru-RU" sz="1200" b="1" kern="1200" dirty="0">
                        <a:solidFill>
                          <a:schemeClr val="tx1"/>
                        </a:solidFill>
                        <a:latin typeface="Circe Light" panose="020B0402020203020203" pitchFamily="34" charset="-52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ru-RU" sz="1200" b="1" kern="1200" dirty="0">
                        <a:solidFill>
                          <a:schemeClr val="tx1"/>
                        </a:solidFill>
                        <a:latin typeface="Circe Light" panose="020B0402020203020203" pitchFamily="34" charset="-52"/>
                        <a:ea typeface="+mn-ea"/>
                        <a:cs typeface="+mn-cs"/>
                      </a:endParaRPr>
                    </a:p>
                    <a:p>
                      <a:pPr fontAlgn="base"/>
                      <a:endParaRPr lang="ru-RU" sz="1200" b="1" kern="1200" dirty="0">
                        <a:solidFill>
                          <a:schemeClr val="tx1"/>
                        </a:solidFill>
                        <a:latin typeface="Circe ExtraBold" panose="020B0802020203020203" pitchFamily="34" charset="-52"/>
                        <a:ea typeface="+mn-ea"/>
                        <a:cs typeface="+mn-cs"/>
                      </a:endParaRPr>
                    </a:p>
                    <a:p>
                      <a:pPr fontAlgn="base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Circe ExtraBold" panose="020B0802020203020203" pitchFamily="34" charset="-52"/>
                          <a:ea typeface="+mn-ea"/>
                          <a:cs typeface="+mn-cs"/>
                        </a:rPr>
                        <a:t>ФЕДЕРАЛЬНАЯ СЛУЖБА ГОСУДАРСТВЕННОЙ РЕГИСТРАЦИИ, КАДАСТРА И КАРТОГРАФИИ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Circe ExtraBold" panose="020B0802020203020203" pitchFamily="34" charset="-52"/>
                          <a:ea typeface="+mn-ea"/>
                          <a:cs typeface="+mn-cs"/>
                        </a:rPr>
                        <a:t>ПРИКАЗ от 01 июня 2021 г. N П/0241</a:t>
                      </a:r>
                      <a:br>
                        <a:rPr lang="ru-RU" sz="1200" b="1" kern="1200" dirty="0">
                          <a:solidFill>
                            <a:schemeClr val="tx1"/>
                          </a:solidFill>
                          <a:latin typeface="Circe ExtraBold" panose="020B0802020203020203" pitchFamily="34" charset="-52"/>
                          <a:ea typeface="+mn-ea"/>
                          <a:cs typeface="+mn-cs"/>
                        </a:rPr>
                      </a:b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Circe Light" panose="020B0402020203020203" pitchFamily="34" charset="-52"/>
                          <a:ea typeface="+mn-ea"/>
                          <a:cs typeface="+mn-cs"/>
                        </a:rPr>
                        <a:t>ТРЕБОВАНИЯ К ТОЧНОСТИ И МЕТОДАМ ОПРЕДЕЛЕНИЯ КООРДИНАТ ХАРАКТЕРНЫХ ТОЧЕК ГРАНИЦ ЗЕМЕЛЬНОГО УЧАСТКА, КОНТУРА ЗДАНИЯ, СООРУЖЕНИЯ ИЛИ ОБЪЕКТА НЕЗАВЕРШЕННОГО СТРОИТЕЛЬСТВА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Circe Light" panose="020B0402020203020203" pitchFamily="34" charset="-52"/>
                          <a:ea typeface="+mn-ea"/>
                          <a:cs typeface="+mn-cs"/>
                        </a:rPr>
                        <a:t>……..</a:t>
                      </a:r>
                      <a:r>
                        <a:rPr lang="ru-RU" sz="1200" b="1" u="sng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irce Light" panose="020B0402020203020203" pitchFamily="34" charset="-52"/>
                          <a:ea typeface="+mn-ea"/>
                          <a:cs typeface="+mn-cs"/>
                        </a:rPr>
                        <a:t>ПРИ ИСПРАВЛЕНИИ ОРГАНОМ РЕГИСТРАЦИИ ПРАВ РЕЕСТРОВОЙ ОШИБКИ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Circe Light" panose="020B0402020203020203" pitchFamily="34" charset="-52"/>
                          <a:ea typeface="+mn-ea"/>
                          <a:cs typeface="+mn-cs"/>
                        </a:rPr>
                        <a:t>В ОПИСАНИИ МЕСТОПОЛОЖЕНИЯ ГРАНИЦЗЕМЕЛЬНЫХ УЧАСТКОВ, ЗДАНИЙ, СООРУЖЕНИЙ  ИЛИ ОБЪЕКТА НЕЗАВЕРШЕННОГО СТРОИТЕЛЬСТВА НА ЗЕМЕЛЬНОМ УЧАСТКЕ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Circe ExtraBold" panose="020B0802020203020203" pitchFamily="34" charset="-52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ru-RU" sz="1200" b="1" kern="1200" dirty="0">
                        <a:solidFill>
                          <a:schemeClr val="tx1"/>
                        </a:solidFill>
                        <a:latin typeface="Circe Light" panose="020B0402020203020203" pitchFamily="34" charset="-52"/>
                        <a:ea typeface="+mn-ea"/>
                        <a:cs typeface="+mn-cs"/>
                      </a:endParaRPr>
                    </a:p>
                  </a:txBody>
                  <a:tcPr marL="1800000" marR="360000" marT="360000" marB="36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6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429BA80-7C7D-134B-3C70-F2B6403525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6" y="1772140"/>
            <a:ext cx="856490" cy="49987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E65BB80-DE02-0B46-F05A-46219B04A8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6" y="4262687"/>
            <a:ext cx="856490" cy="496825"/>
          </a:xfrm>
          <a:prstGeom prst="rect">
            <a:avLst/>
          </a:prstGeom>
        </p:spPr>
      </p:pic>
      <p:graphicFrame>
        <p:nvGraphicFramePr>
          <p:cNvPr id="2" name="Таблица 3">
            <a:extLst>
              <a:ext uri="{FF2B5EF4-FFF2-40B4-BE49-F238E27FC236}">
                <a16:creationId xmlns:a16="http://schemas.microsoft.com/office/drawing/2014/main" id="{67951FCA-2C79-DDA4-E69C-18BCA3DA6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338868"/>
              </p:ext>
            </p:extLst>
          </p:nvPr>
        </p:nvGraphicFramePr>
        <p:xfrm>
          <a:off x="1805049" y="2514055"/>
          <a:ext cx="8417322" cy="1533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8557">
                  <a:extLst>
                    <a:ext uri="{9D8B030D-6E8A-4147-A177-3AD203B41FA5}">
                      <a16:colId xmlns:a16="http://schemas.microsoft.com/office/drawing/2014/main" val="983105400"/>
                    </a:ext>
                  </a:extLst>
                </a:gridCol>
                <a:gridCol w="2803202">
                  <a:extLst>
                    <a:ext uri="{9D8B030D-6E8A-4147-A177-3AD203B41FA5}">
                      <a16:colId xmlns:a16="http://schemas.microsoft.com/office/drawing/2014/main" val="556463198"/>
                    </a:ext>
                  </a:extLst>
                </a:gridCol>
                <a:gridCol w="2905563">
                  <a:extLst>
                    <a:ext uri="{9D8B030D-6E8A-4147-A177-3AD203B41FA5}">
                      <a16:colId xmlns:a16="http://schemas.microsoft.com/office/drawing/2014/main" val="1232171936"/>
                    </a:ext>
                  </a:extLst>
                </a:gridCol>
              </a:tblGrid>
              <a:tr h="71009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kern="1200" dirty="0">
                          <a:solidFill>
                            <a:schemeClr val="bg1"/>
                          </a:solidFill>
                          <a:latin typeface="Circe Bold" panose="020B0602020203020203" pitchFamily="34" charset="-52"/>
                          <a:ea typeface="+mn-ea"/>
                          <a:cs typeface="+mn-cs"/>
                        </a:rPr>
                        <a:t>КАТЕГОРИЯ ЗЕМЕЛЬ И РАЗРЕШЕННОЕ ИСПОЛЬЗОВАНИЕ ЗЕМЕЛЬНЫХ УЧАСТКОВ</a:t>
                      </a:r>
                    </a:p>
                  </a:txBody>
                  <a:tcPr anchor="ctr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kern="1200" dirty="0">
                          <a:solidFill>
                            <a:schemeClr val="bg1"/>
                          </a:solidFill>
                          <a:latin typeface="Circe Bold" panose="020B0602020203020203" pitchFamily="34" charset="-52"/>
                          <a:ea typeface="+mn-ea"/>
                          <a:cs typeface="+mn-cs"/>
                        </a:rPr>
                        <a:t>СРЕДНЯЯ КВАДРАТИЧЕСКАЯ ПОГРЕШНОСТЬ ОПРЕДЕЛЕНИЯ КООРДИНАТ (МЕСТОПОЛОЖЕНИЯ), М</a:t>
                      </a:r>
                    </a:p>
                  </a:txBody>
                  <a:tcPr marL="0" marR="0" marT="0" marB="0" anchor="ctr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kern="1200" dirty="0">
                          <a:solidFill>
                            <a:schemeClr val="bg1"/>
                          </a:solidFill>
                          <a:latin typeface="Circe Bold" panose="020B0602020203020203" pitchFamily="34" charset="-52"/>
                          <a:ea typeface="+mn-ea"/>
                          <a:cs typeface="+mn-cs"/>
                        </a:rPr>
                        <a:t>РАЗМЕР ПРОЕКЦИИ ПИКСЕЛЯ НА МЕСТНОСТИ ДЛЯ АЭРОФОТОСНИМКОВ</a:t>
                      </a:r>
                      <a:br>
                        <a:rPr lang="ru-RU" sz="1000" kern="1200" dirty="0">
                          <a:solidFill>
                            <a:schemeClr val="bg1"/>
                          </a:solidFill>
                          <a:latin typeface="Circe Bold" panose="020B0602020203020203" pitchFamily="34" charset="-52"/>
                          <a:ea typeface="+mn-ea"/>
                          <a:cs typeface="+mn-cs"/>
                        </a:rPr>
                      </a:br>
                      <a:r>
                        <a:rPr lang="ru-RU" sz="1000" kern="1200" dirty="0">
                          <a:solidFill>
                            <a:schemeClr val="bg1"/>
                          </a:solidFill>
                          <a:latin typeface="Circe Bold" panose="020B0602020203020203" pitchFamily="34" charset="-52"/>
                          <a:ea typeface="+mn-ea"/>
                          <a:cs typeface="+mn-cs"/>
                        </a:rPr>
                        <a:t> И КОСМИЧЕСКИХ СНИМКОВ, СМ</a:t>
                      </a:r>
                    </a:p>
                  </a:txBody>
                  <a:tcPr marL="0" marR="0" marT="0" marB="0" anchor="ctr">
                    <a:solidFill>
                      <a:srgbClr val="38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132078"/>
                  </a:ext>
                </a:extLst>
              </a:tr>
              <a:tr h="744644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chemeClr val="bg1"/>
                          </a:solidFill>
                          <a:latin typeface="Circe Bold" panose="020B0602020203020203" pitchFamily="34" charset="-52"/>
                          <a:ea typeface="+mn-ea"/>
                          <a:cs typeface="+mn-cs"/>
                        </a:rPr>
                        <a:t>Земельные участки, отнесенные к землям населенных пунктов</a:t>
                      </a:r>
                    </a:p>
                  </a:txBody>
                  <a:tcPr anchor="ctr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chemeClr val="bg1"/>
                          </a:solidFill>
                          <a:latin typeface="Circe Bold" panose="020B0602020203020203" pitchFamily="34" charset="-52"/>
                          <a:ea typeface="+mn-ea"/>
                          <a:cs typeface="+mn-cs"/>
                        </a:rPr>
                        <a:t>0,10</a:t>
                      </a:r>
                    </a:p>
                  </a:txBody>
                  <a:tcPr anchor="ctr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chemeClr val="bg1"/>
                          </a:solidFill>
                          <a:latin typeface="Circe Bold" panose="020B0602020203020203" pitchFamily="34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solidFill>
                      <a:srgbClr val="38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6374129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05754263-4FFF-4A5E-AE01-11A58F0E66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8924286"/>
              </p:ext>
            </p:extLst>
          </p:nvPr>
        </p:nvGraphicFramePr>
        <p:xfrm>
          <a:off x="1805049" y="5176847"/>
          <a:ext cx="8417322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6008">
                  <a:extLst>
                    <a:ext uri="{9D8B030D-6E8A-4147-A177-3AD203B41FA5}">
                      <a16:colId xmlns:a16="http://schemas.microsoft.com/office/drawing/2014/main" val="3039023528"/>
                    </a:ext>
                  </a:extLst>
                </a:gridCol>
                <a:gridCol w="2859206">
                  <a:extLst>
                    <a:ext uri="{9D8B030D-6E8A-4147-A177-3AD203B41FA5}">
                      <a16:colId xmlns:a16="http://schemas.microsoft.com/office/drawing/2014/main" val="2301823935"/>
                    </a:ext>
                  </a:extLst>
                </a:gridCol>
                <a:gridCol w="2832108">
                  <a:extLst>
                    <a:ext uri="{9D8B030D-6E8A-4147-A177-3AD203B41FA5}">
                      <a16:colId xmlns:a16="http://schemas.microsoft.com/office/drawing/2014/main" val="2577928932"/>
                    </a:ext>
                  </a:extLst>
                </a:gridCol>
              </a:tblGrid>
              <a:tr h="19089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kern="1200" dirty="0">
                          <a:solidFill>
                            <a:schemeClr val="bg1"/>
                          </a:solidFill>
                          <a:latin typeface="Circe Bold" panose="020B0602020203020203" pitchFamily="34" charset="-52"/>
                          <a:ea typeface="+mn-ea"/>
                          <a:cs typeface="+mn-cs"/>
                        </a:rPr>
                        <a:t>КАТЕГОРИЯ ЗЕМЕЛЬ И РАЗРЕШЕННОЕ ИСПОЛЬЗОВАНИЕ ЗЕМЕЛЬНЫХ УЧАСТКОВ</a:t>
                      </a:r>
                    </a:p>
                  </a:txBody>
                  <a:tcPr anchor="ctr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bg1"/>
                          </a:solidFill>
                          <a:latin typeface="Circe Bold" panose="020B0602020203020203" pitchFamily="34" charset="-52"/>
                          <a:ea typeface="+mn-ea"/>
                          <a:cs typeface="+mn-cs"/>
                        </a:rPr>
                        <a:t>СРЕДНЯЯ КВАДРАТИЧЕСКАЯ ПОГРЕШНОСТЬ ОПРЕДЕЛЕНИЯ КООРДИНАТ (МЕСТОПОЛОЖЕНИЯ), М</a:t>
                      </a:r>
                    </a:p>
                  </a:txBody>
                  <a:tcPr anchor="ctr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bg1"/>
                          </a:solidFill>
                          <a:latin typeface="Circe Bold" panose="020B0602020203020203" pitchFamily="34" charset="-52"/>
                          <a:ea typeface="+mn-ea"/>
                          <a:cs typeface="+mn-cs"/>
                        </a:rPr>
                        <a:t>РАЗМЕР ПРОЕКЦИИ ПИКСЕЛЯ НА МЕСТНОСТИ ДЛЯ АЭРОФОТОСНИМКОВ</a:t>
                      </a:r>
                      <a:br>
                        <a:rPr lang="ru-RU" sz="1000" kern="1200" dirty="0">
                          <a:solidFill>
                            <a:schemeClr val="bg1"/>
                          </a:solidFill>
                          <a:latin typeface="Circe Bold" panose="020B0602020203020203" pitchFamily="34" charset="-52"/>
                          <a:ea typeface="+mn-ea"/>
                          <a:cs typeface="+mn-cs"/>
                        </a:rPr>
                      </a:br>
                      <a:r>
                        <a:rPr lang="ru-RU" sz="1000" kern="1200" dirty="0">
                          <a:solidFill>
                            <a:schemeClr val="bg1"/>
                          </a:solidFill>
                          <a:latin typeface="Circe Bold" panose="020B0602020203020203" pitchFamily="34" charset="-52"/>
                          <a:ea typeface="+mn-ea"/>
                          <a:cs typeface="+mn-cs"/>
                        </a:rPr>
                        <a:t> И КОСМИЧЕСКИХ СНИМКОВ, СМ</a:t>
                      </a:r>
                    </a:p>
                  </a:txBody>
                  <a:tcPr anchor="ctr">
                    <a:solidFill>
                      <a:srgbClr val="38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9178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bg1"/>
                          </a:solidFill>
                          <a:latin typeface="Circe Bold" panose="020B0602020203020203" pitchFamily="34" charset="-52"/>
                          <a:ea typeface="+mn-ea"/>
                          <a:cs typeface="+mn-cs"/>
                        </a:rPr>
                        <a:t>Земельные участки, отнесенные к землям населенных пунктов</a:t>
                      </a:r>
                    </a:p>
                    <a:p>
                      <a:pPr marL="0" algn="ctr" defTabSz="914400" rtl="0" eaLnBrk="1" latinLnBrk="0" hangingPunct="1"/>
                      <a:endParaRPr lang="ru-RU" sz="1000" b="1" kern="1200" dirty="0">
                        <a:solidFill>
                          <a:schemeClr val="bg1"/>
                        </a:solidFill>
                        <a:latin typeface="Circe Bold" panose="020B0602020203020203" pitchFamily="34" charset="-52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bg1"/>
                          </a:solidFill>
                          <a:latin typeface="Circe Bold" panose="020B0602020203020203" pitchFamily="34" charset="-52"/>
                          <a:ea typeface="+mn-ea"/>
                          <a:cs typeface="+mn-cs"/>
                        </a:rPr>
                        <a:t>1,0</a:t>
                      </a:r>
                    </a:p>
                    <a:p>
                      <a:pPr algn="ctr"/>
                      <a:endParaRPr lang="ru-RU" sz="1600" b="1" kern="1200" dirty="0">
                        <a:solidFill>
                          <a:schemeClr val="bg1"/>
                        </a:solidFill>
                        <a:latin typeface="Circe Bold" panose="020B0602020203020203" pitchFamily="34" charset="-52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3838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>
                          <a:solidFill>
                            <a:schemeClr val="bg1"/>
                          </a:solidFill>
                          <a:latin typeface="Circe Bold" panose="020B0602020203020203" pitchFamily="34" charset="-52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anchor="ctr">
                    <a:solidFill>
                      <a:srgbClr val="38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3198222"/>
                  </a:ext>
                </a:extLst>
              </a:tr>
            </a:tbl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ABE5B79-F6A2-A8D2-DFE3-5BA5A8AA5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910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B03502-8010-4C00-A0C1-3BD572307C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C9E0374-CC2B-4459-A2BF-A4F6BC28526C}"/>
              </a:ext>
            </a:extLst>
          </p:cNvPr>
          <p:cNvSpPr/>
          <p:nvPr/>
        </p:nvSpPr>
        <p:spPr>
          <a:xfrm>
            <a:off x="441056" y="490814"/>
            <a:ext cx="7223948" cy="505972"/>
          </a:xfrm>
          <a:prstGeom prst="rect">
            <a:avLst/>
          </a:prstGeom>
          <a:solidFill>
            <a:srgbClr val="EEEEEE"/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>
                <a:solidFill>
                  <a:srgbClr val="FD6F00"/>
                </a:solidFill>
                <a:latin typeface="Circe ExtraBold" panose="020B0802020203020203" pitchFamily="34" charset="-52"/>
              </a:rPr>
              <a:t>ЧТО НЕОБХОДИМО ЦИФРОВОЙ ЭКОНОМИКЕ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0401C4-41E8-4728-B975-E88CA2E6B658}"/>
              </a:ext>
            </a:extLst>
          </p:cNvPr>
          <p:cNvSpPr txBox="1"/>
          <p:nvPr/>
        </p:nvSpPr>
        <p:spPr>
          <a:xfrm>
            <a:off x="0" y="1487601"/>
            <a:ext cx="12192000" cy="569707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lIns="720000" numCol="1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000" b="1" dirty="0">
              <a:latin typeface="Circe Extra"/>
            </a:endParaRPr>
          </a:p>
          <a:p>
            <a:pPr>
              <a:lnSpc>
                <a:spcPct val="150000"/>
              </a:lnSpc>
            </a:pPr>
            <a:endParaRPr lang="ru-RU" sz="2000" b="1" dirty="0">
              <a:latin typeface="Circe Extra"/>
            </a:endParaRPr>
          </a:p>
          <a:p>
            <a:pPr>
              <a:lnSpc>
                <a:spcPct val="150000"/>
              </a:lnSpc>
            </a:pPr>
            <a:endParaRPr lang="ru-RU" sz="2000" b="1" dirty="0">
              <a:latin typeface="Circe Extra"/>
            </a:endParaRPr>
          </a:p>
          <a:p>
            <a:r>
              <a:rPr lang="en-US" sz="3600" b="1" dirty="0">
                <a:solidFill>
                  <a:srgbClr val="FF0000"/>
                </a:solidFill>
              </a:rPr>
              <a:t>            </a:t>
            </a:r>
            <a:r>
              <a:rPr lang="ru-RU" sz="3600" b="1" dirty="0">
                <a:solidFill>
                  <a:srgbClr val="FF0000"/>
                </a:solidFill>
              </a:rPr>
              <a:t>Нет  никакого смысла иметь или создавать пространственные данные, </a:t>
            </a:r>
          </a:p>
          <a:p>
            <a:r>
              <a:rPr lang="ru-RU" sz="3600" b="1" dirty="0">
                <a:solidFill>
                  <a:srgbClr val="FF0000"/>
                </a:solidFill>
              </a:rPr>
              <a:t>если ваши данные неточны и нет их оценки.</a:t>
            </a:r>
          </a:p>
          <a:p>
            <a:endParaRPr lang="ru-RU" sz="3600" dirty="0">
              <a:solidFill>
                <a:srgbClr val="FF0000"/>
              </a:solidFill>
            </a:endParaRPr>
          </a:p>
          <a:p>
            <a:endParaRPr lang="ru-RU" sz="2800" dirty="0"/>
          </a:p>
          <a:p>
            <a:pPr>
              <a:lnSpc>
                <a:spcPct val="150000"/>
              </a:lnSpc>
            </a:pPr>
            <a:endParaRPr lang="ru-RU" sz="2000" b="1" dirty="0">
              <a:latin typeface="Circe Extra"/>
            </a:endParaRPr>
          </a:p>
          <a:p>
            <a:pPr>
              <a:lnSpc>
                <a:spcPct val="150000"/>
              </a:lnSpc>
            </a:pPr>
            <a:endParaRPr lang="ru-RU" sz="1200" b="1" dirty="0">
              <a:latin typeface="Circe Extra"/>
            </a:endParaRPr>
          </a:p>
          <a:p>
            <a:pPr>
              <a:lnSpc>
                <a:spcPct val="150000"/>
              </a:lnSpc>
            </a:pPr>
            <a:endParaRPr lang="ru-RU" sz="2000" b="1" dirty="0">
              <a:latin typeface="Circe Extra"/>
            </a:endParaRPr>
          </a:p>
          <a:p>
            <a:pPr>
              <a:lnSpc>
                <a:spcPct val="150000"/>
              </a:lnSpc>
            </a:pPr>
            <a:endParaRPr lang="ru-RU" b="1" dirty="0">
              <a:latin typeface="Circe Extra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F78D02C-C04A-78E8-198D-EA7C0143B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937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7A7E68-720D-434B-9A1C-7B9AEE1187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04"/>
            <a:ext cx="12192000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32DD842-8F58-49E0-9F96-CBA57C42992E}"/>
              </a:ext>
            </a:extLst>
          </p:cNvPr>
          <p:cNvSpPr txBox="1"/>
          <p:nvPr/>
        </p:nvSpPr>
        <p:spPr>
          <a:xfrm>
            <a:off x="1196021" y="3895110"/>
            <a:ext cx="3513433" cy="2620397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latin typeface="Circe Bold" panose="020B0602020203020203" pitchFamily="34" charset="-52"/>
              </a:rPr>
              <a:t>ГОСТ Р 59562-2021:</a:t>
            </a:r>
          </a:p>
          <a:p>
            <a:pPr>
              <a:lnSpc>
                <a:spcPct val="150000"/>
              </a:lnSpc>
            </a:pPr>
            <a:endParaRPr lang="ru-RU" sz="2000" b="1" dirty="0">
              <a:latin typeface="Circe Bold" panose="020B0602020203020203" pitchFamily="34" charset="-52"/>
            </a:endParaRPr>
          </a:p>
          <a:p>
            <a:pPr>
              <a:lnSpc>
                <a:spcPct val="150000"/>
              </a:lnSpc>
            </a:pPr>
            <a:r>
              <a:rPr lang="ru-RU" sz="1600" b="1" dirty="0">
                <a:latin typeface="Circe Bold" panose="020B0602020203020203" pitchFamily="34" charset="-52"/>
              </a:rPr>
              <a:t>СОЗДАНИЕ ОРТОФОТОПЛАНА</a:t>
            </a:r>
            <a:br>
              <a:rPr lang="ru-RU" sz="1600" b="1" dirty="0">
                <a:latin typeface="Circe Bold" panose="020B0602020203020203" pitchFamily="34" charset="-52"/>
              </a:rPr>
            </a:br>
            <a:r>
              <a:rPr lang="ru-RU" sz="1600" b="1" dirty="0">
                <a:latin typeface="Circe Bold" panose="020B0602020203020203" pitchFamily="34" charset="-52"/>
              </a:rPr>
              <a:t>В МАСШТАБЕ 1:2000 – </a:t>
            </a:r>
            <a:br>
              <a:rPr lang="ru-RU" sz="1600" b="1" dirty="0">
                <a:latin typeface="Circe Bold" panose="020B0602020203020203" pitchFamily="34" charset="-52"/>
              </a:rPr>
            </a:br>
            <a:r>
              <a:rPr lang="ru-RU" sz="1600" b="1" dirty="0">
                <a:latin typeface="Circe Bold" panose="020B0602020203020203" pitchFamily="34" charset="-52"/>
              </a:rPr>
              <a:t>СРЕДНЯЯ КВАДРАТИЧЕСКАЯ ПОГРЕШНОСТЬ </a:t>
            </a:r>
            <a:r>
              <a:rPr lang="ru-RU" sz="1600" b="1" u="sng" dirty="0">
                <a:latin typeface="Circe Bold" panose="020B0602020203020203" pitchFamily="34" charset="-52"/>
              </a:rPr>
              <a:t>1,25 М </a:t>
            </a:r>
            <a:r>
              <a:rPr lang="ru-RU" sz="1600" b="1" u="sng" dirty="0">
                <a:solidFill>
                  <a:srgbClr val="FF0000"/>
                </a:solidFill>
                <a:latin typeface="Circe Bold" panose="020B0602020203020203" pitchFamily="34" charset="-52"/>
              </a:rPr>
              <a:t>– </a:t>
            </a:r>
            <a:r>
              <a:rPr lang="ru-RU" sz="2400" b="1" u="sng" dirty="0">
                <a:solidFill>
                  <a:srgbClr val="FF0000"/>
                </a:solidFill>
                <a:latin typeface="Circe Bold" panose="020B0602020203020203" pitchFamily="34" charset="-52"/>
              </a:rPr>
              <a:t>125см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F04FBC-680E-4D0A-AD54-EA9423C3AFBD}"/>
              </a:ext>
            </a:extLst>
          </p:cNvPr>
          <p:cNvSpPr txBox="1"/>
          <p:nvPr/>
        </p:nvSpPr>
        <p:spPr>
          <a:xfrm>
            <a:off x="7426246" y="3901934"/>
            <a:ext cx="3513433" cy="2620397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latin typeface="Circe Bold" panose="020B0602020203020203" pitchFamily="34" charset="-52"/>
              </a:rPr>
              <a:t>ГОСТ Р 58854-2020,                ГОСТ Р 59562-2021: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latin typeface="Circe Bold" panose="020B0602020203020203" pitchFamily="34" charset="-52"/>
              </a:rPr>
              <a:t>СОЗДАНИЕ СТЕРЕОМОДЕЛИ </a:t>
            </a:r>
            <a:br>
              <a:rPr lang="ru-RU" sz="1600" b="1" dirty="0">
                <a:latin typeface="Circe Bold" panose="020B0602020203020203" pitchFamily="34" charset="-52"/>
              </a:rPr>
            </a:br>
            <a:r>
              <a:rPr lang="ru-RU" sz="1600" b="1" dirty="0">
                <a:latin typeface="Circe Bold" panose="020B0602020203020203" pitchFamily="34" charset="-52"/>
              </a:rPr>
              <a:t>В МАСШТАБЕ 1:2000 – </a:t>
            </a:r>
            <a:br>
              <a:rPr lang="ru-RU" sz="1600" b="1" dirty="0">
                <a:latin typeface="Circe Bold" panose="020B0602020203020203" pitchFamily="34" charset="-52"/>
              </a:rPr>
            </a:br>
            <a:r>
              <a:rPr lang="ru-RU" sz="1600" b="1" dirty="0">
                <a:latin typeface="Circe Bold" panose="020B0602020203020203" pitchFamily="34" charset="-52"/>
              </a:rPr>
              <a:t>СРЕДНЯЯ КВАДРАТИЧЕСКАЯ ПОГРЕШНОСТЬ </a:t>
            </a:r>
            <a:r>
              <a:rPr lang="ru-RU" sz="1600" b="1" u="sng" dirty="0">
                <a:latin typeface="Circe Bold" panose="020B0602020203020203" pitchFamily="34" charset="-52"/>
              </a:rPr>
              <a:t>0,75 М </a:t>
            </a:r>
            <a:r>
              <a:rPr lang="ru-RU" sz="1600" b="1" u="sng" dirty="0">
                <a:solidFill>
                  <a:srgbClr val="1C35EC"/>
                </a:solidFill>
                <a:latin typeface="Circe Bold" panose="020B0602020203020203" pitchFamily="34" charset="-52"/>
              </a:rPr>
              <a:t>– </a:t>
            </a:r>
            <a:r>
              <a:rPr lang="ru-RU" sz="2400" b="1" u="sng" dirty="0">
                <a:solidFill>
                  <a:srgbClr val="1C35EC"/>
                </a:solidFill>
                <a:latin typeface="Circe Bold" panose="020B0602020203020203" pitchFamily="34" charset="-52"/>
              </a:rPr>
              <a:t>75см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5345895-6EA3-4DCE-A094-09A9123D3A10}"/>
              </a:ext>
            </a:extLst>
          </p:cNvPr>
          <p:cNvSpPr/>
          <p:nvPr/>
        </p:nvSpPr>
        <p:spPr>
          <a:xfrm>
            <a:off x="3777241" y="1035183"/>
            <a:ext cx="4626519" cy="165545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latin typeface="Circe Bold" panose="020B0602020203020203" pitchFamily="3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b="1" dirty="0">
                <a:latin typeface="Circe Bold" panose="020B0602020203020203" pitchFamily="3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СОГЛАСНО ПРИКАЗА РОСРЕЕСТРА № П/0241 от 01.06.2021 г.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dirty="0">
              <a:latin typeface="Circe Bold" panose="020B06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1275"/>
              </a:spcAft>
            </a:pPr>
            <a:r>
              <a:rPr lang="ru-RU" b="1" dirty="0">
                <a:latin typeface="Circe Bold" panose="020B0602020203020203" pitchFamily="3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СРЕДНЯЯ КВАДРАТИЧЕСКАЯ ПОГРЕШНОСТЬ ОПРЕДЕЛЕНИЯ КООРДИНАТ -</a:t>
            </a:r>
            <a:r>
              <a:rPr lang="ru-RU" sz="2400" b="1" dirty="0">
                <a:latin typeface="Circe Bold" panose="020B0602020203020203" pitchFamily="3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100см</a:t>
            </a:r>
          </a:p>
        </p:txBody>
      </p:sp>
      <p:cxnSp>
        <p:nvCxnSpPr>
          <p:cNvPr id="21" name="Соединитель: уступ 20">
            <a:extLst>
              <a:ext uri="{FF2B5EF4-FFF2-40B4-BE49-F238E27FC236}">
                <a16:creationId xmlns:a16="http://schemas.microsoft.com/office/drawing/2014/main" id="{C48A95C3-2385-4520-86FD-9F02350D62AC}"/>
              </a:ext>
            </a:extLst>
          </p:cNvPr>
          <p:cNvCxnSpPr>
            <a:cxnSpLocks/>
            <a:stCxn id="5" idx="1"/>
            <a:endCxn id="18" idx="0"/>
          </p:cNvCxnSpPr>
          <p:nvPr/>
        </p:nvCxnSpPr>
        <p:spPr>
          <a:xfrm rot="10800000" flipV="1">
            <a:off x="2952739" y="1862910"/>
            <a:ext cx="824503" cy="2032200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оединитель: уступ 29">
            <a:extLst>
              <a:ext uri="{FF2B5EF4-FFF2-40B4-BE49-F238E27FC236}">
                <a16:creationId xmlns:a16="http://schemas.microsoft.com/office/drawing/2014/main" id="{656337D9-7E1C-47D6-A267-4AC353EA6AFF}"/>
              </a:ext>
            </a:extLst>
          </p:cNvPr>
          <p:cNvCxnSpPr>
            <a:cxnSpLocks/>
            <a:stCxn id="5" idx="3"/>
            <a:endCxn id="19" idx="0"/>
          </p:cNvCxnSpPr>
          <p:nvPr/>
        </p:nvCxnSpPr>
        <p:spPr>
          <a:xfrm>
            <a:off x="8403760" y="1862910"/>
            <a:ext cx="779203" cy="2039024"/>
          </a:xfrm>
          <a:prstGeom prst="bentConnector2">
            <a:avLst/>
          </a:prstGeom>
          <a:ln w="25400">
            <a:solidFill>
              <a:srgbClr val="0603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14EA15F-BFF5-0248-D0BC-41CB0E5E2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2530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BC76E6-1D8D-4F7A-B85B-F2EADB355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87" y="1504636"/>
            <a:ext cx="6175901" cy="1143000"/>
          </a:xfrm>
        </p:spPr>
        <p:txBody>
          <a:bodyPr>
            <a:normAutofit fontScale="90000"/>
          </a:bodyPr>
          <a:lstStyle/>
          <a:p>
            <a:pPr lvl="0" algn="l">
              <a:spcAft>
                <a:spcPts val="1000"/>
              </a:spcAft>
            </a:pP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Здание 14-этажное. </a:t>
            </a:r>
            <a:r>
              <a:rPr lang="ru-RU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 здания 45 м. Изображение на ОФП взято с одного снимка. Расстояние L от центра снимка до центра здания 1.8 мм. </a:t>
            </a:r>
            <a:br>
              <a:rPr lang="ru-RU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Величины смещения углов крыши здания разнонаправлены и имеют разную величину</a:t>
            </a:r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200" b="1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EF7210A6-0991-48F8-AA6D-CAE0FC681F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20426" y="5293227"/>
            <a:ext cx="3550859" cy="598105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835DB29-DA32-4079-9711-6C84B03E850C}"/>
              </a:ext>
            </a:extLst>
          </p:cNvPr>
          <p:cNvSpPr/>
          <p:nvPr/>
        </p:nvSpPr>
        <p:spPr>
          <a:xfrm>
            <a:off x="243187" y="3956460"/>
            <a:ext cx="65772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Крыша строения по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ортофотоплану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желтым.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S(по ОФП) =831,6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кв.м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Крыша строения по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стереомодели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соответствующая основанию,  - зеленым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S(по стерео) =631,6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кв.м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Площадь крыши увеличена на 32%.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3EC2353-D878-458E-BB3E-F6844F08FCFC}"/>
              </a:ext>
            </a:extLst>
          </p:cNvPr>
          <p:cNvSpPr/>
          <p:nvPr/>
        </p:nvSpPr>
        <p:spPr>
          <a:xfrm>
            <a:off x="462643" y="160847"/>
            <a:ext cx="1138798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 изображения многоэтажных зданий на </a:t>
            </a:r>
            <a:r>
              <a:rPr lang="ru-RU" sz="2400" b="1" kern="0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ортофотоплане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АФС  </a:t>
            </a:r>
            <a:r>
              <a:rPr lang="ru-RU" sz="2400" b="1" kern="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БПЛА .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Высота фотографирования = 350м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EE749B-4015-45EB-94A8-EC17EEE24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6960" y="1717739"/>
            <a:ext cx="5465688" cy="495224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52302E8-72AE-187A-8CA0-89D5800D2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0E15-CE1A-4C9C-9AC9-55A22FF4E5B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4277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2861</TotalTime>
  <Words>1977</Words>
  <Application>Microsoft Office PowerPoint</Application>
  <PresentationFormat>Широкоэкранный</PresentationFormat>
  <Paragraphs>645</Paragraphs>
  <Slides>55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55</vt:i4>
      </vt:variant>
    </vt:vector>
  </HeadingPairs>
  <TitlesOfParts>
    <vt:vector size="68" baseType="lpstr">
      <vt:lpstr>Arial</vt:lpstr>
      <vt:lpstr>Calibri</vt:lpstr>
      <vt:lpstr>Calibri Light</vt:lpstr>
      <vt:lpstr>Cambria Math</vt:lpstr>
      <vt:lpstr>Circe</vt:lpstr>
      <vt:lpstr>Circe </vt:lpstr>
      <vt:lpstr>Circe Bold</vt:lpstr>
      <vt:lpstr>Circe Extra</vt:lpstr>
      <vt:lpstr>Circe ExtraBold</vt:lpstr>
      <vt:lpstr>Circe Light</vt:lpstr>
      <vt:lpstr>Times New Roman</vt:lpstr>
      <vt:lpstr>Тема Office</vt:lpstr>
      <vt:lpstr>1_Оформление по умолчанию</vt:lpstr>
      <vt:lpstr>ФОТОГРАММЕТРИЯ  В ЦИФРОВОЙ ЭКОНОМИКЕ – ПРОБЛЕМЫ, РЕШЕНИЯ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Здание 14-этажное. Высота здания 45 м. Изображение на ОФП взято с одного снимка. Расстояние L от центра снимка до центра здания 1.8 мм.  Величины смещения углов крыши здания разнонаправлены и имеют разную величину.</vt:lpstr>
      <vt:lpstr>Презентация PowerPoint</vt:lpstr>
      <vt:lpstr>Презентация PowerPoint</vt:lpstr>
      <vt:lpstr>                                                                                        МУНИЦИПАЛЬНЫЙ КОНТРАКТ                    на проведение работ по созданию цифрового ортофотоплана городского округа  с инвентаризацией земельных участков по результатам аэрофотосъемки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Программа развития городов ООН. </vt:lpstr>
      <vt:lpstr>                                             ПРОБЛЕМЫ                 Создание и использование геопространственных данных </vt:lpstr>
      <vt:lpstr>ЧТО ДЕЛАТЬ ?</vt:lpstr>
      <vt:lpstr>Презентация PowerPoint</vt:lpstr>
      <vt:lpstr>Презентация PowerPoint</vt:lpstr>
      <vt:lpstr>Приложения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 Здание 14-этажное. Высота здания 45 м. Изображение на ОФП взято с одного снимка. Расстояние L от центра снимка до центра здания 1.8 мм.  Величины смещения углов крыши здания разнонаправлены и имеют разную величину.</vt:lpstr>
      <vt:lpstr>Презентация PowerPoint</vt:lpstr>
      <vt:lpstr>Презентация PowerPoint</vt:lpstr>
      <vt:lpstr>Презентация PowerPoint</vt:lpstr>
      <vt:lpstr> Ортофотоплан обыкновенный визуализатор</vt:lpstr>
      <vt:lpstr>Презентация PowerPoint</vt:lpstr>
      <vt:lpstr>Презентация PowerPoint</vt:lpstr>
      <vt:lpstr>                     Гост 59562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Программа развития городов ООН. 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Облачная 3D-mesh модель (г. Гвардейск)</vt:lpstr>
      <vt:lpstr>Мосты (г. Гусев)</vt:lpstr>
      <vt:lpstr>Плотины и шлюзы (г. Краснознаменск)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Струнина Елена</dc:creator>
  <cp:lastModifiedBy>Пользователь</cp:lastModifiedBy>
  <cp:revision>147</cp:revision>
  <dcterms:created xsi:type="dcterms:W3CDTF">2022-08-17T07:36:26Z</dcterms:created>
  <dcterms:modified xsi:type="dcterms:W3CDTF">2022-09-11T06:27:18Z</dcterms:modified>
</cp:coreProperties>
</file>