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8" r:id="rId3"/>
    <p:sldId id="259" r:id="rId4"/>
    <p:sldId id="260" r:id="rId5"/>
    <p:sldId id="261" r:id="rId6"/>
    <p:sldId id="263" r:id="rId7"/>
    <p:sldId id="265" r:id="rId8"/>
    <p:sldId id="268" r:id="rId9"/>
    <p:sldId id="269" r:id="rId10"/>
    <p:sldId id="266" r:id="rId11"/>
    <p:sldId id="267" r:id="rId12"/>
    <p:sldId id="25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62AC"/>
    <a:srgbClr val="3A0078"/>
    <a:srgbClr val="76BE31"/>
    <a:srgbClr val="7D2571"/>
    <a:srgbClr val="D674C8"/>
    <a:srgbClr val="000000"/>
    <a:srgbClr val="7E2470"/>
    <a:srgbClr val="0054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4" autoAdjust="0"/>
    <p:restoredTop sz="94660"/>
  </p:normalViewPr>
  <p:slideViewPr>
    <p:cSldViewPr snapToGrid="0">
      <p:cViewPr varScale="1">
        <p:scale>
          <a:sx n="99" d="100"/>
          <a:sy n="99" d="100"/>
        </p:scale>
        <p:origin x="72" y="3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CD4DCC-D1AC-442D-9D60-FF99A6378450}" type="datetimeFigureOut">
              <a:rPr lang="ru-RU" smtClean="0"/>
              <a:t>02.09.2022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9BA5EA-3844-4110-9D1D-C064B89F3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8260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06449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891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11618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7210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7113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64824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39106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54387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05150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9664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BFE-C8DB-4CCF-A2BC-A974D35494CF}" type="datetimeFigureOut">
              <a:rPr lang="ru-RU" smtClean="0"/>
              <a:t>02.09.2022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1738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BFE-C8DB-4CCF-A2BC-A974D35494CF}" type="datetimeFigureOut">
              <a:rPr lang="ru-RU" smtClean="0"/>
              <a:t>02.09.2022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963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BFE-C8DB-4CCF-A2BC-A974D35494CF}" type="datetimeFigureOut">
              <a:rPr lang="ru-RU" smtClean="0"/>
              <a:t>02.09.2022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3486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BFE-C8DB-4CCF-A2BC-A974D35494CF}" type="datetimeFigureOut">
              <a:rPr lang="ru-RU" smtClean="0"/>
              <a:t>02.09.2022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015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BFE-C8DB-4CCF-A2BC-A974D35494CF}" type="datetimeFigureOut">
              <a:rPr lang="ru-RU" smtClean="0"/>
              <a:t>02.09.2022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5643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BFE-C8DB-4CCF-A2BC-A974D35494CF}" type="datetimeFigureOut">
              <a:rPr lang="ru-RU" smtClean="0"/>
              <a:t>02.09.2022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9742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BFE-C8DB-4CCF-A2BC-A974D35494CF}" type="datetimeFigureOut">
              <a:rPr lang="ru-RU" smtClean="0"/>
              <a:t>02.09.2022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3808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BFE-C8DB-4CCF-A2BC-A974D35494CF}" type="datetimeFigureOut">
              <a:rPr lang="ru-RU" smtClean="0"/>
              <a:t>02.09.2022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076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BFE-C8DB-4CCF-A2BC-A974D35494CF}" type="datetimeFigureOut">
              <a:rPr lang="ru-RU" smtClean="0"/>
              <a:t>02.09.2022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6246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BFE-C8DB-4CCF-A2BC-A974D35494CF}" type="datetimeFigureOut">
              <a:rPr lang="ru-RU" smtClean="0"/>
              <a:t>02.09.2022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9303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BFE-C8DB-4CCF-A2BC-A974D35494CF}" type="datetimeFigureOut">
              <a:rPr lang="ru-RU" smtClean="0"/>
              <a:t>02.09.2022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2568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E9ABFE-C8DB-4CCF-A2BC-A974D35494CF}" type="datetimeFigureOut">
              <a:rPr lang="ru-RU" smtClean="0"/>
              <a:t>02.09.2022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3040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6.jf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tiff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tiff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tiff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5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tiff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"/><Relationship Id="rId13" Type="http://schemas.openxmlformats.org/officeDocument/2006/relationships/image" Target="../media/image24.jpg"/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12" Type="http://schemas.openxmlformats.org/officeDocument/2006/relationships/image" Target="../media/image23.jp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jpeg"/><Relationship Id="rId5" Type="http://schemas.openxmlformats.org/officeDocument/2006/relationships/image" Target="../media/image16.jpg"/><Relationship Id="rId15" Type="http://schemas.openxmlformats.org/officeDocument/2006/relationships/image" Target="../media/image26.jpeg"/><Relationship Id="rId10" Type="http://schemas.openxmlformats.org/officeDocument/2006/relationships/image" Target="../media/image21.tiff"/><Relationship Id="rId4" Type="http://schemas.openxmlformats.org/officeDocument/2006/relationships/image" Target="../media/image5.png"/><Relationship Id="rId9" Type="http://schemas.openxmlformats.org/officeDocument/2006/relationships/image" Target="../media/image20.tiff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3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5777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194495" y="2940213"/>
            <a:ext cx="7926104" cy="977573"/>
          </a:xfrm>
        </p:spPr>
        <p:txBody>
          <a:bodyPr anchor="t">
            <a:noAutofit/>
          </a:bodyPr>
          <a:lstStyle/>
          <a:p>
            <a:pPr algn="l"/>
            <a:r>
              <a:rPr lang="ru-RU" sz="36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Современные тематические карты: от разработки до реализации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973" y="596359"/>
            <a:ext cx="2918566" cy="5534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547" y="5155003"/>
            <a:ext cx="3470350" cy="17029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A98FF5-91C9-DB3F-22CF-4332F3EBFC45}"/>
              </a:ext>
            </a:extLst>
          </p:cNvPr>
          <p:cNvSpPr txBox="1"/>
          <p:nvPr/>
        </p:nvSpPr>
        <p:spPr>
          <a:xfrm>
            <a:off x="3387538" y="5155003"/>
            <a:ext cx="4833009" cy="1308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Докладчик:</a:t>
            </a:r>
            <a:endParaRPr lang="ru-RU" sz="1400" b="1" dirty="0">
              <a:solidFill>
                <a:schemeClr val="bg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ru-RU" sz="1400" b="1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Игонин Александр Иванович</a:t>
            </a:r>
          </a:p>
          <a:p>
            <a:pPr>
              <a:spcAft>
                <a:spcPts val="600"/>
              </a:spcAft>
            </a:pPr>
            <a:r>
              <a:rPr lang="ru-RU" sz="1200" i="1" dirty="0" err="1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к.г.н</a:t>
            </a:r>
            <a:r>
              <a:rPr lang="ru-RU" sz="1200" i="1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., начальник центра разработки и реализации картографической продукции</a:t>
            </a:r>
          </a:p>
          <a:p>
            <a:pPr>
              <a:spcAft>
                <a:spcPts val="600"/>
              </a:spcAft>
            </a:pPr>
            <a:r>
              <a:rPr lang="ru-RU" sz="1200" i="1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Генеральный директор АО «Омская картографическая фабрика»</a:t>
            </a:r>
            <a:endParaRPr lang="ru-RU" sz="1200" i="1" dirty="0"/>
          </a:p>
        </p:txBody>
      </p:sp>
    </p:spTree>
    <p:extLst>
      <p:ext uri="{BB962C8B-B14F-4D97-AF65-F5344CB8AC3E}">
        <p14:creationId xmlns:p14="http://schemas.microsoft.com/office/powerpoint/2010/main" val="2574741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100" y="391849"/>
            <a:ext cx="8580753" cy="409675"/>
          </a:xfrm>
        </p:spPr>
        <p:txBody>
          <a:bodyPr anchor="ctr">
            <a:normAutofit/>
          </a:bodyPr>
          <a:lstStyle/>
          <a:p>
            <a:pPr algn="r"/>
            <a:r>
              <a:rPr lang="ru-RU" sz="18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Реализация картографической продукции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10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3EFA4D-200B-CB94-E26B-0AD46EBC6544}"/>
              </a:ext>
            </a:extLst>
          </p:cNvPr>
          <p:cNvSpPr txBox="1"/>
          <p:nvPr/>
        </p:nvSpPr>
        <p:spPr>
          <a:xfrm>
            <a:off x="410693" y="6833519"/>
            <a:ext cx="52084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«Транспортная система Российской Федерации», масштаб 1:4 000 000</a:t>
            </a:r>
            <a:endParaRPr lang="ru-RU" sz="1200" i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6DA20B7-ABFA-F4E9-27F5-46F0D5F345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0"/>
          <a:stretch/>
        </p:blipFill>
        <p:spPr>
          <a:xfrm>
            <a:off x="340543" y="913309"/>
            <a:ext cx="7877311" cy="555284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632A5C4-F138-7690-EDBD-183C95B2BB6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" t="11700" r="4491" b="9968"/>
          <a:stretch/>
        </p:blipFill>
        <p:spPr>
          <a:xfrm>
            <a:off x="8100810" y="3615926"/>
            <a:ext cx="3969270" cy="189012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261CBE1-DC92-8A99-8E67-7AFFEC0E86D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" t="16174" r="18243" b="17886"/>
          <a:stretch/>
        </p:blipFill>
        <p:spPr>
          <a:xfrm>
            <a:off x="8100810" y="1501617"/>
            <a:ext cx="4083591" cy="189012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448D34A-4871-5FC2-1B5A-D4B6D9220E89}"/>
              </a:ext>
            </a:extLst>
          </p:cNvPr>
          <p:cNvSpPr txBox="1"/>
          <p:nvPr/>
        </p:nvSpPr>
        <p:spPr>
          <a:xfrm>
            <a:off x="9748907" y="4044422"/>
            <a:ext cx="7873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7D2571">
                    <a:alpha val="40000"/>
                  </a:srgbClr>
                </a:solidFill>
              </a:rPr>
              <a:t>WB</a:t>
            </a:r>
            <a:endParaRPr lang="ru-RU" sz="3200" b="1" dirty="0">
              <a:solidFill>
                <a:srgbClr val="7D2571">
                  <a:alpha val="40000"/>
                </a:srgb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7F6A30-72F7-6C90-1E90-93BDAF582AC3}"/>
              </a:ext>
            </a:extLst>
          </p:cNvPr>
          <p:cNvSpPr txBox="1"/>
          <p:nvPr/>
        </p:nvSpPr>
        <p:spPr>
          <a:xfrm>
            <a:off x="9488871" y="2071055"/>
            <a:ext cx="11931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3262AC">
                    <a:alpha val="40000"/>
                  </a:srgbClr>
                </a:solidFill>
              </a:rPr>
              <a:t>OZON</a:t>
            </a:r>
            <a:endParaRPr lang="ru-RU" sz="3200" b="1" dirty="0">
              <a:solidFill>
                <a:srgbClr val="3262AC">
                  <a:alpha val="40000"/>
                </a:srgbClr>
              </a:solidFill>
            </a:endParaRPr>
          </a:p>
        </p:txBody>
      </p:sp>
      <p:sp>
        <p:nvSpPr>
          <p:cNvPr id="17" name="Полилиния: фигура 16">
            <a:extLst>
              <a:ext uri="{FF2B5EF4-FFF2-40B4-BE49-F238E27FC236}">
                <a16:creationId xmlns:a16="http://schemas.microsoft.com/office/drawing/2014/main" id="{5650F5BB-79A4-535E-3E56-C2B0E4AC3CB7}"/>
              </a:ext>
            </a:extLst>
          </p:cNvPr>
          <p:cNvSpPr/>
          <p:nvPr/>
        </p:nvSpPr>
        <p:spPr>
          <a:xfrm>
            <a:off x="8260556" y="3038475"/>
            <a:ext cx="1626394" cy="85725"/>
          </a:xfrm>
          <a:custGeom>
            <a:avLst/>
            <a:gdLst>
              <a:gd name="connsiteX0" fmla="*/ 0 w 1626394"/>
              <a:gd name="connsiteY0" fmla="*/ 52388 h 85725"/>
              <a:gd name="connsiteX1" fmla="*/ 45244 w 1626394"/>
              <a:gd name="connsiteY1" fmla="*/ 76200 h 85725"/>
              <a:gd name="connsiteX2" fmla="*/ 90488 w 1626394"/>
              <a:gd name="connsiteY2" fmla="*/ 76200 h 85725"/>
              <a:gd name="connsiteX3" fmla="*/ 128588 w 1626394"/>
              <a:gd name="connsiteY3" fmla="*/ 85725 h 85725"/>
              <a:gd name="connsiteX4" fmla="*/ 169069 w 1626394"/>
              <a:gd name="connsiteY4" fmla="*/ 85725 h 85725"/>
              <a:gd name="connsiteX5" fmla="*/ 209550 w 1626394"/>
              <a:gd name="connsiteY5" fmla="*/ 76200 h 85725"/>
              <a:gd name="connsiteX6" fmla="*/ 254794 w 1626394"/>
              <a:gd name="connsiteY6" fmla="*/ 71438 h 85725"/>
              <a:gd name="connsiteX7" fmla="*/ 295275 w 1626394"/>
              <a:gd name="connsiteY7" fmla="*/ 0 h 85725"/>
              <a:gd name="connsiteX8" fmla="*/ 342900 w 1626394"/>
              <a:gd name="connsiteY8" fmla="*/ 80963 h 85725"/>
              <a:gd name="connsiteX9" fmla="*/ 376238 w 1626394"/>
              <a:gd name="connsiteY9" fmla="*/ 85725 h 85725"/>
              <a:gd name="connsiteX10" fmla="*/ 421482 w 1626394"/>
              <a:gd name="connsiteY10" fmla="*/ 85725 h 85725"/>
              <a:gd name="connsiteX11" fmla="*/ 461963 w 1626394"/>
              <a:gd name="connsiteY11" fmla="*/ 16669 h 85725"/>
              <a:gd name="connsiteX12" fmla="*/ 504825 w 1626394"/>
              <a:gd name="connsiteY12" fmla="*/ 59531 h 85725"/>
              <a:gd name="connsiteX13" fmla="*/ 581025 w 1626394"/>
              <a:gd name="connsiteY13" fmla="*/ 57150 h 85725"/>
              <a:gd name="connsiteX14" fmla="*/ 631032 w 1626394"/>
              <a:gd name="connsiteY14" fmla="*/ 80963 h 85725"/>
              <a:gd name="connsiteX15" fmla="*/ 714375 w 1626394"/>
              <a:gd name="connsiteY15" fmla="*/ 61913 h 85725"/>
              <a:gd name="connsiteX16" fmla="*/ 795338 w 1626394"/>
              <a:gd name="connsiteY16" fmla="*/ 71438 h 85725"/>
              <a:gd name="connsiteX17" fmla="*/ 838200 w 1626394"/>
              <a:gd name="connsiteY17" fmla="*/ 59531 h 85725"/>
              <a:gd name="connsiteX18" fmla="*/ 878682 w 1626394"/>
              <a:gd name="connsiteY18" fmla="*/ 23813 h 85725"/>
              <a:gd name="connsiteX19" fmla="*/ 921544 w 1626394"/>
              <a:gd name="connsiteY19" fmla="*/ 71438 h 85725"/>
              <a:gd name="connsiteX20" fmla="*/ 962025 w 1626394"/>
              <a:gd name="connsiteY20" fmla="*/ 83344 h 85725"/>
              <a:gd name="connsiteX21" fmla="*/ 1047750 w 1626394"/>
              <a:gd name="connsiteY21" fmla="*/ 69056 h 85725"/>
              <a:gd name="connsiteX22" fmla="*/ 1090613 w 1626394"/>
              <a:gd name="connsiteY22" fmla="*/ 69056 h 85725"/>
              <a:gd name="connsiteX23" fmla="*/ 1123950 w 1626394"/>
              <a:gd name="connsiteY23" fmla="*/ 47625 h 85725"/>
              <a:gd name="connsiteX24" fmla="*/ 1166813 w 1626394"/>
              <a:gd name="connsiteY24" fmla="*/ 54769 h 85725"/>
              <a:gd name="connsiteX25" fmla="*/ 1214438 w 1626394"/>
              <a:gd name="connsiteY25" fmla="*/ 80963 h 85725"/>
              <a:gd name="connsiteX26" fmla="*/ 1254919 w 1626394"/>
              <a:gd name="connsiteY26" fmla="*/ 76200 h 85725"/>
              <a:gd name="connsiteX27" fmla="*/ 1295400 w 1626394"/>
              <a:gd name="connsiteY27" fmla="*/ 85725 h 85725"/>
              <a:gd name="connsiteX28" fmla="*/ 1328738 w 1626394"/>
              <a:gd name="connsiteY28" fmla="*/ 73819 h 85725"/>
              <a:gd name="connsiteX29" fmla="*/ 1378744 w 1626394"/>
              <a:gd name="connsiteY29" fmla="*/ 80963 h 85725"/>
              <a:gd name="connsiteX30" fmla="*/ 1435894 w 1626394"/>
              <a:gd name="connsiteY30" fmla="*/ 78581 h 85725"/>
              <a:gd name="connsiteX31" fmla="*/ 1459707 w 1626394"/>
              <a:gd name="connsiteY31" fmla="*/ 71438 h 85725"/>
              <a:gd name="connsiteX32" fmla="*/ 1497807 w 1626394"/>
              <a:gd name="connsiteY32" fmla="*/ 76200 h 85725"/>
              <a:gd name="connsiteX33" fmla="*/ 1547813 w 1626394"/>
              <a:gd name="connsiteY33" fmla="*/ 83344 h 85725"/>
              <a:gd name="connsiteX34" fmla="*/ 1585913 w 1626394"/>
              <a:gd name="connsiteY34" fmla="*/ 69056 h 85725"/>
              <a:gd name="connsiteX35" fmla="*/ 1626394 w 1626394"/>
              <a:gd name="connsiteY35" fmla="*/ 83344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626394" h="85725">
                <a:moveTo>
                  <a:pt x="0" y="52388"/>
                </a:moveTo>
                <a:lnTo>
                  <a:pt x="45244" y="76200"/>
                </a:lnTo>
                <a:lnTo>
                  <a:pt x="90488" y="76200"/>
                </a:lnTo>
                <a:lnTo>
                  <a:pt x="128588" y="85725"/>
                </a:lnTo>
                <a:lnTo>
                  <a:pt x="169069" y="85725"/>
                </a:lnTo>
                <a:lnTo>
                  <a:pt x="209550" y="76200"/>
                </a:lnTo>
                <a:lnTo>
                  <a:pt x="254794" y="71438"/>
                </a:lnTo>
                <a:lnTo>
                  <a:pt x="295275" y="0"/>
                </a:lnTo>
                <a:lnTo>
                  <a:pt x="342900" y="80963"/>
                </a:lnTo>
                <a:lnTo>
                  <a:pt x="376238" y="85725"/>
                </a:lnTo>
                <a:lnTo>
                  <a:pt x="421482" y="85725"/>
                </a:lnTo>
                <a:lnTo>
                  <a:pt x="461963" y="16669"/>
                </a:lnTo>
                <a:lnTo>
                  <a:pt x="504825" y="59531"/>
                </a:lnTo>
                <a:lnTo>
                  <a:pt x="581025" y="57150"/>
                </a:lnTo>
                <a:lnTo>
                  <a:pt x="631032" y="80963"/>
                </a:lnTo>
                <a:lnTo>
                  <a:pt x="714375" y="61913"/>
                </a:lnTo>
                <a:lnTo>
                  <a:pt x="795338" y="71438"/>
                </a:lnTo>
                <a:lnTo>
                  <a:pt x="838200" y="59531"/>
                </a:lnTo>
                <a:lnTo>
                  <a:pt x="878682" y="23813"/>
                </a:lnTo>
                <a:lnTo>
                  <a:pt x="921544" y="71438"/>
                </a:lnTo>
                <a:lnTo>
                  <a:pt x="962025" y="83344"/>
                </a:lnTo>
                <a:lnTo>
                  <a:pt x="1047750" y="69056"/>
                </a:lnTo>
                <a:lnTo>
                  <a:pt x="1090613" y="69056"/>
                </a:lnTo>
                <a:lnTo>
                  <a:pt x="1123950" y="47625"/>
                </a:lnTo>
                <a:lnTo>
                  <a:pt x="1166813" y="54769"/>
                </a:lnTo>
                <a:lnTo>
                  <a:pt x="1214438" y="80963"/>
                </a:lnTo>
                <a:lnTo>
                  <a:pt x="1254919" y="76200"/>
                </a:lnTo>
                <a:lnTo>
                  <a:pt x="1295400" y="85725"/>
                </a:lnTo>
                <a:lnTo>
                  <a:pt x="1328738" y="73819"/>
                </a:lnTo>
                <a:lnTo>
                  <a:pt x="1378744" y="80963"/>
                </a:lnTo>
                <a:lnTo>
                  <a:pt x="1435894" y="78581"/>
                </a:lnTo>
                <a:lnTo>
                  <a:pt x="1459707" y="71438"/>
                </a:lnTo>
                <a:lnTo>
                  <a:pt x="1497807" y="76200"/>
                </a:lnTo>
                <a:lnTo>
                  <a:pt x="1547813" y="83344"/>
                </a:lnTo>
                <a:lnTo>
                  <a:pt x="1585913" y="69056"/>
                </a:lnTo>
                <a:lnTo>
                  <a:pt x="1626394" y="83344"/>
                </a:lnTo>
              </a:path>
            </a:pathLst>
          </a:custGeom>
          <a:noFill/>
          <a:ln>
            <a:solidFill>
              <a:srgbClr val="326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олилиния: фигура 17">
            <a:extLst>
              <a:ext uri="{FF2B5EF4-FFF2-40B4-BE49-F238E27FC236}">
                <a16:creationId xmlns:a16="http://schemas.microsoft.com/office/drawing/2014/main" id="{FF5F9CFB-46D8-48C6-01C3-1F38B44F4AF8}"/>
              </a:ext>
            </a:extLst>
          </p:cNvPr>
          <p:cNvSpPr/>
          <p:nvPr/>
        </p:nvSpPr>
        <p:spPr>
          <a:xfrm>
            <a:off x="9889331" y="2562225"/>
            <a:ext cx="1871663" cy="564356"/>
          </a:xfrm>
          <a:custGeom>
            <a:avLst/>
            <a:gdLst>
              <a:gd name="connsiteX0" fmla="*/ 0 w 1871663"/>
              <a:gd name="connsiteY0" fmla="*/ 564356 h 564356"/>
              <a:gd name="connsiteX1" fmla="*/ 83344 w 1871663"/>
              <a:gd name="connsiteY1" fmla="*/ 554831 h 564356"/>
              <a:gd name="connsiteX2" fmla="*/ 119063 w 1871663"/>
              <a:gd name="connsiteY2" fmla="*/ 523875 h 564356"/>
              <a:gd name="connsiteX3" fmla="*/ 169069 w 1871663"/>
              <a:gd name="connsiteY3" fmla="*/ 554831 h 564356"/>
              <a:gd name="connsiteX4" fmla="*/ 257175 w 1871663"/>
              <a:gd name="connsiteY4" fmla="*/ 540544 h 564356"/>
              <a:gd name="connsiteX5" fmla="*/ 285750 w 1871663"/>
              <a:gd name="connsiteY5" fmla="*/ 528638 h 564356"/>
              <a:gd name="connsiteX6" fmla="*/ 328613 w 1871663"/>
              <a:gd name="connsiteY6" fmla="*/ 557213 h 564356"/>
              <a:gd name="connsiteX7" fmla="*/ 416719 w 1871663"/>
              <a:gd name="connsiteY7" fmla="*/ 561975 h 564356"/>
              <a:gd name="connsiteX8" fmla="*/ 454819 w 1871663"/>
              <a:gd name="connsiteY8" fmla="*/ 545306 h 564356"/>
              <a:gd name="connsiteX9" fmla="*/ 531019 w 1871663"/>
              <a:gd name="connsiteY9" fmla="*/ 540544 h 564356"/>
              <a:gd name="connsiteX10" fmla="*/ 585788 w 1871663"/>
              <a:gd name="connsiteY10" fmla="*/ 557213 h 564356"/>
              <a:gd name="connsiteX11" fmla="*/ 621507 w 1871663"/>
              <a:gd name="connsiteY11" fmla="*/ 516731 h 564356"/>
              <a:gd name="connsiteX12" fmla="*/ 666750 w 1871663"/>
              <a:gd name="connsiteY12" fmla="*/ 557213 h 564356"/>
              <a:gd name="connsiteX13" fmla="*/ 704850 w 1871663"/>
              <a:gd name="connsiteY13" fmla="*/ 552450 h 564356"/>
              <a:gd name="connsiteX14" fmla="*/ 750094 w 1871663"/>
              <a:gd name="connsiteY14" fmla="*/ 559594 h 564356"/>
              <a:gd name="connsiteX15" fmla="*/ 797719 w 1871663"/>
              <a:gd name="connsiteY15" fmla="*/ 552450 h 564356"/>
              <a:gd name="connsiteX16" fmla="*/ 833438 w 1871663"/>
              <a:gd name="connsiteY16" fmla="*/ 540544 h 564356"/>
              <a:gd name="connsiteX17" fmla="*/ 871538 w 1871663"/>
              <a:gd name="connsiteY17" fmla="*/ 533400 h 564356"/>
              <a:gd name="connsiteX18" fmla="*/ 912019 w 1871663"/>
              <a:gd name="connsiteY18" fmla="*/ 321469 h 564356"/>
              <a:gd name="connsiteX19" fmla="*/ 957263 w 1871663"/>
              <a:gd name="connsiteY19" fmla="*/ 500063 h 564356"/>
              <a:gd name="connsiteX20" fmla="*/ 992982 w 1871663"/>
              <a:gd name="connsiteY20" fmla="*/ 478631 h 564356"/>
              <a:gd name="connsiteX21" fmla="*/ 1040607 w 1871663"/>
              <a:gd name="connsiteY21" fmla="*/ 514350 h 564356"/>
              <a:gd name="connsiteX22" fmla="*/ 1076325 w 1871663"/>
              <a:gd name="connsiteY22" fmla="*/ 504825 h 564356"/>
              <a:gd name="connsiteX23" fmla="*/ 1162050 w 1871663"/>
              <a:gd name="connsiteY23" fmla="*/ 452438 h 564356"/>
              <a:gd name="connsiteX24" fmla="*/ 1200150 w 1871663"/>
              <a:gd name="connsiteY24" fmla="*/ 402431 h 564356"/>
              <a:gd name="connsiteX25" fmla="*/ 1245394 w 1871663"/>
              <a:gd name="connsiteY25" fmla="*/ 400050 h 564356"/>
              <a:gd name="connsiteX26" fmla="*/ 1285875 w 1871663"/>
              <a:gd name="connsiteY26" fmla="*/ 488156 h 564356"/>
              <a:gd name="connsiteX27" fmla="*/ 1369219 w 1871663"/>
              <a:gd name="connsiteY27" fmla="*/ 469106 h 564356"/>
              <a:gd name="connsiteX28" fmla="*/ 1409700 w 1871663"/>
              <a:gd name="connsiteY28" fmla="*/ 321469 h 564356"/>
              <a:gd name="connsiteX29" fmla="*/ 1454944 w 1871663"/>
              <a:gd name="connsiteY29" fmla="*/ 354806 h 564356"/>
              <a:gd name="connsiteX30" fmla="*/ 1495425 w 1871663"/>
              <a:gd name="connsiteY30" fmla="*/ 361950 h 564356"/>
              <a:gd name="connsiteX31" fmla="*/ 1540669 w 1871663"/>
              <a:gd name="connsiteY31" fmla="*/ 316706 h 564356"/>
              <a:gd name="connsiteX32" fmla="*/ 1578769 w 1871663"/>
              <a:gd name="connsiteY32" fmla="*/ 309563 h 564356"/>
              <a:gd name="connsiteX33" fmla="*/ 1619250 w 1871663"/>
              <a:gd name="connsiteY33" fmla="*/ 459581 h 564356"/>
              <a:gd name="connsiteX34" fmla="*/ 1664494 w 1871663"/>
              <a:gd name="connsiteY34" fmla="*/ 400050 h 564356"/>
              <a:gd name="connsiteX35" fmla="*/ 1702594 w 1871663"/>
              <a:gd name="connsiteY35" fmla="*/ 180975 h 564356"/>
              <a:gd name="connsiteX36" fmla="*/ 1745457 w 1871663"/>
              <a:gd name="connsiteY36" fmla="*/ 261938 h 564356"/>
              <a:gd name="connsiteX37" fmla="*/ 1788319 w 1871663"/>
              <a:gd name="connsiteY37" fmla="*/ 126206 h 564356"/>
              <a:gd name="connsiteX38" fmla="*/ 1826419 w 1871663"/>
              <a:gd name="connsiteY38" fmla="*/ 183356 h 564356"/>
              <a:gd name="connsiteX39" fmla="*/ 1871663 w 1871663"/>
              <a:gd name="connsiteY39" fmla="*/ 0 h 564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871663" h="564356">
                <a:moveTo>
                  <a:pt x="0" y="564356"/>
                </a:moveTo>
                <a:lnTo>
                  <a:pt x="83344" y="554831"/>
                </a:lnTo>
                <a:lnTo>
                  <a:pt x="119063" y="523875"/>
                </a:lnTo>
                <a:lnTo>
                  <a:pt x="169069" y="554831"/>
                </a:lnTo>
                <a:lnTo>
                  <a:pt x="257175" y="540544"/>
                </a:lnTo>
                <a:lnTo>
                  <a:pt x="285750" y="528638"/>
                </a:lnTo>
                <a:lnTo>
                  <a:pt x="328613" y="557213"/>
                </a:lnTo>
                <a:lnTo>
                  <a:pt x="416719" y="561975"/>
                </a:lnTo>
                <a:lnTo>
                  <a:pt x="454819" y="545306"/>
                </a:lnTo>
                <a:lnTo>
                  <a:pt x="531019" y="540544"/>
                </a:lnTo>
                <a:lnTo>
                  <a:pt x="585788" y="557213"/>
                </a:lnTo>
                <a:lnTo>
                  <a:pt x="621507" y="516731"/>
                </a:lnTo>
                <a:lnTo>
                  <a:pt x="666750" y="557213"/>
                </a:lnTo>
                <a:lnTo>
                  <a:pt x="704850" y="552450"/>
                </a:lnTo>
                <a:lnTo>
                  <a:pt x="750094" y="559594"/>
                </a:lnTo>
                <a:lnTo>
                  <a:pt x="797719" y="552450"/>
                </a:lnTo>
                <a:lnTo>
                  <a:pt x="833438" y="540544"/>
                </a:lnTo>
                <a:lnTo>
                  <a:pt x="871538" y="533400"/>
                </a:lnTo>
                <a:lnTo>
                  <a:pt x="912019" y="321469"/>
                </a:lnTo>
                <a:lnTo>
                  <a:pt x="957263" y="500063"/>
                </a:lnTo>
                <a:lnTo>
                  <a:pt x="992982" y="478631"/>
                </a:lnTo>
                <a:lnTo>
                  <a:pt x="1040607" y="514350"/>
                </a:lnTo>
                <a:lnTo>
                  <a:pt x="1076325" y="504825"/>
                </a:lnTo>
                <a:lnTo>
                  <a:pt x="1162050" y="452438"/>
                </a:lnTo>
                <a:lnTo>
                  <a:pt x="1200150" y="402431"/>
                </a:lnTo>
                <a:lnTo>
                  <a:pt x="1245394" y="400050"/>
                </a:lnTo>
                <a:lnTo>
                  <a:pt x="1285875" y="488156"/>
                </a:lnTo>
                <a:lnTo>
                  <a:pt x="1369219" y="469106"/>
                </a:lnTo>
                <a:lnTo>
                  <a:pt x="1409700" y="321469"/>
                </a:lnTo>
                <a:lnTo>
                  <a:pt x="1454944" y="354806"/>
                </a:lnTo>
                <a:lnTo>
                  <a:pt x="1495425" y="361950"/>
                </a:lnTo>
                <a:lnTo>
                  <a:pt x="1540669" y="316706"/>
                </a:lnTo>
                <a:lnTo>
                  <a:pt x="1578769" y="309563"/>
                </a:lnTo>
                <a:lnTo>
                  <a:pt x="1619250" y="459581"/>
                </a:lnTo>
                <a:lnTo>
                  <a:pt x="1664494" y="400050"/>
                </a:lnTo>
                <a:lnTo>
                  <a:pt x="1702594" y="180975"/>
                </a:lnTo>
                <a:lnTo>
                  <a:pt x="1745457" y="261938"/>
                </a:lnTo>
                <a:lnTo>
                  <a:pt x="1788319" y="126206"/>
                </a:lnTo>
                <a:lnTo>
                  <a:pt x="1826419" y="183356"/>
                </a:lnTo>
                <a:lnTo>
                  <a:pt x="1871663" y="0"/>
                </a:lnTo>
              </a:path>
            </a:pathLst>
          </a:custGeom>
          <a:noFill/>
          <a:ln>
            <a:solidFill>
              <a:srgbClr val="326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олилиния: фигура 18">
            <a:extLst>
              <a:ext uri="{FF2B5EF4-FFF2-40B4-BE49-F238E27FC236}">
                <a16:creationId xmlns:a16="http://schemas.microsoft.com/office/drawing/2014/main" id="{18D71F75-F6BA-5AC6-5930-2F07FDCF2486}"/>
              </a:ext>
            </a:extLst>
          </p:cNvPr>
          <p:cNvSpPr/>
          <p:nvPr/>
        </p:nvSpPr>
        <p:spPr>
          <a:xfrm>
            <a:off x="11760994" y="2362200"/>
            <a:ext cx="285750" cy="523875"/>
          </a:xfrm>
          <a:custGeom>
            <a:avLst/>
            <a:gdLst>
              <a:gd name="connsiteX0" fmla="*/ 0 w 285750"/>
              <a:gd name="connsiteY0" fmla="*/ 204788 h 523875"/>
              <a:gd name="connsiteX1" fmla="*/ 40481 w 285750"/>
              <a:gd name="connsiteY1" fmla="*/ 523875 h 523875"/>
              <a:gd name="connsiteX2" fmla="*/ 80962 w 285750"/>
              <a:gd name="connsiteY2" fmla="*/ 490538 h 523875"/>
              <a:gd name="connsiteX3" fmla="*/ 123825 w 285750"/>
              <a:gd name="connsiteY3" fmla="*/ 80963 h 523875"/>
              <a:gd name="connsiteX4" fmla="*/ 164306 w 285750"/>
              <a:gd name="connsiteY4" fmla="*/ 0 h 523875"/>
              <a:gd name="connsiteX5" fmla="*/ 207169 w 285750"/>
              <a:gd name="connsiteY5" fmla="*/ 66675 h 523875"/>
              <a:gd name="connsiteX6" fmla="*/ 247650 w 285750"/>
              <a:gd name="connsiteY6" fmla="*/ 142875 h 523875"/>
              <a:gd name="connsiteX7" fmla="*/ 285750 w 285750"/>
              <a:gd name="connsiteY7" fmla="*/ 190500 h 52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5750" h="523875">
                <a:moveTo>
                  <a:pt x="0" y="204788"/>
                </a:moveTo>
                <a:lnTo>
                  <a:pt x="40481" y="523875"/>
                </a:lnTo>
                <a:lnTo>
                  <a:pt x="80962" y="490538"/>
                </a:lnTo>
                <a:lnTo>
                  <a:pt x="123825" y="80963"/>
                </a:lnTo>
                <a:lnTo>
                  <a:pt x="164306" y="0"/>
                </a:lnTo>
                <a:lnTo>
                  <a:pt x="207169" y="66675"/>
                </a:lnTo>
                <a:lnTo>
                  <a:pt x="247650" y="142875"/>
                </a:lnTo>
                <a:lnTo>
                  <a:pt x="285750" y="190500"/>
                </a:lnTo>
              </a:path>
            </a:pathLst>
          </a:custGeom>
          <a:noFill/>
          <a:ln>
            <a:solidFill>
              <a:srgbClr val="326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олилиния: фигура 19">
            <a:extLst>
              <a:ext uri="{FF2B5EF4-FFF2-40B4-BE49-F238E27FC236}">
                <a16:creationId xmlns:a16="http://schemas.microsoft.com/office/drawing/2014/main" id="{54588963-DE51-71ED-E9C0-8750B5021253}"/>
              </a:ext>
            </a:extLst>
          </p:cNvPr>
          <p:cNvSpPr/>
          <p:nvPr/>
        </p:nvSpPr>
        <p:spPr>
          <a:xfrm>
            <a:off x="9077325" y="3898106"/>
            <a:ext cx="2886075" cy="1412082"/>
          </a:xfrm>
          <a:custGeom>
            <a:avLst/>
            <a:gdLst>
              <a:gd name="connsiteX0" fmla="*/ 2886075 w 2886075"/>
              <a:gd name="connsiteY0" fmla="*/ 259557 h 1412082"/>
              <a:gd name="connsiteX1" fmla="*/ 2864644 w 2886075"/>
              <a:gd name="connsiteY1" fmla="*/ 0 h 1412082"/>
              <a:gd name="connsiteX2" fmla="*/ 2840831 w 2886075"/>
              <a:gd name="connsiteY2" fmla="*/ 333375 h 1412082"/>
              <a:gd name="connsiteX3" fmla="*/ 2814638 w 2886075"/>
              <a:gd name="connsiteY3" fmla="*/ 531019 h 1412082"/>
              <a:gd name="connsiteX4" fmla="*/ 2788444 w 2886075"/>
              <a:gd name="connsiteY4" fmla="*/ 1035844 h 1412082"/>
              <a:gd name="connsiteX5" fmla="*/ 2767013 w 2886075"/>
              <a:gd name="connsiteY5" fmla="*/ 866775 h 1412082"/>
              <a:gd name="connsiteX6" fmla="*/ 2738438 w 2886075"/>
              <a:gd name="connsiteY6" fmla="*/ 526257 h 1412082"/>
              <a:gd name="connsiteX7" fmla="*/ 2721769 w 2886075"/>
              <a:gd name="connsiteY7" fmla="*/ 623888 h 1412082"/>
              <a:gd name="connsiteX8" fmla="*/ 2693194 w 2886075"/>
              <a:gd name="connsiteY8" fmla="*/ 902494 h 1412082"/>
              <a:gd name="connsiteX9" fmla="*/ 2669381 w 2886075"/>
              <a:gd name="connsiteY9" fmla="*/ 1042988 h 1412082"/>
              <a:gd name="connsiteX10" fmla="*/ 2643188 w 2886075"/>
              <a:gd name="connsiteY10" fmla="*/ 1164432 h 1412082"/>
              <a:gd name="connsiteX11" fmla="*/ 2619375 w 2886075"/>
              <a:gd name="connsiteY11" fmla="*/ 1235869 h 1412082"/>
              <a:gd name="connsiteX12" fmla="*/ 2597944 w 2886075"/>
              <a:gd name="connsiteY12" fmla="*/ 1157288 h 1412082"/>
              <a:gd name="connsiteX13" fmla="*/ 2569369 w 2886075"/>
              <a:gd name="connsiteY13" fmla="*/ 1057275 h 1412082"/>
              <a:gd name="connsiteX14" fmla="*/ 2547938 w 2886075"/>
              <a:gd name="connsiteY14" fmla="*/ 1121569 h 1412082"/>
              <a:gd name="connsiteX15" fmla="*/ 2524125 w 2886075"/>
              <a:gd name="connsiteY15" fmla="*/ 1214438 h 1412082"/>
              <a:gd name="connsiteX16" fmla="*/ 2493169 w 2886075"/>
              <a:gd name="connsiteY16" fmla="*/ 1152525 h 1412082"/>
              <a:gd name="connsiteX17" fmla="*/ 2474119 w 2886075"/>
              <a:gd name="connsiteY17" fmla="*/ 971550 h 1412082"/>
              <a:gd name="connsiteX18" fmla="*/ 2445544 w 2886075"/>
              <a:gd name="connsiteY18" fmla="*/ 1188244 h 1412082"/>
              <a:gd name="connsiteX19" fmla="*/ 2421731 w 2886075"/>
              <a:gd name="connsiteY19" fmla="*/ 1162050 h 1412082"/>
              <a:gd name="connsiteX20" fmla="*/ 2400300 w 2886075"/>
              <a:gd name="connsiteY20" fmla="*/ 1204913 h 1412082"/>
              <a:gd name="connsiteX21" fmla="*/ 2376488 w 2886075"/>
              <a:gd name="connsiteY21" fmla="*/ 1143000 h 1412082"/>
              <a:gd name="connsiteX22" fmla="*/ 2352675 w 2886075"/>
              <a:gd name="connsiteY22" fmla="*/ 1188244 h 1412082"/>
              <a:gd name="connsiteX23" fmla="*/ 2328863 w 2886075"/>
              <a:gd name="connsiteY23" fmla="*/ 1228725 h 1412082"/>
              <a:gd name="connsiteX24" fmla="*/ 2300288 w 2886075"/>
              <a:gd name="connsiteY24" fmla="*/ 1290638 h 1412082"/>
              <a:gd name="connsiteX25" fmla="*/ 2276475 w 2886075"/>
              <a:gd name="connsiteY25" fmla="*/ 1300163 h 1412082"/>
              <a:gd name="connsiteX26" fmla="*/ 2250281 w 2886075"/>
              <a:gd name="connsiteY26" fmla="*/ 1288257 h 1412082"/>
              <a:gd name="connsiteX27" fmla="*/ 2228850 w 2886075"/>
              <a:gd name="connsiteY27" fmla="*/ 1173957 h 1412082"/>
              <a:gd name="connsiteX28" fmla="*/ 2205038 w 2886075"/>
              <a:gd name="connsiteY28" fmla="*/ 1297782 h 1412082"/>
              <a:gd name="connsiteX29" fmla="*/ 2181225 w 2886075"/>
              <a:gd name="connsiteY29" fmla="*/ 1269207 h 1412082"/>
              <a:gd name="connsiteX30" fmla="*/ 2155031 w 2886075"/>
              <a:gd name="connsiteY30" fmla="*/ 1326357 h 1412082"/>
              <a:gd name="connsiteX31" fmla="*/ 2131219 w 2886075"/>
              <a:gd name="connsiteY31" fmla="*/ 1357313 h 1412082"/>
              <a:gd name="connsiteX32" fmla="*/ 2105025 w 2886075"/>
              <a:gd name="connsiteY32" fmla="*/ 1333500 h 1412082"/>
              <a:gd name="connsiteX33" fmla="*/ 2083594 w 2886075"/>
              <a:gd name="connsiteY33" fmla="*/ 1383507 h 1412082"/>
              <a:gd name="connsiteX34" fmla="*/ 2059781 w 2886075"/>
              <a:gd name="connsiteY34" fmla="*/ 1369219 h 1412082"/>
              <a:gd name="connsiteX35" fmla="*/ 2033588 w 2886075"/>
              <a:gd name="connsiteY35" fmla="*/ 1366838 h 1412082"/>
              <a:gd name="connsiteX36" fmla="*/ 2009775 w 2886075"/>
              <a:gd name="connsiteY36" fmla="*/ 1354932 h 1412082"/>
              <a:gd name="connsiteX37" fmla="*/ 1983581 w 2886075"/>
              <a:gd name="connsiteY37" fmla="*/ 1354932 h 1412082"/>
              <a:gd name="connsiteX38" fmla="*/ 1959769 w 2886075"/>
              <a:gd name="connsiteY38" fmla="*/ 1326357 h 1412082"/>
              <a:gd name="connsiteX39" fmla="*/ 1935956 w 2886075"/>
              <a:gd name="connsiteY39" fmla="*/ 1383507 h 1412082"/>
              <a:gd name="connsiteX40" fmla="*/ 1909763 w 2886075"/>
              <a:gd name="connsiteY40" fmla="*/ 1369219 h 1412082"/>
              <a:gd name="connsiteX41" fmla="*/ 1888331 w 2886075"/>
              <a:gd name="connsiteY41" fmla="*/ 1335882 h 1412082"/>
              <a:gd name="connsiteX42" fmla="*/ 1862138 w 2886075"/>
              <a:gd name="connsiteY42" fmla="*/ 1300163 h 1412082"/>
              <a:gd name="connsiteX43" fmla="*/ 1838325 w 2886075"/>
              <a:gd name="connsiteY43" fmla="*/ 1290638 h 1412082"/>
              <a:gd name="connsiteX44" fmla="*/ 1814513 w 2886075"/>
              <a:gd name="connsiteY44" fmla="*/ 1323975 h 1412082"/>
              <a:gd name="connsiteX45" fmla="*/ 1766888 w 2886075"/>
              <a:gd name="connsiteY45" fmla="*/ 1343025 h 1412082"/>
              <a:gd name="connsiteX46" fmla="*/ 1740694 w 2886075"/>
              <a:gd name="connsiteY46" fmla="*/ 1383507 h 1412082"/>
              <a:gd name="connsiteX47" fmla="*/ 1693069 w 2886075"/>
              <a:gd name="connsiteY47" fmla="*/ 1326357 h 1412082"/>
              <a:gd name="connsiteX48" fmla="*/ 1666875 w 2886075"/>
              <a:gd name="connsiteY48" fmla="*/ 1388269 h 1412082"/>
              <a:gd name="connsiteX49" fmla="*/ 1643063 w 2886075"/>
              <a:gd name="connsiteY49" fmla="*/ 1338263 h 1412082"/>
              <a:gd name="connsiteX50" fmla="*/ 1616869 w 2886075"/>
              <a:gd name="connsiteY50" fmla="*/ 1340644 h 1412082"/>
              <a:gd name="connsiteX51" fmla="*/ 1593056 w 2886075"/>
              <a:gd name="connsiteY51" fmla="*/ 1393032 h 1412082"/>
              <a:gd name="connsiteX52" fmla="*/ 1569244 w 2886075"/>
              <a:gd name="connsiteY52" fmla="*/ 1395413 h 1412082"/>
              <a:gd name="connsiteX53" fmla="*/ 1543050 w 2886075"/>
              <a:gd name="connsiteY53" fmla="*/ 1285875 h 1412082"/>
              <a:gd name="connsiteX54" fmla="*/ 1519238 w 2886075"/>
              <a:gd name="connsiteY54" fmla="*/ 1362075 h 1412082"/>
              <a:gd name="connsiteX55" fmla="*/ 1493044 w 2886075"/>
              <a:gd name="connsiteY55" fmla="*/ 1352550 h 1412082"/>
              <a:gd name="connsiteX56" fmla="*/ 1471613 w 2886075"/>
              <a:gd name="connsiteY56" fmla="*/ 1314450 h 1412082"/>
              <a:gd name="connsiteX57" fmla="*/ 1443038 w 2886075"/>
              <a:gd name="connsiteY57" fmla="*/ 1378744 h 1412082"/>
              <a:gd name="connsiteX58" fmla="*/ 1419225 w 2886075"/>
              <a:gd name="connsiteY58" fmla="*/ 1245394 h 1412082"/>
              <a:gd name="connsiteX59" fmla="*/ 1397794 w 2886075"/>
              <a:gd name="connsiteY59" fmla="*/ 1350169 h 1412082"/>
              <a:gd name="connsiteX60" fmla="*/ 1369219 w 2886075"/>
              <a:gd name="connsiteY60" fmla="*/ 1278732 h 1412082"/>
              <a:gd name="connsiteX61" fmla="*/ 1350169 w 2886075"/>
              <a:gd name="connsiteY61" fmla="*/ 1362075 h 1412082"/>
              <a:gd name="connsiteX62" fmla="*/ 1323975 w 2886075"/>
              <a:gd name="connsiteY62" fmla="*/ 1347788 h 1412082"/>
              <a:gd name="connsiteX63" fmla="*/ 1300163 w 2886075"/>
              <a:gd name="connsiteY63" fmla="*/ 1228725 h 1412082"/>
              <a:gd name="connsiteX64" fmla="*/ 1273969 w 2886075"/>
              <a:gd name="connsiteY64" fmla="*/ 1373982 h 1412082"/>
              <a:gd name="connsiteX65" fmla="*/ 1252538 w 2886075"/>
              <a:gd name="connsiteY65" fmla="*/ 1333500 h 1412082"/>
              <a:gd name="connsiteX66" fmla="*/ 1223963 w 2886075"/>
              <a:gd name="connsiteY66" fmla="*/ 1314450 h 1412082"/>
              <a:gd name="connsiteX67" fmla="*/ 1197769 w 2886075"/>
              <a:gd name="connsiteY67" fmla="*/ 1312069 h 1412082"/>
              <a:gd name="connsiteX68" fmla="*/ 1171575 w 2886075"/>
              <a:gd name="connsiteY68" fmla="*/ 1366838 h 1412082"/>
              <a:gd name="connsiteX69" fmla="*/ 1150144 w 2886075"/>
              <a:gd name="connsiteY69" fmla="*/ 1366838 h 1412082"/>
              <a:gd name="connsiteX70" fmla="*/ 1128713 w 2886075"/>
              <a:gd name="connsiteY70" fmla="*/ 1390650 h 1412082"/>
              <a:gd name="connsiteX71" fmla="*/ 1102519 w 2886075"/>
              <a:gd name="connsiteY71" fmla="*/ 1378744 h 1412082"/>
              <a:gd name="connsiteX72" fmla="*/ 1083469 w 2886075"/>
              <a:gd name="connsiteY72" fmla="*/ 1276350 h 1412082"/>
              <a:gd name="connsiteX73" fmla="*/ 1057275 w 2886075"/>
              <a:gd name="connsiteY73" fmla="*/ 1388269 h 1412082"/>
              <a:gd name="connsiteX74" fmla="*/ 1031081 w 2886075"/>
              <a:gd name="connsiteY74" fmla="*/ 1288257 h 1412082"/>
              <a:gd name="connsiteX75" fmla="*/ 1004888 w 2886075"/>
              <a:gd name="connsiteY75" fmla="*/ 1347788 h 1412082"/>
              <a:gd name="connsiteX76" fmla="*/ 983456 w 2886075"/>
              <a:gd name="connsiteY76" fmla="*/ 1221582 h 1412082"/>
              <a:gd name="connsiteX77" fmla="*/ 954881 w 2886075"/>
              <a:gd name="connsiteY77" fmla="*/ 1354932 h 1412082"/>
              <a:gd name="connsiteX78" fmla="*/ 933450 w 2886075"/>
              <a:gd name="connsiteY78" fmla="*/ 1304925 h 1412082"/>
              <a:gd name="connsiteX79" fmla="*/ 904875 w 2886075"/>
              <a:gd name="connsiteY79" fmla="*/ 1378744 h 1412082"/>
              <a:gd name="connsiteX80" fmla="*/ 881063 w 2886075"/>
              <a:gd name="connsiteY80" fmla="*/ 1385888 h 1412082"/>
              <a:gd name="connsiteX81" fmla="*/ 859631 w 2886075"/>
              <a:gd name="connsiteY81" fmla="*/ 1259682 h 1412082"/>
              <a:gd name="connsiteX82" fmla="*/ 831056 w 2886075"/>
              <a:gd name="connsiteY82" fmla="*/ 1347788 h 1412082"/>
              <a:gd name="connsiteX83" fmla="*/ 807244 w 2886075"/>
              <a:gd name="connsiteY83" fmla="*/ 1316832 h 1412082"/>
              <a:gd name="connsiteX84" fmla="*/ 764381 w 2886075"/>
              <a:gd name="connsiteY84" fmla="*/ 1381125 h 1412082"/>
              <a:gd name="connsiteX85" fmla="*/ 738188 w 2886075"/>
              <a:gd name="connsiteY85" fmla="*/ 1385888 h 1412082"/>
              <a:gd name="connsiteX86" fmla="*/ 709613 w 2886075"/>
              <a:gd name="connsiteY86" fmla="*/ 1366838 h 1412082"/>
              <a:gd name="connsiteX87" fmla="*/ 690563 w 2886075"/>
              <a:gd name="connsiteY87" fmla="*/ 1238250 h 1412082"/>
              <a:gd name="connsiteX88" fmla="*/ 661988 w 2886075"/>
              <a:gd name="connsiteY88" fmla="*/ 1362075 h 1412082"/>
              <a:gd name="connsiteX89" fmla="*/ 638175 w 2886075"/>
              <a:gd name="connsiteY89" fmla="*/ 1376363 h 1412082"/>
              <a:gd name="connsiteX90" fmla="*/ 614363 w 2886075"/>
              <a:gd name="connsiteY90" fmla="*/ 1369219 h 1412082"/>
              <a:gd name="connsiteX91" fmla="*/ 592931 w 2886075"/>
              <a:gd name="connsiteY91" fmla="*/ 1383507 h 1412082"/>
              <a:gd name="connsiteX92" fmla="*/ 564356 w 2886075"/>
              <a:gd name="connsiteY92" fmla="*/ 1345407 h 1412082"/>
              <a:gd name="connsiteX93" fmla="*/ 540544 w 2886075"/>
              <a:gd name="connsiteY93" fmla="*/ 1376363 h 1412082"/>
              <a:gd name="connsiteX94" fmla="*/ 519113 w 2886075"/>
              <a:gd name="connsiteY94" fmla="*/ 1319213 h 1412082"/>
              <a:gd name="connsiteX95" fmla="*/ 492919 w 2886075"/>
              <a:gd name="connsiteY95" fmla="*/ 1378744 h 1412082"/>
              <a:gd name="connsiteX96" fmla="*/ 469106 w 2886075"/>
              <a:gd name="connsiteY96" fmla="*/ 1345407 h 1412082"/>
              <a:gd name="connsiteX97" fmla="*/ 450056 w 2886075"/>
              <a:gd name="connsiteY97" fmla="*/ 1373982 h 1412082"/>
              <a:gd name="connsiteX98" fmla="*/ 419100 w 2886075"/>
              <a:gd name="connsiteY98" fmla="*/ 1288257 h 1412082"/>
              <a:gd name="connsiteX99" fmla="*/ 397669 w 2886075"/>
              <a:gd name="connsiteY99" fmla="*/ 1364457 h 1412082"/>
              <a:gd name="connsiteX100" fmla="*/ 371475 w 2886075"/>
              <a:gd name="connsiteY100" fmla="*/ 1397794 h 1412082"/>
              <a:gd name="connsiteX101" fmla="*/ 345281 w 2886075"/>
              <a:gd name="connsiteY101" fmla="*/ 1364457 h 1412082"/>
              <a:gd name="connsiteX102" fmla="*/ 321469 w 2886075"/>
              <a:gd name="connsiteY102" fmla="*/ 1233488 h 1412082"/>
              <a:gd name="connsiteX103" fmla="*/ 297656 w 2886075"/>
              <a:gd name="connsiteY103" fmla="*/ 1350169 h 1412082"/>
              <a:gd name="connsiteX104" fmla="*/ 271463 w 2886075"/>
              <a:gd name="connsiteY104" fmla="*/ 1352550 h 1412082"/>
              <a:gd name="connsiteX105" fmla="*/ 247650 w 2886075"/>
              <a:gd name="connsiteY105" fmla="*/ 1390650 h 1412082"/>
              <a:gd name="connsiteX106" fmla="*/ 221456 w 2886075"/>
              <a:gd name="connsiteY106" fmla="*/ 1381125 h 1412082"/>
              <a:gd name="connsiteX107" fmla="*/ 200025 w 2886075"/>
              <a:gd name="connsiteY107" fmla="*/ 1409700 h 1412082"/>
              <a:gd name="connsiteX108" fmla="*/ 147638 w 2886075"/>
              <a:gd name="connsiteY108" fmla="*/ 1316832 h 1412082"/>
              <a:gd name="connsiteX109" fmla="*/ 100013 w 2886075"/>
              <a:gd name="connsiteY109" fmla="*/ 1412082 h 1412082"/>
              <a:gd name="connsiteX110" fmla="*/ 30956 w 2886075"/>
              <a:gd name="connsiteY110" fmla="*/ 1407319 h 1412082"/>
              <a:gd name="connsiteX111" fmla="*/ 0 w 2886075"/>
              <a:gd name="connsiteY111" fmla="*/ 1397794 h 1412082"/>
              <a:gd name="connsiteX112" fmla="*/ 0 w 2886075"/>
              <a:gd name="connsiteY112" fmla="*/ 1400175 h 1412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2886075" h="1412082">
                <a:moveTo>
                  <a:pt x="2886075" y="259557"/>
                </a:moveTo>
                <a:lnTo>
                  <a:pt x="2864644" y="0"/>
                </a:lnTo>
                <a:lnTo>
                  <a:pt x="2840831" y="333375"/>
                </a:lnTo>
                <a:lnTo>
                  <a:pt x="2814638" y="531019"/>
                </a:lnTo>
                <a:lnTo>
                  <a:pt x="2788444" y="1035844"/>
                </a:lnTo>
                <a:lnTo>
                  <a:pt x="2767013" y="866775"/>
                </a:lnTo>
                <a:lnTo>
                  <a:pt x="2738438" y="526257"/>
                </a:lnTo>
                <a:lnTo>
                  <a:pt x="2721769" y="623888"/>
                </a:lnTo>
                <a:lnTo>
                  <a:pt x="2693194" y="902494"/>
                </a:lnTo>
                <a:lnTo>
                  <a:pt x="2669381" y="1042988"/>
                </a:lnTo>
                <a:lnTo>
                  <a:pt x="2643188" y="1164432"/>
                </a:lnTo>
                <a:lnTo>
                  <a:pt x="2619375" y="1235869"/>
                </a:lnTo>
                <a:lnTo>
                  <a:pt x="2597944" y="1157288"/>
                </a:lnTo>
                <a:lnTo>
                  <a:pt x="2569369" y="1057275"/>
                </a:lnTo>
                <a:lnTo>
                  <a:pt x="2547938" y="1121569"/>
                </a:lnTo>
                <a:lnTo>
                  <a:pt x="2524125" y="1214438"/>
                </a:lnTo>
                <a:lnTo>
                  <a:pt x="2493169" y="1152525"/>
                </a:lnTo>
                <a:lnTo>
                  <a:pt x="2474119" y="971550"/>
                </a:lnTo>
                <a:lnTo>
                  <a:pt x="2445544" y="1188244"/>
                </a:lnTo>
                <a:lnTo>
                  <a:pt x="2421731" y="1162050"/>
                </a:lnTo>
                <a:lnTo>
                  <a:pt x="2400300" y="1204913"/>
                </a:lnTo>
                <a:lnTo>
                  <a:pt x="2376488" y="1143000"/>
                </a:lnTo>
                <a:lnTo>
                  <a:pt x="2352675" y="1188244"/>
                </a:lnTo>
                <a:lnTo>
                  <a:pt x="2328863" y="1228725"/>
                </a:lnTo>
                <a:lnTo>
                  <a:pt x="2300288" y="1290638"/>
                </a:lnTo>
                <a:lnTo>
                  <a:pt x="2276475" y="1300163"/>
                </a:lnTo>
                <a:lnTo>
                  <a:pt x="2250281" y="1288257"/>
                </a:lnTo>
                <a:lnTo>
                  <a:pt x="2228850" y="1173957"/>
                </a:lnTo>
                <a:lnTo>
                  <a:pt x="2205038" y="1297782"/>
                </a:lnTo>
                <a:lnTo>
                  <a:pt x="2181225" y="1269207"/>
                </a:lnTo>
                <a:lnTo>
                  <a:pt x="2155031" y="1326357"/>
                </a:lnTo>
                <a:lnTo>
                  <a:pt x="2131219" y="1357313"/>
                </a:lnTo>
                <a:lnTo>
                  <a:pt x="2105025" y="1333500"/>
                </a:lnTo>
                <a:lnTo>
                  <a:pt x="2083594" y="1383507"/>
                </a:lnTo>
                <a:lnTo>
                  <a:pt x="2059781" y="1369219"/>
                </a:lnTo>
                <a:lnTo>
                  <a:pt x="2033588" y="1366838"/>
                </a:lnTo>
                <a:lnTo>
                  <a:pt x="2009775" y="1354932"/>
                </a:lnTo>
                <a:lnTo>
                  <a:pt x="1983581" y="1354932"/>
                </a:lnTo>
                <a:lnTo>
                  <a:pt x="1959769" y="1326357"/>
                </a:lnTo>
                <a:lnTo>
                  <a:pt x="1935956" y="1383507"/>
                </a:lnTo>
                <a:lnTo>
                  <a:pt x="1909763" y="1369219"/>
                </a:lnTo>
                <a:lnTo>
                  <a:pt x="1888331" y="1335882"/>
                </a:lnTo>
                <a:lnTo>
                  <a:pt x="1862138" y="1300163"/>
                </a:lnTo>
                <a:lnTo>
                  <a:pt x="1838325" y="1290638"/>
                </a:lnTo>
                <a:lnTo>
                  <a:pt x="1814513" y="1323975"/>
                </a:lnTo>
                <a:lnTo>
                  <a:pt x="1766888" y="1343025"/>
                </a:lnTo>
                <a:lnTo>
                  <a:pt x="1740694" y="1383507"/>
                </a:lnTo>
                <a:lnTo>
                  <a:pt x="1693069" y="1326357"/>
                </a:lnTo>
                <a:lnTo>
                  <a:pt x="1666875" y="1388269"/>
                </a:lnTo>
                <a:lnTo>
                  <a:pt x="1643063" y="1338263"/>
                </a:lnTo>
                <a:lnTo>
                  <a:pt x="1616869" y="1340644"/>
                </a:lnTo>
                <a:lnTo>
                  <a:pt x="1593056" y="1393032"/>
                </a:lnTo>
                <a:lnTo>
                  <a:pt x="1569244" y="1395413"/>
                </a:lnTo>
                <a:lnTo>
                  <a:pt x="1543050" y="1285875"/>
                </a:lnTo>
                <a:lnTo>
                  <a:pt x="1519238" y="1362075"/>
                </a:lnTo>
                <a:lnTo>
                  <a:pt x="1493044" y="1352550"/>
                </a:lnTo>
                <a:lnTo>
                  <a:pt x="1471613" y="1314450"/>
                </a:lnTo>
                <a:lnTo>
                  <a:pt x="1443038" y="1378744"/>
                </a:lnTo>
                <a:lnTo>
                  <a:pt x="1419225" y="1245394"/>
                </a:lnTo>
                <a:lnTo>
                  <a:pt x="1397794" y="1350169"/>
                </a:lnTo>
                <a:lnTo>
                  <a:pt x="1369219" y="1278732"/>
                </a:lnTo>
                <a:lnTo>
                  <a:pt x="1350169" y="1362075"/>
                </a:lnTo>
                <a:lnTo>
                  <a:pt x="1323975" y="1347788"/>
                </a:lnTo>
                <a:lnTo>
                  <a:pt x="1300163" y="1228725"/>
                </a:lnTo>
                <a:lnTo>
                  <a:pt x="1273969" y="1373982"/>
                </a:lnTo>
                <a:lnTo>
                  <a:pt x="1252538" y="1333500"/>
                </a:lnTo>
                <a:lnTo>
                  <a:pt x="1223963" y="1314450"/>
                </a:lnTo>
                <a:lnTo>
                  <a:pt x="1197769" y="1312069"/>
                </a:lnTo>
                <a:lnTo>
                  <a:pt x="1171575" y="1366838"/>
                </a:lnTo>
                <a:lnTo>
                  <a:pt x="1150144" y="1366838"/>
                </a:lnTo>
                <a:lnTo>
                  <a:pt x="1128713" y="1390650"/>
                </a:lnTo>
                <a:lnTo>
                  <a:pt x="1102519" y="1378744"/>
                </a:lnTo>
                <a:lnTo>
                  <a:pt x="1083469" y="1276350"/>
                </a:lnTo>
                <a:lnTo>
                  <a:pt x="1057275" y="1388269"/>
                </a:lnTo>
                <a:lnTo>
                  <a:pt x="1031081" y="1288257"/>
                </a:lnTo>
                <a:lnTo>
                  <a:pt x="1004888" y="1347788"/>
                </a:lnTo>
                <a:lnTo>
                  <a:pt x="983456" y="1221582"/>
                </a:lnTo>
                <a:lnTo>
                  <a:pt x="954881" y="1354932"/>
                </a:lnTo>
                <a:lnTo>
                  <a:pt x="933450" y="1304925"/>
                </a:lnTo>
                <a:lnTo>
                  <a:pt x="904875" y="1378744"/>
                </a:lnTo>
                <a:lnTo>
                  <a:pt x="881063" y="1385888"/>
                </a:lnTo>
                <a:lnTo>
                  <a:pt x="859631" y="1259682"/>
                </a:lnTo>
                <a:lnTo>
                  <a:pt x="831056" y="1347788"/>
                </a:lnTo>
                <a:lnTo>
                  <a:pt x="807244" y="1316832"/>
                </a:lnTo>
                <a:lnTo>
                  <a:pt x="764381" y="1381125"/>
                </a:lnTo>
                <a:lnTo>
                  <a:pt x="738188" y="1385888"/>
                </a:lnTo>
                <a:lnTo>
                  <a:pt x="709613" y="1366838"/>
                </a:lnTo>
                <a:lnTo>
                  <a:pt x="690563" y="1238250"/>
                </a:lnTo>
                <a:lnTo>
                  <a:pt x="661988" y="1362075"/>
                </a:lnTo>
                <a:lnTo>
                  <a:pt x="638175" y="1376363"/>
                </a:lnTo>
                <a:lnTo>
                  <a:pt x="614363" y="1369219"/>
                </a:lnTo>
                <a:lnTo>
                  <a:pt x="592931" y="1383507"/>
                </a:lnTo>
                <a:lnTo>
                  <a:pt x="564356" y="1345407"/>
                </a:lnTo>
                <a:lnTo>
                  <a:pt x="540544" y="1376363"/>
                </a:lnTo>
                <a:lnTo>
                  <a:pt x="519113" y="1319213"/>
                </a:lnTo>
                <a:lnTo>
                  <a:pt x="492919" y="1378744"/>
                </a:lnTo>
                <a:lnTo>
                  <a:pt x="469106" y="1345407"/>
                </a:lnTo>
                <a:lnTo>
                  <a:pt x="450056" y="1373982"/>
                </a:lnTo>
                <a:lnTo>
                  <a:pt x="419100" y="1288257"/>
                </a:lnTo>
                <a:lnTo>
                  <a:pt x="397669" y="1364457"/>
                </a:lnTo>
                <a:lnTo>
                  <a:pt x="371475" y="1397794"/>
                </a:lnTo>
                <a:lnTo>
                  <a:pt x="345281" y="1364457"/>
                </a:lnTo>
                <a:lnTo>
                  <a:pt x="321469" y="1233488"/>
                </a:lnTo>
                <a:lnTo>
                  <a:pt x="297656" y="1350169"/>
                </a:lnTo>
                <a:lnTo>
                  <a:pt x="271463" y="1352550"/>
                </a:lnTo>
                <a:lnTo>
                  <a:pt x="247650" y="1390650"/>
                </a:lnTo>
                <a:lnTo>
                  <a:pt x="221456" y="1381125"/>
                </a:lnTo>
                <a:lnTo>
                  <a:pt x="200025" y="1409700"/>
                </a:lnTo>
                <a:lnTo>
                  <a:pt x="147638" y="1316832"/>
                </a:lnTo>
                <a:lnTo>
                  <a:pt x="100013" y="1412082"/>
                </a:lnTo>
                <a:lnTo>
                  <a:pt x="30956" y="1407319"/>
                </a:lnTo>
                <a:lnTo>
                  <a:pt x="0" y="1397794"/>
                </a:lnTo>
                <a:lnTo>
                  <a:pt x="0" y="1400175"/>
                </a:lnTo>
              </a:path>
            </a:pathLst>
          </a:custGeom>
          <a:noFill/>
          <a:ln>
            <a:solidFill>
              <a:srgbClr val="3A0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олилиния: фигура 20">
            <a:extLst>
              <a:ext uri="{FF2B5EF4-FFF2-40B4-BE49-F238E27FC236}">
                <a16:creationId xmlns:a16="http://schemas.microsoft.com/office/drawing/2014/main" id="{D5B389BF-495A-900E-5A58-460E7E168CA4}"/>
              </a:ext>
            </a:extLst>
          </p:cNvPr>
          <p:cNvSpPr/>
          <p:nvPr/>
        </p:nvSpPr>
        <p:spPr>
          <a:xfrm>
            <a:off x="8504634" y="5236369"/>
            <a:ext cx="569119" cy="73819"/>
          </a:xfrm>
          <a:custGeom>
            <a:avLst/>
            <a:gdLst>
              <a:gd name="connsiteX0" fmla="*/ 0 w 569119"/>
              <a:gd name="connsiteY0" fmla="*/ 69057 h 73819"/>
              <a:gd name="connsiteX1" fmla="*/ 57150 w 569119"/>
              <a:gd name="connsiteY1" fmla="*/ 71438 h 73819"/>
              <a:gd name="connsiteX2" fmla="*/ 78581 w 569119"/>
              <a:gd name="connsiteY2" fmla="*/ 69057 h 73819"/>
              <a:gd name="connsiteX3" fmla="*/ 130969 w 569119"/>
              <a:gd name="connsiteY3" fmla="*/ 71438 h 73819"/>
              <a:gd name="connsiteX4" fmla="*/ 159544 w 569119"/>
              <a:gd name="connsiteY4" fmla="*/ 73819 h 73819"/>
              <a:gd name="connsiteX5" fmla="*/ 204788 w 569119"/>
              <a:gd name="connsiteY5" fmla="*/ 64294 h 73819"/>
              <a:gd name="connsiteX6" fmla="*/ 257175 w 569119"/>
              <a:gd name="connsiteY6" fmla="*/ 61913 h 73819"/>
              <a:gd name="connsiteX7" fmla="*/ 276225 w 569119"/>
              <a:gd name="connsiteY7" fmla="*/ 26194 h 73819"/>
              <a:gd name="connsiteX8" fmla="*/ 302419 w 569119"/>
              <a:gd name="connsiteY8" fmla="*/ 66675 h 73819"/>
              <a:gd name="connsiteX9" fmla="*/ 323850 w 569119"/>
              <a:gd name="connsiteY9" fmla="*/ 21432 h 73819"/>
              <a:gd name="connsiteX10" fmla="*/ 347663 w 569119"/>
              <a:gd name="connsiteY10" fmla="*/ 61913 h 73819"/>
              <a:gd name="connsiteX11" fmla="*/ 373856 w 569119"/>
              <a:gd name="connsiteY11" fmla="*/ 23813 h 73819"/>
              <a:gd name="connsiteX12" fmla="*/ 397669 w 569119"/>
              <a:gd name="connsiteY12" fmla="*/ 0 h 73819"/>
              <a:gd name="connsiteX13" fmla="*/ 421481 w 569119"/>
              <a:gd name="connsiteY13" fmla="*/ 71438 h 73819"/>
              <a:gd name="connsiteX14" fmla="*/ 445294 w 569119"/>
              <a:gd name="connsiteY14" fmla="*/ 28575 h 73819"/>
              <a:gd name="connsiteX15" fmla="*/ 471488 w 569119"/>
              <a:gd name="connsiteY15" fmla="*/ 64294 h 73819"/>
              <a:gd name="connsiteX16" fmla="*/ 497681 w 569119"/>
              <a:gd name="connsiteY16" fmla="*/ 71438 h 73819"/>
              <a:gd name="connsiteX17" fmla="*/ 521494 w 569119"/>
              <a:gd name="connsiteY17" fmla="*/ 59532 h 73819"/>
              <a:gd name="connsiteX18" fmla="*/ 569119 w 569119"/>
              <a:gd name="connsiteY18" fmla="*/ 54769 h 73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69119" h="73819">
                <a:moveTo>
                  <a:pt x="0" y="69057"/>
                </a:moveTo>
                <a:lnTo>
                  <a:pt x="57150" y="71438"/>
                </a:lnTo>
                <a:lnTo>
                  <a:pt x="78581" y="69057"/>
                </a:lnTo>
                <a:lnTo>
                  <a:pt x="130969" y="71438"/>
                </a:lnTo>
                <a:lnTo>
                  <a:pt x="159544" y="73819"/>
                </a:lnTo>
                <a:lnTo>
                  <a:pt x="204788" y="64294"/>
                </a:lnTo>
                <a:lnTo>
                  <a:pt x="257175" y="61913"/>
                </a:lnTo>
                <a:lnTo>
                  <a:pt x="276225" y="26194"/>
                </a:lnTo>
                <a:lnTo>
                  <a:pt x="302419" y="66675"/>
                </a:lnTo>
                <a:lnTo>
                  <a:pt x="323850" y="21432"/>
                </a:lnTo>
                <a:lnTo>
                  <a:pt x="347663" y="61913"/>
                </a:lnTo>
                <a:lnTo>
                  <a:pt x="373856" y="23813"/>
                </a:lnTo>
                <a:lnTo>
                  <a:pt x="397669" y="0"/>
                </a:lnTo>
                <a:lnTo>
                  <a:pt x="421481" y="71438"/>
                </a:lnTo>
                <a:lnTo>
                  <a:pt x="445294" y="28575"/>
                </a:lnTo>
                <a:lnTo>
                  <a:pt x="471488" y="64294"/>
                </a:lnTo>
                <a:lnTo>
                  <a:pt x="497681" y="71438"/>
                </a:lnTo>
                <a:lnTo>
                  <a:pt x="521494" y="59532"/>
                </a:lnTo>
                <a:lnTo>
                  <a:pt x="569119" y="54769"/>
                </a:lnTo>
              </a:path>
            </a:pathLst>
          </a:custGeom>
          <a:noFill/>
          <a:ln>
            <a:solidFill>
              <a:srgbClr val="3A0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55039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13D2DCE-A02C-37AE-28EB-E2A557CBD6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15" r="2854" b="3656"/>
          <a:stretch/>
        </p:blipFill>
        <p:spPr>
          <a:xfrm>
            <a:off x="8084322" y="858856"/>
            <a:ext cx="3729180" cy="5054965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100" y="391849"/>
            <a:ext cx="8580753" cy="409675"/>
          </a:xfrm>
        </p:spPr>
        <p:txBody>
          <a:bodyPr anchor="ctr">
            <a:normAutofit/>
          </a:bodyPr>
          <a:lstStyle/>
          <a:p>
            <a:pPr algn="r"/>
            <a:r>
              <a:rPr lang="ru-RU" sz="18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Реализация картографической продукции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11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3EFA4D-200B-CB94-E26B-0AD46EBC6544}"/>
              </a:ext>
            </a:extLst>
          </p:cNvPr>
          <p:cNvSpPr txBox="1"/>
          <p:nvPr/>
        </p:nvSpPr>
        <p:spPr>
          <a:xfrm>
            <a:off x="310442" y="6004852"/>
            <a:ext cx="94051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География продаж картографической продукции АО «</a:t>
            </a:r>
            <a:r>
              <a:rPr lang="ru-RU" sz="1200" i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Роскартография</a:t>
            </a:r>
            <a:r>
              <a:rPr lang="ru-RU" sz="12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» на территории Российской Федерации с апреля 2022 года</a:t>
            </a:r>
            <a:endParaRPr lang="ru-RU" sz="1200" i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A1454E8-CD7C-2CB7-2C48-A2BFBEC183F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" t="2751" r="1966" b="3020"/>
          <a:stretch/>
        </p:blipFill>
        <p:spPr>
          <a:xfrm>
            <a:off x="374846" y="858856"/>
            <a:ext cx="7452081" cy="5054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4826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317339" y="1122363"/>
            <a:ext cx="9144000" cy="23876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317339" y="3602038"/>
            <a:ext cx="9144000" cy="165576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699" y="0"/>
            <a:ext cx="96966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698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100" y="391849"/>
            <a:ext cx="8580753" cy="409675"/>
          </a:xfrm>
        </p:spPr>
        <p:txBody>
          <a:bodyPr anchor="ctr">
            <a:normAutofit/>
          </a:bodyPr>
          <a:lstStyle/>
          <a:p>
            <a:pPr algn="r"/>
            <a:r>
              <a:rPr lang="ru-RU" sz="18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Разработка и реализация картографической продукции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2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9913ED3A-9A26-A449-E5DC-2E8D97195E6D}"/>
              </a:ext>
            </a:extLst>
          </p:cNvPr>
          <p:cNvSpPr/>
          <p:nvPr/>
        </p:nvSpPr>
        <p:spPr>
          <a:xfrm>
            <a:off x="3168300" y="1122362"/>
            <a:ext cx="2982897" cy="1672112"/>
          </a:xfrm>
          <a:prstGeom prst="roundRect">
            <a:avLst/>
          </a:prstGeom>
          <a:solidFill>
            <a:srgbClr val="00548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Центр разработки</a:t>
            </a:r>
            <a:br>
              <a:rPr lang="ru-RU" dirty="0"/>
            </a:br>
            <a:r>
              <a:rPr lang="ru-RU" dirty="0"/>
              <a:t>и реализации картографической продукции</a:t>
            </a:r>
            <a:br>
              <a:rPr lang="ru-RU" dirty="0"/>
            </a:br>
            <a:r>
              <a:rPr lang="ru-RU" dirty="0"/>
              <a:t>АО «</a:t>
            </a:r>
            <a:r>
              <a:rPr lang="ru-RU" dirty="0" err="1"/>
              <a:t>Роскартография</a:t>
            </a:r>
            <a:r>
              <a:rPr lang="ru-RU" dirty="0"/>
              <a:t>»</a:t>
            </a:r>
          </a:p>
        </p:txBody>
      </p:sp>
      <p:cxnSp>
        <p:nvCxnSpPr>
          <p:cNvPr id="9" name="Соединитель: уступ 8">
            <a:extLst>
              <a:ext uri="{FF2B5EF4-FFF2-40B4-BE49-F238E27FC236}">
                <a16:creationId xmlns:a16="http://schemas.microsoft.com/office/drawing/2014/main" id="{050FC185-D0FB-A844-EC45-985460129DB3}"/>
              </a:ext>
            </a:extLst>
          </p:cNvPr>
          <p:cNvCxnSpPr>
            <a:cxnSpLocks/>
            <a:stCxn id="4" idx="1"/>
            <a:endCxn id="14" idx="0"/>
          </p:cNvCxnSpPr>
          <p:nvPr/>
        </p:nvCxnSpPr>
        <p:spPr>
          <a:xfrm rot="10800000" flipV="1">
            <a:off x="1666158" y="1958418"/>
            <a:ext cx="1502143" cy="1714160"/>
          </a:xfrm>
          <a:prstGeom prst="bentConnector2">
            <a:avLst/>
          </a:prstGeom>
          <a:ln>
            <a:solidFill>
              <a:srgbClr val="00548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5FDAEB1B-2643-D05C-DBE0-09D5774756FD}"/>
              </a:ext>
            </a:extLst>
          </p:cNvPr>
          <p:cNvSpPr/>
          <p:nvPr/>
        </p:nvSpPr>
        <p:spPr>
          <a:xfrm>
            <a:off x="325629" y="3672578"/>
            <a:ext cx="2681056" cy="1864310"/>
          </a:xfrm>
          <a:prstGeom prst="roundRect">
            <a:avLst/>
          </a:prstGeom>
          <a:solidFill>
            <a:schemeClr val="bg1"/>
          </a:solidFill>
          <a:ln>
            <a:solidFill>
              <a:srgbClr val="0054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548B"/>
                </a:solidFill>
              </a:rPr>
              <a:t>Направление разработки картографической продукции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5025DF61-E73C-F17D-0477-E81201A91F75}"/>
              </a:ext>
            </a:extLst>
          </p:cNvPr>
          <p:cNvSpPr/>
          <p:nvPr/>
        </p:nvSpPr>
        <p:spPr>
          <a:xfrm>
            <a:off x="3319221" y="3672162"/>
            <a:ext cx="2681056" cy="1864310"/>
          </a:xfrm>
          <a:prstGeom prst="roundRect">
            <a:avLst/>
          </a:prstGeom>
          <a:solidFill>
            <a:schemeClr val="bg1"/>
          </a:solidFill>
          <a:ln>
            <a:solidFill>
              <a:srgbClr val="0054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548B"/>
                </a:solidFill>
              </a:rPr>
              <a:t>Рельефное производство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B9806F25-91DC-5D87-7803-DB6074BCED23}"/>
              </a:ext>
            </a:extLst>
          </p:cNvPr>
          <p:cNvSpPr/>
          <p:nvPr/>
        </p:nvSpPr>
        <p:spPr>
          <a:xfrm>
            <a:off x="6792658" y="3672162"/>
            <a:ext cx="2681056" cy="1864310"/>
          </a:xfrm>
          <a:prstGeom prst="roundRect">
            <a:avLst/>
          </a:prstGeom>
          <a:solidFill>
            <a:schemeClr val="bg1"/>
          </a:solidFill>
          <a:ln>
            <a:solidFill>
              <a:srgbClr val="0054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548B"/>
                </a:solidFill>
              </a:rPr>
              <a:t>Направление реализации картографической продукции</a:t>
            </a:r>
          </a:p>
        </p:txBody>
      </p: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3F462AFB-BA7C-B67F-1606-046A805F3F49}"/>
              </a:ext>
            </a:extLst>
          </p:cNvPr>
          <p:cNvCxnSpPr>
            <a:cxnSpLocks/>
            <a:stCxn id="4" idx="2"/>
            <a:endCxn id="16" idx="0"/>
          </p:cNvCxnSpPr>
          <p:nvPr/>
        </p:nvCxnSpPr>
        <p:spPr>
          <a:xfrm>
            <a:off x="4659749" y="2794474"/>
            <a:ext cx="0" cy="877688"/>
          </a:xfrm>
          <a:prstGeom prst="straightConnector1">
            <a:avLst/>
          </a:prstGeom>
          <a:ln>
            <a:solidFill>
              <a:srgbClr val="00548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Соединитель: уступ 23">
            <a:extLst>
              <a:ext uri="{FF2B5EF4-FFF2-40B4-BE49-F238E27FC236}">
                <a16:creationId xmlns:a16="http://schemas.microsoft.com/office/drawing/2014/main" id="{2C6919CD-6486-E0F4-5B8B-756EE0F02FCE}"/>
              </a:ext>
            </a:extLst>
          </p:cNvPr>
          <p:cNvCxnSpPr>
            <a:cxnSpLocks/>
            <a:stCxn id="4" idx="3"/>
            <a:endCxn id="18" idx="0"/>
          </p:cNvCxnSpPr>
          <p:nvPr/>
        </p:nvCxnSpPr>
        <p:spPr>
          <a:xfrm>
            <a:off x="6151197" y="1958418"/>
            <a:ext cx="1981989" cy="1713744"/>
          </a:xfrm>
          <a:prstGeom prst="bentConnector2">
            <a:avLst/>
          </a:prstGeom>
          <a:ln>
            <a:solidFill>
              <a:srgbClr val="00548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6081F3C4-9CBC-604C-50CA-C45F00519631}"/>
              </a:ext>
            </a:extLst>
          </p:cNvPr>
          <p:cNvSpPr/>
          <p:nvPr/>
        </p:nvSpPr>
        <p:spPr>
          <a:xfrm>
            <a:off x="9132446" y="1153013"/>
            <a:ext cx="2681056" cy="1641461"/>
          </a:xfrm>
          <a:prstGeom prst="roundRect">
            <a:avLst/>
          </a:prstGeom>
          <a:solidFill>
            <a:srgbClr val="76BE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АО «Омская картографическая фабрика»</a:t>
            </a:r>
          </a:p>
        </p:txBody>
      </p:sp>
      <p:sp>
        <p:nvSpPr>
          <p:cNvPr id="29" name="Стрелка: влево-вправо 28">
            <a:extLst>
              <a:ext uri="{FF2B5EF4-FFF2-40B4-BE49-F238E27FC236}">
                <a16:creationId xmlns:a16="http://schemas.microsoft.com/office/drawing/2014/main" id="{DE00C07A-FFE7-B3D3-B934-EEEA95BCDE55}"/>
              </a:ext>
            </a:extLst>
          </p:cNvPr>
          <p:cNvSpPr/>
          <p:nvPr/>
        </p:nvSpPr>
        <p:spPr>
          <a:xfrm>
            <a:off x="6280337" y="1422400"/>
            <a:ext cx="2681057" cy="215180"/>
          </a:xfrm>
          <a:prstGeom prst="left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2494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100" y="391849"/>
            <a:ext cx="8580753" cy="409675"/>
          </a:xfrm>
        </p:spPr>
        <p:txBody>
          <a:bodyPr anchor="ctr">
            <a:normAutofit/>
          </a:bodyPr>
          <a:lstStyle/>
          <a:p>
            <a:pPr algn="r"/>
            <a:r>
              <a:rPr lang="ru-RU" sz="18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Направление разработки картографической продукции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3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1746C0A-3E38-7B66-C504-431E4F832C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18" y="867656"/>
            <a:ext cx="8332122" cy="508675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03EFA4D-200B-CB94-E26B-0AD46EBC6544}"/>
              </a:ext>
            </a:extLst>
          </p:cNvPr>
          <p:cNvSpPr txBox="1"/>
          <p:nvPr/>
        </p:nvSpPr>
        <p:spPr>
          <a:xfrm>
            <a:off x="310442" y="6004852"/>
            <a:ext cx="74029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«Карта производства и распространения стрелкового оружия и боеприпасов», масштаб 1:15 000 000</a:t>
            </a:r>
            <a:endParaRPr lang="ru-RU" sz="1200" i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3033052-ED02-B0B3-346E-225EA7EF38E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3"/>
          <a:stretch/>
        </p:blipFill>
        <p:spPr>
          <a:xfrm>
            <a:off x="8531440" y="940871"/>
            <a:ext cx="3382707" cy="496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925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100" y="391849"/>
            <a:ext cx="8580753" cy="409675"/>
          </a:xfrm>
        </p:spPr>
        <p:txBody>
          <a:bodyPr anchor="ctr">
            <a:normAutofit/>
          </a:bodyPr>
          <a:lstStyle/>
          <a:p>
            <a:pPr algn="r"/>
            <a:r>
              <a:rPr lang="ru-RU" sz="18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Направление разработки картографической продукции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4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1746C0A-3E38-7B66-C504-431E4F832C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151" y="867656"/>
            <a:ext cx="8244455" cy="508675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03EFA4D-200B-CB94-E26B-0AD46EBC6544}"/>
              </a:ext>
            </a:extLst>
          </p:cNvPr>
          <p:cNvSpPr txBox="1"/>
          <p:nvPr/>
        </p:nvSpPr>
        <p:spPr>
          <a:xfrm>
            <a:off x="310442" y="6004852"/>
            <a:ext cx="29803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«Космонавтика», масштаб 1:15 000 000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16D0D5D-7707-3D1B-D0CD-18DE86A0806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8854"/>
          <a:stretch/>
        </p:blipFill>
        <p:spPr>
          <a:xfrm>
            <a:off x="8531439" y="2844782"/>
            <a:ext cx="3377380" cy="303669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3374137-8A24-2D87-C17C-220482A7A61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572" t="23260" r="844" b="20077"/>
          <a:stretch/>
        </p:blipFill>
        <p:spPr>
          <a:xfrm>
            <a:off x="8531439" y="975340"/>
            <a:ext cx="3381118" cy="179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255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100" y="391849"/>
            <a:ext cx="8580753" cy="409675"/>
          </a:xfrm>
        </p:spPr>
        <p:txBody>
          <a:bodyPr anchor="ctr">
            <a:normAutofit/>
          </a:bodyPr>
          <a:lstStyle/>
          <a:p>
            <a:pPr algn="r"/>
            <a:r>
              <a:rPr lang="ru-RU" sz="18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Направление разработки картографической продукции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5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1746C0A-3E38-7B66-C504-431E4F832C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442" y="867656"/>
            <a:ext cx="7672362" cy="508675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03EFA4D-200B-CB94-E26B-0AD46EBC6544}"/>
              </a:ext>
            </a:extLst>
          </p:cNvPr>
          <p:cNvSpPr txBox="1"/>
          <p:nvPr/>
        </p:nvSpPr>
        <p:spPr>
          <a:xfrm>
            <a:off x="310442" y="6004852"/>
            <a:ext cx="52084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«Транспортная система Российской Федерации», масштаб 1:4 000 000</a:t>
            </a:r>
            <a:endParaRPr lang="ru-RU" sz="1200" i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E646DEB-F363-E8E5-2888-2F7105ADADF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5" r="15737"/>
          <a:stretch/>
        </p:blipFill>
        <p:spPr>
          <a:xfrm>
            <a:off x="8084321" y="891042"/>
            <a:ext cx="3729181" cy="504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397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100" y="391849"/>
            <a:ext cx="8580753" cy="409675"/>
          </a:xfrm>
        </p:spPr>
        <p:txBody>
          <a:bodyPr anchor="ctr">
            <a:normAutofit/>
          </a:bodyPr>
          <a:lstStyle/>
          <a:p>
            <a:pPr algn="r"/>
            <a:r>
              <a:rPr lang="ru-RU" sz="18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Направление разработки картографической продукции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6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1746C0A-3E38-7B66-C504-431E4F832C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705" y="867656"/>
            <a:ext cx="7665835" cy="508675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03EFA4D-200B-CB94-E26B-0AD46EBC6544}"/>
              </a:ext>
            </a:extLst>
          </p:cNvPr>
          <p:cNvSpPr txBox="1"/>
          <p:nvPr/>
        </p:nvSpPr>
        <p:spPr>
          <a:xfrm>
            <a:off x="310442" y="6004852"/>
            <a:ext cx="51187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«Карта Российской Федерации в стиле хай-тек», масштаб 1:6 000 000</a:t>
            </a:r>
            <a:endParaRPr lang="ru-RU" sz="1200" i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E646DEB-F363-E8E5-2888-2F7105ADAD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0" r="11630"/>
          <a:stretch/>
        </p:blipFill>
        <p:spPr>
          <a:xfrm>
            <a:off x="8084321" y="891042"/>
            <a:ext cx="3729181" cy="504273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87506B7-23C6-9A0B-B5AE-347C8958518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810" y="868738"/>
            <a:ext cx="7665835" cy="508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889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100" y="391849"/>
            <a:ext cx="8580753" cy="409675"/>
          </a:xfrm>
        </p:spPr>
        <p:txBody>
          <a:bodyPr anchor="ctr">
            <a:normAutofit/>
          </a:bodyPr>
          <a:lstStyle/>
          <a:p>
            <a:pPr algn="r"/>
            <a:r>
              <a:rPr lang="ru-RU" sz="18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Рельефное производство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7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1746C0A-3E38-7B66-C504-431E4F832C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705" y="871619"/>
            <a:ext cx="7665835" cy="507883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03EFA4D-200B-CB94-E26B-0AD46EBC6544}"/>
              </a:ext>
            </a:extLst>
          </p:cNvPr>
          <p:cNvSpPr txBox="1"/>
          <p:nvPr/>
        </p:nvSpPr>
        <p:spPr>
          <a:xfrm>
            <a:off x="310442" y="6004852"/>
            <a:ext cx="54713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Создание рельефной карты Российской Федерации масштаба 1:6 000 000</a:t>
            </a:r>
            <a:endParaRPr lang="ru-RU" sz="1200" i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6E161A4-7F29-A9CB-68ED-6776C894692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599" b="27521"/>
          <a:stretch/>
        </p:blipFill>
        <p:spPr>
          <a:xfrm>
            <a:off x="8063426" y="3497878"/>
            <a:ext cx="3750076" cy="243589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6C67297-6C0E-C1D0-BC76-0F22F4E9C3B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1493" b="20359"/>
          <a:stretch/>
        </p:blipFill>
        <p:spPr>
          <a:xfrm>
            <a:off x="8067160" y="870402"/>
            <a:ext cx="3745622" cy="255859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FCBAB83-27C5-69C0-F2E5-433B6F3888D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" t="1316" r="723" b="1627"/>
          <a:stretch/>
        </p:blipFill>
        <p:spPr>
          <a:xfrm>
            <a:off x="310441" y="870402"/>
            <a:ext cx="7669099" cy="508004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A2CB589-8C48-D975-0AF8-F26B4E7071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8" r="5058"/>
          <a:stretch/>
        </p:blipFill>
        <p:spPr>
          <a:xfrm>
            <a:off x="8067160" y="870402"/>
            <a:ext cx="3745622" cy="255859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BF2061A-EA4E-779C-572F-7F0F4460E4E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1" b="4211"/>
          <a:stretch/>
        </p:blipFill>
        <p:spPr>
          <a:xfrm>
            <a:off x="8063426" y="3497877"/>
            <a:ext cx="3750076" cy="243589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9DCC33-57E2-44D1-A158-2FD8C36CC55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9" b="10365"/>
          <a:stretch/>
        </p:blipFill>
        <p:spPr>
          <a:xfrm>
            <a:off x="310441" y="870402"/>
            <a:ext cx="7669099" cy="508004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00D4FD9-0631-FFEA-06F5-F9ADF7A1886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1" t="18457" r="8035" b="12644"/>
          <a:stretch/>
        </p:blipFill>
        <p:spPr>
          <a:xfrm>
            <a:off x="8067160" y="878521"/>
            <a:ext cx="3745622" cy="255859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775401A-8383-8C0A-9F43-1F8BF5668CB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5" t="17943" r="7995" b="17943"/>
          <a:stretch/>
        </p:blipFill>
        <p:spPr>
          <a:xfrm>
            <a:off x="8063426" y="3497877"/>
            <a:ext cx="3750076" cy="243589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F2AA9FC-0835-C1C7-ECE6-1469FFFF010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" r="631"/>
          <a:stretch/>
        </p:blipFill>
        <p:spPr>
          <a:xfrm>
            <a:off x="310441" y="853726"/>
            <a:ext cx="7665835" cy="509672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9F70D50-C1D2-1F03-A955-5EC0EC70499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3" b="15863"/>
          <a:stretch/>
        </p:blipFill>
        <p:spPr>
          <a:xfrm>
            <a:off x="8067160" y="861846"/>
            <a:ext cx="3745622" cy="255859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693E9C8-C422-E3DF-8595-6A481A6479C4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4" b="13014"/>
          <a:stretch/>
        </p:blipFill>
        <p:spPr>
          <a:xfrm>
            <a:off x="8063426" y="3481202"/>
            <a:ext cx="3750076" cy="243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613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100" y="391849"/>
            <a:ext cx="8580753" cy="409675"/>
          </a:xfrm>
        </p:spPr>
        <p:txBody>
          <a:bodyPr anchor="ctr">
            <a:normAutofit/>
          </a:bodyPr>
          <a:lstStyle/>
          <a:p>
            <a:pPr algn="r"/>
            <a:r>
              <a:rPr lang="ru-RU" sz="18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Реализация картографической продукции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8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3EFA4D-200B-CB94-E26B-0AD46EBC6544}"/>
              </a:ext>
            </a:extLst>
          </p:cNvPr>
          <p:cNvSpPr txBox="1"/>
          <p:nvPr/>
        </p:nvSpPr>
        <p:spPr>
          <a:xfrm>
            <a:off x="8243283" y="4370814"/>
            <a:ext cx="3278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Фирменный магазин </a:t>
            </a:r>
            <a:r>
              <a:rPr lang="ru-RU" sz="1200" i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Роскартография</a:t>
            </a:r>
            <a:endParaRPr lang="ru-RU" sz="1200" i="1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ru-RU" sz="1200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г. Москва, Волгоградский проспект, дом 45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8820D60-194A-B096-F1F0-499BB56C9D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091" y="902401"/>
            <a:ext cx="3622468" cy="270726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A62DA37-59A6-44CE-CCCF-782BC54D76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441" y="907552"/>
            <a:ext cx="3765378" cy="502050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039A6D9-C469-5C41-B727-0089766361F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286" y="907551"/>
            <a:ext cx="3752828" cy="502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752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100" y="391849"/>
            <a:ext cx="8580753" cy="409675"/>
          </a:xfrm>
        </p:spPr>
        <p:txBody>
          <a:bodyPr anchor="ctr">
            <a:normAutofit/>
          </a:bodyPr>
          <a:lstStyle/>
          <a:p>
            <a:pPr algn="r"/>
            <a:r>
              <a:rPr lang="ru-RU" sz="1800" dirty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Реализация картографической продукции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9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3EFA4D-200B-CB94-E26B-0AD46EBC6544}"/>
              </a:ext>
            </a:extLst>
          </p:cNvPr>
          <p:cNvSpPr txBox="1"/>
          <p:nvPr/>
        </p:nvSpPr>
        <p:spPr>
          <a:xfrm>
            <a:off x="525099" y="6189152"/>
            <a:ext cx="45961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Акционерное общество «Омская картографическая фабрика»</a:t>
            </a:r>
          </a:p>
          <a:p>
            <a:r>
              <a:rPr lang="ru-RU" sz="1200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г. Омск, ул. Куйбышева, дом 32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83C3B1E-295A-1993-034E-29CCB812B4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8" r="20995"/>
          <a:stretch/>
        </p:blipFill>
        <p:spPr>
          <a:xfrm>
            <a:off x="525099" y="1149530"/>
            <a:ext cx="5981579" cy="490576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02528C33-F4B8-599B-553D-914D97EA64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157" y="1103956"/>
            <a:ext cx="4242816" cy="265176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CBF1A007-6623-70A7-677C-A18293CDFA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325" y="3674735"/>
            <a:ext cx="5456480" cy="274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64227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1551</TotalTime>
  <Words>226</Words>
  <Application>Microsoft Office PowerPoint</Application>
  <PresentationFormat>Широкоэкранный</PresentationFormat>
  <Paragraphs>53</Paragraphs>
  <Slides>12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Roboto</vt:lpstr>
      <vt:lpstr>Тема Office</vt:lpstr>
      <vt:lpstr>Современные тематические карты: от разработки до реализации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ПРИМЕР ЗАГОЛОВКА ПРИМЕР ЗАГОЛОВКА</dc:title>
  <dc:creator>Ivan</dc:creator>
  <cp:lastModifiedBy>Чебышева Дарья Алексеевна</cp:lastModifiedBy>
  <cp:revision>19</cp:revision>
  <dcterms:created xsi:type="dcterms:W3CDTF">2022-02-28T06:25:48Z</dcterms:created>
  <dcterms:modified xsi:type="dcterms:W3CDTF">2022-09-02T14:44:40Z</dcterms:modified>
</cp:coreProperties>
</file>