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8" r:id="rId1"/>
  </p:sldMasterIdLst>
  <p:notesMasterIdLst>
    <p:notesMasterId r:id="rId30"/>
  </p:notesMasterIdLst>
  <p:sldIdLst>
    <p:sldId id="264" r:id="rId2"/>
    <p:sldId id="322" r:id="rId3"/>
    <p:sldId id="380" r:id="rId4"/>
    <p:sldId id="381" r:id="rId5"/>
    <p:sldId id="382" r:id="rId6"/>
    <p:sldId id="383" r:id="rId7"/>
    <p:sldId id="384" r:id="rId8"/>
    <p:sldId id="385" r:id="rId9"/>
    <p:sldId id="386" r:id="rId10"/>
    <p:sldId id="387" r:id="rId11"/>
    <p:sldId id="388" r:id="rId12"/>
    <p:sldId id="389" r:id="rId13"/>
    <p:sldId id="390" r:id="rId14"/>
    <p:sldId id="391" r:id="rId15"/>
    <p:sldId id="392" r:id="rId16"/>
    <p:sldId id="393" r:id="rId17"/>
    <p:sldId id="394" r:id="rId18"/>
    <p:sldId id="395" r:id="rId19"/>
    <p:sldId id="396" r:id="rId20"/>
    <p:sldId id="397" r:id="rId21"/>
    <p:sldId id="334" r:id="rId22"/>
    <p:sldId id="335" r:id="rId23"/>
    <p:sldId id="336" r:id="rId24"/>
    <p:sldId id="398" r:id="rId25"/>
    <p:sldId id="378" r:id="rId26"/>
    <p:sldId id="399" r:id="rId27"/>
    <p:sldId id="400" r:id="rId28"/>
    <p:sldId id="308" r:id="rId29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6" autoAdjust="0"/>
    <p:restoredTop sz="81139" autoAdjust="0"/>
  </p:normalViewPr>
  <p:slideViewPr>
    <p:cSldViewPr snapToGrid="0">
      <p:cViewPr varScale="1">
        <p:scale>
          <a:sx n="50" d="100"/>
          <a:sy n="50" d="100"/>
        </p:scale>
        <p:origin x="-108" y="-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C0D28-4515-4803-BE9A-BAAABA927978}" type="datetimeFigureOut">
              <a:rPr lang="ru-RU" smtClean="0"/>
              <a:t>14.09.2024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339BD4-EC53-4765-900C-B4933A504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176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397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795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19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59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98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386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78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18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A25A63-1117-4103-8B79-69269DC3C492}" type="datetime1">
              <a:rPr lang="ru-RU" smtClean="0"/>
              <a:t>14.09.2024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E0D2D-C00A-4AD3-BC1C-5F711A2ED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58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62A45D-DDE5-4D59-9762-6089300AD02C}" type="datetime1">
              <a:rPr lang="ru-RU" smtClean="0"/>
              <a:t>14.09.2024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E0D2D-C00A-4AD3-BC1C-5F711A2ED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361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FFA674-E86B-4AC7-B0B9-47397D08C458}" type="datetime1">
              <a:rPr lang="ru-RU" smtClean="0"/>
              <a:t>14.09.2024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E0D2D-C00A-4AD3-BC1C-5F711A2ED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37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F8918C-110B-41E0-A849-C5D788A1D783}" type="datetime1">
              <a:rPr lang="ru-RU" smtClean="0"/>
              <a:t>14.09.2024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E0D2D-C00A-4AD3-BC1C-5F711A2ED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430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3848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20"/>
            <a:ext cx="10363200" cy="1500187"/>
          </a:xfrm>
        </p:spPr>
        <p:txBody>
          <a:bodyPr anchor="b"/>
          <a:lstStyle>
            <a:lvl1pPr marL="0" indent="0">
              <a:buNone/>
              <a:defRPr sz="1924">
                <a:solidFill>
                  <a:schemeClr val="tx1">
                    <a:tint val="75000"/>
                  </a:schemeClr>
                </a:solidFill>
              </a:defRPr>
            </a:lvl1pPr>
            <a:lvl2pPr marL="439781" indent="0">
              <a:buNone/>
              <a:defRPr sz="1731">
                <a:solidFill>
                  <a:schemeClr val="tx1">
                    <a:tint val="75000"/>
                  </a:schemeClr>
                </a:solidFill>
              </a:defRPr>
            </a:lvl2pPr>
            <a:lvl3pPr marL="879561" indent="0">
              <a:buNone/>
              <a:defRPr sz="1539">
                <a:solidFill>
                  <a:schemeClr val="tx1">
                    <a:tint val="75000"/>
                  </a:schemeClr>
                </a:solidFill>
              </a:defRPr>
            </a:lvl3pPr>
            <a:lvl4pPr marL="1319342" indent="0">
              <a:buNone/>
              <a:defRPr sz="1347">
                <a:solidFill>
                  <a:schemeClr val="tx1">
                    <a:tint val="75000"/>
                  </a:schemeClr>
                </a:solidFill>
              </a:defRPr>
            </a:lvl4pPr>
            <a:lvl5pPr marL="1759123" indent="0">
              <a:buNone/>
              <a:defRPr sz="1347">
                <a:solidFill>
                  <a:schemeClr val="tx1">
                    <a:tint val="75000"/>
                  </a:schemeClr>
                </a:solidFill>
              </a:defRPr>
            </a:lvl5pPr>
            <a:lvl6pPr marL="2198903" indent="0">
              <a:buNone/>
              <a:defRPr sz="1347">
                <a:solidFill>
                  <a:schemeClr val="tx1">
                    <a:tint val="75000"/>
                  </a:schemeClr>
                </a:solidFill>
              </a:defRPr>
            </a:lvl6pPr>
            <a:lvl7pPr marL="2638684" indent="0">
              <a:buNone/>
              <a:defRPr sz="1347">
                <a:solidFill>
                  <a:schemeClr val="tx1">
                    <a:tint val="75000"/>
                  </a:schemeClr>
                </a:solidFill>
              </a:defRPr>
            </a:lvl7pPr>
            <a:lvl8pPr marL="3078465" indent="0">
              <a:buNone/>
              <a:defRPr sz="1347">
                <a:solidFill>
                  <a:schemeClr val="tx1">
                    <a:tint val="75000"/>
                  </a:schemeClr>
                </a:solidFill>
              </a:defRPr>
            </a:lvl8pPr>
            <a:lvl9pPr marL="3518245" indent="0">
              <a:buNone/>
              <a:defRPr sz="134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2CC8EE-D293-435C-BDCC-A65DC141BA37}" type="datetime1">
              <a:rPr lang="ru-RU" smtClean="0"/>
              <a:t>14.09.2024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E0D2D-C00A-4AD3-BC1C-5F711A2ED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61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693"/>
            </a:lvl1pPr>
            <a:lvl2pPr>
              <a:defRPr sz="2309"/>
            </a:lvl2pPr>
            <a:lvl3pPr>
              <a:defRPr sz="1924"/>
            </a:lvl3pPr>
            <a:lvl4pPr>
              <a:defRPr sz="1731"/>
            </a:lvl4pPr>
            <a:lvl5pPr>
              <a:defRPr sz="1731"/>
            </a:lvl5pPr>
            <a:lvl6pPr>
              <a:defRPr sz="1731"/>
            </a:lvl6pPr>
            <a:lvl7pPr>
              <a:defRPr sz="1731"/>
            </a:lvl7pPr>
            <a:lvl8pPr>
              <a:defRPr sz="1731"/>
            </a:lvl8pPr>
            <a:lvl9pPr>
              <a:defRPr sz="1731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693"/>
            </a:lvl1pPr>
            <a:lvl2pPr>
              <a:defRPr sz="2309"/>
            </a:lvl2pPr>
            <a:lvl3pPr>
              <a:defRPr sz="1924"/>
            </a:lvl3pPr>
            <a:lvl4pPr>
              <a:defRPr sz="1731"/>
            </a:lvl4pPr>
            <a:lvl5pPr>
              <a:defRPr sz="1731"/>
            </a:lvl5pPr>
            <a:lvl6pPr>
              <a:defRPr sz="1731"/>
            </a:lvl6pPr>
            <a:lvl7pPr>
              <a:defRPr sz="1731"/>
            </a:lvl7pPr>
            <a:lvl8pPr>
              <a:defRPr sz="1731"/>
            </a:lvl8pPr>
            <a:lvl9pPr>
              <a:defRPr sz="1731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9DD1F0-76AD-43DC-8F5A-087E77A96AF7}" type="datetime1">
              <a:rPr lang="ru-RU" smtClean="0"/>
              <a:t>14.09.2024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E0D2D-C00A-4AD3-BC1C-5F711A2ED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210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309" b="1"/>
            </a:lvl1pPr>
            <a:lvl2pPr marL="439781" indent="0">
              <a:buNone/>
              <a:defRPr sz="1924" b="1"/>
            </a:lvl2pPr>
            <a:lvl3pPr marL="879561" indent="0">
              <a:buNone/>
              <a:defRPr sz="1731" b="1"/>
            </a:lvl3pPr>
            <a:lvl4pPr marL="1319342" indent="0">
              <a:buNone/>
              <a:defRPr sz="1539" b="1"/>
            </a:lvl4pPr>
            <a:lvl5pPr marL="1759123" indent="0">
              <a:buNone/>
              <a:defRPr sz="1539" b="1"/>
            </a:lvl5pPr>
            <a:lvl6pPr marL="2198903" indent="0">
              <a:buNone/>
              <a:defRPr sz="1539" b="1"/>
            </a:lvl6pPr>
            <a:lvl7pPr marL="2638684" indent="0">
              <a:buNone/>
              <a:defRPr sz="1539" b="1"/>
            </a:lvl7pPr>
            <a:lvl8pPr marL="3078465" indent="0">
              <a:buNone/>
              <a:defRPr sz="1539" b="1"/>
            </a:lvl8pPr>
            <a:lvl9pPr marL="3518245" indent="0">
              <a:buNone/>
              <a:defRPr sz="1539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309"/>
            </a:lvl1pPr>
            <a:lvl2pPr>
              <a:defRPr sz="1924"/>
            </a:lvl2pPr>
            <a:lvl3pPr>
              <a:defRPr sz="1731"/>
            </a:lvl3pPr>
            <a:lvl4pPr>
              <a:defRPr sz="1539"/>
            </a:lvl4pPr>
            <a:lvl5pPr>
              <a:defRPr sz="1539"/>
            </a:lvl5pPr>
            <a:lvl6pPr>
              <a:defRPr sz="1539"/>
            </a:lvl6pPr>
            <a:lvl7pPr>
              <a:defRPr sz="1539"/>
            </a:lvl7pPr>
            <a:lvl8pPr>
              <a:defRPr sz="1539"/>
            </a:lvl8pPr>
            <a:lvl9pPr>
              <a:defRPr sz="153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309" b="1"/>
            </a:lvl1pPr>
            <a:lvl2pPr marL="439781" indent="0">
              <a:buNone/>
              <a:defRPr sz="1924" b="1"/>
            </a:lvl2pPr>
            <a:lvl3pPr marL="879561" indent="0">
              <a:buNone/>
              <a:defRPr sz="1731" b="1"/>
            </a:lvl3pPr>
            <a:lvl4pPr marL="1319342" indent="0">
              <a:buNone/>
              <a:defRPr sz="1539" b="1"/>
            </a:lvl4pPr>
            <a:lvl5pPr marL="1759123" indent="0">
              <a:buNone/>
              <a:defRPr sz="1539" b="1"/>
            </a:lvl5pPr>
            <a:lvl6pPr marL="2198903" indent="0">
              <a:buNone/>
              <a:defRPr sz="1539" b="1"/>
            </a:lvl6pPr>
            <a:lvl7pPr marL="2638684" indent="0">
              <a:buNone/>
              <a:defRPr sz="1539" b="1"/>
            </a:lvl7pPr>
            <a:lvl8pPr marL="3078465" indent="0">
              <a:buNone/>
              <a:defRPr sz="1539" b="1"/>
            </a:lvl8pPr>
            <a:lvl9pPr marL="3518245" indent="0">
              <a:buNone/>
              <a:defRPr sz="1539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309"/>
            </a:lvl1pPr>
            <a:lvl2pPr>
              <a:defRPr sz="1924"/>
            </a:lvl2pPr>
            <a:lvl3pPr>
              <a:defRPr sz="1731"/>
            </a:lvl3pPr>
            <a:lvl4pPr>
              <a:defRPr sz="1539"/>
            </a:lvl4pPr>
            <a:lvl5pPr>
              <a:defRPr sz="1539"/>
            </a:lvl5pPr>
            <a:lvl6pPr>
              <a:defRPr sz="1539"/>
            </a:lvl6pPr>
            <a:lvl7pPr>
              <a:defRPr sz="1539"/>
            </a:lvl7pPr>
            <a:lvl8pPr>
              <a:defRPr sz="1539"/>
            </a:lvl8pPr>
            <a:lvl9pPr>
              <a:defRPr sz="153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E091BF-6A87-42DC-AD6A-EBECEC7F6AD0}" type="datetime1">
              <a:rPr lang="ru-RU" smtClean="0"/>
              <a:t>14.09.2024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E0D2D-C00A-4AD3-BC1C-5F711A2ED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295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E9FB68-3CDB-482E-8049-0CEFE72FC7AD}" type="datetime1">
              <a:rPr lang="ru-RU" smtClean="0"/>
              <a:t>14.09.2024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E0D2D-C00A-4AD3-BC1C-5F711A2ED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627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A1E434-63AE-44C8-826D-4EA7E879B3A4}" type="datetime1">
              <a:rPr lang="ru-RU" smtClean="0"/>
              <a:t>14.09.2024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E0D2D-C00A-4AD3-BC1C-5F711A2ED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45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1924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078"/>
            </a:lvl1pPr>
            <a:lvl2pPr>
              <a:defRPr sz="2693"/>
            </a:lvl2pPr>
            <a:lvl3pPr>
              <a:defRPr sz="2309"/>
            </a:lvl3pPr>
            <a:lvl4pPr>
              <a:defRPr sz="1924"/>
            </a:lvl4pPr>
            <a:lvl5pPr>
              <a:defRPr sz="1924"/>
            </a:lvl5pPr>
            <a:lvl6pPr>
              <a:defRPr sz="1924"/>
            </a:lvl6pPr>
            <a:lvl7pPr>
              <a:defRPr sz="1924"/>
            </a:lvl7pPr>
            <a:lvl8pPr>
              <a:defRPr sz="1924"/>
            </a:lvl8pPr>
            <a:lvl9pPr>
              <a:defRPr sz="192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347"/>
            </a:lvl1pPr>
            <a:lvl2pPr marL="439781" indent="0">
              <a:buNone/>
              <a:defRPr sz="1154"/>
            </a:lvl2pPr>
            <a:lvl3pPr marL="879561" indent="0">
              <a:buNone/>
              <a:defRPr sz="962"/>
            </a:lvl3pPr>
            <a:lvl4pPr marL="1319342" indent="0">
              <a:buNone/>
              <a:defRPr sz="866"/>
            </a:lvl4pPr>
            <a:lvl5pPr marL="1759123" indent="0">
              <a:buNone/>
              <a:defRPr sz="866"/>
            </a:lvl5pPr>
            <a:lvl6pPr marL="2198903" indent="0">
              <a:buNone/>
              <a:defRPr sz="866"/>
            </a:lvl6pPr>
            <a:lvl7pPr marL="2638684" indent="0">
              <a:buNone/>
              <a:defRPr sz="866"/>
            </a:lvl7pPr>
            <a:lvl8pPr marL="3078465" indent="0">
              <a:buNone/>
              <a:defRPr sz="866"/>
            </a:lvl8pPr>
            <a:lvl9pPr marL="3518245" indent="0">
              <a:buNone/>
              <a:defRPr sz="86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59F0D6-B397-4837-B533-4E34060DD8A2}" type="datetime1">
              <a:rPr lang="ru-RU" smtClean="0"/>
              <a:t>14.09.2024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E0D2D-C00A-4AD3-BC1C-5F711A2ED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337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924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078"/>
            </a:lvl1pPr>
            <a:lvl2pPr marL="439781" indent="0">
              <a:buNone/>
              <a:defRPr sz="2693"/>
            </a:lvl2pPr>
            <a:lvl3pPr marL="879561" indent="0">
              <a:buNone/>
              <a:defRPr sz="2309"/>
            </a:lvl3pPr>
            <a:lvl4pPr marL="1319342" indent="0">
              <a:buNone/>
              <a:defRPr sz="1924"/>
            </a:lvl4pPr>
            <a:lvl5pPr marL="1759123" indent="0">
              <a:buNone/>
              <a:defRPr sz="1924"/>
            </a:lvl5pPr>
            <a:lvl6pPr marL="2198903" indent="0">
              <a:buNone/>
              <a:defRPr sz="1924"/>
            </a:lvl6pPr>
            <a:lvl7pPr marL="2638684" indent="0">
              <a:buNone/>
              <a:defRPr sz="1924"/>
            </a:lvl7pPr>
            <a:lvl8pPr marL="3078465" indent="0">
              <a:buNone/>
              <a:defRPr sz="1924"/>
            </a:lvl8pPr>
            <a:lvl9pPr marL="3518245" indent="0">
              <a:buNone/>
              <a:defRPr sz="1924"/>
            </a:lvl9pPr>
          </a:lstStyle>
          <a:p>
            <a:pPr lvl="0"/>
            <a:r>
              <a:rPr lang="ru-RU" noProof="0"/>
              <a:t>Вставка рисунка</a:t>
            </a:r>
            <a:endParaRPr lang="uk-UA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347"/>
            </a:lvl1pPr>
            <a:lvl2pPr marL="439781" indent="0">
              <a:buNone/>
              <a:defRPr sz="1154"/>
            </a:lvl2pPr>
            <a:lvl3pPr marL="879561" indent="0">
              <a:buNone/>
              <a:defRPr sz="962"/>
            </a:lvl3pPr>
            <a:lvl4pPr marL="1319342" indent="0">
              <a:buNone/>
              <a:defRPr sz="866"/>
            </a:lvl4pPr>
            <a:lvl5pPr marL="1759123" indent="0">
              <a:buNone/>
              <a:defRPr sz="866"/>
            </a:lvl5pPr>
            <a:lvl6pPr marL="2198903" indent="0">
              <a:buNone/>
              <a:defRPr sz="866"/>
            </a:lvl6pPr>
            <a:lvl7pPr marL="2638684" indent="0">
              <a:buNone/>
              <a:defRPr sz="866"/>
            </a:lvl7pPr>
            <a:lvl8pPr marL="3078465" indent="0">
              <a:buNone/>
              <a:defRPr sz="866"/>
            </a:lvl8pPr>
            <a:lvl9pPr marL="3518245" indent="0">
              <a:buNone/>
              <a:defRPr sz="86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E02EEB-1DB6-424A-9779-3BD51D0A93C8}" type="datetime1">
              <a:rPr lang="ru-RU" smtClean="0"/>
              <a:t>14.09.2024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E0D2D-C00A-4AD3-BC1C-5F711A2ED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618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870"/>
            <a:ext cx="10972800" cy="1142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uk-UA" altLang="ru-RU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353"/>
            <a:ext cx="10972800" cy="452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uk-UA" alt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5605"/>
            <a:ext cx="2844800" cy="3664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154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052CD9B2-CAFF-4075-A389-E90186018C25}" type="datetime1">
              <a:rPr lang="ru-RU" smtClean="0"/>
              <a:t>14.09.2024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5605"/>
            <a:ext cx="3860800" cy="3664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154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5605"/>
            <a:ext cx="2844800" cy="3664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154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7D8E0D2D-C00A-4AD3-BC1C-5F711A2ED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693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232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232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232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232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232">
          <a:solidFill>
            <a:schemeClr val="tx1"/>
          </a:solidFill>
          <a:latin typeface="Calibri" panose="020F0502020204030204" pitchFamily="34" charset="0"/>
        </a:defRPr>
      </a:lvl5pPr>
      <a:lvl6pPr marL="439781" algn="ctr" rtl="0" eaLnBrk="1" fontAlgn="base" hangingPunct="1">
        <a:spcBef>
          <a:spcPct val="0"/>
        </a:spcBef>
        <a:spcAft>
          <a:spcPct val="0"/>
        </a:spcAft>
        <a:defRPr sz="4232">
          <a:solidFill>
            <a:schemeClr val="tx1"/>
          </a:solidFill>
          <a:latin typeface="Calibri" panose="020F0502020204030204" pitchFamily="34" charset="0"/>
        </a:defRPr>
      </a:lvl6pPr>
      <a:lvl7pPr marL="879561" algn="ctr" rtl="0" eaLnBrk="1" fontAlgn="base" hangingPunct="1">
        <a:spcBef>
          <a:spcPct val="0"/>
        </a:spcBef>
        <a:spcAft>
          <a:spcPct val="0"/>
        </a:spcAft>
        <a:defRPr sz="4232">
          <a:solidFill>
            <a:schemeClr val="tx1"/>
          </a:solidFill>
          <a:latin typeface="Calibri" panose="020F0502020204030204" pitchFamily="34" charset="0"/>
        </a:defRPr>
      </a:lvl7pPr>
      <a:lvl8pPr marL="1319342" algn="ctr" rtl="0" eaLnBrk="1" fontAlgn="base" hangingPunct="1">
        <a:spcBef>
          <a:spcPct val="0"/>
        </a:spcBef>
        <a:spcAft>
          <a:spcPct val="0"/>
        </a:spcAft>
        <a:defRPr sz="4232">
          <a:solidFill>
            <a:schemeClr val="tx1"/>
          </a:solidFill>
          <a:latin typeface="Calibri" panose="020F0502020204030204" pitchFamily="34" charset="0"/>
        </a:defRPr>
      </a:lvl8pPr>
      <a:lvl9pPr marL="1759123" algn="ctr" rtl="0" eaLnBrk="1" fontAlgn="base" hangingPunct="1">
        <a:spcBef>
          <a:spcPct val="0"/>
        </a:spcBef>
        <a:spcAft>
          <a:spcPct val="0"/>
        </a:spcAft>
        <a:defRPr sz="4232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29836" indent="-32983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078" kern="1200">
          <a:solidFill>
            <a:schemeClr val="tx1"/>
          </a:solidFill>
          <a:latin typeface="+mn-lt"/>
          <a:ea typeface="+mn-ea"/>
          <a:cs typeface="+mn-cs"/>
        </a:defRPr>
      </a:lvl1pPr>
      <a:lvl2pPr marL="714644" indent="-27486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693" kern="1200">
          <a:solidFill>
            <a:schemeClr val="tx1"/>
          </a:solidFill>
          <a:latin typeface="+mn-lt"/>
          <a:ea typeface="+mn-ea"/>
          <a:cs typeface="+mn-cs"/>
        </a:defRPr>
      </a:lvl2pPr>
      <a:lvl3pPr marL="1099452" indent="-21989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309" kern="1200">
          <a:solidFill>
            <a:schemeClr val="tx1"/>
          </a:solidFill>
          <a:latin typeface="+mn-lt"/>
          <a:ea typeface="+mn-ea"/>
          <a:cs typeface="+mn-cs"/>
        </a:defRPr>
      </a:lvl3pPr>
      <a:lvl4pPr marL="1539232" indent="-21989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924" kern="1200">
          <a:solidFill>
            <a:schemeClr val="tx1"/>
          </a:solidFill>
          <a:latin typeface="+mn-lt"/>
          <a:ea typeface="+mn-ea"/>
          <a:cs typeface="+mn-cs"/>
        </a:defRPr>
      </a:lvl4pPr>
      <a:lvl5pPr marL="1979013" indent="-21989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924" kern="1200">
          <a:solidFill>
            <a:schemeClr val="tx1"/>
          </a:solidFill>
          <a:latin typeface="+mn-lt"/>
          <a:ea typeface="+mn-ea"/>
          <a:cs typeface="+mn-cs"/>
        </a:defRPr>
      </a:lvl5pPr>
      <a:lvl6pPr marL="2418794" indent="-219890" algn="l" defTabSz="879561" rtl="0" eaLnBrk="1" latinLnBrk="0" hangingPunct="1">
        <a:spcBef>
          <a:spcPct val="20000"/>
        </a:spcBef>
        <a:buFont typeface="Arial" pitchFamily="34" charset="0"/>
        <a:buChar char="•"/>
        <a:defRPr sz="1924" kern="1200">
          <a:solidFill>
            <a:schemeClr val="tx1"/>
          </a:solidFill>
          <a:latin typeface="+mn-lt"/>
          <a:ea typeface="+mn-ea"/>
          <a:cs typeface="+mn-cs"/>
        </a:defRPr>
      </a:lvl6pPr>
      <a:lvl7pPr marL="2858574" indent="-219890" algn="l" defTabSz="879561" rtl="0" eaLnBrk="1" latinLnBrk="0" hangingPunct="1">
        <a:spcBef>
          <a:spcPct val="20000"/>
        </a:spcBef>
        <a:buFont typeface="Arial" pitchFamily="34" charset="0"/>
        <a:buChar char="•"/>
        <a:defRPr sz="1924" kern="1200">
          <a:solidFill>
            <a:schemeClr val="tx1"/>
          </a:solidFill>
          <a:latin typeface="+mn-lt"/>
          <a:ea typeface="+mn-ea"/>
          <a:cs typeface="+mn-cs"/>
        </a:defRPr>
      </a:lvl7pPr>
      <a:lvl8pPr marL="3298355" indent="-219890" algn="l" defTabSz="879561" rtl="0" eaLnBrk="1" latinLnBrk="0" hangingPunct="1">
        <a:spcBef>
          <a:spcPct val="20000"/>
        </a:spcBef>
        <a:buFont typeface="Arial" pitchFamily="34" charset="0"/>
        <a:buChar char="•"/>
        <a:defRPr sz="1924" kern="1200">
          <a:solidFill>
            <a:schemeClr val="tx1"/>
          </a:solidFill>
          <a:latin typeface="+mn-lt"/>
          <a:ea typeface="+mn-ea"/>
          <a:cs typeface="+mn-cs"/>
        </a:defRPr>
      </a:lvl8pPr>
      <a:lvl9pPr marL="3738136" indent="-219890" algn="l" defTabSz="879561" rtl="0" eaLnBrk="1" latinLnBrk="0" hangingPunct="1">
        <a:spcBef>
          <a:spcPct val="20000"/>
        </a:spcBef>
        <a:buFont typeface="Arial" pitchFamily="34" charset="0"/>
        <a:buChar char="•"/>
        <a:defRPr sz="19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879561" rtl="0" eaLnBrk="1" latinLnBrk="0" hangingPunct="1">
        <a:defRPr sz="1731" kern="1200">
          <a:solidFill>
            <a:schemeClr val="tx1"/>
          </a:solidFill>
          <a:latin typeface="+mn-lt"/>
          <a:ea typeface="+mn-ea"/>
          <a:cs typeface="+mn-cs"/>
        </a:defRPr>
      </a:lvl1pPr>
      <a:lvl2pPr marL="439781" algn="l" defTabSz="879561" rtl="0" eaLnBrk="1" latinLnBrk="0" hangingPunct="1">
        <a:defRPr sz="1731" kern="1200">
          <a:solidFill>
            <a:schemeClr val="tx1"/>
          </a:solidFill>
          <a:latin typeface="+mn-lt"/>
          <a:ea typeface="+mn-ea"/>
          <a:cs typeface="+mn-cs"/>
        </a:defRPr>
      </a:lvl2pPr>
      <a:lvl3pPr marL="879561" algn="l" defTabSz="879561" rtl="0" eaLnBrk="1" latinLnBrk="0" hangingPunct="1">
        <a:defRPr sz="1731" kern="1200">
          <a:solidFill>
            <a:schemeClr val="tx1"/>
          </a:solidFill>
          <a:latin typeface="+mn-lt"/>
          <a:ea typeface="+mn-ea"/>
          <a:cs typeface="+mn-cs"/>
        </a:defRPr>
      </a:lvl3pPr>
      <a:lvl4pPr marL="1319342" algn="l" defTabSz="879561" rtl="0" eaLnBrk="1" latinLnBrk="0" hangingPunct="1">
        <a:defRPr sz="1731" kern="1200">
          <a:solidFill>
            <a:schemeClr val="tx1"/>
          </a:solidFill>
          <a:latin typeface="+mn-lt"/>
          <a:ea typeface="+mn-ea"/>
          <a:cs typeface="+mn-cs"/>
        </a:defRPr>
      </a:lvl4pPr>
      <a:lvl5pPr marL="1759123" algn="l" defTabSz="879561" rtl="0" eaLnBrk="1" latinLnBrk="0" hangingPunct="1">
        <a:defRPr sz="1731" kern="1200">
          <a:solidFill>
            <a:schemeClr val="tx1"/>
          </a:solidFill>
          <a:latin typeface="+mn-lt"/>
          <a:ea typeface="+mn-ea"/>
          <a:cs typeface="+mn-cs"/>
        </a:defRPr>
      </a:lvl5pPr>
      <a:lvl6pPr marL="2198903" algn="l" defTabSz="879561" rtl="0" eaLnBrk="1" latinLnBrk="0" hangingPunct="1">
        <a:defRPr sz="1731" kern="1200">
          <a:solidFill>
            <a:schemeClr val="tx1"/>
          </a:solidFill>
          <a:latin typeface="+mn-lt"/>
          <a:ea typeface="+mn-ea"/>
          <a:cs typeface="+mn-cs"/>
        </a:defRPr>
      </a:lvl6pPr>
      <a:lvl7pPr marL="2638684" algn="l" defTabSz="879561" rtl="0" eaLnBrk="1" latinLnBrk="0" hangingPunct="1">
        <a:defRPr sz="1731" kern="1200">
          <a:solidFill>
            <a:schemeClr val="tx1"/>
          </a:solidFill>
          <a:latin typeface="+mn-lt"/>
          <a:ea typeface="+mn-ea"/>
          <a:cs typeface="+mn-cs"/>
        </a:defRPr>
      </a:lvl7pPr>
      <a:lvl8pPr marL="3078465" algn="l" defTabSz="879561" rtl="0" eaLnBrk="1" latinLnBrk="0" hangingPunct="1">
        <a:defRPr sz="1731" kern="1200">
          <a:solidFill>
            <a:schemeClr val="tx1"/>
          </a:solidFill>
          <a:latin typeface="+mn-lt"/>
          <a:ea typeface="+mn-ea"/>
          <a:cs typeface="+mn-cs"/>
        </a:defRPr>
      </a:lvl8pPr>
      <a:lvl9pPr marL="3518245" algn="l" defTabSz="879561" rtl="0" eaLnBrk="1" latinLnBrk="0" hangingPunct="1">
        <a:defRPr sz="17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kadastr.ru/about/nablyudatelnyy-sovet/ppk.php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kadastr.ru/about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kadastr.ru/services/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pobedinskij-gg@yandex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33924" y="1873428"/>
            <a:ext cx="12117830" cy="1966478"/>
          </a:xfrm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СИСТЕМА ОБЕСПЕЧЕНИЯ ПРОСТРАНСТВЕННЫМИ ДАННЫМИ РОССИЙСКОЙ ФЕДЕРАЦИИ. ПРОБЛЕМЫ И ВОЗМОЖНЫЕ ПУТИ РЕШЕНИЯ</a:t>
            </a:r>
            <a:endParaRPr lang="ru-RU" altLang="ru-RU" sz="28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3426" y="4419600"/>
            <a:ext cx="10045148" cy="18669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Побединский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defRPr/>
            </a:pP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Межрегиональная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общественная организация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«Российское общество геодезии, картографии и землеустройства»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43050" y="12261"/>
            <a:ext cx="907600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Совместная Международная научно-техническая конференция</a:t>
            </a:r>
          </a:p>
          <a:p>
            <a:pPr algn="ctr"/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«ЦИФРОВАЯ РЕАЛЬНОСТЬ: космические и пространственные данные, технологии обработки»</a:t>
            </a:r>
          </a:p>
          <a:p>
            <a:pPr algn="ctr"/>
            <a:r>
              <a:rPr lang="ru-RU" sz="2000" b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15-18 </a:t>
            </a:r>
            <a:r>
              <a:rPr lang="ru-RU" sz="2000" b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pPr algn="ctr"/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Минск. Республика Беларусь</a:t>
            </a: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752" y="42349"/>
            <a:ext cx="1647002" cy="1080000"/>
          </a:xfrm>
          <a:prstGeom prst="rect">
            <a:avLst/>
          </a:prstGeom>
        </p:spPr>
      </p:pic>
      <p:pic>
        <p:nvPicPr>
          <p:cNvPr id="9" name="Picture 2" descr="im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4" y="29096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58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300"/>
            <a:ext cx="104013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КОНЦЕПЦИЯ СОЗДАНИЯ И РАЗВИТИЯ ИПД РФ 2006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303" y="42350"/>
            <a:ext cx="1439597" cy="943997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822981"/>
              </p:ext>
            </p:extLst>
          </p:nvPr>
        </p:nvGraphicFramePr>
        <p:xfrm>
          <a:off x="114301" y="1232011"/>
          <a:ext cx="11963399" cy="5486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45102"/>
                <a:gridCol w="818297"/>
              </a:tblGrid>
              <a:tr h="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этап (2006 - 2007 годы)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Создание межведомственной комиссии по пространственным данным.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0 %</a:t>
                      </a:r>
                      <a:endParaRPr lang="ru-RU" sz="15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и принятие нормативных правовых актов, регулирующих порядок создания, использования базовых пространственных данных и метаданных, ведения баз этих данных, в том числе определение полномочий федерального органа исполнительной власти, ответственного за создание и развитие инфраструктуры пространственных данных Российской Федерации.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100 %</a:t>
                      </a:r>
                      <a:endParaRPr lang="ru-RU" sz="15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технических регламентов и стандартов в области создания, оценки качества, хранения, предоставления и использования базовых пространственных данных и метаданных, а также ведения баз этих данных.</a:t>
                      </a:r>
                      <a:endParaRPr lang="ru-RU" sz="15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&gt;50</a:t>
                      </a:r>
                      <a:r>
                        <a:rPr lang="en-US" sz="15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5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5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Создание и распространение базовых пространственных данных федерального уровня.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&lt;50</a:t>
                      </a:r>
                      <a:r>
                        <a:rPr lang="en-US" sz="15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5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5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Создание первой очереди системы обеспечения пространственными данными на базе организаций, находящихся в ведении федеральных органов исполнительной власти.</a:t>
                      </a:r>
                      <a:endParaRPr lang="ru-RU" sz="15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100 %</a:t>
                      </a:r>
                      <a:endParaRPr lang="ru-RU" sz="15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системы надзора и контроля за созданием и использованием базовых пространственных данных, а также ведением баз этих данных.</a:t>
                      </a:r>
                      <a:endParaRPr lang="ru-RU" sz="15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&lt;50</a:t>
                      </a:r>
                      <a:r>
                        <a:rPr lang="en-US" sz="15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5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5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Снятие необоснованных ограничений на распространение пространственных данных.</a:t>
                      </a:r>
                      <a:endParaRPr lang="ru-RU" sz="15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0 %</a:t>
                      </a:r>
                      <a:endParaRPr lang="ru-RU" sz="15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Гармонизация отраслевых нормативно-технических документов в области создания и использования базовых пространственных данных и метаданных.</a:t>
                      </a:r>
                      <a:endParaRPr lang="ru-RU" sz="15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&lt;50</a:t>
                      </a:r>
                      <a:r>
                        <a:rPr lang="en-US" sz="15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5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5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технологий создания, хранения, актуализации и использования базовых пространственных данных и метаданных.</a:t>
                      </a:r>
                      <a:endParaRPr lang="ru-RU" sz="15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&gt;50</a:t>
                      </a:r>
                      <a:r>
                        <a:rPr lang="en-US" sz="15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5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5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Реализация в отраслях экономики, в субъектах Российской Федерации и муниципальных образованиях пилотных проектов по созданию отраслевых, региональных и муниципальных инфраструктур пространственных данных.</a:t>
                      </a:r>
                      <a:endParaRPr lang="ru-RU" sz="15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100 %</a:t>
                      </a:r>
                      <a:endParaRPr lang="ru-RU" sz="15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плана мероприятий по использованию инфраструктуры пространственных данных Российской Федерации в интересах обороны и безопасности государства.</a:t>
                      </a:r>
                      <a:endParaRPr lang="ru-RU" sz="15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&lt;50</a:t>
                      </a:r>
                      <a:r>
                        <a:rPr lang="en-US" sz="15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5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5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единой системы стандартизации в области пространственных данных.</a:t>
                      </a:r>
                      <a:endParaRPr lang="ru-RU" sz="15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&gt;50</a:t>
                      </a:r>
                      <a:r>
                        <a:rPr lang="en-US" sz="15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5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5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Подготовка и повышение квалификации кадров, участвующих в создании и развитии инфраструктуры пространственных данных Российской Федерации.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&gt;50</a:t>
                      </a:r>
                      <a:r>
                        <a:rPr lang="en-US" sz="15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5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5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064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300"/>
            <a:ext cx="104013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КОНЦЕПЦИЯ СОЗДАНИЯ И РАЗВИТИЯ ИПД РФ 2006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303" y="42350"/>
            <a:ext cx="1439597" cy="943997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5383"/>
              </p:ext>
            </p:extLst>
          </p:nvPr>
        </p:nvGraphicFramePr>
        <p:xfrm>
          <a:off x="133350" y="1100647"/>
          <a:ext cx="11963400" cy="5486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89690"/>
                <a:gridCol w="1373710"/>
              </a:tblGrid>
              <a:tr h="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 этап (2008 - 2009 годы)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сети организаций по ведению баз данных в части базовых пространственных данных и метаданных на уровне субъектов Российской Федерации и муниципальных образований.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&gt;50</a:t>
                      </a: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Создание и распространение базовых пространственных данных и метаданных на уровне субъектов Российской Федерации и муниципальных образований в соответствии с утвержденными техническими регламентами и стандартами.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&lt;50</a:t>
                      </a: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Создание второй очереди системы обеспечения пространственными данными на базе организаций, находящихся в ведении органов исполнительной власти субъектов Российской Федерации и органов местного самоуправления.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&lt;50</a:t>
                      </a: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Дальнейшее совершенствование законодательства Российской Федерации в области создания и использования пространственных данных.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&gt;50</a:t>
                      </a: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подсистемы, обеспечивающей пространственными данными органы государственной власти с целью реализации ими функций по обеспечению обороноспособности государства, национальной безопасности и правопорядка.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&lt;50</a:t>
                      </a: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Подготовка и повышение квалификации кадров, участвующих в создании и развитии инфраструктуры пространственных данных Российской Федерации.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&gt;50</a:t>
                      </a: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 этап (2010 - 2015 годы)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Завершение формирования инфраструктуры пространственных данных Российской Федерации, обеспечивающей эффективное использование пространственных данных, создание банков пространственных данных в качестве государственных информационных ресурсов.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0 %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397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300"/>
            <a:ext cx="104013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СОВРЕМЕННОЕ СОСТОЯНИЕ ИПД РФ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303" y="42350"/>
            <a:ext cx="1439597" cy="943997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782968"/>
            <a:ext cx="121920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В последние годы были приняты стратегические нормативные акты по вопросам обеспечения пространственными данными. К таким документам относятся программа «Цифровая экономика Российской Федерации» [16] и государственная программа Российской Федерации «Национальная система пространственных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данных».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В рамках программы «Цифровая экономика Российской Федерации» выполнена разработка и ввод в эксплуатацию государственной информационной системы ведения Единой электронной картографической основы (ГИС ЕЭКО) и государственной информационной системы Федерального портала пространственных данных (ГИС ФППД). Предполагается, что результаты этих отдельных разработок могут войти в качестве составных элементов системы пространственных данных Российской Федерации, планируемой к созданию в соответствие с государственной программой Российской Федерации «Национальная система пространственных данных».</a:t>
            </a:r>
          </a:p>
        </p:txBody>
      </p:sp>
    </p:spTree>
    <p:extLst>
      <p:ext uri="{BB962C8B-B14F-4D97-AF65-F5344CB8AC3E}">
        <p14:creationId xmlns:p14="http://schemas.microsoft.com/office/powerpoint/2010/main" val="48294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300"/>
            <a:ext cx="104013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ГИС ЕЭКО И ГИС ФФПД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303" y="42350"/>
            <a:ext cx="1439597" cy="943997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1011568"/>
            <a:ext cx="1217295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 ГИС ЕЭКО потребителю предлагается «новый» вид пространственных данных с названием единая электронная картографическая основа (ЕЭКО). Однако ЕЭКО предлагается отдельными номенклатурными листами, идентичными по содержанию с цифровой топографической картой открытого применения (ЦТК ОП), которая создается и поступает в федеральный фонд пространственных данных вместе с цифровым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ортофотопланом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ЕЭКО по-прежнему не имеет сплошного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мультимасштабного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покрытия территории Российской Федерации, отсутствуют рекомендации по программам ГИС, в которые может быть интегрирована ЕЭКО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7200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Разработанная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ГИС ФППД представляет собой эффективный информационный интернет-вход к информации федерального фонда пространственных данных. Вместе с тем доступность к данным ФППД в части оперативности получения открытых данных, а особенно государственных топографических карт и планов полного объектового содержания остается на уровне прошлого века. Суммарное значение времени получения пространственных данных может составлять от одного месяца и более</a:t>
            </a:r>
          </a:p>
        </p:txBody>
      </p:sp>
    </p:spTree>
    <p:extLst>
      <p:ext uri="{BB962C8B-B14F-4D97-AF65-F5344CB8AC3E}">
        <p14:creationId xmlns:p14="http://schemas.microsoft.com/office/powerpoint/2010/main" val="290987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300"/>
            <a:ext cx="104013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НАЦИОНАЛЬНАЯ СИСТЕМА ПРОСТРАНСТВЕННЫХ ДАННЫХ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303" y="42350"/>
            <a:ext cx="1439597" cy="943997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304800" y="878218"/>
            <a:ext cx="1152525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На первый взгляд, по своему названию государственная программа «Национальная система пространственных данных» направлена на разработку системы обеспечения пространственными данными. Однако в документе декларируется то, что «национальная система пространственных данных включает в себе данные об объектах недвижимости, пространственные данные, сведения о зарегистрированных правах на недвижимое имущество и государственной кадастровой оценке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indent="457200" algn="just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этом реализация государственной программы, в основном, направлена на достижение целевых показателей по увеличению доли услуг в электронной форме и достижению «цифровой зрелости» ключевых отраслей экономики и социальной сферы. И почему-то в государственной программе, нет ни чего о «цифровой зрелости» пространственных данных и системы обеспечения этими данными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93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300"/>
            <a:ext cx="104013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НАЦИОНАЛЬНАЯ СИСТЕМА ПРОСТРАНСТВЕННЫХ ДАННЫХ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303" y="42350"/>
            <a:ext cx="1439597" cy="943997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323850" y="878218"/>
            <a:ext cx="1152525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целом же основными задачами государственной программы является повышения качества государственных услуг по кадастровому учету и регистрации недвижимого имущества с организацией и проведением так называемых «комплексных кадастровых работ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indent="457200" algn="just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Таким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образом, в государственной программе под привлекательным названием «Национальная система пространственных данных» проводится очередной «кадастровый поход» с новым многомиллиардным финансовым обеспечением и исключением решения проблемных вопросов построения государственной инфраструктуры пространственных данных с разработкой современной системы оперативного обеспечения качественными </a:t>
            </a:r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геопространственными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данными отраслей экономики, обороны и безопасности государства.</a:t>
            </a:r>
          </a:p>
        </p:txBody>
      </p:sp>
    </p:spTree>
    <p:extLst>
      <p:ext uri="{BB962C8B-B14F-4D97-AF65-F5344CB8AC3E}">
        <p14:creationId xmlns:p14="http://schemas.microsoft.com/office/powerpoint/2010/main" val="235768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300"/>
            <a:ext cx="104013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ППК «РОСКАДАСТР»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303" y="42350"/>
            <a:ext cx="1439597" cy="943997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782968"/>
            <a:ext cx="1217295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Под реализацию мероприятий данной «кадастровой» программы в ускоренные сроки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создана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новая структура - публично-правовая компания (ППК) с нужным для такой программы названием «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Роскадастр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В состав ППК «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Роскадастр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вошли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растворились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в интересах выполнения кадастровых мероприятий последние работоспособные организации отрасли геодезии и картографии ФГБУ «Центр геодезии и картографии» и АО «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Роскартография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». Очевидно, результатом всех этих реорганизаций станет окончательная ликвидация отрасли геодезии и картографии с последующим свертыванием проблемных задач научного, технологического и производственного развития государственной системы обеспечения пространственными данными, что приведет к негативным последствиям в экономической и оборонной деятельности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страны. Проиллюстрируем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это утверждение примерами полученными на официальном сайте ППК «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Роскадастр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53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300"/>
            <a:ext cx="104013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ППК «РОСКАДАСТР»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303" y="42350"/>
            <a:ext cx="1439597" cy="943997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935368"/>
            <a:ext cx="121729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 сайте ППК «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Роскадастр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» в разделе «СТРУКТУРА» 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  <a:hlinkClick r:id="rId3"/>
              </a:rPr>
              <a:t>https://kadastr.ru/about/nablyudatelnyy-sovet/ppk.php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структура организации отсутствует, есть упоминание о том, что ППК «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Роскадастр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» создана «путем реорганизации с одновременным сочетанием преобразования и присоединения четырех подведомственных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Росреестру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организаций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».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5659768"/>
            <a:ext cx="121729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Разумеется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нас интересует инфраструктура пространственных данных, ранее реализуемая «преобразованными и присоединенными»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Роскартографией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и Центром геодезии, картографии и ИПД.</a:t>
            </a:r>
          </a:p>
        </p:txBody>
      </p:sp>
      <p:pic>
        <p:nvPicPr>
          <p:cNvPr id="6" name="Рисунок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247" y="2893409"/>
            <a:ext cx="7728903" cy="2766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36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300"/>
            <a:ext cx="104013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ППК «РОСКАДАСТР»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303" y="42350"/>
            <a:ext cx="1439597" cy="943997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1011568"/>
            <a:ext cx="1217295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В разделе «О НАС» </a:t>
            </a:r>
            <a:r>
              <a:rPr lang="ru-RU" sz="2600" b="1" u="sng" dirty="0">
                <a:latin typeface="Times New Roman" pitchFamily="18" charset="0"/>
                <a:cs typeface="Times New Roman" pitchFamily="18" charset="0"/>
                <a:hlinkClick r:id="rId3"/>
              </a:rPr>
              <a:t>https://kadastr.ru/about/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декларируются следующие виды деятельности:</a:t>
            </a:r>
          </a:p>
          <a:p>
            <a:pPr indent="457200"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- геодезическая и картографическая деятельность;</a:t>
            </a:r>
          </a:p>
          <a:p>
            <a:pPr indent="457200"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- предоставление пространственных данных;</a:t>
            </a:r>
          </a:p>
          <a:p>
            <a:pPr indent="457200"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- метрологическое обеспечение геодезической и картографической деятельности;</a:t>
            </a:r>
          </a:p>
          <a:p>
            <a:pPr indent="457200"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- кадастровые работы;</a:t>
            </a:r>
          </a:p>
          <a:p>
            <a:pPr indent="457200"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- землеустроительные работы;</a:t>
            </a:r>
          </a:p>
          <a:p>
            <a:pPr indent="457200"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- ведение единого государственного реестра недвижимости;</a:t>
            </a:r>
          </a:p>
          <a:p>
            <a:pPr indent="457200"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- научно-исследовательские и опытно-конструкторские работы.</a:t>
            </a:r>
          </a:p>
          <a:p>
            <a:pPr indent="457200"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Но это декларация. Перечень сервисов и услуг ППК «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Роскадастр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», из раздела «Сервисы и услуги» </a:t>
            </a:r>
            <a:r>
              <a:rPr lang="ru-RU" sz="2600" b="1" u="sng" dirty="0">
                <a:latin typeface="Times New Roman" pitchFamily="18" charset="0"/>
                <a:cs typeface="Times New Roman" pitchFamily="18" charset="0"/>
                <a:hlinkClick r:id="rId4"/>
              </a:rPr>
              <a:t>https://kadastr.ru/services/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сайта приведен в таблице.</a:t>
            </a:r>
          </a:p>
        </p:txBody>
      </p:sp>
    </p:spTree>
    <p:extLst>
      <p:ext uri="{BB962C8B-B14F-4D97-AF65-F5344CB8AC3E}">
        <p14:creationId xmlns:p14="http://schemas.microsoft.com/office/powerpoint/2010/main" val="147182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300"/>
            <a:ext cx="104013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ППК «РОСКАДАСТР»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303" y="42350"/>
            <a:ext cx="1439597" cy="943997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660370"/>
              </p:ext>
            </p:extLst>
          </p:nvPr>
        </p:nvGraphicFramePr>
        <p:xfrm>
          <a:off x="609600" y="719645"/>
          <a:ext cx="10972799" cy="603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918"/>
                <a:gridCol w="4846100"/>
                <a:gridCol w="843797"/>
                <a:gridCol w="4672984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сервиса и услуги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сервиса и услуги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Заказать выписку из ЕГРН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Юридические и консультационные услуги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Удостоверяющий центр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Генеральный план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ВЦТО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Землеустроительная экспертиза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Аналитический центр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Иные услуги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Отчет об оценке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 обследования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Публичная кадастровая карта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Межевой план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Проектная документация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Правила землепользования и застройки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Выездное обслуживание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Схема на кадастровом плане территории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Невостребованные документы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Технический паспорт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Комплексные кадастровые работы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Технический план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Оформить недвижимость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Описание местоположения границ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планировки и межевания территории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3AE63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Материалы и данные ФФПД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3AE63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Комплексные кадастровые и инженерные изыскания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3AE63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Сведения ЕЭКО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3AE63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Получить консультацию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3AE63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Сведения об операторах дифференциальных геодезических станций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3AE63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Кадастровые работы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3AE63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Конвертация данных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3AE63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Услуги высокоточного позиционирования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3AE63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Метрология. Стандартизация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3AE63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Внесения сведений в реестр границ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3AE63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Государственный каталог географических названий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3AE63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871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300"/>
            <a:ext cx="104013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МИРОВЫЕ ТЕНДЕНЦИИ В СФЕРЕ ГЕОПРОСТРАНСТВЕННОЙ ИНФОРМАЦИИ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303" y="42350"/>
            <a:ext cx="1439597" cy="943997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323850" y="1011568"/>
            <a:ext cx="115062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Учитывая мировые тенденции в области управления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геопространственной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информацией, изложенные в Докладах Генерального секретаря ООН по вопросам управления глобальной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геопространственной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информацией</a:t>
            </a:r>
            <a:r>
              <a:rPr lang="ru-RU" sz="2600" b="1" baseline="30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, докладе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руководителя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Рабочей группы ISPRS IV/2 – «Общее состояние картографирования и обновления баз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геоданных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» были сформулированы два направления в области управления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геопространственной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информацией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457200" algn="just">
              <a:buFont typeface="Wingdings" pitchFamily="2" charset="2"/>
              <a:buChar char="ü"/>
            </a:pP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сбор и обновление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геопространственных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данных, выполняемое в основном национальными агентствами по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геопространственной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информации;</a:t>
            </a:r>
          </a:p>
          <a:p>
            <a:pPr marL="457200" indent="457200" algn="just">
              <a:buFont typeface="Wingdings" pitchFamily="2" charset="2"/>
              <a:buChar char="ü"/>
            </a:pP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геопространственных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данных государственным и частным сектором, в основном с использованием рыночных механизмов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90989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300"/>
            <a:ext cx="104013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ППК «РОСКАДАСТР»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303" y="42350"/>
            <a:ext cx="1439597" cy="943997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535318"/>
            <a:ext cx="1217295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Из 34 сервисов и услуг ППК «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Роскадастр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» 6 позиций (29-34)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являются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сервисами и услугами в сфере геодезии и картографии, наименованиям географических объектов, которые согласно Конституции Российской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Федерации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находятся в ведении Российской Федерации (Статья 71). Тогда, как вопросы владения, пользования и распоряжения землей, разграничение государственной собственности, земельное законодательство находятся совместном ведении Российской Федерации и субъектов Российской Федерации (Статья 72). Поэтому представляется несколько странным порядок перечисления сервисов и услуг с точки зрения их государственной значимости.</a:t>
            </a:r>
          </a:p>
          <a:p>
            <a:pPr indent="457200"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Вопросы о значимости для ППК «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Роскадастр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» работ в сфере геодезии и картографии, наименованиям географических объектов неоднократно звучали на различных форумах. Будет ли беспокоиться о государственной геодезической и картографической деятельности и достаточно ли компетентна в этих вопросах ППК «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Роскадастр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»? Нужны ли ППК «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Роскадастр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» исследования потребностей органов государственного и муниципального управления, предприятий и отраслей экономики в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геопространственных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данных? Или достаточно обеспечения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геопространственными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данными кадастровой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деятельности?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33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300"/>
            <a:ext cx="104013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ОГРАНИЧЕНИЯ НА ПРЕДОСТАВЛЕНИЕ ГЕОПРОСТРАНСТВЕННЫХ ДАННЫХ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303" y="42350"/>
            <a:ext cx="1439597" cy="943997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1011568"/>
            <a:ext cx="1217295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Утверждения, что все государственные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геопространственные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данные должны быть только открытыми не выдерживает никакой критики по следующим соображениям.</a:t>
            </a:r>
          </a:p>
          <a:p>
            <a:pPr indent="457200"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Во-первых, потребителям нужны не любые открытые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геопространственные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данные, а данные необходимые и достаточные для решения конкретных задач и соответственно обладающие конкретной точностью и детальностью. Традиционно эти требования раскрываются в виде технических норм, правил, инструкций и руководств по созданию государственных топографических карт установленного государством масштабного ряда и полного объектового содержания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7200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Часть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информации о пространственных объектах отнесена к сведениям, составляющим государственную тайну, например, сведения о горных выработках, естественных полостях, метрополитенах или других сооружениях, которые могут быть использованы в интересах обороны страны или сведения, раскрывающие схемы водоснабжения городов с населением более 200 тыс. человек или железнодорожных узлов, расположение головных сооружений водопровода или водовода, их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питающих.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7044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300"/>
            <a:ext cx="104013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ОГРАНИЧЕНИЯ НА ПРЕДОСТАВЛЕНИЕ ГЕОПРОСТРАНСТВЕННЫХ ДАННЫХ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303" y="42350"/>
            <a:ext cx="1439597" cy="943997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304800" y="1011568"/>
            <a:ext cx="1156335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Во-вторых, ограничения на предоставление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геопространственных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данных определены даже для самых открытых данных Европейского Союза – статья 13 Директивы INSPIRE от 14 марта 2007 г. 2007/2/ЕС по созданию инфраструктуры пространственной информации ЕС предусматривает возможность ограничения открытого доступа к национальным пространственным данным 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геосервисам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если это может неблагоприятно повлиять на:</a:t>
            </a:r>
          </a:p>
          <a:p>
            <a:pPr indent="457200"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a) конфиденциальность деятельности административных органов, определенную законодательными рамками;</a:t>
            </a:r>
          </a:p>
          <a:p>
            <a:pPr indent="457200"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b) международные отношения, общественную безопасность или обороноспособность;</a:t>
            </a:r>
          </a:p>
          <a:p>
            <a:pPr indent="457200"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c) осуществление правосудия, соблюдение прав граждан на справедливый суд или способность компетентных органов проводить расследования уголовного или дисциплинарного характера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63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300"/>
            <a:ext cx="104013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ОГРАНИЧЕНИЯ НА ПРЕДОСТАВЛЕНИЕ ГЕОПРОСТРАНСТВЕННЫХ ДАННЫХ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303" y="42350"/>
            <a:ext cx="1439597" cy="943997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1011568"/>
            <a:ext cx="1217295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 конфиденциальность коммерческой или индустриальной информации в рамках, предусмотренных национальными или общеевропейскими законами ЕС, призванными защищать законные экономические интересы, включая общественные интересы в плане конфиденциальности статистических данных и соблюдения налоговой тайны;</a:t>
            </a:r>
          </a:p>
          <a:p>
            <a:pPr indent="457200"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е) соблюдение прав интеллектуальной собственности;</a:t>
            </a:r>
          </a:p>
          <a:p>
            <a:pPr indent="457200"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f) конфиденциальность персональных данных и/или файлов, касающихся физического лица, при несогласии этого лица на публичное раскрытие персональной информации, если условия сохранения конфиденциальности предусмотрены национальными законами или законодательством ЕС;</a:t>
            </a:r>
          </a:p>
          <a:p>
            <a:pPr indent="457200"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g) интересы и защищенность любых лиц, предоставивших информацию на добровольных началах без каких-либо обязывающих на то условий, если эти лица сами не дали согласие на распространение информации;</a:t>
            </a:r>
          </a:p>
          <a:p>
            <a:pPr indent="457200"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h) защиту окружающей среды, к которой такая информация имеет отношение (например, сведения об ареалах обитания редких биологических видов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0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303" y="42350"/>
            <a:ext cx="1439597" cy="943997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802018"/>
            <a:ext cx="121539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Режимные ограничения доступа к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геопространственным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данным давно являются предметом дискуссий. Отсутствие какого-либо прогресса в последовательном снижении режимных ограничений на основе анализа доступных данных ГНСС, глобальных моделей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геопотенциала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и данных ДЗЗ, являются существенным тормозом использования фондов данных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7200" algn="just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Попытки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обойти режимные ограничения путем введения местных, а по сути региональных систем координат, ничего не принесли кроме снижения точности и финансовых затрат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7200"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К сожалению, выполнение мероприятий государственной программы «Национальная система пространственных данных» и очередное административное реформирование с созданием новой структуры ППК «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Роскадастр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», функционально нацеленных на решение задач кадастра не вызывает оптимизма по успешному развитию системы обеспечения </a:t>
            </a:r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полнообъектовыми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геопространственными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данными.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В этой связи требуется более комплексное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решение.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23300"/>
            <a:ext cx="104013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ОГРАНИЧЕНИЯ НА ПРЕДОСТАВЛЕНИЕ ГЕОПРОСТРАНСТВЕННЫХ ДАННЫХ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04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300"/>
            <a:ext cx="104013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 И ПРОГНОЗ ПОТРЕБНОСТЕЙ В ГЕОПРОСТРАНСТВЕННЫХ ДАННЫХ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303" y="42350"/>
            <a:ext cx="1439597" cy="943997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878218"/>
            <a:ext cx="1217295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Полноценный анализ и прогноз потребностей органов государственного и муниципального управления, предприятий и отраслей экономики в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геопространственных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данных возможен только на основе комплексного анализа опросов основных категорий потребителей в разные периоды времени по однотипным анкетам</a:t>
            </a:r>
            <a:r>
              <a:rPr lang="ru-RU" sz="2400" b="1" baseline="30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с привлечением данные о предоставлении пользователям материалов и данных фондов пространственных данных (картографо-геодезических фондов) различного уровня. Основным источником таких данных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могут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служить статистические формы (Форма №16-1) «Сведения об объемах государственной услуги, оказываемой подведомственным Федеральной службе государственной регистрации, кадастра и картографии ФГБУ «Центр геодезии, картографии и ИПД» в качестве основного вида деятельности» с момента образования этой организации и более ранние формы федерального статистического наблюдения.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Анализ и прогноз потребностей органов государственного и муниципального управления, предприятий и отраслей экономики в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геопространственных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данных необходим для разработки стратегических документов и долгосрочных программ топографо-геодезического и картографического обеспечения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val="266828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300"/>
            <a:ext cx="104013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ЗАКЛЮЧЕНИЕ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303" y="42350"/>
            <a:ext cx="1439597" cy="943997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744868"/>
            <a:ext cx="1217295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Основными направлениями деятельности по обеспечению потребителей современными, достоверными, доступными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геопространственными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данными должны быть следующие:</a:t>
            </a:r>
          </a:p>
          <a:p>
            <a:pPr indent="457200"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- повышение доступности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геопространственных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данных путем создания современных сервисов доступа к ЕЭКО;</a:t>
            </a:r>
          </a:p>
          <a:p>
            <a:pPr indent="457200"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- повышение доступности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геопространственных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данных путем последовательного снижения режимных ограничений;</a:t>
            </a:r>
          </a:p>
          <a:p>
            <a:pPr indent="457200"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- создание программ ГИС, желательно с открытыми кодами, в которых может быть интегрирована ЕЭКО;</a:t>
            </a:r>
          </a:p>
          <a:p>
            <a:pPr indent="457200"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- поддержание на современном уровне созданных объемов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геопространственных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данных;</a:t>
            </a:r>
          </a:p>
          <a:p>
            <a:pPr indent="457200"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- повышение достоверности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геопространственных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данных путем последовательного перехода к более крупным масштабам государственных топографических карт и базового масштаба ЕЭКО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40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300"/>
            <a:ext cx="104013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ЗАКЛЮЧЕНИЕ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303" y="42350"/>
            <a:ext cx="1439597" cy="943997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323850" y="1240168"/>
            <a:ext cx="115443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прежнему актуальными являются вопросы о значимости для ППК «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Роскадастр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» работ в сфере геодезии и картографии. Поскольку современное состояние отечественной картографо-геодезической службы, особенно непрекращающиеся действия по ее реорганизации путем полного упразднения в период после развала СССР, удивительным образом напоминают действия государств-победителей во Второй мировой войне в отношении государственной картографо-геодезической службы Германии.</a:t>
            </a:r>
          </a:p>
        </p:txBody>
      </p:sp>
    </p:spTree>
    <p:extLst>
      <p:ext uri="{BB962C8B-B14F-4D97-AF65-F5344CB8AC3E}">
        <p14:creationId xmlns:p14="http://schemas.microsoft.com/office/powerpoint/2010/main" val="202199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31343" y="595192"/>
            <a:ext cx="2169762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303" y="42350"/>
            <a:ext cx="1439597" cy="943997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628900" y="1919796"/>
            <a:ext cx="73532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3851" y="3734395"/>
            <a:ext cx="115443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Межрегиональная 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общественная организация «Российское общество геодезии, картографии и землеустройства», Волгоградский проспект, д. 45, стр. 1, оф. 631, 109316, Москва, Россия, e-</a:t>
            </a:r>
            <a:r>
              <a:rPr lang="ru-RU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22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pobedinskij-gg@yandex.ru</a:t>
            </a: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550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300"/>
            <a:ext cx="104013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МИРОВЫЕ ТЕНДЕНЦИИ В СФЕРЕ ГЕОПРОСТРАНСТВЕННОЙ ИНФОРМАЦИИ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303" y="42350"/>
            <a:ext cx="1439597" cy="943997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323850" y="1011568"/>
            <a:ext cx="1152525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Взаимодействие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этих двух направлений связано в основном с решением вопросов доступности и взаимосовместимости (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интероперабельности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) государственных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геопространственных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данных, условий лицензионных соглашений, размеров платы за использование государственных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геопространственных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данных и ограничений, связанных с вопросами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безопасности</a:t>
            </a:r>
          </a:p>
          <a:p>
            <a:pPr indent="457200"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По мере перехода отрасли геодезии и картографии на цифровые технологии создания и обновления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геопространственных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данных одним из ключевых понятий системы обеспечения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геопространственными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данными стал термин «инфраструктура пространственных данных».</a:t>
            </a:r>
          </a:p>
        </p:txBody>
      </p:sp>
    </p:spTree>
    <p:extLst>
      <p:ext uri="{BB962C8B-B14F-4D97-AF65-F5344CB8AC3E}">
        <p14:creationId xmlns:p14="http://schemas.microsoft.com/office/powerpoint/2010/main" val="1904672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300"/>
            <a:ext cx="104013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НЕКОТОРЫЕ ИСТОРИЧЕСКИЕ ФАКТЫ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303" y="42350"/>
            <a:ext cx="1439597" cy="943997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742948"/>
            <a:ext cx="1217295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Принято считать, что лидирующее положение в развитии инфраструктуры пространственных данных в 90-е годы занимали США, где распоряжением президента Б. Клинтона от 11 апреля 1994 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была утверждена Национальная программа по созданию инфраструктуры пространственных данных ‒ NSDI. Под национальной инфраструктурой пространственных данных США ‒ NSDI, в соответствие с принятым распоряжением, подразумевалась совокупность технологий, политики, стандартов и людских ресурсов, направленных на сбор, накопление, хранение и доведение данных до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потребителей.</a:t>
            </a:r>
          </a:p>
          <a:p>
            <a:pPr indent="457200" algn="just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Несколько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позже инфраструктура пространственных данных начала формироваться в Европейском союзе. Необходимость геоинформационного обеспечения совместной экономической, экологической и др. деятельности в едином информационном поле определило формирование межнациональной инфраструктуры пространственных данных INSPIRE (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Infrastructure for Spatial Information in the European Community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INSPIRE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98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300"/>
            <a:ext cx="104013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НЕКОТОРЫЕ ИСТОРИЧЕСКИЕ ФАКТЫ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303" y="42350"/>
            <a:ext cx="1439597" cy="943997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1011568"/>
            <a:ext cx="1217295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начались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 утверждения Правительством Российской Федерации в 2006 году «Концепции создания и развития инфраструктуры пространственных данных Российской Федерации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Но утверждению Концепции предшествовали многочисленные обсуждения направлений развития ИПД РФ, а также различных вариантов проекта концепции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7200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Так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 8-й Всероссийской научно-практической конференции «Проблемы ввода и обновления пространственных данных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 в марте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2003 г.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были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представлены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доклады: «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 разработке концепции создания и развития инфраструктуры пространственных данных в Российской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Федерации», «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Региональные аспекты реализации единой инфраструктуры пространственных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данных».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Доклад «Концепция создания инфраструктуры пространственных данных в Российской Федерации» был представлен на Международном научно-промышленном форуме «Великие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реки’2003» 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мае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2003 г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 в 2004 году статья «Инфраструктура пространственных данных в Российской Федерации» была опубликована во втором номере журнала «Геодезия и картография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050" y="556700"/>
            <a:ext cx="104013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Также принято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считать, что работы по формированию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ИПД РФ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168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300"/>
            <a:ext cx="104013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ГИС ОРГАНОВ ГОСУДАРСТВЕННОЙ ВЛАСТИ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303" y="42350"/>
            <a:ext cx="1439597" cy="943997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152400" y="763918"/>
            <a:ext cx="1186815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Началом работ по созданию отечественной системы обеспечения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геопространственными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данными следует считать разработку ГИС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ОГВ. В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середине 1990-х годов, практически одновременно с развертыванием работ по созданию ИПД в США, в Российской Федерации были начаты работы по созданию геоинформационной системы для органов государственной власти – ГИС ОГВ и государственной распределенной базы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геопространственных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данных, на основании постановления Правительства Российской Федерации «Об организации работ по созданию геоинформационной системы органов государственной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власти».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Государственным заказчиком и головным исполнителем этих работ в Российской Федерации была определена Федеральная служба геодезии и картографии России. Во исполнение указанного постановления в 1995 году организациями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Роскартографии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ФАПСИ, Минэкономики России,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Гостехкомиссии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России, Госкомстата России, Минприроды России, Госкомимущества России, Миннауки России, Минсвязи России, Роскоминформа, Росгидромета,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Госкомзема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России, РАН и других был разработан системный проект геоинформационной системы для органов государственной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власти.</a:t>
            </a:r>
          </a:p>
        </p:txBody>
      </p:sp>
    </p:spTree>
    <p:extLst>
      <p:ext uri="{BB962C8B-B14F-4D97-AF65-F5344CB8AC3E}">
        <p14:creationId xmlns:p14="http://schemas.microsoft.com/office/powerpoint/2010/main" val="235718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300"/>
            <a:ext cx="104013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ГИС ОРГАНОВ ГОСУДАРСТВЕННОЙ ВЛАСТИ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303" y="42350"/>
            <a:ext cx="1439597" cy="943997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323850" y="986347"/>
            <a:ext cx="115062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Системный проект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ГИС ОГВ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был рассмотрен и принят Межведомственной комиссией по геоинформационным системам. В ходе работ был определен перечень основных задач, решаемых геоинформационной системой, который был утвержден распоряжением Правительства Российской Федерации «Об утверждении Перечня основных задач, решаемых геоинформационной системой органов государственной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власти».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К сожалению, работы по созданию ГИС ОГВ были прекращены в 1998 году в связи с очередной реорганизацией отрасли геодезии и картографии – упразднением Федеральной службы геодезии и картографии России и передачей ее функций во вновь образованное Министерство по земельной политике, строительству и жилищно-коммунальному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хозяйству.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64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300"/>
            <a:ext cx="104013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КОНЦЕПЦИЯ СОЗДАНИЯ И РАЗВИТИЯ ИПД РФ 2006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303" y="42350"/>
            <a:ext cx="1439597" cy="943997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342900" y="1011568"/>
            <a:ext cx="1156335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Принятие в 2006 году «Концепции создания и развития инфраструктуры пространственных данных Российской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Федерации»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ознаменовало новый этап создания территориально распределенной системы сбора, обработки, хранения и предоставления потребителям пространственных данных. В более современном определении по ГОСТ «Инфраструктура пространственных данных. Общие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требования»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информационно-телекоммуникационной системы, обеспечивающей доступ граждан, хозяйствующих субъектов, органов государственной и муниципальной власти к распределенным ресурсам пространственных данных, а также распространение и обмен данными в общедоступной глобальной информационной сети в целях повышения эффективности их производства и использования.</a:t>
            </a:r>
          </a:p>
          <a:p>
            <a:pPr indent="457200"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Реализацию Концепции предусматривалось осуществить в 3 этапа:</a:t>
            </a:r>
          </a:p>
          <a:p>
            <a:pPr indent="457200"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I этап подготовительный (2006 - 2007 годы);</a:t>
            </a:r>
          </a:p>
          <a:p>
            <a:pPr indent="457200"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II этап организационный (2008 - 2009 годы);</a:t>
            </a:r>
          </a:p>
          <a:p>
            <a:pPr indent="457200"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III этап завершающий (2010 - 2015 годы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17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300"/>
            <a:ext cx="104013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КОНЦЕПЦИЯ СОЗДАНИЯ И РАЗВИТИЯ ИПД РФ 2006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303" y="42350"/>
            <a:ext cx="1439597" cy="943997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342900" y="1011568"/>
            <a:ext cx="1156335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Попытка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построения отечественной ИПД на основе «Концепции создания и развития инфраструктуры пространственных данных Российской Федерации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из-за ряда причин была неудачной, намеченные мероприятия Концепции в полном объёме не были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выполнены.</a:t>
            </a:r>
          </a:p>
          <a:p>
            <a:pPr indent="457200"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Из 20 мероприятий полностью выполнены 4, частично выполнены 15 и полностью не выполнены 3.</a:t>
            </a:r>
          </a:p>
          <a:p>
            <a:pPr indent="457200"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Не последней в ряду причин было упразднение в 2008 году Федерального агентства геодезии 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картографии.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36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ФГБУ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ФГБУ" id="{6AF4E8AB-B2AA-4832-B22E-2CA8D650E051}" vid="{82AA06DF-B392-4761-A354-AC0055E6D27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ФГБУ</Template>
  <TotalTime>3257</TotalTime>
  <Words>2517</Words>
  <Application>Microsoft Office PowerPoint</Application>
  <PresentationFormat>Произвольный</PresentationFormat>
  <Paragraphs>219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ФГБУ</vt:lpstr>
      <vt:lpstr>СИСТЕМА ОБЕСПЕЧЕНИЯ ПРОСТРАНСТВЕННЫМИ ДАННЫМИ РОССИЙСКОЙ ФЕДЕРАЦИИ. ПРОБЛЕМЫ И ВОЗМОЖНЫЕ ПУТИ РЕШЕНИЯ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Перевод материалов картографо-геодезических фондов из аналогового в цифровой  вид обеспечивает:</dc:title>
  <dc:creator>User</dc:creator>
  <cp:lastModifiedBy>Германович</cp:lastModifiedBy>
  <cp:revision>257</cp:revision>
  <cp:lastPrinted>2016-10-11T09:04:12Z</cp:lastPrinted>
  <dcterms:created xsi:type="dcterms:W3CDTF">2016-10-06T10:58:43Z</dcterms:created>
  <dcterms:modified xsi:type="dcterms:W3CDTF">2024-09-14T18:27:41Z</dcterms:modified>
</cp:coreProperties>
</file>