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27"/>
  </p:notesMasterIdLst>
  <p:sldIdLst>
    <p:sldId id="256" r:id="rId3"/>
    <p:sldId id="288" r:id="rId4"/>
    <p:sldId id="314" r:id="rId5"/>
    <p:sldId id="313" r:id="rId6"/>
    <p:sldId id="315" r:id="rId7"/>
    <p:sldId id="333" r:id="rId8"/>
    <p:sldId id="334" r:id="rId9"/>
    <p:sldId id="342" r:id="rId10"/>
    <p:sldId id="317" r:id="rId11"/>
    <p:sldId id="335" r:id="rId12"/>
    <p:sldId id="343" r:id="rId13"/>
    <p:sldId id="329" r:id="rId14"/>
    <p:sldId id="345" r:id="rId15"/>
    <p:sldId id="322" r:id="rId16"/>
    <p:sldId id="338" r:id="rId17"/>
    <p:sldId id="323" r:id="rId18"/>
    <p:sldId id="324" r:id="rId19"/>
    <p:sldId id="346" r:id="rId20"/>
    <p:sldId id="347" r:id="rId21"/>
    <p:sldId id="326" r:id="rId22"/>
    <p:sldId id="348" r:id="rId23"/>
    <p:sldId id="349" r:id="rId24"/>
    <p:sldId id="328" r:id="rId25"/>
    <p:sldId id="263" r:id="rId26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5832C-3C8A-4CC7-9E0F-4B2AA0C3080D}" type="datetimeFigureOut">
              <a:rPr lang="ru-RU" smtClean="0"/>
              <a:t>20.09.2025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36973-2D11-427F-A5C0-3458DD6B1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3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36973-2D11-427F-A5C0-3458DD6B195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8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быч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1498AAE-DBA1-4280-A88E-7B77467EF37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Обычный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55FF56B-9F3A-4D1A-B467-5C7B7234DCA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EFC70811-5724-46EE-8172-983CBD6D8563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464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028EC5-2A04-41A7-A1BC-85172930AC09}" type="slidenum"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920" cy="39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tiff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45" y="0"/>
            <a:ext cx="10079280" cy="5668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973067" y="664201"/>
            <a:ext cx="8444880" cy="25478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4843" y="950836"/>
            <a:ext cx="9685782" cy="41943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</a:pPr>
            <a:endParaRPr lang="ru-RU" sz="2000" b="1" spc="-1" dirty="0">
              <a:solidFill>
                <a:srgbClr val="FFFFFF"/>
              </a:solidFill>
              <a:latin typeface="Montserrat SemiBold"/>
            </a:endParaRP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Перспективные технологии использования данных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дистанционного зондирования Земли, в том числе,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искусственного интеллекта,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мониторинга изменений объектов местности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ru-RU" sz="2000" b="1" spc="-1" dirty="0">
              <a:solidFill>
                <a:srgbClr val="FFFFFF"/>
              </a:solidFill>
              <a:latin typeface="Montserrat SemiBold"/>
            </a:endParaRPr>
          </a:p>
          <a:p>
            <a:pPr algn="just">
              <a:lnSpc>
                <a:spcPct val="100000"/>
              </a:lnSpc>
            </a:pPr>
            <a:endParaRPr lang="ru-RU" sz="2000" b="1" spc="-1" dirty="0">
              <a:solidFill>
                <a:srgbClr val="FFFFFF"/>
              </a:solidFill>
              <a:latin typeface="Montserrat SemiBold"/>
            </a:endParaRPr>
          </a:p>
          <a:p>
            <a:pPr algn="just">
              <a:lnSpc>
                <a:spcPct val="100000"/>
              </a:lnSpc>
            </a:pPr>
            <a:r>
              <a:rPr lang="ru-RU" sz="2000" b="1" spc="-1" dirty="0">
                <a:solidFill>
                  <a:srgbClr val="FFFFFF"/>
                </a:solidFill>
                <a:latin typeface="Montserrat SemiBold"/>
              </a:rPr>
              <a:t>Бровко Е.А</a:t>
            </a:r>
            <a:r>
              <a:rPr lang="ru-RU" sz="2000" spc="-1" dirty="0">
                <a:solidFill>
                  <a:srgbClr val="FFFFFF"/>
                </a:solidFill>
                <a:latin typeface="Montserrat SemiBold"/>
              </a:rPr>
              <a:t>., к.т.н., главный научный сотрудник ППК «</a:t>
            </a:r>
            <a:r>
              <a:rPr lang="ru-RU" sz="2000" spc="-1" dirty="0" err="1">
                <a:solidFill>
                  <a:srgbClr val="FFFFFF"/>
                </a:solidFill>
                <a:latin typeface="Montserrat SemiBold"/>
              </a:rPr>
              <a:t>Роскадастр</a:t>
            </a:r>
            <a:r>
              <a:rPr lang="ru-RU" sz="2000" spc="-1" dirty="0">
                <a:solidFill>
                  <a:srgbClr val="FFFFFF"/>
                </a:solidFill>
                <a:latin typeface="Montserrat SemiBold"/>
              </a:rPr>
              <a:t>», заведующая кафедрой цифровой картографии МИИГАиК</a:t>
            </a:r>
          </a:p>
          <a:p>
            <a:pPr indent="457200" algn="ctr">
              <a:lnSpc>
                <a:spcPct val="100000"/>
              </a:lnSpc>
            </a:pPr>
            <a:endParaRPr lang="ru-RU" sz="2000" b="0" strike="noStrike" spc="-1" dirty="0">
              <a:solidFill>
                <a:srgbClr val="FFFFFF"/>
              </a:solidFill>
              <a:latin typeface="Montserrat SemiBold"/>
            </a:endParaRPr>
          </a:p>
          <a:p>
            <a:pPr indent="457200"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Montserrat SemiBold"/>
              </a:rPr>
              <a:t>Москва-Екатеринбург- 2025 г.</a:t>
            </a:r>
          </a:p>
          <a:p>
            <a:pPr indent="457200" algn="just">
              <a:lnSpc>
                <a:spcPct val="100000"/>
              </a:lnSpc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180000"/>
            <a:ext cx="1731960" cy="48420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5397" y="0"/>
            <a:ext cx="2645228" cy="4708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000" y="60641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979640" y="29016"/>
            <a:ext cx="5453747" cy="8273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Анализ разновременных космических снимков в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целях</a:t>
            </a:r>
            <a:r>
              <a:rPr lang="en-US" sz="1600" b="1" spc="-1" dirty="0" smtClean="0">
                <a:solidFill>
                  <a:srgbClr val="000072"/>
                </a:solidFill>
                <a:latin typeface="Montserrat SemiBold"/>
              </a:rPr>
              <a:t>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обзорного топографического мониторинга (ОТМ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):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037" y="856343"/>
            <a:ext cx="9921206" cy="42681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>
              <a:buFontTx/>
              <a:buChar char="-"/>
            </a:pPr>
            <a:r>
              <a:rPr lang="ru-RU" sz="1600" dirty="0" smtClean="0">
                <a:latin typeface="Montserrat SemiBold"/>
              </a:rPr>
              <a:t>автоматизированное </a:t>
            </a:r>
            <a:r>
              <a:rPr lang="ru-RU" sz="1600" dirty="0">
                <a:latin typeface="Montserrat SemiBold"/>
              </a:rPr>
              <a:t>и автоматическое (с использованием методов машинного </a:t>
            </a:r>
            <a:r>
              <a:rPr lang="ru-RU" sz="1600" dirty="0" smtClean="0">
                <a:latin typeface="Montserrat SemiBold"/>
              </a:rPr>
              <a:t>обучения</a:t>
            </a:r>
            <a:r>
              <a:rPr lang="ru-RU" sz="1600" dirty="0">
                <a:latin typeface="Montserrat SemiBold"/>
              </a:rPr>
              <a:t>) дешифрирование МКС, определяющее изменения местности и динамику ее </a:t>
            </a:r>
            <a:r>
              <a:rPr lang="ru-RU" sz="1600" dirty="0" smtClean="0">
                <a:latin typeface="Montserrat SemiBold"/>
              </a:rPr>
              <a:t>развития; </a:t>
            </a:r>
          </a:p>
          <a:p>
            <a:pPr indent="457200" algn="just">
              <a:buFontTx/>
              <a:buChar char="-"/>
            </a:pPr>
            <a:r>
              <a:rPr lang="ru-RU" sz="1600" dirty="0" smtClean="0">
                <a:latin typeface="Montserrat SemiBold"/>
              </a:rPr>
              <a:t>машинное </a:t>
            </a:r>
            <a:r>
              <a:rPr lang="ru-RU" sz="1600" dirty="0">
                <a:latin typeface="Montserrat SemiBold"/>
              </a:rPr>
              <a:t>обучение автоматическому дешифрированию космических изображений применено для решения практической задачи сопоставления сформированных </a:t>
            </a:r>
            <a:r>
              <a:rPr lang="ru-RU" sz="1600" dirty="0" smtClean="0">
                <a:latin typeface="Montserrat SemiBold"/>
              </a:rPr>
              <a:t>разновременных </a:t>
            </a:r>
            <a:r>
              <a:rPr lang="ru-RU" sz="1600" dirty="0">
                <a:latin typeface="Montserrat SemiBold"/>
              </a:rPr>
              <a:t>наборов данных, алгоритмического построения на их основе статистической </a:t>
            </a:r>
            <a:r>
              <a:rPr lang="ru-RU" sz="1600" dirty="0" smtClean="0">
                <a:latin typeface="Montserrat SemiBold"/>
              </a:rPr>
              <a:t>модели </a:t>
            </a:r>
            <a:r>
              <a:rPr lang="ru-RU" sz="1600" dirty="0">
                <a:latin typeface="Montserrat SemiBold"/>
              </a:rPr>
              <a:t>и определение по ней степени (в процентном отношении) изменений местности </a:t>
            </a:r>
            <a:r>
              <a:rPr lang="ru-RU" sz="1600" dirty="0" smtClean="0">
                <a:latin typeface="Montserrat SemiBold"/>
              </a:rPr>
              <a:t>значительных </a:t>
            </a:r>
            <a:r>
              <a:rPr lang="ru-RU" sz="1600" dirty="0">
                <a:latin typeface="Montserrat SemiBold"/>
              </a:rPr>
              <a:t>по площади </a:t>
            </a:r>
            <a:r>
              <a:rPr lang="ru-RU" sz="1600" dirty="0" smtClean="0">
                <a:latin typeface="Montserrat SemiBold"/>
              </a:rPr>
              <a:t>территорий; </a:t>
            </a:r>
          </a:p>
          <a:p>
            <a:pPr indent="457200" algn="just">
              <a:buFontTx/>
              <a:buChar char="-"/>
            </a:pPr>
            <a:r>
              <a:rPr lang="ru-RU" sz="1600" dirty="0" smtClean="0">
                <a:latin typeface="Montserrat SemiBold"/>
              </a:rPr>
              <a:t>сравнительный </a:t>
            </a:r>
            <a:r>
              <a:rPr lang="ru-RU" sz="1600" dirty="0">
                <a:latin typeface="Montserrat SemiBold"/>
              </a:rPr>
              <a:t>анализ снимков по признакам: гистограммным (значения яркости изображений), частотным (характеризующим структуру изображений), частотно-тоновым (описывающим структуру и тон изображений), включающий автоматическое выявление </a:t>
            </a:r>
            <a:r>
              <a:rPr lang="ru-RU" sz="1600" dirty="0" smtClean="0">
                <a:latin typeface="Montserrat SemiBold"/>
              </a:rPr>
              <a:t>изменений </a:t>
            </a:r>
            <a:r>
              <a:rPr lang="ru-RU" sz="1600" dirty="0">
                <a:latin typeface="Montserrat SemiBold"/>
              </a:rPr>
              <a:t>местности по разновременным снимкам с использованием специализированного программного комплекса (ПК). Функциональные возможности ПК должны обеспечивать автоматическую векторизацию изменений объектов, наполнение атрибутивной </a:t>
            </a:r>
            <a:r>
              <a:rPr lang="ru-RU" sz="1600" dirty="0" smtClean="0">
                <a:latin typeface="Montserrat SemiBold"/>
              </a:rPr>
              <a:t>информацией </a:t>
            </a:r>
            <a:r>
              <a:rPr lang="ru-RU" sz="1600" dirty="0">
                <a:latin typeface="Montserrat SemiBold"/>
              </a:rPr>
              <a:t>выделенных изменений, определение процента изменений местности как в границах НЛ ЦТК, так и в квадратных километрах по территории картографирования — площади </a:t>
            </a:r>
            <a:r>
              <a:rPr lang="ru-RU" sz="1600" dirty="0" smtClean="0">
                <a:latin typeface="Montserrat SemiBold"/>
              </a:rPr>
              <a:t>сопоставления </a:t>
            </a:r>
            <a:r>
              <a:rPr lang="ru-RU" sz="1600" dirty="0">
                <a:latin typeface="Montserrat SemiBold"/>
              </a:rPr>
              <a:t>разновременных МКС;</a:t>
            </a:r>
          </a:p>
          <a:p>
            <a:pPr indent="457200" algn="just">
              <a:buFontTx/>
              <a:buChar char="-"/>
            </a:pPr>
            <a:r>
              <a:rPr lang="ru-RU" sz="1600" dirty="0">
                <a:latin typeface="Montserrat SemiBold"/>
              </a:rPr>
              <a:t>- расчетный метод оценки изменений местности, количественно характеризующий происходящие изменения в положении пространственных объектов.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" y="11218"/>
            <a:ext cx="2245179" cy="560282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181800" y="-37985"/>
            <a:ext cx="5050772" cy="5365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Автоматический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анализ разновременных материалов космической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съемки</a:t>
            </a:r>
            <a:endParaRPr lang="ru-RU" sz="1600" b="1" spc="-1" dirty="0">
              <a:solidFill>
                <a:srgbClr val="000072"/>
              </a:solidFill>
              <a:latin typeface="Montserrat SemiBold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000" y="1187354"/>
            <a:ext cx="9861901" cy="4339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/>
            <a:endParaRPr lang="ru-RU" sz="1600" dirty="0">
              <a:latin typeface="Montserrat SemiBold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000" y="494693"/>
            <a:ext cx="53922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1600" b="1" i="1" dirty="0">
                <a:latin typeface="Montserrat SemiBold"/>
              </a:rPr>
              <a:t>Техническое обеспечение </a:t>
            </a:r>
            <a:r>
              <a:rPr lang="ru-RU" sz="1600" dirty="0" smtClean="0">
                <a:latin typeface="Montserrat SemiBold"/>
              </a:rPr>
              <a:t>должно </a:t>
            </a:r>
            <a:r>
              <a:rPr lang="ru-RU" sz="1600" dirty="0">
                <a:latin typeface="Montserrat SemiBold"/>
              </a:rPr>
              <a:t>состоять из совокупности технических средств (оборудования), формирующих аппаратно-программные комплексы (АПК) для фотограмметрической обработки космической информации и автоматизированного анализа материалов разновременной космической съемки и обеспечивающих взаимодействие между специалистами, реализацию Технологии на базе телефонной связи, радиосвязи, спутниковой связи и иных каналов связи</a:t>
            </a:r>
          </a:p>
          <a:p>
            <a:pPr indent="457200" algn="just"/>
            <a:r>
              <a:rPr lang="ru-RU" sz="1600" b="1" i="1" dirty="0" smtClean="0">
                <a:latin typeface="Montserrat SemiBold"/>
              </a:rPr>
              <a:t>Программное </a:t>
            </a:r>
            <a:r>
              <a:rPr lang="ru-RU" sz="1600" b="1" i="1" dirty="0">
                <a:latin typeface="Montserrat SemiBold"/>
              </a:rPr>
              <a:t>обеспечение </a:t>
            </a:r>
            <a:r>
              <a:rPr lang="ru-RU" sz="1600" dirty="0" smtClean="0">
                <a:latin typeface="Montserrat SemiBold"/>
              </a:rPr>
              <a:t>должно </a:t>
            </a:r>
            <a:r>
              <a:rPr lang="ru-RU" sz="1600" dirty="0">
                <a:latin typeface="Montserrat SemiBold"/>
              </a:rPr>
              <a:t>состоять из совокупности базовых и специальных программных средств (программных комплексов),  используемых в процессе планирования работ по обновлению ЦКП ( в процессе ОТМ), в том числе при создании и актуализации карты районирования Российской Федерации по периодичности обновления ЦКП, в процессе фотограмметрической обработки КС, при анализе разновременных КС для выявления структурных изменений местности и определения процента выявленных изменений по </a:t>
            </a:r>
            <a:r>
              <a:rPr lang="ru-RU" sz="1600" dirty="0" smtClean="0">
                <a:latin typeface="Montserrat SemiBold"/>
              </a:rPr>
              <a:t>НЛ ЦТК </a:t>
            </a:r>
            <a:endParaRPr lang="ru-RU" sz="1600" dirty="0">
              <a:latin typeface="Montserrat Semi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210" y="719640"/>
            <a:ext cx="4689759" cy="4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45" y="11218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7086" y="29016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29016"/>
            <a:ext cx="5351494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Принцип функционирования </a:t>
            </a:r>
            <a:endParaRPr lang="ru-RU" b="1" spc="-1" dirty="0" smtClean="0">
              <a:solidFill>
                <a:srgbClr val="000072"/>
              </a:solidFill>
              <a:latin typeface="Montserrat SemiBold"/>
            </a:endParaRPr>
          </a:p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ПК </a:t>
            </a: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фотограмметрической обработки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и разновременного </a:t>
            </a: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анализа МКС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86" y="961302"/>
            <a:ext cx="9671063" cy="47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2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253" y="29016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2" y="29016"/>
            <a:ext cx="5487307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dirty="0">
                <a:solidFill>
                  <a:srgbClr val="002060"/>
                </a:solidFill>
                <a:latin typeface="Montserrat SemiBold"/>
              </a:rPr>
              <a:t>План периодичности </a:t>
            </a:r>
            <a:r>
              <a:rPr lang="ru-RU" dirty="0" smtClean="0">
                <a:solidFill>
                  <a:srgbClr val="002060"/>
                </a:solidFill>
                <a:latin typeface="Montserrat SemiBold"/>
              </a:rPr>
              <a:t>детального топографического мониторинга</a:t>
            </a:r>
            <a:endParaRPr lang="ru-RU" sz="2400" b="1" strike="noStrike" spc="-1" dirty="0">
              <a:solidFill>
                <a:srgbClr val="002060"/>
              </a:solidFill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pic>
        <p:nvPicPr>
          <p:cNvPr id="7" name="Рисунок 6" descr="E:\Статьи 2020\Бровко Верещака _Верстка 3 номер ГиК\Статья отравлена  в редакцию 14.02.2020\Рисунок 3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46" y="619246"/>
            <a:ext cx="4936203" cy="49370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43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779386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976" y="-28443"/>
            <a:ext cx="1799640" cy="509094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2" y="29016"/>
            <a:ext cx="5487307" cy="622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Анализ разновременных </a:t>
            </a:r>
            <a:r>
              <a:rPr lang="ru-RU" b="1" spc="-1" dirty="0" err="1" smtClean="0">
                <a:solidFill>
                  <a:srgbClr val="000072"/>
                </a:solidFill>
                <a:latin typeface="Montserrat SemiBold"/>
              </a:rPr>
              <a:t>радиолокационых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 (РЛС) </a:t>
            </a: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космических снимков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720593"/>
            <a:ext cx="4341693" cy="41631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r>
              <a:rPr lang="ru-RU" dirty="0">
                <a:latin typeface="Montserrat SemiBold"/>
              </a:rPr>
              <a:t>Перспективный (альтернативный) подход анализа разновременных МКС может заключаться в использовании российских радиолокационных снимков (РЛС) высокого разрешения для отдельных континентальных районов страны, большая часть года которых покрыта облачностью, либо снежным покровом, либо труднодоступна.</a:t>
            </a:r>
          </a:p>
          <a:p>
            <a:pPr algn="just"/>
            <a:endParaRPr lang="ru-RU" sz="2400" dirty="0">
              <a:latin typeface="Montserrat SemiBold"/>
            </a:endParaRPr>
          </a:p>
          <a:p>
            <a:pPr algn="just"/>
            <a:endParaRPr lang="ru-RU" sz="24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3881" y="779386"/>
            <a:ext cx="4321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1693" y="950084"/>
            <a:ext cx="5738932" cy="32487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75203" y="4206632"/>
            <a:ext cx="5270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Маршрутный режим </a:t>
            </a:r>
            <a:r>
              <a:rPr lang="ru-RU" dirty="0" smtClean="0"/>
              <a:t>съёмки с космического комплекса «Обзор –Р» </a:t>
            </a:r>
            <a:r>
              <a:rPr lang="ru-RU" dirty="0"/>
              <a:t>при пространственном разрешении 20 м</a:t>
            </a:r>
          </a:p>
        </p:txBody>
      </p:sp>
    </p:spTree>
    <p:extLst>
      <p:ext uri="{BB962C8B-B14F-4D97-AF65-F5344CB8AC3E}">
        <p14:creationId xmlns:p14="http://schemas.microsoft.com/office/powerpoint/2010/main" val="1177228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345" y="779386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2" y="29016"/>
            <a:ext cx="5487307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72"/>
                </a:solidFill>
                <a:latin typeface="Montserrat SemiBold"/>
              </a:rPr>
              <a:t>Анализ разновременных РЛС космических снимков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720593"/>
            <a:ext cx="4341693" cy="41631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endParaRPr lang="ru-RU" sz="2400" dirty="0">
              <a:latin typeface="Montserrat SemiBold"/>
            </a:endParaRPr>
          </a:p>
          <a:p>
            <a:pPr algn="just"/>
            <a:endParaRPr lang="ru-RU" sz="24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73881" y="779386"/>
            <a:ext cx="43219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88290" y="4941905"/>
            <a:ext cx="5270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/>
              <a:t>Высокодетальный</a:t>
            </a:r>
            <a:r>
              <a:rPr lang="ru-RU" dirty="0"/>
              <a:t> кадровый режим </a:t>
            </a:r>
            <a:r>
              <a:rPr lang="ru-RU" dirty="0" smtClean="0"/>
              <a:t>съёмки с космического комплекса «Обзор Р»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4050" y="938516"/>
            <a:ext cx="5599049" cy="399291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3677" y="932286"/>
            <a:ext cx="4159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Данные получаемые с </a:t>
            </a:r>
            <a:r>
              <a:rPr lang="ru-RU" dirty="0" err="1" smtClean="0"/>
              <a:t>высокодетального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радиолокационного комплекса (ВРЛК</a:t>
            </a:r>
            <a:r>
              <a:rPr lang="ru-RU" dirty="0" smtClean="0"/>
              <a:t>)</a:t>
            </a:r>
          </a:p>
          <a:p>
            <a:r>
              <a:rPr lang="ru-RU" dirty="0"/>
              <a:t>ГОСТ Р 59085-2020.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88" y="2379652"/>
            <a:ext cx="3413712" cy="376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6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21926" y="11219"/>
            <a:ext cx="10079280" cy="1231846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973675" y="-26567"/>
            <a:ext cx="5351494" cy="99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72"/>
                </a:solidFill>
                <a:latin typeface="Montserrat SemiBold"/>
              </a:rPr>
              <a:t>Модернизация технологий оперативного обновления ЦТК (ЭТК) и мониторинга актуальности </a:t>
            </a:r>
            <a:r>
              <a:rPr lang="ru-RU" sz="2000" spc="-1" dirty="0" smtClean="0">
                <a:solidFill>
                  <a:srgbClr val="000072"/>
                </a:solidFill>
                <a:latin typeface="Montserrat SemiBold"/>
              </a:rPr>
              <a:t>ЕЭКО в части:</a:t>
            </a:r>
            <a:endParaRPr lang="ru-RU" sz="20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037" y="1439334"/>
            <a:ext cx="9921206" cy="36851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endParaRPr lang="ru-RU" sz="24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1926" y="1168401"/>
            <a:ext cx="53389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ведения </a:t>
            </a:r>
            <a:r>
              <a:rPr lang="ru-RU" dirty="0">
                <a:latin typeface="Montserrat SemiBold"/>
                <a:ea typeface="Times New Roman" panose="02020603050405020304" pitchFamily="18" charset="0"/>
              </a:rPr>
              <a:t>цифровой дежурной топографической карты (ЦДТК), фиксирующей пространственно-временные изменения объектов местности на </a:t>
            </a: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территории </a:t>
            </a:r>
            <a:r>
              <a:rPr lang="ru-RU" dirty="0">
                <a:latin typeface="Montserrat SemiBold"/>
                <a:ea typeface="Times New Roman" panose="02020603050405020304" pitchFamily="18" charset="0"/>
              </a:rPr>
              <a:t>Российской Федерации и/или отдельных континентальных районов на реальный момент времени, регламентирует разработанный в ППК «</a:t>
            </a:r>
            <a:r>
              <a:rPr lang="ru-RU" dirty="0" err="1">
                <a:latin typeface="Montserrat SemiBold"/>
                <a:ea typeface="Times New Roman" panose="02020603050405020304" pitchFamily="18" charset="0"/>
              </a:rPr>
              <a:t>Роскадастр</a:t>
            </a:r>
            <a:r>
              <a:rPr lang="ru-RU" dirty="0">
                <a:latin typeface="Montserrat SemiBold"/>
                <a:ea typeface="Times New Roman" panose="02020603050405020304" pitchFamily="18" charset="0"/>
              </a:rPr>
              <a:t>» при личном участии автора                     ГОСТ Р  </a:t>
            </a: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72017-2025.</a:t>
            </a:r>
            <a:endParaRPr lang="ru-RU" dirty="0">
              <a:latin typeface="Montserrat SemiBold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005" y="1243064"/>
            <a:ext cx="3610223" cy="43509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6195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29016"/>
            <a:ext cx="5352840" cy="6906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Технологические решения в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процессе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детального топографического мониторинга (ДТМ):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" y="719640"/>
            <a:ext cx="9769289" cy="51663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/>
            <a:r>
              <a:rPr lang="ru-RU" sz="1400" dirty="0">
                <a:latin typeface="Montserrat SemiBold"/>
              </a:rPr>
              <a:t>- </a:t>
            </a:r>
            <a:r>
              <a:rPr lang="ru-RU" sz="1600" dirty="0">
                <a:latin typeface="Montserrat SemiBold"/>
              </a:rPr>
              <a:t>дешифрирования (визуальный, автоматизированный, автоматический) материалов аэросъемки и космической съемки (МКС);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оценки количественных и качественных изменений состояния объектов местности (пространственных объектов) по прямым и косвенным дешифровочным признакам </a:t>
            </a:r>
            <a:r>
              <a:rPr lang="ru-RU" sz="1600" dirty="0" smtClean="0">
                <a:latin typeface="Montserrat SemiBold"/>
              </a:rPr>
              <a:t>соответственно</a:t>
            </a:r>
            <a:r>
              <a:rPr lang="ru-RU" sz="1600" dirty="0">
                <a:latin typeface="Montserrat SemiBold"/>
              </a:rPr>
              <a:t>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векторизации и кодирования объектов местности, </a:t>
            </a:r>
            <a:r>
              <a:rPr lang="ru-RU" sz="1600" dirty="0" err="1">
                <a:latin typeface="Montserrat SemiBold"/>
              </a:rPr>
              <a:t>отдешифрированных</a:t>
            </a:r>
            <a:r>
              <a:rPr lang="ru-RU" sz="1600" dirty="0">
                <a:latin typeface="Montserrat SemiBold"/>
              </a:rPr>
              <a:t> по </a:t>
            </a:r>
            <a:r>
              <a:rPr lang="ru-RU" sz="1600" dirty="0" smtClean="0">
                <a:latin typeface="Montserrat SemiBold"/>
              </a:rPr>
              <a:t>материалам МКС</a:t>
            </a:r>
            <a:r>
              <a:rPr lang="ru-RU" sz="1600" dirty="0">
                <a:latin typeface="Montserrat SemiBold"/>
              </a:rPr>
              <a:t>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использования данных глобальных навигационных спутниковых систем на </a:t>
            </a:r>
            <a:r>
              <a:rPr lang="ru-RU" sz="1600" dirty="0" smtClean="0">
                <a:latin typeface="Montserrat SemiBold"/>
              </a:rPr>
              <a:t>технологических </a:t>
            </a:r>
            <a:r>
              <a:rPr lang="ru-RU" sz="1600" dirty="0">
                <a:latin typeface="Montserrat SemiBold"/>
              </a:rPr>
              <a:t>этапах ДТМ, а также в процессе высокоточных навигационно-временных </a:t>
            </a:r>
            <a:r>
              <a:rPr lang="ru-RU" sz="1600" dirty="0" smtClean="0">
                <a:latin typeface="Montserrat SemiBold"/>
              </a:rPr>
              <a:t>определений </a:t>
            </a:r>
            <a:r>
              <a:rPr lang="ru-RU" sz="1600" dirty="0">
                <a:latin typeface="Montserrat SemiBold"/>
              </a:rPr>
              <a:t>координат пространственных объектов, изменивших свои количественные и </a:t>
            </a:r>
            <a:r>
              <a:rPr lang="ru-RU" sz="1600" dirty="0" smtClean="0">
                <a:latin typeface="Montserrat SemiBold"/>
              </a:rPr>
              <a:t>качественные </a:t>
            </a:r>
            <a:r>
              <a:rPr lang="ru-RU" sz="1600" dirty="0">
                <a:latin typeface="Montserrat SemiBold"/>
              </a:rPr>
              <a:t>характеристики;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полевого обследования территории картографирования;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комплексного анализа пространственно-временных изменений объектов местности и их картографического отображения;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регламентированного ведения ЦДТК и БД ИОМ с использованием различных видов пространственных данных (ПД), поступающих в НСПД, их актуализации на реальный </a:t>
            </a:r>
            <a:r>
              <a:rPr lang="ru-RU" sz="1600" dirty="0" err="1">
                <a:latin typeface="Montserrat SemiBold"/>
              </a:rPr>
              <a:t>мо</a:t>
            </a:r>
            <a:r>
              <a:rPr lang="ru-RU" sz="1600" dirty="0">
                <a:latin typeface="Montserrat SemiBold"/>
              </a:rPr>
              <a:t>-мент времени;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формирования на основе существующей ЕЭКО слоя изменений местности по ЦДТК и БД ИОМ для мониторинга актуальности ЕЭКО;</a:t>
            </a:r>
          </a:p>
          <a:p>
            <a:pPr indent="457200" algn="just"/>
            <a:r>
              <a:rPr lang="ru-RU" sz="1600" dirty="0">
                <a:latin typeface="Montserrat SemiBold"/>
              </a:rPr>
              <a:t>- создания новых видов цифровой картографической продукции, в том числе на </a:t>
            </a:r>
            <a:r>
              <a:rPr lang="ru-RU" sz="1600" dirty="0" err="1">
                <a:latin typeface="Montserrat SemiBold"/>
              </a:rPr>
              <a:t>осно-ве</a:t>
            </a:r>
            <a:r>
              <a:rPr lang="ru-RU" sz="1600" dirty="0">
                <a:latin typeface="Montserrat SemiBold"/>
              </a:rPr>
              <a:t> актуализированной </a:t>
            </a:r>
            <a:r>
              <a:rPr lang="ru-RU" sz="1600" dirty="0" smtClean="0">
                <a:latin typeface="Montserrat SemiBold"/>
              </a:rPr>
              <a:t>ЕЭКО.</a:t>
            </a:r>
            <a:endParaRPr lang="ru-RU" sz="1600" dirty="0">
              <a:latin typeface="Montserrat SemiBold"/>
            </a:endParaRPr>
          </a:p>
          <a:p>
            <a:pPr indent="457200" algn="just"/>
            <a:endParaRPr lang="ru-RU" sz="14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24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73959" y="-369796"/>
            <a:ext cx="10235266" cy="6040345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748" y="-457199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979640" y="-369797"/>
            <a:ext cx="5352840" cy="5680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Модуль комплексной обработки </a:t>
            </a:r>
            <a:r>
              <a:rPr lang="ru-RU" sz="1600" b="1" spc="-1" dirty="0" err="1">
                <a:solidFill>
                  <a:srgbClr val="000072"/>
                </a:solidFill>
                <a:latin typeface="Montserrat SemiBold"/>
              </a:rPr>
              <a:t>геопространственной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информации</a:t>
            </a:r>
            <a:endParaRPr lang="ru-RU" sz="1600" b="1" spc="-1" dirty="0">
              <a:solidFill>
                <a:srgbClr val="000072"/>
              </a:solidFill>
              <a:latin typeface="Montserrat SemiBold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34732" y="1196788"/>
            <a:ext cx="2334556" cy="4689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/>
            <a:r>
              <a:rPr lang="ru-RU" sz="1400" dirty="0" smtClean="0">
                <a:latin typeface="Montserrat SemiBold"/>
              </a:rPr>
              <a:t>-</a:t>
            </a:r>
            <a:endParaRPr lang="ru-RU" sz="14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14" y="-469433"/>
            <a:ext cx="2645893" cy="4694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5" y="198272"/>
            <a:ext cx="6684533" cy="5019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872" y="3541393"/>
            <a:ext cx="322729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-275666"/>
            <a:ext cx="10235266" cy="6040345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748" y="-275666"/>
            <a:ext cx="1799640" cy="389965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979640" y="-369797"/>
            <a:ext cx="5352840" cy="15665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Автоматическое дешифрирование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и векторизация изменений объектов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местности</a:t>
            </a:r>
          </a:p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(с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использованием  методики создания и обновления наборов пространственных данных с использованием ПО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КБ «Панорама» (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альтернатива ПК «Модуль КТМ»)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414" y="-469433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73958" y="1599762"/>
            <a:ext cx="440760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>
                <a:latin typeface="Montserrat SemiBold"/>
              </a:rPr>
              <a:t>Суть автоматизированной векторизации заключается в </a:t>
            </a:r>
            <a:r>
              <a:rPr lang="ru-RU" b="1" dirty="0">
                <a:latin typeface="Montserrat SemiBold"/>
              </a:rPr>
              <a:t>распределение пикселей изображения по яркости. </a:t>
            </a:r>
            <a:endParaRPr lang="ru-RU" b="1" dirty="0" smtClean="0">
              <a:latin typeface="Montserrat SemiBold"/>
            </a:endParaRPr>
          </a:p>
          <a:p>
            <a:pPr indent="457200" algn="just"/>
            <a:r>
              <a:rPr lang="ru-RU" dirty="0" smtClean="0">
                <a:latin typeface="Montserrat SemiBold"/>
              </a:rPr>
              <a:t>Для </a:t>
            </a:r>
            <a:r>
              <a:rPr lang="ru-RU" dirty="0">
                <a:latin typeface="Montserrat SemiBold"/>
              </a:rPr>
              <a:t>выполнения распределения создаются </a:t>
            </a:r>
            <a:r>
              <a:rPr lang="ru-RU" b="1" dirty="0">
                <a:latin typeface="Montserrat SemiBold"/>
              </a:rPr>
              <a:t>эталоны дешифрирования объектов (эталоны обучения ИИ) </a:t>
            </a:r>
            <a:r>
              <a:rPr lang="ru-RU" dirty="0">
                <a:latin typeface="Montserrat SemiBold"/>
              </a:rPr>
              <a:t>– участки </a:t>
            </a:r>
            <a:r>
              <a:rPr lang="ru-RU" dirty="0" err="1">
                <a:latin typeface="Montserrat SemiBold"/>
              </a:rPr>
              <a:t>ортофотопланов</a:t>
            </a:r>
            <a:r>
              <a:rPr lang="ru-RU" dirty="0">
                <a:latin typeface="Montserrat SemiBold"/>
              </a:rPr>
              <a:t> принадлежащие к одному коду цифровых объектов.</a:t>
            </a:r>
          </a:p>
          <a:p>
            <a:pPr indent="457200" algn="just"/>
            <a:endParaRPr lang="ru-RU" dirty="0">
              <a:latin typeface="Montserrat SemiBold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647" y="1247878"/>
            <a:ext cx="2998833" cy="21368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530" y="2650376"/>
            <a:ext cx="3578777" cy="25282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429639" y="1258508"/>
            <a:ext cx="2610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Montserrat SemiBold"/>
              </a:rPr>
              <a:t>Векторизация проездов в населенном </a:t>
            </a:r>
            <a:r>
              <a:rPr lang="ru-RU" sz="1600" dirty="0" smtClean="0">
                <a:latin typeface="Montserrat SemiBold"/>
              </a:rPr>
              <a:t>пункте</a:t>
            </a:r>
          </a:p>
          <a:p>
            <a:pPr algn="ctr"/>
            <a:r>
              <a:rPr lang="ru-RU" dirty="0" smtClean="0"/>
              <a:t>                      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2056" y="5190304"/>
            <a:ext cx="37092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Векторизация растительности и гидрографии </a:t>
            </a:r>
          </a:p>
        </p:txBody>
      </p:sp>
    </p:spTree>
    <p:extLst>
      <p:ext uri="{BB962C8B-B14F-4D97-AF65-F5344CB8AC3E}">
        <p14:creationId xmlns:p14="http://schemas.microsoft.com/office/powerpoint/2010/main" val="67294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29016"/>
            <a:ext cx="5351494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72"/>
                </a:solidFill>
                <a:latin typeface="Montserrat SemiBold"/>
              </a:rPr>
              <a:t>Основание для проведения исследования:</a:t>
            </a:r>
            <a:endParaRPr lang="ru-RU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8074" y="719640"/>
            <a:ext cx="9921206" cy="49492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b="1" spc="-1" dirty="0" smtClean="0">
                <a:solidFill>
                  <a:srgbClr val="000000"/>
                </a:solidFill>
                <a:latin typeface="Montserrat SemiBold"/>
              </a:rPr>
              <a:t>Исследование выполняется </a:t>
            </a:r>
            <a:r>
              <a:rPr lang="ru-RU" b="1" spc="-1" dirty="0" smtClean="0">
                <a:latin typeface="Montserrat SemiBold"/>
              </a:rPr>
              <a:t>ППК «</a:t>
            </a:r>
            <a:r>
              <a:rPr lang="ru-RU" b="1" spc="-1" dirty="0" err="1" smtClean="0">
                <a:latin typeface="Montserrat SemiBold"/>
              </a:rPr>
              <a:t>Роскадастр</a:t>
            </a:r>
            <a:r>
              <a:rPr lang="ru-RU" b="1" spc="-1" dirty="0" smtClean="0">
                <a:latin typeface="Montserrat SemiBold"/>
              </a:rPr>
              <a:t>» под руководством </a:t>
            </a:r>
            <a:r>
              <a:rPr lang="ru-RU" b="1" spc="-1" dirty="0" err="1" smtClean="0">
                <a:latin typeface="Montserrat SemiBold"/>
              </a:rPr>
              <a:t>Росреестра</a:t>
            </a:r>
            <a:r>
              <a:rPr lang="ru-RU" b="1" spc="-1" dirty="0" smtClean="0">
                <a:latin typeface="Montserrat SemiBold"/>
              </a:rPr>
              <a:t> </a:t>
            </a:r>
            <a:r>
              <a:rPr lang="ru-RU" b="1" spc="-1" dirty="0">
                <a:solidFill>
                  <a:srgbClr val="000000"/>
                </a:solidFill>
                <a:latin typeface="Montserrat SemiBold"/>
              </a:rPr>
              <a:t>в рамках НИР «Геокарта-2030</a:t>
            </a:r>
            <a:r>
              <a:rPr lang="ru-RU" b="1" spc="-1" dirty="0">
                <a:latin typeface="Montserrat SemiBold"/>
              </a:rPr>
              <a:t>», </a:t>
            </a:r>
            <a:r>
              <a:rPr lang="ru-RU" b="1" spc="-1" dirty="0" smtClean="0">
                <a:latin typeface="Montserrat SemiBold"/>
              </a:rPr>
              <a:t>в соответствии с Федеральным проектом «Поддержание, развитие и использование системы ГЛОНАСС» государственной программы Российской Федерации «Космическая деятельность России», утвержденной Постановлением Правительства Российской Федерации от 15.04.2014 № 306</a:t>
            </a:r>
            <a:endParaRPr lang="ru-RU" b="1" strike="sngStrike" spc="-1" dirty="0" smtClean="0">
              <a:latin typeface="Montserrat SemiBold"/>
            </a:endParaRPr>
          </a:p>
          <a:p>
            <a:pPr indent="457200" algn="just">
              <a:lnSpc>
                <a:spcPct val="150000"/>
              </a:lnSpc>
            </a:pPr>
            <a:endParaRPr lang="ru-RU" spc="-1" dirty="0">
              <a:solidFill>
                <a:srgbClr val="000000"/>
              </a:solidFill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387" y="-1073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89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2" y="88083"/>
            <a:ext cx="10079280" cy="5357975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700" y="104811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2" y="29016"/>
            <a:ext cx="5351493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Пространственные цифровые модели местности (модели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объектов)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в составе баз </a:t>
            </a:r>
            <a:r>
              <a:rPr lang="ru-RU" b="1" spc="-1" dirty="0" err="1" smtClean="0">
                <a:solidFill>
                  <a:srgbClr val="000072"/>
                </a:solidFill>
                <a:latin typeface="Montserrat SemiBold"/>
              </a:rPr>
              <a:t>геопространственных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знаний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00" y="915394"/>
            <a:ext cx="9903760" cy="2889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dirty="0">
                <a:latin typeface="Montserrat SemiBold"/>
              </a:rPr>
              <a:t>Систематизированная информация о современном состоянии и динамике развития объектов местности — элементов содержания государственных топографических карт </a:t>
            </a:r>
            <a:r>
              <a:rPr lang="ru-RU" sz="1600" dirty="0" smtClean="0">
                <a:latin typeface="Montserrat SemiBold"/>
              </a:rPr>
              <a:t>генерируется </a:t>
            </a:r>
            <a:r>
              <a:rPr lang="ru-RU" sz="1600" dirty="0">
                <a:latin typeface="Montserrat SemiBold"/>
              </a:rPr>
              <a:t>в БД ИОМ и отображается на ЦДТК. </a:t>
            </a:r>
            <a:endParaRPr lang="ru-RU" sz="1600" dirty="0" smtClean="0">
              <a:latin typeface="Montserrat SemiBold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600" dirty="0" smtClean="0">
                <a:latin typeface="Montserrat SemiBold"/>
              </a:rPr>
              <a:t>Совокупность </a:t>
            </a:r>
            <a:r>
              <a:rPr lang="ru-RU" sz="1600" dirty="0">
                <a:latin typeface="Montserrat SemiBold"/>
              </a:rPr>
              <a:t>сформированной актуальной информации об изменениях местности в комплексе с информацией, получаемой из </a:t>
            </a:r>
            <a:r>
              <a:rPr lang="ru-RU" sz="1600" dirty="0" smtClean="0">
                <a:latin typeface="Montserrat SemiBold"/>
              </a:rPr>
              <a:t>легитимных </a:t>
            </a:r>
            <a:r>
              <a:rPr lang="ru-RU" sz="1600" dirty="0">
                <a:latin typeface="Montserrat SemiBold"/>
              </a:rPr>
              <a:t>отраслевых источников, формирует базы </a:t>
            </a:r>
            <a:r>
              <a:rPr lang="ru-RU" sz="1600" dirty="0" err="1">
                <a:latin typeface="Montserrat SemiBold"/>
              </a:rPr>
              <a:t>геопространственных</a:t>
            </a:r>
            <a:r>
              <a:rPr lang="ru-RU" sz="1600" dirty="0">
                <a:latin typeface="Montserrat SemiBold"/>
              </a:rPr>
              <a:t> знаний.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dirty="0">
                <a:latin typeface="Montserrat SemiBold"/>
              </a:rPr>
              <a:t>В экономически развитых зарубежных странах (США, Великобритании, Японии, Ки-</a:t>
            </a:r>
            <a:r>
              <a:rPr lang="ru-RU" sz="1600" dirty="0" err="1">
                <a:latin typeface="Montserrat SemiBold"/>
              </a:rPr>
              <a:t>тае</a:t>
            </a:r>
            <a:r>
              <a:rPr lang="ru-RU" sz="1600" dirty="0">
                <a:latin typeface="Montserrat SemiBold"/>
              </a:rPr>
              <a:t> и других) методика сбора, хранения, обработки пространственных данных для </a:t>
            </a:r>
            <a:r>
              <a:rPr lang="ru-RU" sz="1600" dirty="0" smtClean="0">
                <a:latin typeface="Montserrat SemiBold"/>
              </a:rPr>
              <a:t>формирования </a:t>
            </a:r>
            <a:r>
              <a:rPr lang="ru-RU" sz="1600" dirty="0">
                <a:latin typeface="Montserrat SemiBold"/>
              </a:rPr>
              <a:t>системы </a:t>
            </a:r>
            <a:r>
              <a:rPr lang="ru-RU" sz="1600" dirty="0" err="1">
                <a:latin typeface="Montserrat SemiBold"/>
              </a:rPr>
              <a:t>геопространственных</a:t>
            </a:r>
            <a:r>
              <a:rPr lang="ru-RU" sz="1600" dirty="0">
                <a:latin typeface="Montserrat SemiBold"/>
              </a:rPr>
              <a:t> знаний в целях информационного обеспечения </a:t>
            </a:r>
            <a:r>
              <a:rPr lang="ru-RU" sz="1600" dirty="0" smtClean="0">
                <a:latin typeface="Montserrat SemiBold"/>
              </a:rPr>
              <a:t>стратегий </a:t>
            </a:r>
            <a:r>
              <a:rPr lang="ru-RU" sz="1600" dirty="0">
                <a:latin typeface="Montserrat SemiBold"/>
              </a:rPr>
              <a:t>и направлений развития государства решается в рамках правительственных </a:t>
            </a:r>
            <a:r>
              <a:rPr lang="ru-RU" sz="1600" dirty="0" smtClean="0">
                <a:latin typeface="Montserrat SemiBold"/>
              </a:rPr>
              <a:t>программ. </a:t>
            </a:r>
            <a:endParaRPr lang="ru-RU" sz="16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5731" y="1265615"/>
            <a:ext cx="3153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1670" y="4561832"/>
            <a:ext cx="7516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i="1" dirty="0" smtClean="0">
              <a:latin typeface="Montserrat SemiBold"/>
            </a:endParaRPr>
          </a:p>
          <a:p>
            <a:r>
              <a:rPr lang="ru-RU" sz="1400" i="1" dirty="0" smtClean="0">
                <a:latin typeface="Montserrat SemiBold"/>
              </a:rPr>
              <a:t>ООН </a:t>
            </a:r>
            <a:r>
              <a:rPr lang="ru-RU" sz="1400" i="1" dirty="0">
                <a:latin typeface="Montserrat SemiBold"/>
              </a:rPr>
              <a:t>«Повышение роли инфраструктуры </a:t>
            </a:r>
            <a:r>
              <a:rPr lang="ru-RU" sz="1400" i="1" dirty="0" err="1">
                <a:latin typeface="Montserrat SemiBold"/>
              </a:rPr>
              <a:t>геопространственных</a:t>
            </a:r>
            <a:r>
              <a:rPr lang="ru-RU" sz="1400" i="1" dirty="0">
                <a:latin typeface="Montserrat SemiBold"/>
              </a:rPr>
              <a:t> знаний (GKI) в мировой экономике, обществе и окружающей среде», 2022 г.</a:t>
            </a:r>
          </a:p>
        </p:txBody>
      </p:sp>
    </p:spTree>
    <p:extLst>
      <p:ext uri="{BB962C8B-B14F-4D97-AF65-F5344CB8AC3E}">
        <p14:creationId xmlns:p14="http://schemas.microsoft.com/office/powerpoint/2010/main" val="218696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2" y="-50799"/>
            <a:ext cx="10079280" cy="5496858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700" y="11218"/>
            <a:ext cx="1799640" cy="596153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865340" y="29015"/>
            <a:ext cx="5568045" cy="1091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Система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государственного топографического мониторинга - интеграция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сегментов, в каждом из которых формируются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базы </a:t>
            </a:r>
            <a:r>
              <a:rPr lang="ru-RU" sz="1600" b="1" spc="-1" dirty="0" err="1" smtClean="0">
                <a:solidFill>
                  <a:srgbClr val="000072"/>
                </a:solidFill>
                <a:latin typeface="Montserrat SemiBold"/>
              </a:rPr>
              <a:t>геопространственных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знаний в своей предметной области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5731" y="1265615"/>
            <a:ext cx="3153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00" y="1120051"/>
            <a:ext cx="9287577" cy="410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3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2" y="-50800"/>
            <a:ext cx="10079280" cy="5778499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700" y="11218"/>
            <a:ext cx="1799640" cy="596153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865340" y="-96521"/>
            <a:ext cx="5568045" cy="15379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Информационно-картографическое обеспечение </a:t>
            </a:r>
            <a:r>
              <a:rPr lang="ru-RU" sz="1600" b="1" spc="-1" dirty="0" err="1">
                <a:solidFill>
                  <a:srgbClr val="000072"/>
                </a:solidFill>
                <a:latin typeface="Montserrat SemiBold"/>
              </a:rPr>
              <a:t>геопространственными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 знаниями, формируемыми в рамках  системы ГТМ, секторы экономики, науки и образования  страны для поддержки принятия управленческих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решений по территориальному планированию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25731" y="1265615"/>
            <a:ext cx="315354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8" y="1441450"/>
            <a:ext cx="9869248" cy="415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70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5700" y="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2" y="29016"/>
            <a:ext cx="5487307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72"/>
                </a:solidFill>
                <a:latin typeface="Montserrat SemiBold"/>
              </a:rPr>
              <a:t>Заключение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" y="719640"/>
            <a:ext cx="10080626" cy="50334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dirty="0">
                <a:latin typeface="Montserrat SemiBold"/>
              </a:rPr>
              <a:t>Перспективные геоинформационные технологии, в том числе технологии </a:t>
            </a:r>
            <a:r>
              <a:rPr lang="ru-RU" sz="2000" dirty="0" smtClean="0">
                <a:latin typeface="Montserrat SemiBold"/>
              </a:rPr>
              <a:t>топографического </a:t>
            </a:r>
            <a:r>
              <a:rPr lang="ru-RU" sz="2000" dirty="0">
                <a:latin typeface="Montserrat SemiBold"/>
              </a:rPr>
              <a:t>мониторинга изменений объектов местности, предусматривающие  </a:t>
            </a:r>
            <a:r>
              <a:rPr lang="ru-RU" sz="2000" dirty="0" smtClean="0">
                <a:latin typeface="Montserrat SemiBold"/>
              </a:rPr>
              <a:t>использование </a:t>
            </a:r>
            <a:r>
              <a:rPr lang="ru-RU" sz="2000" dirty="0">
                <a:latin typeface="Montserrat SemiBold"/>
              </a:rPr>
              <a:t>в качестве основных источников информации о местности данные ДЗЗ из космоса, </a:t>
            </a:r>
            <a:r>
              <a:rPr lang="ru-RU" sz="2000" dirty="0" smtClean="0">
                <a:latin typeface="Montserrat SemiBold"/>
              </a:rPr>
              <a:t>материалы </a:t>
            </a:r>
            <a:r>
              <a:rPr lang="ru-RU" sz="2000" dirty="0">
                <a:latin typeface="Montserrat SemiBold"/>
              </a:rPr>
              <a:t>аэрофотосъемки, получаемые посредством пилотируемых и беспилотных </a:t>
            </a:r>
            <a:r>
              <a:rPr lang="ru-RU" sz="2000" dirty="0" smtClean="0">
                <a:latin typeface="Montserrat SemiBold"/>
              </a:rPr>
              <a:t>воздушных </a:t>
            </a:r>
            <a:r>
              <a:rPr lang="ru-RU" sz="2000" dirty="0">
                <a:latin typeface="Montserrat SemiBold"/>
              </a:rPr>
              <a:t>судов, ориентированы на получение </a:t>
            </a:r>
            <a:r>
              <a:rPr lang="ru-RU" sz="2000" dirty="0" smtClean="0">
                <a:latin typeface="Montserrat SemiBold"/>
              </a:rPr>
              <a:t>цифровой картографической </a:t>
            </a:r>
            <a:r>
              <a:rPr lang="ru-RU" sz="2000" dirty="0">
                <a:latin typeface="Montserrat SemiBold"/>
              </a:rPr>
              <a:t>продукции, от точности и </a:t>
            </a:r>
            <a:r>
              <a:rPr lang="ru-RU" sz="2000" dirty="0" smtClean="0">
                <a:latin typeface="Montserrat SemiBold"/>
              </a:rPr>
              <a:t>актуальности </a:t>
            </a:r>
            <a:r>
              <a:rPr lang="ru-RU" sz="2000" dirty="0">
                <a:latin typeface="Montserrat SemiBold"/>
              </a:rPr>
              <a:t>которой зависит безопасность, включая экономическую, государства, перспективы его </a:t>
            </a:r>
            <a:r>
              <a:rPr lang="ru-RU" sz="2000" dirty="0" smtClean="0">
                <a:latin typeface="Montserrat SemiBold"/>
              </a:rPr>
              <a:t>развития </a:t>
            </a:r>
            <a:r>
              <a:rPr lang="ru-RU" sz="2000" dirty="0">
                <a:latin typeface="Montserrat SemiBold"/>
              </a:rPr>
              <a:t>и правильность принятия решений по территориальному </a:t>
            </a:r>
            <a:r>
              <a:rPr lang="ru-RU" sz="2000" dirty="0" smtClean="0">
                <a:latin typeface="Montserrat SemiBold"/>
              </a:rPr>
              <a:t>планированию.</a:t>
            </a:r>
          </a:p>
          <a:p>
            <a:pPr indent="457200" algn="just">
              <a:lnSpc>
                <a:spcPct val="150000"/>
              </a:lnSpc>
            </a:pPr>
            <a:r>
              <a:rPr lang="ru-RU" sz="1400" i="1" dirty="0">
                <a:latin typeface="Montserrat SemiBold"/>
              </a:rPr>
              <a:t>Стратегия пространственного развития Российской Федерации на период до 2030 года с прогнозом до 2036 года, утверждена Распоряжением Правительства Российской Федерации от 28 декабря 2024 г. № 4146-р</a:t>
            </a:r>
          </a:p>
          <a:p>
            <a:pPr indent="457200" algn="just">
              <a:lnSpc>
                <a:spcPct val="150000"/>
              </a:lnSpc>
            </a:pPr>
            <a:endParaRPr lang="ru-RU" sz="2000" dirty="0">
              <a:latin typeface="Montserrat SemiBold"/>
            </a:endParaRPr>
          </a:p>
          <a:p>
            <a:pPr indent="457200" algn="just">
              <a:lnSpc>
                <a:spcPct val="150000"/>
              </a:lnSpc>
            </a:pPr>
            <a:endParaRPr lang="ru-RU" sz="20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6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sp>
        <p:nvSpPr>
          <p:cNvPr id="53" name="Прямоугольник 52"/>
          <p:cNvSpPr/>
          <p:nvPr/>
        </p:nvSpPr>
        <p:spPr>
          <a:xfrm>
            <a:off x="817920" y="2430000"/>
            <a:ext cx="8444880" cy="810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FFFFFF"/>
                </a:solidFill>
                <a:latin typeface="Montserrat SemiBold"/>
              </a:rPr>
              <a:t>Благодарю </a:t>
            </a:r>
            <a:r>
              <a:rPr lang="ru-RU" sz="4000" b="0" strike="noStrike" spc="-1" dirty="0">
                <a:solidFill>
                  <a:srgbClr val="FFFFFF"/>
                </a:solidFill>
                <a:latin typeface="Montserrat SemiBold"/>
              </a:rPr>
              <a:t>за внимание!</a:t>
            </a:r>
            <a:endParaRPr lang="ru-RU" sz="4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180000"/>
            <a:ext cx="1731960" cy="48420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387" y="0"/>
            <a:ext cx="2645893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29016"/>
            <a:ext cx="5351494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72"/>
                </a:solidFill>
                <a:latin typeface="Montserrat SemiBold"/>
              </a:rPr>
              <a:t>Законодательная и правовая нормативная база </a:t>
            </a:r>
            <a:r>
              <a:rPr lang="ru-RU" sz="2000" b="1" spc="-1" dirty="0" smtClean="0">
                <a:solidFill>
                  <a:srgbClr val="000072"/>
                </a:solidFill>
                <a:latin typeface="Montserrat SemiBold"/>
              </a:rPr>
              <a:t>проведения </a:t>
            </a:r>
            <a:r>
              <a:rPr lang="ru-RU" sz="2000" b="1" spc="-1" dirty="0">
                <a:solidFill>
                  <a:srgbClr val="000072"/>
                </a:solidFill>
                <a:latin typeface="Montserrat SemiBold"/>
              </a:rPr>
              <a:t>исследования:</a:t>
            </a:r>
            <a:endParaRPr lang="ru-RU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345" y="1025072"/>
            <a:ext cx="10001588" cy="47788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/>
              <a:t>1</a:t>
            </a:r>
            <a:r>
              <a:rPr lang="ru-RU" sz="1600" b="1" dirty="0"/>
              <a:t> Федеральный закон от 30 декабря 2015 г. № 431–ФЗ (ред. от 19 октября 2023 г) «О геодезии, картографии и пространственных данных и о внесении изменений в отдельные законодательные акты Российской Федерации»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/>
              <a:t>2 Стратегия пространственного развития Российской Федерации на период до 2030 года с прогнозом до 2036 года, утверждена Распоряжением Правительства Российской Федерации от 28 декабря 2024 г. № 4146-р</a:t>
            </a:r>
          </a:p>
          <a:p>
            <a:pPr indent="457200" algn="just">
              <a:lnSpc>
                <a:spcPct val="150000"/>
              </a:lnSpc>
            </a:pPr>
            <a:r>
              <a:rPr lang="ru-RU" sz="1600" b="1" dirty="0"/>
              <a:t>3 </a:t>
            </a:r>
            <a:r>
              <a:rPr lang="ru-RU" sz="1600" b="1" dirty="0" smtClean="0"/>
              <a:t>Приказ </a:t>
            </a:r>
            <a:r>
              <a:rPr lang="ru-RU" sz="1600" b="1" dirty="0"/>
              <a:t>Федеральной службы государственной регистрации, кадастра и картографии от 24.05.2024 № П/0152/24 «Об установлении требований к российским геоинформационным технологиям, геоинформационным системам и геоинформационным средствам и их разработчикам»</a:t>
            </a:r>
          </a:p>
          <a:p>
            <a:pPr indent="457200" algn="just">
              <a:lnSpc>
                <a:spcPct val="150000"/>
              </a:lnSpc>
            </a:pPr>
            <a:endParaRPr lang="ru-RU" sz="1600" b="1" dirty="0"/>
          </a:p>
          <a:p>
            <a:pPr indent="457200" algn="just">
              <a:lnSpc>
                <a:spcPct val="150000"/>
              </a:lnSpc>
            </a:pPr>
            <a:endParaRPr lang="ru-RU" b="1" dirty="0" smtClean="0"/>
          </a:p>
          <a:p>
            <a:pPr indent="457200" algn="just">
              <a:lnSpc>
                <a:spcPct val="150000"/>
              </a:lnSpc>
            </a:pPr>
            <a:endParaRPr lang="ru-RU" b="1" dirty="0"/>
          </a:p>
          <a:p>
            <a:pPr indent="457200" algn="just">
              <a:lnSpc>
                <a:spcPct val="150000"/>
              </a:lnSpc>
            </a:pP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-17798"/>
            <a:ext cx="5351494" cy="7374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72"/>
                </a:solidFill>
                <a:latin typeface="Montserrat SemiBold"/>
              </a:rPr>
              <a:t>Актуальность исследования обусловлена необходимостью:</a:t>
            </a:r>
            <a:endParaRPr lang="ru-RU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1345" y="600501"/>
            <a:ext cx="10001588" cy="50862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latin typeface="Montserrat SemiBold"/>
              </a:rPr>
              <a:t>- совершенствования </a:t>
            </a:r>
            <a:r>
              <a:rPr lang="ru-RU" sz="1600" b="1" dirty="0">
                <a:latin typeface="Montserrat SemiBold"/>
              </a:rPr>
              <a:t>методов и алгоритмов планирования картографических работ при </a:t>
            </a:r>
            <a:r>
              <a:rPr lang="ru-RU" sz="1600" b="1" dirty="0" smtClean="0">
                <a:latin typeface="Montserrat SemiBold"/>
              </a:rPr>
              <a:t>обновлении </a:t>
            </a:r>
            <a:r>
              <a:rPr lang="ru-RU" sz="1600" b="1" dirty="0">
                <a:latin typeface="Montserrat SemiBold"/>
              </a:rPr>
              <a:t>цифровых (электронных) топографических карт (ЦТК, ЭТК) на основе использования данных ДЗЗ из космоса, в том числе полученных с космических аппаратов нового поколения, автоматической обработки разновременных космических изображений с </a:t>
            </a:r>
            <a:r>
              <a:rPr lang="ru-RU" sz="1600" b="1" dirty="0" smtClean="0">
                <a:latin typeface="Montserrat SemiBold"/>
              </a:rPr>
              <a:t>применением </a:t>
            </a:r>
            <a:r>
              <a:rPr lang="ru-RU" sz="1600" b="1" dirty="0">
                <a:latin typeface="Montserrat SemiBold"/>
              </a:rPr>
              <a:t>технологий машинного обучения, основанных на принципах искусственного </a:t>
            </a:r>
            <a:r>
              <a:rPr lang="ru-RU" sz="1600" b="1" dirty="0" smtClean="0">
                <a:latin typeface="Montserrat SemiBold"/>
              </a:rPr>
              <a:t>интеллекта [1, 2], </a:t>
            </a:r>
            <a:r>
              <a:rPr lang="ru-RU" sz="1600" b="1" dirty="0">
                <a:latin typeface="Montserrat SemiBold"/>
              </a:rPr>
              <a:t>в сочетании с автоматическим подсчетом изменившихся площадей (в </a:t>
            </a:r>
            <a:r>
              <a:rPr lang="ru-RU" sz="1600" b="1" dirty="0" smtClean="0">
                <a:latin typeface="Montserrat SemiBold"/>
              </a:rPr>
              <a:t>процентах</a:t>
            </a:r>
            <a:r>
              <a:rPr lang="ru-RU" sz="1600" b="1" dirty="0">
                <a:latin typeface="Montserrat SemiBold"/>
              </a:rPr>
              <a:t>) категорий объектов </a:t>
            </a:r>
            <a:r>
              <a:rPr lang="ru-RU" sz="1600" b="1" dirty="0" smtClean="0">
                <a:latin typeface="Montserrat SemiBold"/>
              </a:rPr>
              <a:t>местности </a:t>
            </a:r>
            <a:r>
              <a:rPr lang="ru-RU" sz="1600" b="1" dirty="0" smtClean="0">
                <a:latin typeface="Montserrat SemiBold"/>
              </a:rPr>
              <a:t>[3] </a:t>
            </a:r>
            <a:r>
              <a:rPr lang="ru-RU" sz="1600" b="1" dirty="0">
                <a:latin typeface="Montserrat SemiBold"/>
              </a:rPr>
              <a:t>к площади номенклатурного листа (НЛ) ЦТК и </a:t>
            </a:r>
            <a:r>
              <a:rPr lang="ru-RU" sz="1600" b="1" dirty="0" smtClean="0">
                <a:latin typeface="Montserrat SemiBold"/>
              </a:rPr>
              <a:t>по следующим </a:t>
            </a:r>
            <a:r>
              <a:rPr lang="ru-RU" sz="1600" b="1" dirty="0">
                <a:latin typeface="Montserrat SemiBold"/>
              </a:rPr>
              <a:t>определением очередности и периодичности обновления ЦТК (ЭТК) с учетом нормативных </a:t>
            </a:r>
            <a:r>
              <a:rPr lang="ru-RU" sz="1600" b="1" dirty="0" smtClean="0">
                <a:latin typeface="Montserrat SemiBold"/>
              </a:rPr>
              <a:t>сроков </a:t>
            </a:r>
            <a:r>
              <a:rPr lang="ru-RU" sz="1600" b="1" dirty="0">
                <a:latin typeface="Montserrat SemiBold"/>
              </a:rPr>
              <a:t>их обновления (актуализации</a:t>
            </a:r>
            <a:r>
              <a:rPr lang="ru-RU" sz="1600" b="1" dirty="0" smtClean="0">
                <a:latin typeface="Montserrat SemiBold"/>
              </a:rPr>
              <a:t>);</a:t>
            </a:r>
            <a:endParaRPr lang="ru-RU" sz="1600" b="1" dirty="0">
              <a:latin typeface="Montserrat SemiBold"/>
            </a:endParaRPr>
          </a:p>
          <a:p>
            <a:pPr indent="457200" algn="just"/>
            <a:r>
              <a:rPr lang="ru-RU" sz="1400" i="1" dirty="0" smtClean="0">
                <a:latin typeface="Montserrat SemiBold"/>
                <a:cs typeface="Arial" panose="020B0604020202020204" pitchFamily="34" charset="0"/>
              </a:rPr>
              <a:t>______</a:t>
            </a:r>
          </a:p>
          <a:p>
            <a:pPr indent="457200" algn="just"/>
            <a:r>
              <a:rPr lang="ru-RU" sz="1200" i="1" dirty="0" smtClean="0">
                <a:latin typeface="Montserrat SemiBold"/>
                <a:cs typeface="Arial" panose="020B0604020202020204" pitchFamily="34" charset="0"/>
              </a:rPr>
              <a:t>1. Бурков 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Андрей Машинное обучение без лишних слов. — СПб.: Питер, 2020. — 192 с.- (Серия «Библиотека программ»)</a:t>
            </a:r>
          </a:p>
          <a:p>
            <a:pPr indent="457200" algn="just"/>
            <a:r>
              <a:rPr lang="ru-RU" sz="1200" i="1" dirty="0" smtClean="0">
                <a:latin typeface="Montserrat SemiBold"/>
                <a:cs typeface="Arial" panose="020B0604020202020204" pitchFamily="34" charset="0"/>
              </a:rPr>
              <a:t>2. Крон 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Джон, </a:t>
            </a:r>
            <a:r>
              <a:rPr lang="ru-RU" sz="1200" i="1" dirty="0" err="1">
                <a:latin typeface="Montserrat SemiBold"/>
                <a:cs typeface="Arial" panose="020B0604020202020204" pitchFamily="34" charset="0"/>
              </a:rPr>
              <a:t>Бейлевельд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 Грант, </a:t>
            </a:r>
            <a:r>
              <a:rPr lang="ru-RU" sz="1200" i="1" dirty="0" err="1">
                <a:latin typeface="Montserrat SemiBold"/>
                <a:cs typeface="Arial" panose="020B0604020202020204" pitchFamily="34" charset="0"/>
              </a:rPr>
              <a:t>Аглаэ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 </a:t>
            </a:r>
            <a:r>
              <a:rPr lang="ru-RU" sz="1200" i="1" dirty="0" err="1">
                <a:latin typeface="Montserrat SemiBold"/>
                <a:cs typeface="Arial" panose="020B0604020202020204" pitchFamily="34" charset="0"/>
              </a:rPr>
              <a:t>Бассенс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 Глубокое обучение в картинках. Визуальный гид по искусственному интеллекту. — СПб.: Питер, 2020. - 400 с. </a:t>
            </a:r>
            <a:endParaRPr lang="ru-RU" sz="1200" i="1" dirty="0" smtClean="0">
              <a:latin typeface="Montserrat SemiBold"/>
              <a:cs typeface="Arial" panose="020B0604020202020204" pitchFamily="34" charset="0"/>
            </a:endParaRPr>
          </a:p>
          <a:p>
            <a:pPr indent="457200" algn="just"/>
            <a:r>
              <a:rPr lang="ru-RU" sz="1200" i="1" dirty="0" smtClean="0">
                <a:latin typeface="Montserrat SemiBold"/>
                <a:cs typeface="Arial" panose="020B0604020202020204" pitchFamily="34" charset="0"/>
              </a:rPr>
              <a:t>3 ГОСТ 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Р 71887-2024 «Геодезия и картография. Топографический мониторинг при </a:t>
            </a:r>
            <a:r>
              <a:rPr lang="ru-RU" sz="1200" i="1" dirty="0" smtClean="0">
                <a:latin typeface="Montserrat SemiBold"/>
                <a:cs typeface="Arial" panose="020B0604020202020204" pitchFamily="34" charset="0"/>
              </a:rPr>
              <a:t>обновлении </a:t>
            </a:r>
            <a:r>
              <a:rPr lang="ru-RU" sz="1200" i="1" dirty="0">
                <a:latin typeface="Montserrat SemiBold"/>
                <a:cs typeface="Arial" panose="020B0604020202020204" pitchFamily="34" charset="0"/>
              </a:rPr>
              <a:t>цифровых (электронных) топографических карт и актуализации пространственных данных. Общие положения» </a:t>
            </a:r>
            <a:endParaRPr lang="ru-RU" sz="1200" i="1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3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29016"/>
            <a:ext cx="5351494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72"/>
                </a:solidFill>
                <a:latin typeface="Montserrat SemiBold"/>
              </a:rPr>
              <a:t>Актуальность исследования обусловлена необходимостью</a:t>
            </a:r>
            <a:r>
              <a:rPr lang="ru-RU" sz="2400" b="1" spc="-1" dirty="0">
                <a:solidFill>
                  <a:srgbClr val="000072"/>
                </a:solidFill>
                <a:latin typeface="Montserrat SemiBold"/>
              </a:rPr>
              <a:t>:</a:t>
            </a:r>
            <a:endParaRPr lang="ru-RU" sz="2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036" y="719640"/>
            <a:ext cx="10115841" cy="4978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b="1" dirty="0">
                <a:latin typeface="Montserrat SemiBold"/>
              </a:rPr>
              <a:t>модернизации технологий оперативного обновления ЦТК (ЭТК) и актуализации пространственных данных, в том числе мониторинга актуальности единой электронной картографической основы (ЕЭКО</a:t>
            </a:r>
            <a:r>
              <a:rPr lang="ru-RU" sz="1600" b="1" dirty="0" smtClean="0">
                <a:latin typeface="Montserrat SemiBold"/>
              </a:rPr>
              <a:t>)</a:t>
            </a:r>
            <a:r>
              <a:rPr lang="en-US" sz="1600" b="1" dirty="0" smtClean="0">
                <a:latin typeface="Montserrat SemiBold"/>
              </a:rPr>
              <a:t> [4]</a:t>
            </a:r>
            <a:r>
              <a:rPr lang="ru-RU" sz="1600" b="1" dirty="0" smtClean="0">
                <a:latin typeface="Montserrat SemiBold"/>
              </a:rPr>
              <a:t> </a:t>
            </a:r>
            <a:r>
              <a:rPr lang="ru-RU" sz="1600" b="1" dirty="0">
                <a:latin typeface="Montserrat SemiBold"/>
              </a:rPr>
              <a:t>с применением технологии автоматизированного дешифрирования космических снимков высокого номинального пространственного разрешения и метода детального топографического мониторинга (ДТМ</a:t>
            </a:r>
            <a:r>
              <a:rPr lang="ru-RU" sz="1600" b="1" dirty="0" smtClean="0">
                <a:latin typeface="Montserrat SemiBold"/>
              </a:rPr>
              <a:t>) [</a:t>
            </a:r>
            <a:r>
              <a:rPr lang="en-US" sz="1600" b="1" dirty="0" smtClean="0">
                <a:latin typeface="Montserrat SemiBold"/>
              </a:rPr>
              <a:t>5</a:t>
            </a:r>
            <a:r>
              <a:rPr lang="ru-RU" sz="1600" b="1" dirty="0" smtClean="0">
                <a:latin typeface="Montserrat SemiBold"/>
              </a:rPr>
              <a:t>];</a:t>
            </a:r>
            <a:endParaRPr lang="en-US" sz="1600" b="1" dirty="0" smtClean="0">
              <a:latin typeface="Montserrat SemiBold"/>
            </a:endParaRPr>
          </a:p>
          <a:p>
            <a:pPr algn="just">
              <a:lnSpc>
                <a:spcPct val="150000"/>
              </a:lnSpc>
            </a:pPr>
            <a:endParaRPr lang="ru-RU" sz="2400" dirty="0" smtClean="0">
              <a:latin typeface="Montserrat SemiBold"/>
            </a:endParaRP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Montserrat SemiBold"/>
              </a:rPr>
              <a:t>___</a:t>
            </a:r>
            <a:endParaRPr lang="en-US" sz="2400" dirty="0" smtClean="0">
              <a:latin typeface="Montserrat SemiBold"/>
            </a:endParaRPr>
          </a:p>
          <a:p>
            <a:pPr algn="just"/>
            <a:r>
              <a:rPr lang="en-US" sz="1200" i="1" dirty="0" smtClean="0">
                <a:latin typeface="Montserrat SemiBold"/>
              </a:rPr>
              <a:t>[</a:t>
            </a:r>
            <a:r>
              <a:rPr lang="en-US" sz="1200" i="1" dirty="0">
                <a:latin typeface="Montserrat SemiBold"/>
              </a:rPr>
              <a:t>4</a:t>
            </a:r>
            <a:r>
              <a:rPr lang="ru-RU" sz="1200" i="1" dirty="0" smtClean="0">
                <a:latin typeface="Montserrat SemiBold"/>
              </a:rPr>
              <a:t>]</a:t>
            </a:r>
            <a:r>
              <a:rPr lang="en-US" sz="1200" i="1" dirty="0" smtClean="0">
                <a:latin typeface="Montserrat SemiBold"/>
              </a:rPr>
              <a:t> </a:t>
            </a:r>
            <a:r>
              <a:rPr lang="ru-RU" sz="1200" i="1" dirty="0">
                <a:latin typeface="Montserrat SemiBold"/>
              </a:rPr>
              <a:t>Приказ Федеральной службы государственной регистрации, кадастра и картографии от 24.05.2024 № П/0152/24 «Об установлении требований к российским геоинформационным технологиям, геоинформационным системам и геоинформационным средствам и их разработчикам»</a:t>
            </a:r>
          </a:p>
          <a:p>
            <a:pPr algn="just"/>
            <a:r>
              <a:rPr lang="en-US" sz="1200" i="1" dirty="0" smtClean="0">
                <a:latin typeface="Montserrat SemiBold"/>
              </a:rPr>
              <a:t>[</a:t>
            </a:r>
            <a:r>
              <a:rPr lang="en-US" sz="1200" i="1" dirty="0">
                <a:latin typeface="Montserrat SemiBold"/>
              </a:rPr>
              <a:t>5</a:t>
            </a:r>
            <a:r>
              <a:rPr lang="en-US" sz="1200" i="1" dirty="0" smtClean="0">
                <a:latin typeface="Montserrat SemiBold"/>
              </a:rPr>
              <a:t>]</a:t>
            </a:r>
            <a:r>
              <a:rPr lang="ru-RU" sz="1200" i="1" dirty="0" smtClean="0">
                <a:latin typeface="Montserrat SemiBold"/>
              </a:rPr>
              <a:t> ГОСТ </a:t>
            </a:r>
            <a:r>
              <a:rPr lang="ru-RU" sz="1200" i="1" dirty="0">
                <a:latin typeface="Montserrat SemiBold"/>
              </a:rPr>
              <a:t>Р 72017-2025   «Геодезия и картография. Детальный топографический мониторинг при обновлении цифровых (электронных) топографических карт и актуализации </a:t>
            </a:r>
            <a:r>
              <a:rPr lang="ru-RU" sz="1200" i="1" dirty="0" smtClean="0">
                <a:latin typeface="Montserrat SemiBold"/>
              </a:rPr>
              <a:t>пространственных </a:t>
            </a:r>
            <a:r>
              <a:rPr lang="ru-RU" sz="1200" i="1" dirty="0">
                <a:latin typeface="Montserrat SemiBold"/>
              </a:rPr>
              <a:t>данных. Методическое и организационное обеспечение. Основные требования</a:t>
            </a:r>
            <a:r>
              <a:rPr lang="ru-RU" sz="1200" i="1" dirty="0" smtClean="0">
                <a:latin typeface="Montserrat SemiBold"/>
              </a:rPr>
              <a:t>»</a:t>
            </a:r>
            <a:endParaRPr lang="en-US" sz="1200" i="1" dirty="0" smtClean="0">
              <a:latin typeface="Montserrat SemiBold"/>
            </a:endParaRPr>
          </a:p>
          <a:p>
            <a:pPr algn="just">
              <a:lnSpc>
                <a:spcPct val="150000"/>
              </a:lnSpc>
            </a:pPr>
            <a:endParaRPr lang="ru-RU" sz="1200" i="1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8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081893" y="29016"/>
            <a:ext cx="5351494" cy="903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72"/>
                </a:solidFill>
                <a:latin typeface="Montserrat SemiBold"/>
              </a:rPr>
              <a:t>Актуальность исследования обусловлена необходимостью:</a:t>
            </a:r>
            <a:endParaRPr lang="ru-RU" sz="20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036" y="719640"/>
            <a:ext cx="10115841" cy="49782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200" dirty="0" smtClean="0">
                <a:latin typeface="Montserrat SemiBold"/>
              </a:rPr>
              <a:t> </a:t>
            </a:r>
            <a:r>
              <a:rPr lang="ru-RU" sz="1600" b="1" dirty="0">
                <a:latin typeface="Montserrat SemiBold"/>
              </a:rPr>
              <a:t>разработки организационно-методических подходов к формированию и </a:t>
            </a:r>
            <a:r>
              <a:rPr lang="ru-RU" sz="1600" b="1" dirty="0" smtClean="0">
                <a:latin typeface="Montserrat SemiBold"/>
              </a:rPr>
              <a:t>поддержанию </a:t>
            </a:r>
            <a:r>
              <a:rPr lang="ru-RU" sz="1600" b="1" dirty="0">
                <a:latin typeface="Montserrat SemiBold"/>
              </a:rPr>
              <a:t>на уровне современности баз </a:t>
            </a:r>
            <a:r>
              <a:rPr lang="ru-RU" sz="1600" b="1" dirty="0" err="1">
                <a:latin typeface="Montserrat SemiBold"/>
              </a:rPr>
              <a:t>геопространственных</a:t>
            </a:r>
            <a:r>
              <a:rPr lang="ru-RU" sz="1600" b="1" dirty="0">
                <a:latin typeface="Montserrat SemiBold"/>
              </a:rPr>
              <a:t> знаний на регионы Российской </a:t>
            </a:r>
            <a:r>
              <a:rPr lang="ru-RU" sz="1600" b="1" dirty="0" smtClean="0">
                <a:latin typeface="Montserrat SemiBold"/>
              </a:rPr>
              <a:t>Федерации  </a:t>
            </a:r>
            <a:r>
              <a:rPr lang="ru-RU" sz="1600" b="1" dirty="0">
                <a:latin typeface="Montserrat SemiBold"/>
              </a:rPr>
              <a:t>в </a:t>
            </a:r>
            <a:r>
              <a:rPr lang="ru-RU" sz="1600" b="1" dirty="0" smtClean="0">
                <a:latin typeface="Montserrat SemiBold"/>
              </a:rPr>
              <a:t>системе ГТМ –подсистемы национальной </a:t>
            </a:r>
            <a:r>
              <a:rPr lang="ru-RU" sz="1600" b="1" dirty="0">
                <a:latin typeface="Montserrat SemiBold"/>
              </a:rPr>
              <a:t>системе пространственных данных (НСПД) </a:t>
            </a:r>
            <a:r>
              <a:rPr lang="ru-RU" sz="1600" b="1" dirty="0" err="1">
                <a:latin typeface="Montserrat SemiBold"/>
              </a:rPr>
              <a:t>Росреестра</a:t>
            </a:r>
            <a:r>
              <a:rPr lang="ru-RU" sz="1600" b="1" dirty="0">
                <a:latin typeface="Montserrat SemiBold"/>
              </a:rPr>
              <a:t> на основе систематизированной актуальной информации о современном состоянии и динамике </a:t>
            </a:r>
            <a:r>
              <a:rPr lang="ru-RU" sz="1600" b="1" dirty="0" smtClean="0">
                <a:latin typeface="Montserrat SemiBold"/>
              </a:rPr>
              <a:t>развития </a:t>
            </a:r>
            <a:r>
              <a:rPr lang="ru-RU" sz="1600" b="1" dirty="0">
                <a:latin typeface="Montserrat SemiBold"/>
              </a:rPr>
              <a:t>объектов </a:t>
            </a:r>
            <a:r>
              <a:rPr lang="ru-RU" sz="1600" b="1" dirty="0" smtClean="0">
                <a:latin typeface="Montserrat SemiBold"/>
              </a:rPr>
              <a:t>местности;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600" b="1" dirty="0" smtClean="0">
                <a:latin typeface="Montserrat SemiBold"/>
              </a:rPr>
              <a:t> </a:t>
            </a:r>
            <a:r>
              <a:rPr lang="ru-RU" sz="1600" b="1" dirty="0">
                <a:latin typeface="Montserrat SemiBold"/>
              </a:rPr>
              <a:t>элементов содержания ЦТК (ЭТК), сгенерированной в базы </a:t>
            </a:r>
            <a:r>
              <a:rPr lang="ru-RU" sz="1600" b="1" dirty="0" smtClean="0">
                <a:latin typeface="Montserrat SemiBold"/>
              </a:rPr>
              <a:t>данных </a:t>
            </a:r>
            <a:r>
              <a:rPr lang="ru-RU" sz="1600" b="1" dirty="0">
                <a:latin typeface="Montserrat SemiBold"/>
              </a:rPr>
              <a:t>об изменениях объектов местности (БД </a:t>
            </a:r>
            <a:r>
              <a:rPr lang="ru-RU" sz="1600" b="1" dirty="0" smtClean="0">
                <a:latin typeface="Montserrat SemiBold"/>
              </a:rPr>
              <a:t>ИОМ) </a:t>
            </a:r>
            <a:r>
              <a:rPr lang="ru-RU" sz="1600" b="1" dirty="0">
                <a:latin typeface="Montserrat SemiBold"/>
              </a:rPr>
              <a:t>в комплексе с легитимной </a:t>
            </a:r>
            <a:r>
              <a:rPr lang="ru-RU" sz="1600" b="1" dirty="0" err="1" smtClean="0">
                <a:latin typeface="Montserrat SemiBold"/>
              </a:rPr>
              <a:t>геопространственной</a:t>
            </a:r>
            <a:r>
              <a:rPr lang="ru-RU" sz="1600" b="1" dirty="0" smtClean="0">
                <a:latin typeface="Montserrat SemiBold"/>
              </a:rPr>
              <a:t> </a:t>
            </a:r>
            <a:r>
              <a:rPr lang="ru-RU" sz="1600" b="1" dirty="0">
                <a:latin typeface="Montserrat SemiBold"/>
              </a:rPr>
              <a:t>информацией, получаемой из федеральных и региональных органов </a:t>
            </a:r>
            <a:r>
              <a:rPr lang="ru-RU" sz="1600" b="1" dirty="0" smtClean="0">
                <a:latin typeface="Montserrat SemiBold"/>
              </a:rPr>
              <a:t>исполнительной </a:t>
            </a:r>
            <a:r>
              <a:rPr lang="ru-RU" sz="1600" b="1" dirty="0">
                <a:latin typeface="Montserrat SemiBold"/>
              </a:rPr>
              <a:t>власти Российской Федерации</a:t>
            </a:r>
            <a:r>
              <a:rPr lang="ru-RU" sz="2000" dirty="0">
                <a:latin typeface="Montserrat SemiBold"/>
              </a:rPr>
              <a:t>. </a:t>
            </a:r>
            <a:endParaRPr lang="en-US" sz="2000" dirty="0" smtClean="0">
              <a:latin typeface="Montserrat SemiBold"/>
            </a:endParaRPr>
          </a:p>
          <a:p>
            <a:pPr algn="just">
              <a:lnSpc>
                <a:spcPct val="150000"/>
              </a:lnSpc>
            </a:pPr>
            <a:endParaRPr lang="ru-RU" sz="1400" i="1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84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979640" y="-17798"/>
            <a:ext cx="4646453" cy="10876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Совершенствование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методов и </a:t>
            </a:r>
            <a:r>
              <a:rPr lang="ru-RU" sz="1600" b="1" spc="-1" dirty="0" smtClean="0">
                <a:solidFill>
                  <a:srgbClr val="000072"/>
                </a:solidFill>
                <a:latin typeface="Montserrat SemiBold"/>
              </a:rPr>
              <a:t>алгоритмов </a:t>
            </a:r>
            <a:r>
              <a:rPr lang="ru-RU" sz="1600" b="1" spc="-1" dirty="0">
                <a:solidFill>
                  <a:srgbClr val="000072"/>
                </a:solidFill>
                <a:latin typeface="Montserrat SemiBold"/>
              </a:rPr>
              <a:t>планирования картографических работ при обновлении цифровых (электронных) топографических карт (ЦТК, ЭТК)</a:t>
            </a:r>
            <a:endParaRPr lang="ru-RU" sz="16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33027" y="653142"/>
            <a:ext cx="4008874" cy="50335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/>
            <a:r>
              <a:rPr lang="ru-RU" sz="1600" dirty="0">
                <a:latin typeface="Montserrat SemiBold"/>
                <a:cs typeface="Arial" panose="020B0604020202020204" pitchFamily="34" charset="0"/>
              </a:rPr>
              <a:t>Предложен математический аппарат, реализующий метод сравнительного автоматического анализа, по материалам разновременной космической съемки, пространственно-временных структурных изменений категорий объектов местности, основанный на технологии машинного обучения и методе искусственного интеллекта, реализуемый программными средствами (ПК «Анализ», ПК «План») с соответствующими функциональными возможностями. Результатом проведения автоматизированного анализа становятся районы с различной степенью изменений объектов местности – элементов содержания </a:t>
            </a:r>
            <a:r>
              <a:rPr lang="ru-RU" sz="1600" dirty="0" smtClean="0">
                <a:latin typeface="Montserrat SemiBold"/>
                <a:cs typeface="Arial" panose="020B0604020202020204" pitchFamily="34" charset="0"/>
              </a:rPr>
              <a:t>цифровой картографической продукции (ЦКП).</a:t>
            </a:r>
            <a:endParaRPr lang="ru-RU" sz="1600" dirty="0">
              <a:latin typeface="Montserrat SemiBold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44" y="1087672"/>
            <a:ext cx="5992712" cy="459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20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0079280" cy="566892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181800" y="-37986"/>
            <a:ext cx="5050772" cy="20187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Технология планирования работ по созданию (обновлению) цифровой картографической продукции на основе результатов разновременного анализа материалов дистанционного зондирования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Земли </a:t>
            </a: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и отраслевых пространственных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данных-</a:t>
            </a: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/>
            </a:r>
            <a:br>
              <a:rPr lang="ru-RU" b="1" spc="-1" dirty="0">
                <a:solidFill>
                  <a:srgbClr val="000072"/>
                </a:solidFill>
                <a:latin typeface="Montserrat SemiBold"/>
              </a:rPr>
            </a:b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0000" y="1187354"/>
            <a:ext cx="9861901" cy="4339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indent="457200" algn="just"/>
            <a:endParaRPr lang="ru-RU" sz="1600" dirty="0">
              <a:latin typeface="Montserrat SemiBold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621" y="2122973"/>
            <a:ext cx="9437914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600" b="1" dirty="0" smtClean="0">
                <a:latin typeface="Montserrat SemiBold"/>
              </a:rPr>
              <a:t>предназначена </a:t>
            </a:r>
            <a:r>
              <a:rPr lang="ru-RU" sz="1600" b="1" dirty="0">
                <a:latin typeface="Montserrat SemiBold"/>
              </a:rPr>
              <a:t>для формирования оперативных, текущих и перспективных планов обновления цифровых топографических карт (ЦТК) и цифровых топографических планов (</a:t>
            </a:r>
            <a:r>
              <a:rPr lang="ru-RU" sz="1600" b="1" dirty="0" smtClean="0">
                <a:latin typeface="Montserrat SemiBold"/>
              </a:rPr>
              <a:t>ЦТП) </a:t>
            </a:r>
            <a:r>
              <a:rPr lang="ru-RU" sz="1600" b="1" dirty="0">
                <a:latin typeface="Montserrat SemiBold"/>
              </a:rPr>
              <a:t>и для наполнения актуальными пространственными данными национальной системы пространственных данных на государственном (федеральном, региональном) и муниципальном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231299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"/>
            <a:ext cx="10079280" cy="863600"/>
          </a:xfrm>
          <a:prstGeom prst="rect">
            <a:avLst/>
          </a:prstGeom>
          <a:ln w="0"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0000" y="217080"/>
            <a:ext cx="1799640" cy="502560"/>
          </a:xfrm>
          <a:prstGeom prst="rect">
            <a:avLst/>
          </a:prstGeom>
          <a:ln w="0"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973675" y="-26568"/>
            <a:ext cx="5459712" cy="8901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Совершенствование методов и алгоритмов планирования картографических </a:t>
            </a:r>
            <a:r>
              <a:rPr lang="ru-RU" b="1" spc="-1" dirty="0" smtClean="0">
                <a:solidFill>
                  <a:srgbClr val="000072"/>
                </a:solidFill>
                <a:latin typeface="Montserrat SemiBold"/>
              </a:rPr>
              <a:t>работ </a:t>
            </a:r>
            <a:r>
              <a:rPr lang="ru-RU" b="1" spc="-1" dirty="0">
                <a:solidFill>
                  <a:srgbClr val="000072"/>
                </a:solidFill>
                <a:latin typeface="Montserrat SemiBold"/>
              </a:rPr>
              <a:t>при обновлении ЦТК (ЭТК)</a:t>
            </a:r>
            <a:endParaRPr lang="ru-RU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037" y="1439334"/>
            <a:ext cx="9921206" cy="36851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/>
            <a:endParaRPr lang="ru-RU" sz="2400" dirty="0">
              <a:latin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732" y="11218"/>
            <a:ext cx="2645893" cy="4694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648" y="839621"/>
            <a:ext cx="60786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Montserrat SemiBold"/>
                <a:ea typeface="Times New Roman" panose="02020603050405020304" pitchFamily="18" charset="0"/>
              </a:rPr>
              <a:t>Разработанный в ППК «</a:t>
            </a:r>
            <a:r>
              <a:rPr lang="ru-RU" dirty="0" err="1">
                <a:latin typeface="Montserrat SemiBold"/>
                <a:ea typeface="Times New Roman" panose="02020603050405020304" pitchFamily="18" charset="0"/>
              </a:rPr>
              <a:t>Роскадастр</a:t>
            </a:r>
            <a:r>
              <a:rPr lang="ru-RU" dirty="0">
                <a:latin typeface="Montserrat SemiBold"/>
                <a:ea typeface="Times New Roman" panose="02020603050405020304" pitchFamily="18" charset="0"/>
              </a:rPr>
              <a:t>» при личном участии автора ГОСТ </a:t>
            </a: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Р</a:t>
            </a:r>
            <a:r>
              <a:rPr lang="ru-RU" dirty="0" smtClean="0">
                <a:solidFill>
                  <a:srgbClr val="000000"/>
                </a:solidFill>
                <a:latin typeface="Montserrat SemiBold"/>
                <a:ea typeface="Times New Roman" panose="02020603050405020304" pitchFamily="18" charset="0"/>
              </a:rPr>
              <a:t>71887-2024, </a:t>
            </a: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устанавливает </a:t>
            </a:r>
            <a:r>
              <a:rPr lang="ru-RU" dirty="0">
                <a:latin typeface="Montserrat SemiBold"/>
                <a:ea typeface="Times New Roman" panose="02020603050405020304" pitchFamily="18" charset="0"/>
              </a:rPr>
              <a:t>общие положения и требования к топографическому мониторингу, составу исходных материалов и данных, процессам их обработки, форматам записи пространственных данных при осуществлении обзорного топографического мониторинга (ОТМ</a:t>
            </a: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) и детального топографического мониторинга (ДТМ), </a:t>
            </a:r>
            <a:r>
              <a:rPr lang="ru-RU" dirty="0">
                <a:latin typeface="Montserrat SemiBold"/>
                <a:ea typeface="Times New Roman" panose="02020603050405020304" pitchFamily="18" charset="0"/>
              </a:rPr>
              <a:t>сведениям о форме, местоположении, свойствах и пространственно-временной динамике объектов местности значительных по площади территорий страны</a:t>
            </a:r>
            <a:r>
              <a:rPr lang="ru-RU" dirty="0" smtClean="0">
                <a:latin typeface="Montserrat SemiBold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Montserrat SemiBold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 smtClean="0">
              <a:latin typeface="Montserrat SemiBold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990" y="863601"/>
            <a:ext cx="3436976" cy="47881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676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4629</TotalTime>
  <Words>1742</Words>
  <Application>Microsoft Office PowerPoint</Application>
  <PresentationFormat>Произвольный</PresentationFormat>
  <Paragraphs>132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DejaVu Sans</vt:lpstr>
      <vt:lpstr>Montserrat SemiBold</vt:lpstr>
      <vt:lpstr>Symbol</vt:lpstr>
      <vt:lpstr>Times New Roman</vt:lpstr>
      <vt:lpstr>Wingdings</vt:lpstr>
      <vt:lpstr>Office</vt:lpstr>
      <vt:lpstr>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dc:description/>
  <cp:lastModifiedBy>А Б</cp:lastModifiedBy>
  <cp:revision>175</cp:revision>
  <dcterms:created xsi:type="dcterms:W3CDTF">2024-05-07T17:32:34Z</dcterms:created>
  <dcterms:modified xsi:type="dcterms:W3CDTF">2025-09-20T19:07:51Z</dcterms:modified>
  <dc:language>ru-RU</dc:language>
</cp:coreProperties>
</file>