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7.xml" ContentType="application/vnd.openxmlformats-officedocument.theme+xml"/>
  <Override PartName="/ppt/tags/tag2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0" r:id="rId3"/>
    <p:sldMasterId id="2147483685" r:id="rId4"/>
    <p:sldMasterId id="2147483688" r:id="rId5"/>
    <p:sldMasterId id="2147483702" r:id="rId6"/>
  </p:sldMasterIdLst>
  <p:notesMasterIdLst>
    <p:notesMasterId r:id="rId22"/>
  </p:notesMasterIdLst>
  <p:sldIdLst>
    <p:sldId id="259" r:id="rId7"/>
    <p:sldId id="988" r:id="rId8"/>
    <p:sldId id="994" r:id="rId9"/>
    <p:sldId id="989" r:id="rId10"/>
    <p:sldId id="993" r:id="rId11"/>
    <p:sldId id="990" r:id="rId12"/>
    <p:sldId id="992" r:id="rId13"/>
    <p:sldId id="258" r:id="rId14"/>
    <p:sldId id="934" r:id="rId15"/>
    <p:sldId id="976" r:id="rId16"/>
    <p:sldId id="838" r:id="rId17"/>
    <p:sldId id="856" r:id="rId18"/>
    <p:sldId id="991" r:id="rId19"/>
    <p:sldId id="921" r:id="rId20"/>
    <p:sldId id="292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D1E7"/>
    <a:srgbClr val="FF66CC"/>
    <a:srgbClr val="DD97B2"/>
    <a:srgbClr val="FF6699"/>
    <a:srgbClr val="D3C0BB"/>
    <a:srgbClr val="BE8E86"/>
    <a:srgbClr val="FB9353"/>
    <a:srgbClr val="7DE232"/>
    <a:srgbClr val="D8D3F5"/>
    <a:srgbClr val="E7B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6404" autoAdjust="0"/>
  </p:normalViewPr>
  <p:slideViewPr>
    <p:cSldViewPr snapToGrid="0">
      <p:cViewPr varScale="1">
        <p:scale>
          <a:sx n="43" d="100"/>
          <a:sy n="43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453EE-DB00-438B-A40F-146CE4E73ED1}" type="doc">
      <dgm:prSet loTypeId="urn:microsoft.com/office/officeart/2005/8/layout/p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0CA7C15-2F6D-448D-A7E8-C6F50FC78412}">
      <dgm:prSet phldrT="[Текст]"/>
      <dgm:spPr/>
      <dgm:t>
        <a:bodyPr/>
        <a:lstStyle/>
        <a:p>
          <a:r>
            <a: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Данные ДЗЗ</a:t>
          </a:r>
        </a:p>
      </dgm:t>
    </dgm:pt>
    <dgm:pt modelId="{CBB05F4F-6DD8-4B4D-BD00-43D86A7295F9}" type="parTrans" cxnId="{297127A6-FA5C-4431-A74F-9C95375D1414}">
      <dgm:prSet/>
      <dgm:spPr/>
      <dgm:t>
        <a:bodyPr/>
        <a:lstStyle/>
        <a:p>
          <a:endParaRPr lang="ru-RU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0100F5E2-1E1F-4327-844E-5BD152188870}" type="sibTrans" cxnId="{297127A6-FA5C-4431-A74F-9C95375D1414}">
      <dgm:prSet/>
      <dgm:spPr/>
      <dgm:t>
        <a:bodyPr/>
        <a:lstStyle/>
        <a:p>
          <a:endParaRPr lang="ru-RU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F23C3CE8-FA4B-423C-BADC-4D926C997989}">
      <dgm:prSet phldrT="[Текст]"/>
      <dgm:spPr/>
      <dgm:t>
        <a:bodyPr/>
        <a:lstStyle/>
        <a:p>
          <a:r>
            <a: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ГНСС ГЛОНАСС</a:t>
          </a:r>
        </a:p>
      </dgm:t>
    </dgm:pt>
    <dgm:pt modelId="{9A08455E-FA25-4F26-9019-9720BF35203F}" type="parTrans" cxnId="{66B2EF44-99EC-47B8-BED0-A39D95966517}">
      <dgm:prSet/>
      <dgm:spPr/>
      <dgm:t>
        <a:bodyPr/>
        <a:lstStyle/>
        <a:p>
          <a:endParaRPr lang="ru-RU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77A1C554-C1E1-4503-9D84-0ECAC1961DE7}" type="sibTrans" cxnId="{66B2EF44-99EC-47B8-BED0-A39D95966517}">
      <dgm:prSet/>
      <dgm:spPr/>
      <dgm:t>
        <a:bodyPr/>
        <a:lstStyle/>
        <a:p>
          <a:endParaRPr lang="ru-RU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FF620831-32F5-4426-ABE3-2E547C9AA9B9}">
      <dgm:prSet phldrT="[Текст]"/>
      <dgm:spPr/>
      <dgm:t>
        <a:bodyPr/>
        <a:lstStyle/>
        <a:p>
          <a:r>
            <a: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КОСПАС </a:t>
          </a:r>
          <a:r>
            <a:rPr lang="en-US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SARSAT</a:t>
          </a:r>
          <a:endParaRPr lang="ru-RU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chemeClr val="tx1"/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DC8D43E2-737D-45F8-B3DE-DDE44DB5494B}" type="parTrans" cxnId="{B75C4A17-ADBE-437F-8B15-E7E80BF4E14F}">
      <dgm:prSet/>
      <dgm:spPr/>
      <dgm:t>
        <a:bodyPr/>
        <a:lstStyle/>
        <a:p>
          <a:endParaRPr lang="ru-RU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7B361D0B-AF7C-481D-896C-7D88205A739F}" type="sibTrans" cxnId="{B75C4A17-ADBE-437F-8B15-E7E80BF4E14F}">
      <dgm:prSet/>
      <dgm:spPr/>
      <dgm:t>
        <a:bodyPr/>
        <a:lstStyle/>
        <a:p>
          <a:endParaRPr lang="ru-RU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1580CA04-094C-4740-9E10-DE2D64CB61E3}">
      <dgm:prSet phldrT="[Текст]"/>
      <dgm:spPr/>
      <dgm:t>
        <a:bodyPr/>
        <a:lstStyle/>
        <a:p>
          <a:r>
            <a:rPr lang="ru-RU" b="1" cap="none" spc="50" dirty="0" err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Космо</a:t>
          </a:r>
          <a:r>
            <a: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 АИС</a:t>
          </a:r>
        </a:p>
      </dgm:t>
    </dgm:pt>
    <dgm:pt modelId="{9BD0D7E8-F536-418B-91F1-A6C98DF1793F}" type="parTrans" cxnId="{05169C43-4059-47E5-B750-5E219987F592}">
      <dgm:prSet/>
      <dgm:spPr/>
      <dgm:t>
        <a:bodyPr/>
        <a:lstStyle/>
        <a:p>
          <a:endParaRPr lang="ru-RU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B935BB56-5032-406F-AB47-7C008DA5E01E}" type="sibTrans" cxnId="{05169C43-4059-47E5-B750-5E219987F592}">
      <dgm:prSet/>
      <dgm:spPr/>
      <dgm:t>
        <a:bodyPr/>
        <a:lstStyle/>
        <a:p>
          <a:endParaRPr lang="ru-RU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385DFA36-BAD4-47C5-A0FC-B4305C8A3CDA}">
      <dgm:prSet phldrT="[Текст]"/>
      <dgm:spPr/>
      <dgm:t>
        <a:bodyPr/>
        <a:lstStyle/>
        <a:p>
          <a:r>
            <a: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Космические системы связи и ретрансляции</a:t>
          </a:r>
        </a:p>
      </dgm:t>
    </dgm:pt>
    <dgm:pt modelId="{1D3B91D6-7E0E-46AC-9E5F-DC863AD12BAD}" type="parTrans" cxnId="{13F05EF0-23C9-471B-92E2-56C14EF35FC0}">
      <dgm:prSet/>
      <dgm:spPr/>
      <dgm:t>
        <a:bodyPr/>
        <a:lstStyle/>
        <a:p>
          <a:endParaRPr lang="ru-RU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218425E1-D914-431A-BCF8-2A9F36B0F3C0}" type="sibTrans" cxnId="{13F05EF0-23C9-471B-92E2-56C14EF35FC0}">
      <dgm:prSet/>
      <dgm:spPr/>
      <dgm:t>
        <a:bodyPr/>
        <a:lstStyle/>
        <a:p>
          <a:endParaRPr lang="ru-RU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EE576548-518D-44CA-B7D5-8EF0B0A3DA84}" type="pres">
      <dgm:prSet presAssocID="{BE2453EE-DB00-438B-A40F-146CE4E73E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B487D2-10B7-422D-B2AD-5FED42CB1C0D}" type="pres">
      <dgm:prSet presAssocID="{70CA7C15-2F6D-448D-A7E8-C6F50FC78412}" presName="compNode" presStyleCnt="0"/>
      <dgm:spPr/>
    </dgm:pt>
    <dgm:pt modelId="{FB429495-1E2C-49B2-A914-5B08714D076D}" type="pres">
      <dgm:prSet presAssocID="{70CA7C15-2F6D-448D-A7E8-C6F50FC78412}" presName="pict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8CFBE963-64A2-4555-A472-31FFF7C63C0A}" type="pres">
      <dgm:prSet presAssocID="{70CA7C15-2F6D-448D-A7E8-C6F50FC78412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6C5D5-1FBE-4D41-9405-B42553468E6F}" type="pres">
      <dgm:prSet presAssocID="{0100F5E2-1E1F-4327-844E-5BD1521888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DF4C7B-07C0-493E-B0CB-629B6629A57F}" type="pres">
      <dgm:prSet presAssocID="{F23C3CE8-FA4B-423C-BADC-4D926C997989}" presName="compNode" presStyleCnt="0"/>
      <dgm:spPr/>
    </dgm:pt>
    <dgm:pt modelId="{40480AE5-8EC2-41A6-A613-B4B127137747}" type="pres">
      <dgm:prSet presAssocID="{F23C3CE8-FA4B-423C-BADC-4D926C997989}" presName="pictRect" presStyleLbl="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15245DA-9580-4962-B24C-2AD2416C6EC6}" type="pres">
      <dgm:prSet presAssocID="{F23C3CE8-FA4B-423C-BADC-4D926C997989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C5DF9-C1CE-4DEC-9ECC-9BCE9600CE67}" type="pres">
      <dgm:prSet presAssocID="{77A1C554-C1E1-4503-9D84-0ECAC1961DE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AECCEA-96F4-469B-9B8A-AF331AEF629B}" type="pres">
      <dgm:prSet presAssocID="{FF620831-32F5-4426-ABE3-2E547C9AA9B9}" presName="compNode" presStyleCnt="0"/>
      <dgm:spPr/>
    </dgm:pt>
    <dgm:pt modelId="{B03CCF51-2971-4392-99AA-C7552D2633BC}" type="pres">
      <dgm:prSet presAssocID="{FF620831-32F5-4426-ABE3-2E547C9AA9B9}" presName="pictRect" presStyleLbl="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85E928AC-CDBA-4028-AB4B-8C23E98DCC98}" type="pres">
      <dgm:prSet presAssocID="{FF620831-32F5-4426-ABE3-2E547C9AA9B9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2AF4D-CCAC-4210-8489-5EB0AED60ABF}" type="pres">
      <dgm:prSet presAssocID="{7B361D0B-AF7C-481D-896C-7D88205A739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A426C6-8424-4FBF-9458-F3099FF31A28}" type="pres">
      <dgm:prSet presAssocID="{1580CA04-094C-4740-9E10-DE2D64CB61E3}" presName="compNode" presStyleCnt="0"/>
      <dgm:spPr/>
    </dgm:pt>
    <dgm:pt modelId="{FE885881-4128-4E5F-955A-C48690A8E41C}" type="pres">
      <dgm:prSet presAssocID="{1580CA04-094C-4740-9E10-DE2D64CB61E3}" presName="pictRect" presStyleLbl="node1" presStyleIdx="3" presStyleCnt="5" custLinFactNeighborX="400" custLinFactNeighborY="-63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1A14FD0E-295B-4D63-A6DA-F4C72405DF49}" type="pres">
      <dgm:prSet presAssocID="{1580CA04-094C-4740-9E10-DE2D64CB61E3}" presName="textRect" presStyleLbl="revTx" presStyleIdx="3" presStyleCnt="5" custLinFactNeighborX="-538" custLinFactNeighborY="6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988A2-195C-4650-9BF7-3B3BCEE84618}" type="pres">
      <dgm:prSet presAssocID="{B935BB56-5032-406F-AB47-7C008DA5E0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9284D7-541F-45C4-B751-FCC761BDCD55}" type="pres">
      <dgm:prSet presAssocID="{385DFA36-BAD4-47C5-A0FC-B4305C8A3CDA}" presName="compNode" presStyleCnt="0"/>
      <dgm:spPr/>
    </dgm:pt>
    <dgm:pt modelId="{D3D88162-EF1F-4166-882D-D16DC6D47BFE}" type="pres">
      <dgm:prSet presAssocID="{385DFA36-BAD4-47C5-A0FC-B4305C8A3CDA}" presName="pictRect" presStyleLbl="node1" presStyleIdx="4" presStyleCnt="5" custLinFactNeighborX="-221" custLinFactNeighborY="84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8E4B5DF9-13A4-4F5E-83BF-89F669BAF64C}" type="pres">
      <dgm:prSet presAssocID="{385DFA36-BAD4-47C5-A0FC-B4305C8A3CDA}" presName="textRect" presStyleLbl="revTx" presStyleIdx="4" presStyleCnt="5" custLinFactNeighborX="290" custLinFactNeighborY="5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05EF0-23C9-471B-92E2-56C14EF35FC0}" srcId="{BE2453EE-DB00-438B-A40F-146CE4E73ED1}" destId="{385DFA36-BAD4-47C5-A0FC-B4305C8A3CDA}" srcOrd="4" destOrd="0" parTransId="{1D3B91D6-7E0E-46AC-9E5F-DC863AD12BAD}" sibTransId="{218425E1-D914-431A-BCF8-2A9F36B0F3C0}"/>
    <dgm:cxn modelId="{E66A37C1-D947-4BCE-ACD8-349BFED35FAA}" type="presOf" srcId="{385DFA36-BAD4-47C5-A0FC-B4305C8A3CDA}" destId="{8E4B5DF9-13A4-4F5E-83BF-89F669BAF64C}" srcOrd="0" destOrd="0" presId="urn:microsoft.com/office/officeart/2005/8/layout/pList1"/>
    <dgm:cxn modelId="{69700795-3C0B-4C48-8984-F21E708334B7}" type="presOf" srcId="{77A1C554-C1E1-4503-9D84-0ECAC1961DE7}" destId="{BEFC5DF9-C1CE-4DEC-9ECC-9BCE9600CE67}" srcOrd="0" destOrd="0" presId="urn:microsoft.com/office/officeart/2005/8/layout/pList1"/>
    <dgm:cxn modelId="{66B2EF44-99EC-47B8-BED0-A39D95966517}" srcId="{BE2453EE-DB00-438B-A40F-146CE4E73ED1}" destId="{F23C3CE8-FA4B-423C-BADC-4D926C997989}" srcOrd="1" destOrd="0" parTransId="{9A08455E-FA25-4F26-9019-9720BF35203F}" sibTransId="{77A1C554-C1E1-4503-9D84-0ECAC1961DE7}"/>
    <dgm:cxn modelId="{00EACE80-EFDF-40B6-A5A0-80C4A846ED6E}" type="presOf" srcId="{F23C3CE8-FA4B-423C-BADC-4D926C997989}" destId="{A15245DA-9580-4962-B24C-2AD2416C6EC6}" srcOrd="0" destOrd="0" presId="urn:microsoft.com/office/officeart/2005/8/layout/pList1"/>
    <dgm:cxn modelId="{AEF8F7AB-F28E-496C-B086-A8A445E4FE8B}" type="presOf" srcId="{BE2453EE-DB00-438B-A40F-146CE4E73ED1}" destId="{EE576548-518D-44CA-B7D5-8EF0B0A3DA84}" srcOrd="0" destOrd="0" presId="urn:microsoft.com/office/officeart/2005/8/layout/pList1"/>
    <dgm:cxn modelId="{326DA3A9-1402-4125-8BB3-9D6BDF5DCD56}" type="presOf" srcId="{70CA7C15-2F6D-448D-A7E8-C6F50FC78412}" destId="{8CFBE963-64A2-4555-A472-31FFF7C63C0A}" srcOrd="0" destOrd="0" presId="urn:microsoft.com/office/officeart/2005/8/layout/pList1"/>
    <dgm:cxn modelId="{057A6974-4F44-43E9-8C92-560E5D0131CB}" type="presOf" srcId="{FF620831-32F5-4426-ABE3-2E547C9AA9B9}" destId="{85E928AC-CDBA-4028-AB4B-8C23E98DCC98}" srcOrd="0" destOrd="0" presId="urn:microsoft.com/office/officeart/2005/8/layout/pList1"/>
    <dgm:cxn modelId="{289F51F6-ED5A-4FE1-B716-602EA248A4B8}" type="presOf" srcId="{0100F5E2-1E1F-4327-844E-5BD152188870}" destId="{9EB6C5D5-1FBE-4D41-9405-B42553468E6F}" srcOrd="0" destOrd="0" presId="urn:microsoft.com/office/officeart/2005/8/layout/pList1"/>
    <dgm:cxn modelId="{05169C43-4059-47E5-B750-5E219987F592}" srcId="{BE2453EE-DB00-438B-A40F-146CE4E73ED1}" destId="{1580CA04-094C-4740-9E10-DE2D64CB61E3}" srcOrd="3" destOrd="0" parTransId="{9BD0D7E8-F536-418B-91F1-A6C98DF1793F}" sibTransId="{B935BB56-5032-406F-AB47-7C008DA5E01E}"/>
    <dgm:cxn modelId="{1CE602E8-F84F-4E07-A9C2-C8CE299AB1DF}" type="presOf" srcId="{7B361D0B-AF7C-481D-896C-7D88205A739F}" destId="{EC62AF4D-CCAC-4210-8489-5EB0AED60ABF}" srcOrd="0" destOrd="0" presId="urn:microsoft.com/office/officeart/2005/8/layout/pList1"/>
    <dgm:cxn modelId="{AB403801-17E4-4F23-B736-E0A6CF374A08}" type="presOf" srcId="{B935BB56-5032-406F-AB47-7C008DA5E01E}" destId="{671988A2-195C-4650-9BF7-3B3BCEE84618}" srcOrd="0" destOrd="0" presId="urn:microsoft.com/office/officeart/2005/8/layout/pList1"/>
    <dgm:cxn modelId="{B75C4A17-ADBE-437F-8B15-E7E80BF4E14F}" srcId="{BE2453EE-DB00-438B-A40F-146CE4E73ED1}" destId="{FF620831-32F5-4426-ABE3-2E547C9AA9B9}" srcOrd="2" destOrd="0" parTransId="{DC8D43E2-737D-45F8-B3DE-DDE44DB5494B}" sibTransId="{7B361D0B-AF7C-481D-896C-7D88205A739F}"/>
    <dgm:cxn modelId="{5034FF49-59FB-4C6E-8A0D-EBE1F012B028}" type="presOf" srcId="{1580CA04-094C-4740-9E10-DE2D64CB61E3}" destId="{1A14FD0E-295B-4D63-A6DA-F4C72405DF49}" srcOrd="0" destOrd="0" presId="urn:microsoft.com/office/officeart/2005/8/layout/pList1"/>
    <dgm:cxn modelId="{297127A6-FA5C-4431-A74F-9C95375D1414}" srcId="{BE2453EE-DB00-438B-A40F-146CE4E73ED1}" destId="{70CA7C15-2F6D-448D-A7E8-C6F50FC78412}" srcOrd="0" destOrd="0" parTransId="{CBB05F4F-6DD8-4B4D-BD00-43D86A7295F9}" sibTransId="{0100F5E2-1E1F-4327-844E-5BD152188870}"/>
    <dgm:cxn modelId="{4FE39276-82D3-44D3-B816-D99C5E73CD68}" type="presParOf" srcId="{EE576548-518D-44CA-B7D5-8EF0B0A3DA84}" destId="{D1B487D2-10B7-422D-B2AD-5FED42CB1C0D}" srcOrd="0" destOrd="0" presId="urn:microsoft.com/office/officeart/2005/8/layout/pList1"/>
    <dgm:cxn modelId="{2119B4A3-DFFF-4E6D-9741-160EE2B7892A}" type="presParOf" srcId="{D1B487D2-10B7-422D-B2AD-5FED42CB1C0D}" destId="{FB429495-1E2C-49B2-A914-5B08714D076D}" srcOrd="0" destOrd="0" presId="urn:microsoft.com/office/officeart/2005/8/layout/pList1"/>
    <dgm:cxn modelId="{8A675F85-744A-4E84-AA89-7367B8666148}" type="presParOf" srcId="{D1B487D2-10B7-422D-B2AD-5FED42CB1C0D}" destId="{8CFBE963-64A2-4555-A472-31FFF7C63C0A}" srcOrd="1" destOrd="0" presId="urn:microsoft.com/office/officeart/2005/8/layout/pList1"/>
    <dgm:cxn modelId="{7B783C90-0497-48FB-9691-BF2ED792DF03}" type="presParOf" srcId="{EE576548-518D-44CA-B7D5-8EF0B0A3DA84}" destId="{9EB6C5D5-1FBE-4D41-9405-B42553468E6F}" srcOrd="1" destOrd="0" presId="urn:microsoft.com/office/officeart/2005/8/layout/pList1"/>
    <dgm:cxn modelId="{23259EE0-7021-4B40-A8B0-3441944DEFD7}" type="presParOf" srcId="{EE576548-518D-44CA-B7D5-8EF0B0A3DA84}" destId="{76DF4C7B-07C0-493E-B0CB-629B6629A57F}" srcOrd="2" destOrd="0" presId="urn:microsoft.com/office/officeart/2005/8/layout/pList1"/>
    <dgm:cxn modelId="{5FA8FF94-DB2C-4AD3-97A2-F6CE2CAB856E}" type="presParOf" srcId="{76DF4C7B-07C0-493E-B0CB-629B6629A57F}" destId="{40480AE5-8EC2-41A6-A613-B4B127137747}" srcOrd="0" destOrd="0" presId="urn:microsoft.com/office/officeart/2005/8/layout/pList1"/>
    <dgm:cxn modelId="{127DA6EC-B584-4130-B9A8-98B5A50E71A6}" type="presParOf" srcId="{76DF4C7B-07C0-493E-B0CB-629B6629A57F}" destId="{A15245DA-9580-4962-B24C-2AD2416C6EC6}" srcOrd="1" destOrd="0" presId="urn:microsoft.com/office/officeart/2005/8/layout/pList1"/>
    <dgm:cxn modelId="{1D0FC70C-5369-416D-AE03-1CF8FE4EF9FA}" type="presParOf" srcId="{EE576548-518D-44CA-B7D5-8EF0B0A3DA84}" destId="{BEFC5DF9-C1CE-4DEC-9ECC-9BCE9600CE67}" srcOrd="3" destOrd="0" presId="urn:microsoft.com/office/officeart/2005/8/layout/pList1"/>
    <dgm:cxn modelId="{C8662DAA-F276-4D79-A839-9672EDA1873C}" type="presParOf" srcId="{EE576548-518D-44CA-B7D5-8EF0B0A3DA84}" destId="{97AECCEA-96F4-469B-9B8A-AF331AEF629B}" srcOrd="4" destOrd="0" presId="urn:microsoft.com/office/officeart/2005/8/layout/pList1"/>
    <dgm:cxn modelId="{3A7AE18E-757B-495B-B913-88F0C2569D78}" type="presParOf" srcId="{97AECCEA-96F4-469B-9B8A-AF331AEF629B}" destId="{B03CCF51-2971-4392-99AA-C7552D2633BC}" srcOrd="0" destOrd="0" presId="urn:microsoft.com/office/officeart/2005/8/layout/pList1"/>
    <dgm:cxn modelId="{77E3A2B9-4A07-4AC4-862D-1858DA553211}" type="presParOf" srcId="{97AECCEA-96F4-469B-9B8A-AF331AEF629B}" destId="{85E928AC-CDBA-4028-AB4B-8C23E98DCC98}" srcOrd="1" destOrd="0" presId="urn:microsoft.com/office/officeart/2005/8/layout/pList1"/>
    <dgm:cxn modelId="{B1350C5F-4898-4508-8150-BA9AB498B11E}" type="presParOf" srcId="{EE576548-518D-44CA-B7D5-8EF0B0A3DA84}" destId="{EC62AF4D-CCAC-4210-8489-5EB0AED60ABF}" srcOrd="5" destOrd="0" presId="urn:microsoft.com/office/officeart/2005/8/layout/pList1"/>
    <dgm:cxn modelId="{DE43E84F-7616-4681-8129-3572B747AA4F}" type="presParOf" srcId="{EE576548-518D-44CA-B7D5-8EF0B0A3DA84}" destId="{0DA426C6-8424-4FBF-9458-F3099FF31A28}" srcOrd="6" destOrd="0" presId="urn:microsoft.com/office/officeart/2005/8/layout/pList1"/>
    <dgm:cxn modelId="{33FBE4E7-C775-41B7-9DF0-FC8748D514AC}" type="presParOf" srcId="{0DA426C6-8424-4FBF-9458-F3099FF31A28}" destId="{FE885881-4128-4E5F-955A-C48690A8E41C}" srcOrd="0" destOrd="0" presId="urn:microsoft.com/office/officeart/2005/8/layout/pList1"/>
    <dgm:cxn modelId="{985A06B9-0EB8-495F-8879-1B712586EBAF}" type="presParOf" srcId="{0DA426C6-8424-4FBF-9458-F3099FF31A28}" destId="{1A14FD0E-295B-4D63-A6DA-F4C72405DF49}" srcOrd="1" destOrd="0" presId="urn:microsoft.com/office/officeart/2005/8/layout/pList1"/>
    <dgm:cxn modelId="{E6C98407-03F9-4C14-840F-DCD7B223D966}" type="presParOf" srcId="{EE576548-518D-44CA-B7D5-8EF0B0A3DA84}" destId="{671988A2-195C-4650-9BF7-3B3BCEE84618}" srcOrd="7" destOrd="0" presId="urn:microsoft.com/office/officeart/2005/8/layout/pList1"/>
    <dgm:cxn modelId="{6B84AB38-E372-4E81-8A87-29869DB96CF0}" type="presParOf" srcId="{EE576548-518D-44CA-B7D5-8EF0B0A3DA84}" destId="{2C9284D7-541F-45C4-B751-FCC761BDCD55}" srcOrd="8" destOrd="0" presId="urn:microsoft.com/office/officeart/2005/8/layout/pList1"/>
    <dgm:cxn modelId="{B7F3E47F-A61F-4770-8EEA-83619EF52B00}" type="presParOf" srcId="{2C9284D7-541F-45C4-B751-FCC761BDCD55}" destId="{D3D88162-EF1F-4166-882D-D16DC6D47BFE}" srcOrd="0" destOrd="0" presId="urn:microsoft.com/office/officeart/2005/8/layout/pList1"/>
    <dgm:cxn modelId="{D9D1D11A-EC80-4A6C-8B54-16EACD698DDA}" type="presParOf" srcId="{2C9284D7-541F-45C4-B751-FCC761BDCD55}" destId="{8E4B5DF9-13A4-4F5E-83BF-89F669BAF64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B614D-4B2B-455C-A319-6A8011AE6C7C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</dgm:pt>
    <dgm:pt modelId="{F681BD41-8252-4CD0-A34C-FCE468871111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1CF43D71-CD1C-4904-8DF0-C5B14282716A}" type="parTrans" cxnId="{6300B588-D528-46D4-AAAE-391204CE5CCA}">
      <dgm:prSet/>
      <dgm:spPr/>
      <dgm:t>
        <a:bodyPr/>
        <a:lstStyle/>
        <a:p>
          <a:endParaRPr lang="ru-RU"/>
        </a:p>
      </dgm:t>
    </dgm:pt>
    <dgm:pt modelId="{8283C37D-D8B1-44FD-BD6F-8B5CF7C244B4}" type="sibTrans" cxnId="{6300B588-D528-46D4-AAAE-391204CE5CCA}">
      <dgm:prSet/>
      <dgm:spPr/>
      <dgm:t>
        <a:bodyPr/>
        <a:lstStyle/>
        <a:p>
          <a:endParaRPr lang="ru-RU"/>
        </a:p>
      </dgm:t>
    </dgm:pt>
    <dgm:pt modelId="{291EE618-338C-4D52-8972-B2EF6B81920A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0A05EEBB-4180-403B-9F3A-C2CCF569CFFB}" type="parTrans" cxnId="{F1A54E4E-8D87-457F-8F5A-EC35A25F739F}">
      <dgm:prSet/>
      <dgm:spPr/>
      <dgm:t>
        <a:bodyPr/>
        <a:lstStyle/>
        <a:p>
          <a:endParaRPr lang="ru-RU"/>
        </a:p>
      </dgm:t>
    </dgm:pt>
    <dgm:pt modelId="{CD4669A8-9DDC-4525-B657-B639E72647ED}" type="sibTrans" cxnId="{F1A54E4E-8D87-457F-8F5A-EC35A25F739F}">
      <dgm:prSet/>
      <dgm:spPr/>
      <dgm:t>
        <a:bodyPr/>
        <a:lstStyle/>
        <a:p>
          <a:endParaRPr lang="ru-RU"/>
        </a:p>
      </dgm:t>
    </dgm:pt>
    <dgm:pt modelId="{6913107D-EB46-483D-A0EA-5AC6809C874C}" type="pres">
      <dgm:prSet presAssocID="{ECBB614D-4B2B-455C-A319-6A8011AE6C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7A1347C-73A5-4945-A577-087000868194}" type="pres">
      <dgm:prSet presAssocID="{F681BD41-8252-4CD0-A34C-FCE468871111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0A41F-8D5A-4F7A-8E01-C86AD8F0104C}" type="pres">
      <dgm:prSet presAssocID="{F681BD41-8252-4CD0-A34C-FCE468871111}" presName="gear1srcNode" presStyleLbl="node1" presStyleIdx="0" presStyleCnt="2"/>
      <dgm:spPr/>
      <dgm:t>
        <a:bodyPr/>
        <a:lstStyle/>
        <a:p>
          <a:endParaRPr lang="ru-RU"/>
        </a:p>
      </dgm:t>
    </dgm:pt>
    <dgm:pt modelId="{5FE22D31-FD1B-4189-99EE-8F545C61B9FD}" type="pres">
      <dgm:prSet presAssocID="{F681BD41-8252-4CD0-A34C-FCE468871111}" presName="gear1dstNode" presStyleLbl="node1" presStyleIdx="0" presStyleCnt="2"/>
      <dgm:spPr/>
      <dgm:t>
        <a:bodyPr/>
        <a:lstStyle/>
        <a:p>
          <a:endParaRPr lang="ru-RU"/>
        </a:p>
      </dgm:t>
    </dgm:pt>
    <dgm:pt modelId="{62CB0243-BB04-4BA4-B794-1A5378411BA2}" type="pres">
      <dgm:prSet presAssocID="{291EE618-338C-4D52-8972-B2EF6B81920A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0D10-FFA7-440C-806B-596B47AC27DB}" type="pres">
      <dgm:prSet presAssocID="{291EE618-338C-4D52-8972-B2EF6B81920A}" presName="gear2srcNode" presStyleLbl="node1" presStyleIdx="1" presStyleCnt="2"/>
      <dgm:spPr/>
      <dgm:t>
        <a:bodyPr/>
        <a:lstStyle/>
        <a:p>
          <a:endParaRPr lang="ru-RU"/>
        </a:p>
      </dgm:t>
    </dgm:pt>
    <dgm:pt modelId="{E04568EE-EF5A-431F-96FC-48BB1456B884}" type="pres">
      <dgm:prSet presAssocID="{291EE618-338C-4D52-8972-B2EF6B81920A}" presName="gear2dstNode" presStyleLbl="node1" presStyleIdx="1" presStyleCnt="2"/>
      <dgm:spPr/>
      <dgm:t>
        <a:bodyPr/>
        <a:lstStyle/>
        <a:p>
          <a:endParaRPr lang="ru-RU"/>
        </a:p>
      </dgm:t>
    </dgm:pt>
    <dgm:pt modelId="{BC6628DA-7C35-4079-8BE5-A517DB3BF985}" type="pres">
      <dgm:prSet presAssocID="{8283C37D-D8B1-44FD-BD6F-8B5CF7C244B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02560912-3B4F-4B18-9BD1-3E7676C25BF7}" type="pres">
      <dgm:prSet presAssocID="{CD4669A8-9DDC-4525-B657-B639E72647ED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E809FB0F-793E-4A17-A989-C825F40FDF39}" type="presOf" srcId="{291EE618-338C-4D52-8972-B2EF6B81920A}" destId="{62CB0243-BB04-4BA4-B794-1A5378411BA2}" srcOrd="0" destOrd="0" presId="urn:microsoft.com/office/officeart/2005/8/layout/gear1"/>
    <dgm:cxn modelId="{2F9616B0-227C-41BC-A47F-6CB815F35AB3}" type="presOf" srcId="{8283C37D-D8B1-44FD-BD6F-8B5CF7C244B4}" destId="{BC6628DA-7C35-4079-8BE5-A517DB3BF985}" srcOrd="0" destOrd="0" presId="urn:microsoft.com/office/officeart/2005/8/layout/gear1"/>
    <dgm:cxn modelId="{4E8BF90A-FC37-44DF-B2A1-064E44EA3985}" type="presOf" srcId="{ECBB614D-4B2B-455C-A319-6A8011AE6C7C}" destId="{6913107D-EB46-483D-A0EA-5AC6809C874C}" srcOrd="0" destOrd="0" presId="urn:microsoft.com/office/officeart/2005/8/layout/gear1"/>
    <dgm:cxn modelId="{A182639B-6DEA-45CC-8681-FA81FD4EFC32}" type="presOf" srcId="{F681BD41-8252-4CD0-A34C-FCE468871111}" destId="{5FE22D31-FD1B-4189-99EE-8F545C61B9FD}" srcOrd="2" destOrd="0" presId="urn:microsoft.com/office/officeart/2005/8/layout/gear1"/>
    <dgm:cxn modelId="{8566CE42-826D-4069-AE41-1FAE19D533CC}" type="presOf" srcId="{F681BD41-8252-4CD0-A34C-FCE468871111}" destId="{5540A41F-8D5A-4F7A-8E01-C86AD8F0104C}" srcOrd="1" destOrd="0" presId="urn:microsoft.com/office/officeart/2005/8/layout/gear1"/>
    <dgm:cxn modelId="{CF1F9122-BDAC-4065-8C50-C19AF56A0A5B}" type="presOf" srcId="{CD4669A8-9DDC-4525-B657-B639E72647ED}" destId="{02560912-3B4F-4B18-9BD1-3E7676C25BF7}" srcOrd="0" destOrd="0" presId="urn:microsoft.com/office/officeart/2005/8/layout/gear1"/>
    <dgm:cxn modelId="{3DBB1330-F163-4CB8-9EEC-D3CDE0CCA0C6}" type="presOf" srcId="{291EE618-338C-4D52-8972-B2EF6B81920A}" destId="{44460D10-FFA7-440C-806B-596B47AC27DB}" srcOrd="1" destOrd="0" presId="urn:microsoft.com/office/officeart/2005/8/layout/gear1"/>
    <dgm:cxn modelId="{F1A54E4E-8D87-457F-8F5A-EC35A25F739F}" srcId="{ECBB614D-4B2B-455C-A319-6A8011AE6C7C}" destId="{291EE618-338C-4D52-8972-B2EF6B81920A}" srcOrd="1" destOrd="0" parTransId="{0A05EEBB-4180-403B-9F3A-C2CCF569CFFB}" sibTransId="{CD4669A8-9DDC-4525-B657-B639E72647ED}"/>
    <dgm:cxn modelId="{71471627-BF0A-4D70-A16D-644014877AC9}" type="presOf" srcId="{F681BD41-8252-4CD0-A34C-FCE468871111}" destId="{57A1347C-73A5-4945-A577-087000868194}" srcOrd="0" destOrd="0" presId="urn:microsoft.com/office/officeart/2005/8/layout/gear1"/>
    <dgm:cxn modelId="{6300B588-D528-46D4-AAAE-391204CE5CCA}" srcId="{ECBB614D-4B2B-455C-A319-6A8011AE6C7C}" destId="{F681BD41-8252-4CD0-A34C-FCE468871111}" srcOrd="0" destOrd="0" parTransId="{1CF43D71-CD1C-4904-8DF0-C5B14282716A}" sibTransId="{8283C37D-D8B1-44FD-BD6F-8B5CF7C244B4}"/>
    <dgm:cxn modelId="{1B65A40A-CD91-4536-B329-34E72A4F4459}" type="presOf" srcId="{291EE618-338C-4D52-8972-B2EF6B81920A}" destId="{E04568EE-EF5A-431F-96FC-48BB1456B884}" srcOrd="2" destOrd="0" presId="urn:microsoft.com/office/officeart/2005/8/layout/gear1"/>
    <dgm:cxn modelId="{89871C5C-126D-4A2A-8954-052FD6AB0117}" type="presParOf" srcId="{6913107D-EB46-483D-A0EA-5AC6809C874C}" destId="{57A1347C-73A5-4945-A577-087000868194}" srcOrd="0" destOrd="0" presId="urn:microsoft.com/office/officeart/2005/8/layout/gear1"/>
    <dgm:cxn modelId="{120FB7C3-8B29-4528-AFCD-A28C6139F73B}" type="presParOf" srcId="{6913107D-EB46-483D-A0EA-5AC6809C874C}" destId="{5540A41F-8D5A-4F7A-8E01-C86AD8F0104C}" srcOrd="1" destOrd="0" presId="urn:microsoft.com/office/officeart/2005/8/layout/gear1"/>
    <dgm:cxn modelId="{6F7216AA-F3EA-4C90-9D9B-68446E38D1DB}" type="presParOf" srcId="{6913107D-EB46-483D-A0EA-5AC6809C874C}" destId="{5FE22D31-FD1B-4189-99EE-8F545C61B9FD}" srcOrd="2" destOrd="0" presId="urn:microsoft.com/office/officeart/2005/8/layout/gear1"/>
    <dgm:cxn modelId="{82B416A9-787D-4023-A6B3-AA0DF39325B1}" type="presParOf" srcId="{6913107D-EB46-483D-A0EA-5AC6809C874C}" destId="{62CB0243-BB04-4BA4-B794-1A5378411BA2}" srcOrd="3" destOrd="0" presId="urn:microsoft.com/office/officeart/2005/8/layout/gear1"/>
    <dgm:cxn modelId="{31E5832E-286C-4BF7-8D92-A7013669461D}" type="presParOf" srcId="{6913107D-EB46-483D-A0EA-5AC6809C874C}" destId="{44460D10-FFA7-440C-806B-596B47AC27DB}" srcOrd="4" destOrd="0" presId="urn:microsoft.com/office/officeart/2005/8/layout/gear1"/>
    <dgm:cxn modelId="{64E9697E-F91F-416C-BC83-9706750135E3}" type="presParOf" srcId="{6913107D-EB46-483D-A0EA-5AC6809C874C}" destId="{E04568EE-EF5A-431F-96FC-48BB1456B884}" srcOrd="5" destOrd="0" presId="urn:microsoft.com/office/officeart/2005/8/layout/gear1"/>
    <dgm:cxn modelId="{66D519DA-9BCF-4503-AA1C-3AB0FF54A402}" type="presParOf" srcId="{6913107D-EB46-483D-A0EA-5AC6809C874C}" destId="{BC6628DA-7C35-4079-8BE5-A517DB3BF985}" srcOrd="6" destOrd="0" presId="urn:microsoft.com/office/officeart/2005/8/layout/gear1"/>
    <dgm:cxn modelId="{20CFAAD4-B593-41A5-831C-9C0655347B01}" type="presParOf" srcId="{6913107D-EB46-483D-A0EA-5AC6809C874C}" destId="{02560912-3B4F-4B18-9BD1-3E7676C25BF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BB614D-4B2B-455C-A319-6A8011AE6C7C}" type="doc">
      <dgm:prSet loTypeId="urn:microsoft.com/office/officeart/2005/8/layout/gear1" loCatId="relationship" qsTypeId="urn:microsoft.com/office/officeart/2005/8/quickstyle/simple5" qsCatId="simple" csTypeId="urn:microsoft.com/office/officeart/2005/8/colors/accent1_2" csCatId="accent1" phldr="1"/>
      <dgm:spPr/>
    </dgm:pt>
    <dgm:pt modelId="{291EE618-338C-4D52-8972-B2EF6B81920A}">
      <dgm:prSet phldrT="[Текст]"/>
      <dgm:spPr/>
      <dgm:t>
        <a:bodyPr/>
        <a:lstStyle/>
        <a:p>
          <a:endParaRPr lang="ru-RU" dirty="0"/>
        </a:p>
      </dgm:t>
    </dgm:pt>
    <dgm:pt modelId="{0A05EEBB-4180-403B-9F3A-C2CCF569CFFB}" type="parTrans" cxnId="{F1A54E4E-8D87-457F-8F5A-EC35A25F739F}">
      <dgm:prSet/>
      <dgm:spPr/>
      <dgm:t>
        <a:bodyPr/>
        <a:lstStyle/>
        <a:p>
          <a:endParaRPr lang="ru-RU"/>
        </a:p>
      </dgm:t>
    </dgm:pt>
    <dgm:pt modelId="{CD4669A8-9DDC-4525-B657-B639E72647ED}" type="sibTrans" cxnId="{F1A54E4E-8D87-457F-8F5A-EC35A25F739F}">
      <dgm:prSet/>
      <dgm:spPr/>
      <dgm:t>
        <a:bodyPr/>
        <a:lstStyle/>
        <a:p>
          <a:endParaRPr lang="ru-RU"/>
        </a:p>
      </dgm:t>
    </dgm:pt>
    <dgm:pt modelId="{F681BD41-8252-4CD0-A34C-FCE468871111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8283C37D-D8B1-44FD-BD6F-8B5CF7C244B4}" type="sibTrans" cxnId="{6300B588-D528-46D4-AAAE-391204CE5CCA}">
      <dgm:prSet/>
      <dgm:spPr/>
      <dgm:t>
        <a:bodyPr/>
        <a:lstStyle/>
        <a:p>
          <a:endParaRPr lang="ru-RU"/>
        </a:p>
      </dgm:t>
    </dgm:pt>
    <dgm:pt modelId="{1CF43D71-CD1C-4904-8DF0-C5B14282716A}" type="parTrans" cxnId="{6300B588-D528-46D4-AAAE-391204CE5CCA}">
      <dgm:prSet/>
      <dgm:spPr/>
      <dgm:t>
        <a:bodyPr/>
        <a:lstStyle/>
        <a:p>
          <a:endParaRPr lang="ru-RU"/>
        </a:p>
      </dgm:t>
    </dgm:pt>
    <dgm:pt modelId="{6913107D-EB46-483D-A0EA-5AC6809C874C}" type="pres">
      <dgm:prSet presAssocID="{ECBB614D-4B2B-455C-A319-6A8011AE6C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7A1347C-73A5-4945-A577-087000868194}" type="pres">
      <dgm:prSet presAssocID="{F681BD41-8252-4CD0-A34C-FCE468871111}" presName="gear1" presStyleLbl="node1" presStyleIdx="0" presStyleCnt="2" custLinFactNeighborX="-4734" custLinFactNeighborY="-262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0A41F-8D5A-4F7A-8E01-C86AD8F0104C}" type="pres">
      <dgm:prSet presAssocID="{F681BD41-8252-4CD0-A34C-FCE468871111}" presName="gear1srcNode" presStyleLbl="node1" presStyleIdx="0" presStyleCnt="2"/>
      <dgm:spPr/>
      <dgm:t>
        <a:bodyPr/>
        <a:lstStyle/>
        <a:p>
          <a:endParaRPr lang="ru-RU"/>
        </a:p>
      </dgm:t>
    </dgm:pt>
    <dgm:pt modelId="{5FE22D31-FD1B-4189-99EE-8F545C61B9FD}" type="pres">
      <dgm:prSet presAssocID="{F681BD41-8252-4CD0-A34C-FCE468871111}" presName="gear1dstNode" presStyleLbl="node1" presStyleIdx="0" presStyleCnt="2"/>
      <dgm:spPr/>
      <dgm:t>
        <a:bodyPr/>
        <a:lstStyle/>
        <a:p>
          <a:endParaRPr lang="ru-RU"/>
        </a:p>
      </dgm:t>
    </dgm:pt>
    <dgm:pt modelId="{62CB0243-BB04-4BA4-B794-1A5378411BA2}" type="pres">
      <dgm:prSet presAssocID="{291EE618-338C-4D52-8972-B2EF6B81920A}" presName="gear2" presStyleLbl="node1" presStyleIdx="1" presStyleCnt="2" custLinFactNeighborX="-22198" custLinFactNeighborY="554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0D10-FFA7-440C-806B-596B47AC27DB}" type="pres">
      <dgm:prSet presAssocID="{291EE618-338C-4D52-8972-B2EF6B81920A}" presName="gear2srcNode" presStyleLbl="node1" presStyleIdx="1" presStyleCnt="2"/>
      <dgm:spPr/>
      <dgm:t>
        <a:bodyPr/>
        <a:lstStyle/>
        <a:p>
          <a:endParaRPr lang="ru-RU"/>
        </a:p>
      </dgm:t>
    </dgm:pt>
    <dgm:pt modelId="{E04568EE-EF5A-431F-96FC-48BB1456B884}" type="pres">
      <dgm:prSet presAssocID="{291EE618-338C-4D52-8972-B2EF6B81920A}" presName="gear2dstNode" presStyleLbl="node1" presStyleIdx="1" presStyleCnt="2"/>
      <dgm:spPr/>
      <dgm:t>
        <a:bodyPr/>
        <a:lstStyle/>
        <a:p>
          <a:endParaRPr lang="ru-RU"/>
        </a:p>
      </dgm:t>
    </dgm:pt>
    <dgm:pt modelId="{BC6628DA-7C35-4079-8BE5-A517DB3BF985}" type="pres">
      <dgm:prSet presAssocID="{8283C37D-D8B1-44FD-BD6F-8B5CF7C244B4}" presName="connector1" presStyleLbl="sibTrans2D1" presStyleIdx="0" presStyleCnt="2" custLinFactNeighborX="1322" custLinFactNeighborY="-27671"/>
      <dgm:spPr/>
      <dgm:t>
        <a:bodyPr/>
        <a:lstStyle/>
        <a:p>
          <a:endParaRPr lang="ru-RU"/>
        </a:p>
      </dgm:t>
    </dgm:pt>
    <dgm:pt modelId="{02560912-3B4F-4B18-9BD1-3E7676C25BF7}" type="pres">
      <dgm:prSet presAssocID="{CD4669A8-9DDC-4525-B657-B639E72647ED}" presName="connector2" presStyleLbl="sibTrans2D1" presStyleIdx="1" presStyleCnt="2" custLinFactNeighborX="-22760" custLinFactNeighborY="42574"/>
      <dgm:spPr/>
      <dgm:t>
        <a:bodyPr/>
        <a:lstStyle/>
        <a:p>
          <a:endParaRPr lang="ru-RU"/>
        </a:p>
      </dgm:t>
    </dgm:pt>
  </dgm:ptLst>
  <dgm:cxnLst>
    <dgm:cxn modelId="{BC79640B-E70C-405D-8865-AE6BE6B8C688}" type="presOf" srcId="{291EE618-338C-4D52-8972-B2EF6B81920A}" destId="{44460D10-FFA7-440C-806B-596B47AC27DB}" srcOrd="1" destOrd="0" presId="urn:microsoft.com/office/officeart/2005/8/layout/gear1"/>
    <dgm:cxn modelId="{225399D9-8DEC-44EB-9742-BF95B5BDAC8D}" type="presOf" srcId="{F681BD41-8252-4CD0-A34C-FCE468871111}" destId="{5FE22D31-FD1B-4189-99EE-8F545C61B9FD}" srcOrd="2" destOrd="0" presId="urn:microsoft.com/office/officeart/2005/8/layout/gear1"/>
    <dgm:cxn modelId="{5934F4D2-94AC-4DFD-AB48-9899F9B0014C}" type="presOf" srcId="{F681BD41-8252-4CD0-A34C-FCE468871111}" destId="{57A1347C-73A5-4945-A577-087000868194}" srcOrd="0" destOrd="0" presId="urn:microsoft.com/office/officeart/2005/8/layout/gear1"/>
    <dgm:cxn modelId="{3E825FD1-0CA4-42F7-A968-AEA7CBCDCB2B}" type="presOf" srcId="{8283C37D-D8B1-44FD-BD6F-8B5CF7C244B4}" destId="{BC6628DA-7C35-4079-8BE5-A517DB3BF985}" srcOrd="0" destOrd="0" presId="urn:microsoft.com/office/officeart/2005/8/layout/gear1"/>
    <dgm:cxn modelId="{2A089A9B-407B-47E4-8B60-59EA6F42D7B4}" type="presOf" srcId="{ECBB614D-4B2B-455C-A319-6A8011AE6C7C}" destId="{6913107D-EB46-483D-A0EA-5AC6809C874C}" srcOrd="0" destOrd="0" presId="urn:microsoft.com/office/officeart/2005/8/layout/gear1"/>
    <dgm:cxn modelId="{F1A54E4E-8D87-457F-8F5A-EC35A25F739F}" srcId="{ECBB614D-4B2B-455C-A319-6A8011AE6C7C}" destId="{291EE618-338C-4D52-8972-B2EF6B81920A}" srcOrd="1" destOrd="0" parTransId="{0A05EEBB-4180-403B-9F3A-C2CCF569CFFB}" sibTransId="{CD4669A8-9DDC-4525-B657-B639E72647ED}"/>
    <dgm:cxn modelId="{6300B588-D528-46D4-AAAE-391204CE5CCA}" srcId="{ECBB614D-4B2B-455C-A319-6A8011AE6C7C}" destId="{F681BD41-8252-4CD0-A34C-FCE468871111}" srcOrd="0" destOrd="0" parTransId="{1CF43D71-CD1C-4904-8DF0-C5B14282716A}" sibTransId="{8283C37D-D8B1-44FD-BD6F-8B5CF7C244B4}"/>
    <dgm:cxn modelId="{054FB4B5-74BD-4FDE-98F8-DA0BB90ECF3A}" type="presOf" srcId="{CD4669A8-9DDC-4525-B657-B639E72647ED}" destId="{02560912-3B4F-4B18-9BD1-3E7676C25BF7}" srcOrd="0" destOrd="0" presId="urn:microsoft.com/office/officeart/2005/8/layout/gear1"/>
    <dgm:cxn modelId="{E2343713-078C-4674-9B44-D05992DD6E84}" type="presOf" srcId="{291EE618-338C-4D52-8972-B2EF6B81920A}" destId="{E04568EE-EF5A-431F-96FC-48BB1456B884}" srcOrd="2" destOrd="0" presId="urn:microsoft.com/office/officeart/2005/8/layout/gear1"/>
    <dgm:cxn modelId="{E6E45FD0-A5E3-41A6-8967-87474B3DD529}" type="presOf" srcId="{291EE618-338C-4D52-8972-B2EF6B81920A}" destId="{62CB0243-BB04-4BA4-B794-1A5378411BA2}" srcOrd="0" destOrd="0" presId="urn:microsoft.com/office/officeart/2005/8/layout/gear1"/>
    <dgm:cxn modelId="{D8DDDA59-0F8D-4CBB-A74D-84BD2B31ED69}" type="presOf" srcId="{F681BD41-8252-4CD0-A34C-FCE468871111}" destId="{5540A41F-8D5A-4F7A-8E01-C86AD8F0104C}" srcOrd="1" destOrd="0" presId="urn:microsoft.com/office/officeart/2005/8/layout/gear1"/>
    <dgm:cxn modelId="{B4507618-A075-49B8-A962-7A6B55421007}" type="presParOf" srcId="{6913107D-EB46-483D-A0EA-5AC6809C874C}" destId="{57A1347C-73A5-4945-A577-087000868194}" srcOrd="0" destOrd="0" presId="urn:microsoft.com/office/officeart/2005/8/layout/gear1"/>
    <dgm:cxn modelId="{C572F370-0FD7-4499-9054-F7EA9BE3C145}" type="presParOf" srcId="{6913107D-EB46-483D-A0EA-5AC6809C874C}" destId="{5540A41F-8D5A-4F7A-8E01-C86AD8F0104C}" srcOrd="1" destOrd="0" presId="urn:microsoft.com/office/officeart/2005/8/layout/gear1"/>
    <dgm:cxn modelId="{D839F112-2869-4935-9A7C-E67C4CB70DE0}" type="presParOf" srcId="{6913107D-EB46-483D-A0EA-5AC6809C874C}" destId="{5FE22D31-FD1B-4189-99EE-8F545C61B9FD}" srcOrd="2" destOrd="0" presId="urn:microsoft.com/office/officeart/2005/8/layout/gear1"/>
    <dgm:cxn modelId="{547E4A3D-2C7C-4ABE-97BE-840487E9B8FA}" type="presParOf" srcId="{6913107D-EB46-483D-A0EA-5AC6809C874C}" destId="{62CB0243-BB04-4BA4-B794-1A5378411BA2}" srcOrd="3" destOrd="0" presId="urn:microsoft.com/office/officeart/2005/8/layout/gear1"/>
    <dgm:cxn modelId="{7EB9A000-91B6-4065-A6A6-19A9BA296862}" type="presParOf" srcId="{6913107D-EB46-483D-A0EA-5AC6809C874C}" destId="{44460D10-FFA7-440C-806B-596B47AC27DB}" srcOrd="4" destOrd="0" presId="urn:microsoft.com/office/officeart/2005/8/layout/gear1"/>
    <dgm:cxn modelId="{61608405-F1D2-439F-BF47-C9C01B430DA8}" type="presParOf" srcId="{6913107D-EB46-483D-A0EA-5AC6809C874C}" destId="{E04568EE-EF5A-431F-96FC-48BB1456B884}" srcOrd="5" destOrd="0" presId="urn:microsoft.com/office/officeart/2005/8/layout/gear1"/>
    <dgm:cxn modelId="{423AC31E-1205-4A5A-A097-D5C2822C0711}" type="presParOf" srcId="{6913107D-EB46-483D-A0EA-5AC6809C874C}" destId="{BC6628DA-7C35-4079-8BE5-A517DB3BF985}" srcOrd="6" destOrd="0" presId="urn:microsoft.com/office/officeart/2005/8/layout/gear1"/>
    <dgm:cxn modelId="{B882395D-9BDD-417F-B650-A347B381C9D1}" type="presParOf" srcId="{6913107D-EB46-483D-A0EA-5AC6809C874C}" destId="{02560912-3B4F-4B18-9BD1-3E7676C25BF7}" srcOrd="7" destOrd="0" presId="urn:microsoft.com/office/officeart/2005/8/layout/gear1"/>
  </dgm:cxnLst>
  <dgm:bg/>
  <dgm:whole>
    <a:ln w="63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29495-1E2C-49B2-A914-5B08714D076D}">
      <dsp:nvSpPr>
        <dsp:cNvPr id="0" name=""/>
        <dsp:cNvSpPr/>
      </dsp:nvSpPr>
      <dsp:spPr>
        <a:xfrm>
          <a:off x="6081" y="99155"/>
          <a:ext cx="2098519" cy="144587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FBE963-64A2-4555-A472-31FFF7C63C0A}">
      <dsp:nvSpPr>
        <dsp:cNvPr id="0" name=""/>
        <dsp:cNvSpPr/>
      </dsp:nvSpPr>
      <dsp:spPr>
        <a:xfrm>
          <a:off x="6081" y="1545035"/>
          <a:ext cx="2098519" cy="77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Данные ДЗЗ</a:t>
          </a:r>
        </a:p>
      </dsp:txBody>
      <dsp:txXfrm>
        <a:off x="6081" y="1545035"/>
        <a:ext cx="2098519" cy="778550"/>
      </dsp:txXfrm>
    </dsp:sp>
    <dsp:sp modelId="{40480AE5-8EC2-41A6-A613-B4B127137747}">
      <dsp:nvSpPr>
        <dsp:cNvPr id="0" name=""/>
        <dsp:cNvSpPr/>
      </dsp:nvSpPr>
      <dsp:spPr>
        <a:xfrm>
          <a:off x="2314541" y="99155"/>
          <a:ext cx="2098519" cy="1445879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5245DA-9580-4962-B24C-2AD2416C6EC6}">
      <dsp:nvSpPr>
        <dsp:cNvPr id="0" name=""/>
        <dsp:cNvSpPr/>
      </dsp:nvSpPr>
      <dsp:spPr>
        <a:xfrm>
          <a:off x="2314541" y="1545035"/>
          <a:ext cx="2098519" cy="77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ГНСС ГЛОНАСС</a:t>
          </a:r>
        </a:p>
      </dsp:txBody>
      <dsp:txXfrm>
        <a:off x="2314541" y="1545035"/>
        <a:ext cx="2098519" cy="778550"/>
      </dsp:txXfrm>
    </dsp:sp>
    <dsp:sp modelId="{B03CCF51-2971-4392-99AA-C7552D2633BC}">
      <dsp:nvSpPr>
        <dsp:cNvPr id="0" name=""/>
        <dsp:cNvSpPr/>
      </dsp:nvSpPr>
      <dsp:spPr>
        <a:xfrm>
          <a:off x="4623000" y="99155"/>
          <a:ext cx="2098519" cy="1445879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928AC-CDBA-4028-AB4B-8C23E98DCC98}">
      <dsp:nvSpPr>
        <dsp:cNvPr id="0" name=""/>
        <dsp:cNvSpPr/>
      </dsp:nvSpPr>
      <dsp:spPr>
        <a:xfrm>
          <a:off x="4623000" y="1545035"/>
          <a:ext cx="2098519" cy="77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КОСПАС </a:t>
          </a:r>
          <a:r>
            <a:rPr lang="en-US" sz="16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SARSAT</a:t>
          </a:r>
          <a:endParaRPr lang="ru-RU" sz="1600" b="1" kern="1200" cap="none" spc="50" dirty="0">
            <a:ln w="9525" cmpd="sng">
              <a:solidFill>
                <a:schemeClr val="accent1"/>
              </a:solidFill>
              <a:prstDash val="solid"/>
            </a:ln>
            <a:solidFill>
              <a:schemeClr val="tx1"/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sp:txBody>
      <dsp:txXfrm>
        <a:off x="4623000" y="1545035"/>
        <a:ext cx="2098519" cy="778550"/>
      </dsp:txXfrm>
    </dsp:sp>
    <dsp:sp modelId="{FE885881-4128-4E5F-955A-C48690A8E41C}">
      <dsp:nvSpPr>
        <dsp:cNvPr id="0" name=""/>
        <dsp:cNvSpPr/>
      </dsp:nvSpPr>
      <dsp:spPr>
        <a:xfrm>
          <a:off x="6939854" y="90017"/>
          <a:ext cx="2098519" cy="144587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14FD0E-295B-4D63-A6DA-F4C72405DF49}">
      <dsp:nvSpPr>
        <dsp:cNvPr id="0" name=""/>
        <dsp:cNvSpPr/>
      </dsp:nvSpPr>
      <dsp:spPr>
        <a:xfrm>
          <a:off x="6920170" y="1595088"/>
          <a:ext cx="2098519" cy="77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50" dirty="0" err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Космо</a:t>
          </a:r>
          <a:r>
            <a:rPr lang="ru-RU" sz="16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 АИС</a:t>
          </a:r>
        </a:p>
      </dsp:txBody>
      <dsp:txXfrm>
        <a:off x="6920170" y="1595088"/>
        <a:ext cx="2098519" cy="778550"/>
      </dsp:txXfrm>
    </dsp:sp>
    <dsp:sp modelId="{D3D88162-EF1F-4166-882D-D16DC6D47BFE}">
      <dsp:nvSpPr>
        <dsp:cNvPr id="0" name=""/>
        <dsp:cNvSpPr/>
      </dsp:nvSpPr>
      <dsp:spPr>
        <a:xfrm>
          <a:off x="9235282" y="111416"/>
          <a:ext cx="2098519" cy="1445879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4B5DF9-13A4-4F5E-83BF-89F669BAF64C}">
      <dsp:nvSpPr>
        <dsp:cNvPr id="0" name=""/>
        <dsp:cNvSpPr/>
      </dsp:nvSpPr>
      <dsp:spPr>
        <a:xfrm>
          <a:off x="9246001" y="1586088"/>
          <a:ext cx="2098519" cy="77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Космические системы связи и ретрансляции</a:t>
          </a:r>
        </a:p>
      </dsp:txBody>
      <dsp:txXfrm>
        <a:off x="9246001" y="1586088"/>
        <a:ext cx="2098519" cy="778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1347C-73A5-4945-A577-087000868194}">
      <dsp:nvSpPr>
        <dsp:cNvPr id="0" name=""/>
        <dsp:cNvSpPr/>
      </dsp:nvSpPr>
      <dsp:spPr>
        <a:xfrm>
          <a:off x="290668" y="186616"/>
          <a:ext cx="300104" cy="300104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 </a:t>
          </a:r>
        </a:p>
      </dsp:txBody>
      <dsp:txXfrm>
        <a:off x="351002" y="256914"/>
        <a:ext cx="179436" cy="154260"/>
      </dsp:txXfrm>
    </dsp:sp>
    <dsp:sp modelId="{62CB0243-BB04-4BA4-B794-1A5378411BA2}">
      <dsp:nvSpPr>
        <dsp:cNvPr id="0" name=""/>
        <dsp:cNvSpPr/>
      </dsp:nvSpPr>
      <dsp:spPr>
        <a:xfrm>
          <a:off x="116061" y="115683"/>
          <a:ext cx="218258" cy="218258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 </a:t>
          </a:r>
        </a:p>
      </dsp:txBody>
      <dsp:txXfrm>
        <a:off x="171008" y="170962"/>
        <a:ext cx="108364" cy="107700"/>
      </dsp:txXfrm>
    </dsp:sp>
    <dsp:sp modelId="{BC6628DA-7C35-4079-8BE5-A517DB3BF985}">
      <dsp:nvSpPr>
        <dsp:cNvPr id="0" name=""/>
        <dsp:cNvSpPr/>
      </dsp:nvSpPr>
      <dsp:spPr>
        <a:xfrm>
          <a:off x="263084" y="155712"/>
          <a:ext cx="369128" cy="369128"/>
        </a:xfrm>
        <a:prstGeom prst="circularArrow">
          <a:avLst>
            <a:gd name="adj1" fmla="val 4878"/>
            <a:gd name="adj2" fmla="val 312630"/>
            <a:gd name="adj3" fmla="val 2460300"/>
            <a:gd name="adj4" fmla="val 16751028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560912-3B4F-4B18-9BD1-3E7676C25BF7}">
      <dsp:nvSpPr>
        <dsp:cNvPr id="0" name=""/>
        <dsp:cNvSpPr/>
      </dsp:nvSpPr>
      <dsp:spPr>
        <a:xfrm>
          <a:off x="77408" y="83049"/>
          <a:ext cx="279097" cy="2790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1347C-73A5-4945-A577-087000868194}">
      <dsp:nvSpPr>
        <dsp:cNvPr id="0" name=""/>
        <dsp:cNvSpPr/>
      </dsp:nvSpPr>
      <dsp:spPr>
        <a:xfrm>
          <a:off x="292942" y="132749"/>
          <a:ext cx="359374" cy="359374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365192" y="216931"/>
        <a:ext cx="214874" cy="184725"/>
      </dsp:txXfrm>
    </dsp:sp>
    <dsp:sp modelId="{62CB0243-BB04-4BA4-B794-1A5378411BA2}">
      <dsp:nvSpPr>
        <dsp:cNvPr id="0" name=""/>
        <dsp:cNvSpPr/>
      </dsp:nvSpPr>
      <dsp:spPr>
        <a:xfrm>
          <a:off x="42847" y="286903"/>
          <a:ext cx="261363" cy="261363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08646" y="353100"/>
        <a:ext cx="129765" cy="128969"/>
      </dsp:txXfrm>
    </dsp:sp>
    <dsp:sp modelId="{BC6628DA-7C35-4079-8BE5-A517DB3BF985}">
      <dsp:nvSpPr>
        <dsp:cNvPr id="0" name=""/>
        <dsp:cNvSpPr/>
      </dsp:nvSpPr>
      <dsp:spPr>
        <a:xfrm>
          <a:off x="288356" y="65783"/>
          <a:ext cx="442030" cy="442030"/>
        </a:xfrm>
        <a:prstGeom prst="circularArrow">
          <a:avLst>
            <a:gd name="adj1" fmla="val 4878"/>
            <a:gd name="adj2" fmla="val 312630"/>
            <a:gd name="adj3" fmla="val 2508971"/>
            <a:gd name="adj4" fmla="val 16528307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560912-3B4F-4B18-9BD1-3E7676C25BF7}">
      <dsp:nvSpPr>
        <dsp:cNvPr id="0" name=""/>
        <dsp:cNvSpPr/>
      </dsp:nvSpPr>
      <dsp:spPr>
        <a:xfrm>
          <a:off x="-21490" y="241741"/>
          <a:ext cx="334218" cy="3342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r">
              <a:defRPr sz="1200"/>
            </a:lvl1pPr>
          </a:lstStyle>
          <a:p>
            <a:fld id="{18D64CD4-2CB4-4B63-BCBF-5259B90F8FD2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8" tIns="45724" rIns="91448" bIns="457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8" tIns="45724" rIns="91448" bIns="457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r">
              <a:defRPr sz="1200"/>
            </a:lvl1pPr>
          </a:lstStyle>
          <a:p>
            <a:fld id="{3F28B50C-AFEE-4EFB-A1DD-8AD2CDAE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8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15825" y="10238482"/>
            <a:ext cx="2920483" cy="53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215D4-DFAA-4847-ADE1-641A3A10A5E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1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B663-C695-421F-8EAF-1B97D31089F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3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68612" name="Номер слайда 3"/>
          <p:cNvSpPr txBox="1">
            <a:spLocks noGrp="1"/>
          </p:cNvSpPr>
          <p:nvPr/>
        </p:nvSpPr>
        <p:spPr bwMode="auto">
          <a:xfrm>
            <a:off x="3815825" y="10238482"/>
            <a:ext cx="2920483" cy="53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731BB-4E3C-403D-8A72-F2B0A230A25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8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5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Спасибо за внимание, доклад окончен!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E042D-907A-4C52-9688-1AC228C5539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2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7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0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67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tile tx="-869950" ty="0" sx="100000" sy="100000" flip="x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35360" y="1988842"/>
            <a:ext cx="9298229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15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"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447" y="1651281"/>
            <a:ext cx="9144000" cy="2387600"/>
          </a:xfrm>
          <a:prstGeom prst="rect">
            <a:avLst/>
          </a:prstGeom>
        </p:spPr>
        <p:txBody>
          <a:bodyPr anchor="t"/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4447" y="4211640"/>
            <a:ext cx="9144000" cy="47357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ru-RU" dirty="0"/>
              <a:t>Иванов Иван Иванович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4447" y="4780643"/>
            <a:ext cx="9144000" cy="1724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57168" indent="0">
              <a:buNone/>
              <a:defRPr sz="900">
                <a:solidFill>
                  <a:schemeClr val="bg1"/>
                </a:solidFill>
              </a:defRPr>
            </a:lvl2pPr>
            <a:lvl3pPr marL="514337" indent="0">
              <a:buNone/>
              <a:defRPr sz="900">
                <a:solidFill>
                  <a:schemeClr val="bg1"/>
                </a:solidFill>
              </a:defRPr>
            </a:lvl3pPr>
            <a:lvl4pPr marL="771506" indent="0">
              <a:buNone/>
              <a:defRPr sz="900">
                <a:solidFill>
                  <a:schemeClr val="bg1"/>
                </a:solidFill>
              </a:defRPr>
            </a:lvl4pPr>
            <a:lvl5pPr marL="102867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Главный специалист</a:t>
            </a:r>
          </a:p>
          <a:p>
            <a:pPr lvl="0"/>
            <a:r>
              <a:rPr lang="ru-RU" dirty="0"/>
              <a:t>АО «Российские космические системы»</a:t>
            </a:r>
          </a:p>
        </p:txBody>
      </p:sp>
    </p:spTree>
    <p:extLst>
      <p:ext uri="{BB962C8B-B14F-4D97-AF65-F5344CB8AC3E}">
        <p14:creationId xmlns:p14="http://schemas.microsoft.com/office/powerpoint/2010/main" val="327965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" name="think-cell Slide" r:id="rId5" imgW="359" imgH="360" progId="TCLayout.ActiveDocument.1">
                  <p:embed/>
                </p:oleObj>
              </mc:Choice>
              <mc:Fallback>
                <p:oleObj name="think-cell Slide" r:id="rId5" imgW="359" imgH="36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8803"/>
            <a:ext cx="12191999" cy="540000"/>
          </a:xfrm>
          <a:prstGeom prst="rect">
            <a:avLst/>
          </a:prstGeom>
        </p:spPr>
        <p:txBody>
          <a:bodyPr anchor="ctr"/>
          <a:lstStyle>
            <a:lvl1pPr algn="ctr">
              <a:defRPr sz="15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289E1-CC8C-4123-83E9-255BBD9269E8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22.09.2025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3FB5A-FB38-4BE8-AF73-4D88F58FB028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Elektra Light Pro" panose="02000503030000020004" pitchFamily="50" charset="-52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Elektra Light Pro" panose="02000503030000020004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 bwMode="auto">
          <a:xfrm>
            <a:off x="11791025" y="0"/>
            <a:ext cx="394323" cy="268166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512321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847230" indent="-325858" algn="l" defTabSz="512321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303431" indent="-260685" algn="l" defTabSz="512321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4802" indent="-260685" algn="l" defTabSz="512321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346175" indent="-260685" algn="l" defTabSz="512321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606860" algn="l" defTabSz="1042744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128233" algn="l" defTabSz="1042744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649605" algn="l" defTabSz="1042744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170977" algn="l" defTabSz="1042744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5123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372D43-3FDB-4743-8A90-749DCC283F1F}" type="slidenum">
              <a:rPr kumimoji="0" lang="ru-RU" sz="825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51232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4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426" y="1"/>
            <a:ext cx="10696575" cy="434975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2926" y="952500"/>
            <a:ext cx="11258551" cy="5572125"/>
          </a:xfrm>
          <a:prstGeom prst="rect">
            <a:avLst/>
          </a:prstGeom>
        </p:spPr>
        <p:txBody>
          <a:bodyPr/>
          <a:lstStyle>
            <a:lvl1pPr marL="135731" indent="447675">
              <a:buNone/>
              <a:defRPr lang="ru-RU" sz="1200" smtClean="0">
                <a:cs typeface="Times New Roman" panose="02020603050405020304" pitchFamily="18" charset="0"/>
              </a:defRPr>
            </a:lvl1pPr>
          </a:lstStyle>
          <a:p>
            <a:pPr indent="447675"/>
            <a:r>
              <a:rPr lang="ru-RU" sz="1200" dirty="0">
                <a:latin typeface="+mj-lt"/>
                <a:cs typeface="Times New Roman" panose="02020603050405020304" pitchFamily="18" charset="0"/>
              </a:rPr>
              <a:t>В настоящее время в АО РКС находится на исполнении  … контрактов (договоров) на общую сумму … млрд </a:t>
            </a:r>
            <a:r>
              <a:rPr lang="ru-RU" sz="1200" dirty="0" err="1">
                <a:latin typeface="+mj-lt"/>
                <a:cs typeface="Times New Roman" panose="02020603050405020304" pitchFamily="18" charset="0"/>
              </a:rPr>
              <a:t>руб</a:t>
            </a:r>
            <a:endParaRPr lang="ru-RU" sz="1200" dirty="0">
              <a:latin typeface="+mj-lt"/>
              <a:cs typeface="Times New Roman" panose="02020603050405020304" pitchFamily="18" charset="0"/>
            </a:endParaRPr>
          </a:p>
          <a:p>
            <a:pPr indent="447675"/>
            <a:r>
              <a:rPr lang="ru-RU" sz="1200" dirty="0">
                <a:latin typeface="+mj-lt"/>
                <a:cs typeface="Times New Roman" panose="02020603050405020304" pitchFamily="18" charset="0"/>
              </a:rPr>
              <a:t>Из них:</a:t>
            </a:r>
          </a:p>
          <a:p>
            <a:pPr indent="447675"/>
            <a:r>
              <a:rPr lang="ru-RU" sz="1200" dirty="0">
                <a:latin typeface="+mj-lt"/>
                <a:cs typeface="Times New Roman" panose="02020603050405020304" pitchFamily="18" charset="0"/>
              </a:rPr>
              <a:t>… государственных контракта с ГК «</a:t>
            </a:r>
            <a:r>
              <a:rPr lang="ru-RU" sz="1200" dirty="0" err="1">
                <a:latin typeface="+mj-lt"/>
                <a:cs typeface="Times New Roman" panose="02020603050405020304" pitchFamily="18" charset="0"/>
              </a:rPr>
              <a:t>Роскосмос</a:t>
            </a:r>
            <a:r>
              <a:rPr lang="ru-RU" sz="1200" dirty="0">
                <a:latin typeface="+mj-lt"/>
                <a:cs typeface="Times New Roman" panose="02020603050405020304" pitchFamily="18" charset="0"/>
              </a:rPr>
              <a:t>» на сумму … млрд руб.;</a:t>
            </a:r>
          </a:p>
          <a:p>
            <a:pPr indent="447675"/>
            <a:r>
              <a:rPr lang="ru-RU" sz="1200" dirty="0">
                <a:latin typeface="+mj-lt"/>
                <a:cs typeface="Times New Roman" panose="02020603050405020304" pitchFamily="18" charset="0"/>
              </a:rPr>
              <a:t>… государственных контрактов с Минобороны России на сумму … млрд руб.;</a:t>
            </a:r>
          </a:p>
          <a:p>
            <a:pPr indent="447675"/>
            <a:r>
              <a:rPr lang="ru-RU" sz="1200" dirty="0">
                <a:latin typeface="+mj-lt"/>
                <a:cs typeface="Times New Roman" panose="02020603050405020304" pitchFamily="18" charset="0"/>
              </a:rPr>
              <a:t>… договора с головными исполнителями (исполнителями) на сумму … млрд руб.</a:t>
            </a:r>
          </a:p>
          <a:p>
            <a:pPr indent="447675"/>
            <a:endParaRPr lang="ru-RU" sz="1200" dirty="0">
              <a:latin typeface="+mj-lt"/>
              <a:cs typeface="Times New Roman" panose="02020603050405020304" pitchFamily="18" charset="0"/>
            </a:endParaRPr>
          </a:p>
          <a:p>
            <a:pPr indent="447675"/>
            <a:r>
              <a:rPr lang="ru-RU" sz="1200" dirty="0">
                <a:latin typeface="+mj-lt"/>
                <a:cs typeface="Times New Roman" panose="02020603050405020304" pitchFamily="18" charset="0"/>
              </a:rPr>
              <a:t>В рамках исполняемых контрактов (договоров) заключено:</a:t>
            </a:r>
          </a:p>
          <a:p>
            <a:pPr indent="447675"/>
            <a:r>
              <a:rPr lang="ru-RU" sz="1200" dirty="0">
                <a:latin typeface="+mj-lt"/>
                <a:cs typeface="Times New Roman" panose="02020603050405020304" pitchFamily="18" charset="0"/>
              </a:rPr>
              <a:t>… договора с кооперацией на сумму … млрд руб.;</a:t>
            </a:r>
          </a:p>
          <a:p>
            <a:pPr indent="447675"/>
            <a:r>
              <a:rPr lang="ru-RU" sz="1200" dirty="0">
                <a:latin typeface="+mj-lt"/>
                <a:cs typeface="Times New Roman" panose="02020603050405020304" pitchFamily="18" charset="0"/>
              </a:rPr>
              <a:t>… договоров на закупку материалов и ПКИ на сумму … млрд руб.</a:t>
            </a:r>
          </a:p>
        </p:txBody>
      </p:sp>
    </p:spTree>
    <p:extLst>
      <p:ext uri="{BB962C8B-B14F-4D97-AF65-F5344CB8AC3E}">
        <p14:creationId xmlns:p14="http://schemas.microsoft.com/office/powerpoint/2010/main" val="358858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8F921-1B36-48FE-997D-A857A5624DA2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Elektra Light Pro" panose="02000503030000020004" pitchFamily="50" charset="-52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22.09.2025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Elektra Light Pro" panose="02000503030000020004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Elektra Light Pro" panose="02000503030000020004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F4C36-EED7-48C4-9D2A-0315BD4FB99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Elektra Light Pro" panose="02000503030000020004" pitchFamily="50" charset="-52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Elektra Light Pro" panose="02000503030000020004" pitchFamily="50" charset="-52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" descr="L:\лого_РКСnew201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09" y="142852"/>
            <a:ext cx="2093872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73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tile tx="-869950" ty="0" sx="100000" sy="100000" flip="x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35360" y="1988842"/>
            <a:ext cx="9298229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84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95CAD-72A2-4B03-9432-86D386AB8062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Elektra Light Pro" panose="02000503030000020004" pitchFamily="50" charset="-52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22.09.2025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Elektra Light Pro" panose="02000503030000020004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Elektra Light Pro" panose="02000503030000020004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26A48-9141-4D0F-A3D8-D14E8A6A906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Elektra Light Pro" panose="02000503030000020004" pitchFamily="50" charset="-52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Elektra Light Pro" panose="02000503030000020004" pitchFamily="50" charset="-52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53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AA9A0-2B24-4942-AD17-0946AD298AC3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Elektra Light Pro" panose="02000503030000020004" pitchFamily="50" charset="-52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22.09.2025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Elektra Light Pro" panose="02000503030000020004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Elektra Light Pro" panose="02000503030000020004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4B0784-E84C-46DD-BCE2-D8FB37EA101A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Elektra Light Pro" panose="02000503030000020004" pitchFamily="50" charset="-52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Elektra Light Pro" panose="02000503030000020004" pitchFamily="50" charset="-52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0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47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0200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1D25E-4849-44CF-B36D-4DE66865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2B98-7879-4E38-B7D6-7F42BE98CD70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3AEACA-2A77-4026-88E6-3950F11C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E3F08-B4FA-4142-B0B4-0E1FFE47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996C-1740-4DF3-9775-9DA88D303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667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587B5-6199-4334-BF35-CBFA5994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66E9-F770-4B0C-A96C-956514386D4D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20C75-CDEA-4ACE-A397-CDD8C3A6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F9EC7B-FC97-4DCB-80B4-7A3EE73F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4AD3-F265-446B-8D74-1BD8E3F28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882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A7A73-86B9-4DD2-9D82-85F1BD20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D845-C1A4-4BA7-8DC2-7548949FC811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79ECC2-7A7E-4011-B5AB-016E8BB4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30489D-B2EE-45E9-9A12-60D10873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3D02-17F2-4FE0-B937-D08DAD2C8E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906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875C99E-9274-4EE8-8188-D81F2182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F24D-8FB1-4E84-9CD2-D0BE8CEBC0C1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9C1F203-D5B4-4BB6-B623-C3ECADAB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2307E7C-CE36-4231-85DB-F93E1E46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F358-A11C-415E-B5D0-B4C5D65307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24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3D9C49F-ECDB-417A-B2EB-BA430BD5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36AF-2C6C-4DFF-AB2A-63D3C660E4C0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09521EF-CD20-41C9-81C7-E00B6E03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D57F144-6875-4878-A2A5-A69958BC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BEFC-0505-43B9-AF31-6E5970FDC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313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7A94C77-6A32-4CAE-9B4E-CAAAE6D0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3EB7-6690-46F9-AC8D-8E1B84ECF3B0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48FD664-23AD-4E8D-AB98-3207D036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08FBE89-3A29-4FA9-999C-7142CDB9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C7B4-BC24-4CEE-8986-484D0110FE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308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26DAF19-92E1-430E-8217-ACCE310A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87BA-4BC2-45B5-964C-FBED87F40CC1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AC51F62-0408-4C5E-8969-024CD01C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21B44D0-59A8-47B9-9556-DDBB36CE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B638-083F-4BF0-8CFA-0464D1CBA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1262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36A3DA9-8F06-4C3C-863C-021F83515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9827-F7A4-4ABD-921D-52F96B060B37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552B987-69A0-4D9F-B57A-E21059DE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C9AABCE-C043-4CD7-9026-60B731AA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1FCD-16CC-4149-AFD3-FCE9B99FCE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9525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EDA7938-059F-4E84-B879-12376C59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CEC7-CA84-4279-819D-D197503789AE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758338F-51F3-44A6-963D-48928E5B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9FE30B60-1331-4AA5-9A3E-2882C90C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4612-2F75-4E6F-83DB-B3C11FE4E3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34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97E2FAC-CC97-42E0-A80D-C8476F3F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7C2E-5B3E-4DCC-8589-D4B2577D7A08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47DCF5F-777C-4ED2-AD83-60220F30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D71F5C7-722B-43FD-87DF-C6DD3D74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16BA-80A8-47A9-AB06-C76EC88BDF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229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0349F33-38AD-4436-AD86-A65EE828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9A513-0572-4250-AD54-3ADF1415D844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FFB0483-DE4A-4E32-A802-ECA695C8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EF87599-763A-4B48-8787-2FDE2D5F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DDBB-8077-4941-BE5D-5531F86750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256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9B35E-D5CA-4883-BE50-F3A9EBD7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1BEA-0B60-4005-B572-2F9AA876EB2E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C5408-21B1-4F13-8447-ACEE6B19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DC7D7-AE11-4365-8B57-24B214A9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F30B-D108-41C4-B94C-798503820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216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1BE06B-658B-434C-957C-415A4329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5CC46-0B5F-4F65-8517-341E2ECA37BA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E1DF4-B2EF-4700-B10E-7ED2FC3C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E598F-1761-4CB2-A069-6B559D17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05D3-F53A-429E-803D-2D87F4738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32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142875"/>
            <a:ext cx="11201401" cy="598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3C718D6-41A3-451E-9A0F-3AE3A538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35E3A-7D07-4715-B4B6-3CA0CB1BFC21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F26A498-EF3C-4587-B7E5-3A010587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4E368DE-7CB0-454D-82D6-A3DDDA27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BDE7-6AC9-40FD-9859-9B88C6CDBE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317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 noChangeShapeType="1"/>
          </p:cNvSpPr>
          <p:nvPr>
            <p:ph type="title"/>
          </p:nvPr>
        </p:nvSpPr>
        <p:spPr>
          <a:xfrm>
            <a:off x="2842846" y="142875"/>
            <a:ext cx="8968154" cy="5715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1028" name="Shape 1028"/>
          <p:cNvSpPr>
            <a:spLocks noGrp="1" noChangeShapeType="1"/>
          </p:cNvSpPr>
          <p:nvPr>
            <p:ph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ct val="20000"/>
              </a:spcBef>
              <a:buFont typeface="Arial" pitchFamily="34"/>
              <a:buChar char="•"/>
            </a:pPr>
            <a:r>
              <a:rPr lang="ru-RU"/>
              <a:t>Образец текста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 lang="ru-RU"/>
              <a:t>Второй уровень</a:t>
            </a:r>
          </a:p>
          <a:p>
            <a:pPr marL="1143000" lvl="2" indent="-228600">
              <a:spcBef>
                <a:spcPct val="20000"/>
              </a:spcBef>
              <a:buChar char="•"/>
            </a:pPr>
            <a:r>
              <a:rPr lang="ru-RU"/>
              <a:t>Третий уровень</a:t>
            </a:r>
          </a:p>
          <a:p>
            <a:pPr marL="1600200" lvl="3" indent="-228600">
              <a:spcBef>
                <a:spcPct val="20000"/>
              </a:spcBef>
              <a:buChar char="–"/>
            </a:pPr>
            <a:r>
              <a:rPr lang="ru-RU"/>
              <a:t>Четвертый уровень</a:t>
            </a:r>
          </a:p>
          <a:p>
            <a:pPr marL="2057400" lvl="4" indent="-228600">
              <a:spcBef>
                <a:spcPct val="20000"/>
              </a:spcBef>
              <a:buChar char="»"/>
            </a:pPr>
            <a:r>
              <a:rPr lang="ru-RU"/>
              <a:t>Пятый уровень</a:t>
            </a:r>
          </a:p>
        </p:txBody>
      </p:sp>
      <p:sp>
        <p:nvSpPr>
          <p:cNvPr id="1027" name="Shape 1027"/>
          <p:cNvSpPr>
            <a:spLocks noGrp="1" noChangeShapeType="1"/>
          </p:cNvSpPr>
          <p:nvPr>
            <p:ph type="dt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endParaRPr lang="en-US" sz="1200"/>
          </a:p>
        </p:txBody>
      </p:sp>
      <p:sp>
        <p:nvSpPr>
          <p:cNvPr id="1029" name="Shape 1029"/>
          <p:cNvSpPr>
            <a:spLocks noGrp="1" noChangeShapeType="1"/>
          </p:cNvSpPr>
          <p:nvPr>
            <p:ph type="ft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1030" name="Shape 1030"/>
          <p:cNvSpPr>
            <a:spLocks noGrp="1" noChangeShapeType="1"/>
          </p:cNvSpPr>
          <p:nvPr>
            <p:ph type="sldNum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algn="r"/>
            <a:fld id="{D038279B-FC19-497E-A7D1-5ADD9CAF016F}" type="slidenum">
              <a:rPr lang="ru-RU" sz="1200" smtClean="0">
                <a:solidFill>
                  <a:srgbClr val="898989"/>
                </a:solidFill>
              </a:rPr>
              <a:pPr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1032" name="Shape 1032"/>
          <p:cNvSpPr txBox="1">
            <a:spLocks noGrp="1" noChangeShapeType="1"/>
          </p:cNvSpPr>
          <p:nvPr>
            <p:ph type="sldNum"/>
          </p:nvPr>
        </p:nvSpPr>
        <p:spPr>
          <a:xfrm>
            <a:off x="11557000" y="6486526"/>
            <a:ext cx="869461" cy="371475"/>
          </a:xfrm>
          <a:prstGeom prst="rect">
            <a:avLst/>
          </a:prstGeom>
          <a:noFill/>
        </p:spPr>
        <p:txBody>
          <a:bodyPr lIns="91429" tIns="45715" rIns="91429" bIns="45715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algn="ctr"/>
            <a:fld id="{D038279B-FC19-497E-A7D1-5ADD9CAF016F}" type="slidenum">
              <a:rPr lang="ru-RU" sz="1100" b="1" smtClean="0">
                <a:solidFill>
                  <a:srgbClr val="7F7F7F"/>
                </a:solidFill>
                <a:latin typeface="Arial" pitchFamily="34"/>
              </a:rPr>
              <a:pPr algn="ctr"/>
              <a:t>‹#›</a:t>
            </a:fld>
            <a:endParaRPr lang="ru-RU" sz="1100" b="1">
              <a:solidFill>
                <a:srgbClr val="7F7F7F"/>
              </a:solidFill>
              <a:latin typeface="Arial" pitchFamily="34"/>
            </a:endParaRPr>
          </a:p>
        </p:txBody>
      </p:sp>
      <p:sp>
        <p:nvSpPr>
          <p:cNvPr id="1034" name="Shape 1034"/>
          <p:cNvSpPr txBox="1">
            <a:spLocks noGrp="1" noChangeShapeType="1"/>
          </p:cNvSpPr>
          <p:nvPr>
            <p:ph type="sldNum"/>
          </p:nvPr>
        </p:nvSpPr>
        <p:spPr>
          <a:xfrm>
            <a:off x="11318631" y="6580188"/>
            <a:ext cx="869461" cy="371475"/>
          </a:xfrm>
          <a:prstGeom prst="rect">
            <a:avLst/>
          </a:prstGeom>
          <a:noFill/>
        </p:spPr>
        <p:txBody>
          <a:bodyPr lIns="91429" tIns="45715" rIns="91429" bIns="45715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algn="ctr"/>
            <a:fld id="{D038279B-FC19-497E-A7D1-5ADD9CAF016F}" type="slidenum">
              <a:rPr lang="ru-RU" sz="1200" b="1" smtClean="0">
                <a:solidFill>
                  <a:srgbClr val="7F7F7F"/>
                </a:solidFill>
                <a:latin typeface="Arial" pitchFamily="34"/>
              </a:rPr>
              <a:pPr algn="ctr"/>
              <a:t>‹#›</a:t>
            </a:fld>
            <a:endParaRPr lang="ru-RU" sz="1200" b="1">
              <a:solidFill>
                <a:srgbClr val="7F7F7F"/>
              </a:solidFill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02886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>
            <a:spLocks noGrp="1" noChangeShapeType="1"/>
          </p:cNvSpPr>
          <p:nvPr>
            <p:ph type="sldNum"/>
          </p:nvPr>
        </p:nvSpPr>
        <p:spPr>
          <a:xfrm>
            <a:off x="11557000" y="6486526"/>
            <a:ext cx="869461" cy="371475"/>
          </a:xfrm>
          <a:prstGeom prst="rect">
            <a:avLst/>
          </a:prstGeom>
          <a:noFill/>
        </p:spPr>
        <p:txBody>
          <a:bodyPr lIns="91429" tIns="45715" rIns="91429" bIns="45715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algn="ctr"/>
            <a:fld id="{D038279B-FC19-497E-A7D1-5ADD9CAF016F}" type="slidenum">
              <a:rPr lang="ru-RU" sz="1100" b="1" smtClean="0">
                <a:solidFill>
                  <a:srgbClr val="7F7F7F"/>
                </a:solidFill>
                <a:latin typeface="Arial" pitchFamily="34"/>
              </a:rPr>
              <a:pPr algn="ctr"/>
              <a:t>‹#›</a:t>
            </a:fld>
            <a:endParaRPr lang="ru-RU" sz="1100" b="1">
              <a:solidFill>
                <a:srgbClr val="7F7F7F"/>
              </a:solidFill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16393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C95D8-C716-7449-951B-E15F451D5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4BE997-D031-E046-946A-A02B04C3D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C338E-8EA7-8A4D-AA76-12612A66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2EC7A8-5790-064C-A3D8-DC5F821BE5B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D4F8D8-372F-AA4E-9FD2-29EA1FAE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4B628D-B8A8-9E41-A374-B9D81B65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152AE-9888-F547-8BDB-111ADE2E4B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Изображение выглядит как внутренний&#10;&#10;&#10;&#10;Описание создано автоматически">
            <a:extLst>
              <a:ext uri="{FF2B5EF4-FFF2-40B4-BE49-F238E27FC236}">
                <a16:creationId xmlns:a16="http://schemas.microsoft.com/office/drawing/2014/main" id="{9E22807B-A2B3-4FE9-A7F5-362F96168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55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4886791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778A-F6A0-40A6-B9AA-7EEA97FD051C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7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4867401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9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44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17D4-6976-4768-9601-94F952983719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A48-9141-4D0F-A3D8-D14E8A6A9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04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654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7870399"/>
              </p:ext>
            </p:extLst>
          </p:nvPr>
        </p:nvGraphicFramePr>
        <p:xfrm>
          <a:off x="1987" y="1596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" y="1596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8691DA-B445-62AE-86D0-7B72A94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53632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72AC0CD-D560-49DD-B493-C589003B5D9F}"/>
              </a:ext>
            </a:extLst>
          </p:cNvPr>
          <p:cNvCxnSpPr/>
          <p:nvPr/>
        </p:nvCxnSpPr>
        <p:spPr>
          <a:xfrm>
            <a:off x="342802" y="6309320"/>
            <a:ext cx="11513839" cy="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tx1">
                    <a:alpha val="50000"/>
                  </a:schemeClr>
                </a:gs>
                <a:gs pos="25000">
                  <a:schemeClr val="tx1">
                    <a:alpha val="0"/>
                  </a:schemeClr>
                </a:gs>
                <a:gs pos="75000">
                  <a:schemeClr val="tx1">
                    <a:alpha val="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371CB92-C575-4B3B-B58F-148684BB8870}"/>
              </a:ext>
            </a:extLst>
          </p:cNvPr>
          <p:cNvCxnSpPr/>
          <p:nvPr/>
        </p:nvCxnSpPr>
        <p:spPr>
          <a:xfrm>
            <a:off x="342800" y="1268761"/>
            <a:ext cx="11513840" cy="21852"/>
          </a:xfrm>
          <a:prstGeom prst="line">
            <a:avLst/>
          </a:prstGeom>
          <a:noFill/>
          <a:ln w="50800" cap="flat" cmpd="dbl" algn="ctr"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chemeClr val="tx1">
                    <a:alpha val="25000"/>
                  </a:schemeClr>
                </a:gs>
                <a:gs pos="75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9B357A-18E0-4FCB-AC52-9669F4A679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800" y="1412779"/>
            <a:ext cx="11512000" cy="4827657"/>
          </a:xfrm>
        </p:spPr>
        <p:txBody>
          <a:bodyPr/>
          <a:lstStyle>
            <a:lvl1pPr>
              <a:defRPr lang="ru-RU" sz="2799" smtClean="0">
                <a:solidFill>
                  <a:schemeClr val="tx1"/>
                </a:solidFill>
              </a:defRPr>
            </a:lvl1pPr>
            <a:lvl2pPr>
              <a:defRPr lang="ru-RU" sz="2399" smtClean="0">
                <a:solidFill>
                  <a:schemeClr val="tx1"/>
                </a:solidFill>
              </a:defRPr>
            </a:lvl2pPr>
            <a:lvl3pPr>
              <a:defRPr lang="ru-RU" sz="1999" dirty="0" smtClean="0">
                <a:solidFill>
                  <a:schemeClr val="tx1"/>
                </a:solidFill>
              </a:defRPr>
            </a:lvl3pPr>
            <a:lvl4pPr>
              <a:defRPr lang="ru-RU" sz="1799" dirty="0" smtClean="0">
                <a:solidFill>
                  <a:schemeClr val="tx1"/>
                </a:solidFill>
              </a:defRPr>
            </a:lvl4pPr>
            <a:lvl5pPr>
              <a:defRPr lang="ru-RU" sz="1799" dirty="0">
                <a:solidFill>
                  <a:schemeClr val="tx1"/>
                </a:solidFill>
              </a:defRPr>
            </a:lvl5pPr>
          </a:lstStyle>
          <a:p>
            <a:pPr marL="228510" lvl="0" indent="-228510">
              <a:lnSpc>
                <a:spcPct val="90000"/>
              </a:lnSpc>
              <a:spcBef>
                <a:spcPts val="1000"/>
              </a:spcBef>
            </a:pPr>
            <a:r>
              <a:rPr lang="ru-RU" dirty="0"/>
              <a:t>Образец текста</a:t>
            </a:r>
          </a:p>
          <a:p>
            <a:pPr marL="685529" lvl="1" indent="-228510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ru-RU" dirty="0"/>
              <a:t>Второй уровень</a:t>
            </a:r>
          </a:p>
          <a:p>
            <a:pPr lvl="2">
              <a:lnSpc>
                <a:spcPct val="90000"/>
              </a:lnSpc>
              <a:spcBef>
                <a:spcPts val="500"/>
              </a:spcBef>
            </a:pPr>
            <a:r>
              <a:rPr lang="ru-RU" dirty="0"/>
              <a:t>Третий уровень</a:t>
            </a:r>
          </a:p>
          <a:p>
            <a:pPr lvl="3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ru-RU" dirty="0"/>
              <a:t>Четвертый уровень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ru-RU" dirty="0"/>
              <a:t>Пятый уровень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B6B62B-CFB1-4906-E41B-F7D838DDD212}"/>
              </a:ext>
            </a:extLst>
          </p:cNvPr>
          <p:cNvSpPr txBox="1">
            <a:spLocks/>
          </p:cNvSpPr>
          <p:nvPr userDrawn="1"/>
        </p:nvSpPr>
        <p:spPr>
          <a:xfrm>
            <a:off x="1718349" y="127807"/>
            <a:ext cx="9408682" cy="571504"/>
          </a:xfrm>
          <a:prstGeom prst="rect">
            <a:avLst/>
          </a:prstGeom>
        </p:spPr>
        <p:txBody>
          <a:bodyPr vert="horz" lIns="92700" tIns="46351" rIns="92700" bIns="46351" rtlCol="0" anchor="ctr">
            <a:normAutofit/>
          </a:bodyPr>
          <a:lstStyle>
            <a:lvl1pPr algn="ctr" defTabSz="1022065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02" dirty="0"/>
          </a:p>
        </p:txBody>
      </p:sp>
    </p:spTree>
    <p:extLst>
      <p:ext uri="{BB962C8B-B14F-4D97-AF65-F5344CB8AC3E}">
        <p14:creationId xmlns:p14="http://schemas.microsoft.com/office/powerpoint/2010/main" val="3580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584930"/>
              </p:ext>
            </p:extLst>
          </p:nvPr>
        </p:nvGraphicFramePr>
        <p:xfrm>
          <a:off x="1987" y="1596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" y="1596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8691DA-B445-62AE-86D0-7B72A94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195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039315"/>
              </p:ext>
            </p:extLst>
          </p:nvPr>
        </p:nvGraphicFramePr>
        <p:xfrm>
          <a:off x="1987" y="1596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" y="1596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8691DA-B445-62AE-86D0-7B72A94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39665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9316529"/>
              </p:ext>
            </p:extLst>
          </p:nvPr>
        </p:nvGraphicFramePr>
        <p:xfrm>
          <a:off x="1987" y="1596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" y="1596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8691DA-B445-62AE-86D0-7B72A94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25778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17D4-6976-4768-9601-94F952983719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A48-9141-4D0F-A3D8-D14E8A6A9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A641B-8250-AD67-54F9-921DDA22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947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0255881"/>
              </p:ext>
            </p:extLst>
          </p:nvPr>
        </p:nvGraphicFramePr>
        <p:xfrm>
          <a:off x="1987" y="1596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" y="1596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8691DA-B445-62AE-86D0-7B72A94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4567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9F7-0A3E-421B-AE25-CBEE13774E53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DD8A-DD4D-483C-9E61-830A17E71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7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13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C95D8-C716-7449-951B-E15F451D5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4BE997-D031-E046-946A-A02B04C3D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C338E-8EA7-8A4D-AA76-12612A66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2EC7A8-5790-064C-A3D8-DC5F821BE5B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D4F8D8-372F-AA4E-9FD2-29EA1FAE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4B628D-B8A8-9E41-A374-B9D81B65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152AE-9888-F547-8BDB-111ADE2E4B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Изображение выглядит как внутренний&#10;&#10;&#10;&#10;Описание создано автоматически">
            <a:extLst>
              <a:ext uri="{FF2B5EF4-FFF2-40B4-BE49-F238E27FC236}">
                <a16:creationId xmlns:a16="http://schemas.microsoft.com/office/drawing/2014/main" id="{9E22807B-A2B3-4FE9-A7F5-362F96168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7259978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778A-F6A0-40A6-B9AA-7EEA97FD051C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09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4337214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4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17D4-6976-4768-9601-94F952983719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A48-9141-4D0F-A3D8-D14E8A6A9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43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055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6249831"/>
              </p:ext>
            </p:extLst>
          </p:nvPr>
        </p:nvGraphicFramePr>
        <p:xfrm>
          <a:off x="1987" y="1596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" y="1596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8691DA-B445-62AE-86D0-7B72A94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7922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72AC0CD-D560-49DD-B493-C589003B5D9F}"/>
              </a:ext>
            </a:extLst>
          </p:cNvPr>
          <p:cNvCxnSpPr/>
          <p:nvPr/>
        </p:nvCxnSpPr>
        <p:spPr>
          <a:xfrm>
            <a:off x="342802" y="6309320"/>
            <a:ext cx="11513839" cy="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tx1">
                    <a:alpha val="50000"/>
                  </a:schemeClr>
                </a:gs>
                <a:gs pos="25000">
                  <a:schemeClr val="tx1">
                    <a:alpha val="0"/>
                  </a:schemeClr>
                </a:gs>
                <a:gs pos="75000">
                  <a:schemeClr val="tx1">
                    <a:alpha val="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371CB92-C575-4B3B-B58F-148684BB8870}"/>
              </a:ext>
            </a:extLst>
          </p:cNvPr>
          <p:cNvCxnSpPr/>
          <p:nvPr/>
        </p:nvCxnSpPr>
        <p:spPr>
          <a:xfrm>
            <a:off x="342800" y="1268761"/>
            <a:ext cx="11513840" cy="21852"/>
          </a:xfrm>
          <a:prstGeom prst="line">
            <a:avLst/>
          </a:prstGeom>
          <a:noFill/>
          <a:ln w="50800" cap="flat" cmpd="dbl" algn="ctr"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chemeClr val="tx1">
                    <a:alpha val="25000"/>
                  </a:schemeClr>
                </a:gs>
                <a:gs pos="75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9B357A-18E0-4FCB-AC52-9669F4A679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800" y="1412779"/>
            <a:ext cx="11512000" cy="4827657"/>
          </a:xfrm>
        </p:spPr>
        <p:txBody>
          <a:bodyPr/>
          <a:lstStyle>
            <a:lvl1pPr>
              <a:defRPr lang="ru-RU" sz="2799" smtClean="0">
                <a:solidFill>
                  <a:schemeClr val="tx1"/>
                </a:solidFill>
              </a:defRPr>
            </a:lvl1pPr>
            <a:lvl2pPr>
              <a:defRPr lang="ru-RU" sz="2399" smtClean="0">
                <a:solidFill>
                  <a:schemeClr val="tx1"/>
                </a:solidFill>
              </a:defRPr>
            </a:lvl2pPr>
            <a:lvl3pPr>
              <a:defRPr lang="ru-RU" sz="1999" dirty="0" smtClean="0">
                <a:solidFill>
                  <a:schemeClr val="tx1"/>
                </a:solidFill>
              </a:defRPr>
            </a:lvl3pPr>
            <a:lvl4pPr>
              <a:defRPr lang="ru-RU" sz="1799" dirty="0" smtClean="0">
                <a:solidFill>
                  <a:schemeClr val="tx1"/>
                </a:solidFill>
              </a:defRPr>
            </a:lvl4pPr>
            <a:lvl5pPr>
              <a:defRPr lang="ru-RU" sz="1799" dirty="0">
                <a:solidFill>
                  <a:schemeClr val="tx1"/>
                </a:solidFill>
              </a:defRPr>
            </a:lvl5pPr>
          </a:lstStyle>
          <a:p>
            <a:pPr marL="228510" lvl="0" indent="-228510">
              <a:lnSpc>
                <a:spcPct val="90000"/>
              </a:lnSpc>
              <a:spcBef>
                <a:spcPts val="1000"/>
              </a:spcBef>
            </a:pPr>
            <a:r>
              <a:rPr lang="ru-RU" dirty="0"/>
              <a:t>Образец текста</a:t>
            </a:r>
          </a:p>
          <a:p>
            <a:pPr marL="685529" lvl="1" indent="-228510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ru-RU" dirty="0"/>
              <a:t>Второй уровень</a:t>
            </a:r>
          </a:p>
          <a:p>
            <a:pPr lvl="2">
              <a:lnSpc>
                <a:spcPct val="90000"/>
              </a:lnSpc>
              <a:spcBef>
                <a:spcPts val="500"/>
              </a:spcBef>
            </a:pPr>
            <a:r>
              <a:rPr lang="ru-RU" dirty="0"/>
              <a:t>Третий уровень</a:t>
            </a:r>
          </a:p>
          <a:p>
            <a:pPr lvl="3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ru-RU" dirty="0"/>
              <a:t>Четвертый уровень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ru-RU" dirty="0"/>
              <a:t>Пятый уровень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B6B62B-CFB1-4906-E41B-F7D838DDD212}"/>
              </a:ext>
            </a:extLst>
          </p:cNvPr>
          <p:cNvSpPr txBox="1">
            <a:spLocks/>
          </p:cNvSpPr>
          <p:nvPr userDrawn="1"/>
        </p:nvSpPr>
        <p:spPr>
          <a:xfrm>
            <a:off x="1718349" y="127807"/>
            <a:ext cx="9408682" cy="571504"/>
          </a:xfrm>
          <a:prstGeom prst="rect">
            <a:avLst/>
          </a:prstGeom>
        </p:spPr>
        <p:txBody>
          <a:bodyPr vert="horz" lIns="92700" tIns="46351" rIns="92700" bIns="46351" rtlCol="0" anchor="ctr">
            <a:normAutofit/>
          </a:bodyPr>
          <a:lstStyle>
            <a:lvl1pPr algn="ctr" defTabSz="1022065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02" dirty="0"/>
          </a:p>
        </p:txBody>
      </p:sp>
    </p:spTree>
    <p:extLst>
      <p:ext uri="{BB962C8B-B14F-4D97-AF65-F5344CB8AC3E}">
        <p14:creationId xmlns:p14="http://schemas.microsoft.com/office/powerpoint/2010/main" val="12799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4519762"/>
              </p:ext>
            </p:extLst>
          </p:nvPr>
        </p:nvGraphicFramePr>
        <p:xfrm>
          <a:off x="1987" y="1596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" y="1596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8691DA-B445-62AE-86D0-7B72A94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076671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0244447"/>
              </p:ext>
            </p:extLst>
          </p:nvPr>
        </p:nvGraphicFramePr>
        <p:xfrm>
          <a:off x="1987" y="1596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" y="1596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8691DA-B445-62AE-86D0-7B72A94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1620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581521"/>
              </p:ext>
            </p:extLst>
          </p:nvPr>
        </p:nvGraphicFramePr>
        <p:xfrm>
          <a:off x="1987" y="1596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" y="1596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8691DA-B445-62AE-86D0-7B72A94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890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69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17D4-6976-4768-9601-94F952983719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A48-9141-4D0F-A3D8-D14E8A6A9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A641B-8250-AD67-54F9-921DDA22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1468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1005775"/>
              </p:ext>
            </p:extLst>
          </p:nvPr>
        </p:nvGraphicFramePr>
        <p:xfrm>
          <a:off x="1987" y="1596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" y="1596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8691DA-B445-62AE-86D0-7B72A94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9" y="127807"/>
            <a:ext cx="9408682" cy="571504"/>
          </a:xfrm>
        </p:spPr>
        <p:txBody>
          <a:bodyPr>
            <a:normAutofit/>
          </a:bodyPr>
          <a:lstStyle>
            <a:lvl1pPr>
              <a:defRPr sz="2902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58551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9F7-0A3E-421B-AE25-CBEE13774E53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DD8A-DD4D-483C-9E61-830A17E71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6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1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0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2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38.xml"/><Relationship Id="rId16" Type="http://schemas.openxmlformats.org/officeDocument/2006/relationships/tags" Target="../tags/tag5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51.xml"/><Relationship Id="rId16" Type="http://schemas.openxmlformats.org/officeDocument/2006/relationships/tags" Target="../tags/tag13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vmlDrawing" Target="../drawings/vmlDrawing11.v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70EF-6C23-4FE1-B982-83595D95D07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EB053-804F-4D9E-9B9C-5E41AD1E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6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4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hf sldNum="0" hdr="0" ft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25" kern="1200">
          <a:solidFill>
            <a:srgbClr val="0070C0"/>
          </a:solidFill>
          <a:latin typeface="Elektra Light Pro" panose="02000503030000020004" pitchFamily="50" charset="-52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25">
          <a:solidFill>
            <a:srgbClr val="0070C0"/>
          </a:solidFill>
          <a:latin typeface="Elektra Light Pro" pitchFamily="50" charset="-52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25">
          <a:solidFill>
            <a:srgbClr val="0070C0"/>
          </a:solidFill>
          <a:latin typeface="Elektra Light Pro" pitchFamily="50" charset="-52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25">
          <a:solidFill>
            <a:srgbClr val="0070C0"/>
          </a:solidFill>
          <a:latin typeface="Elektra Light Pro" pitchFamily="50" charset="-52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25">
          <a:solidFill>
            <a:srgbClr val="0070C0"/>
          </a:solidFill>
          <a:latin typeface="Elektra Light Pro" pitchFamily="50" charset="-52"/>
        </a:defRPr>
      </a:lvl5pPr>
      <a:lvl6pPr marL="257169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25">
          <a:solidFill>
            <a:srgbClr val="0070C0"/>
          </a:solidFill>
          <a:latin typeface="Elektra Light Pro" pitchFamily="50" charset="-52"/>
        </a:defRPr>
      </a:lvl6pPr>
      <a:lvl7pPr marL="514337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25">
          <a:solidFill>
            <a:srgbClr val="0070C0"/>
          </a:solidFill>
          <a:latin typeface="Elektra Light Pro" pitchFamily="50" charset="-52"/>
        </a:defRPr>
      </a:lvl7pPr>
      <a:lvl8pPr marL="771506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25">
          <a:solidFill>
            <a:srgbClr val="0070C0"/>
          </a:solidFill>
          <a:latin typeface="Elektra Light Pro" pitchFamily="50" charset="-52"/>
        </a:defRPr>
      </a:lvl8pPr>
      <a:lvl9pPr marL="1028675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25">
          <a:solidFill>
            <a:srgbClr val="0070C0"/>
          </a:solidFill>
          <a:latin typeface="Elektra Light Pro" pitchFamily="50" charset="-52"/>
        </a:defRPr>
      </a:lvl9pPr>
    </p:titleStyle>
    <p:bodyStyle>
      <a:lvl1pPr marL="128585" indent="-128585" algn="l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682F173-30D5-459E-815C-50FA278EFD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42847" y="142875"/>
            <a:ext cx="89681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E08D8-0038-4F3A-99AE-776C51ACB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471E78E9-A289-40A1-9D6F-90D8598EDB05}" type="datetime1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1028" name="Текст 2">
            <a:extLst>
              <a:ext uri="{FF2B5EF4-FFF2-40B4-BE49-F238E27FC236}">
                <a16:creationId xmlns:a16="http://schemas.microsoft.com/office/drawing/2014/main" id="{921B7916-A7FD-49D0-9AC3-4CF655686E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E6BF8-7124-4D7D-8C62-A0C37F51F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AB802-992C-4B48-A829-97E0CC43D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12A38D-8413-46F4-AFAC-F6412F161A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Параллелограмм 2">
            <a:extLst>
              <a:ext uri="{FF2B5EF4-FFF2-40B4-BE49-F238E27FC236}">
                <a16:creationId xmlns:a16="http://schemas.microsoft.com/office/drawing/2014/main" id="{7E1FDFFD-4A52-4F86-B133-AFEFCFB757B1}"/>
              </a:ext>
            </a:extLst>
          </p:cNvPr>
          <p:cNvSpPr/>
          <p:nvPr/>
        </p:nvSpPr>
        <p:spPr>
          <a:xfrm>
            <a:off x="2842847" y="182563"/>
            <a:ext cx="8968154" cy="582612"/>
          </a:xfrm>
          <a:custGeom>
            <a:avLst/>
            <a:gdLst>
              <a:gd name="connsiteX0" fmla="*/ 0 w 6687624"/>
              <a:gd name="connsiteY0" fmla="*/ 571504 h 571504"/>
              <a:gd name="connsiteX1" fmla="*/ 497208 w 6687624"/>
              <a:gd name="connsiteY1" fmla="*/ 0 h 571504"/>
              <a:gd name="connsiteX2" fmla="*/ 6687624 w 6687624"/>
              <a:gd name="connsiteY2" fmla="*/ 0 h 571504"/>
              <a:gd name="connsiteX3" fmla="*/ 6190416 w 6687624"/>
              <a:gd name="connsiteY3" fmla="*/ 571504 h 571504"/>
              <a:gd name="connsiteX4" fmla="*/ 0 w 6687624"/>
              <a:gd name="connsiteY4" fmla="*/ 571504 h 571504"/>
              <a:gd name="connsiteX0" fmla="*/ 0 w 6196134"/>
              <a:gd name="connsiteY0" fmla="*/ 571504 h 571504"/>
              <a:gd name="connsiteX1" fmla="*/ 497208 w 6196134"/>
              <a:gd name="connsiteY1" fmla="*/ 0 h 571504"/>
              <a:gd name="connsiteX2" fmla="*/ 6196134 w 6196134"/>
              <a:gd name="connsiteY2" fmla="*/ 0 h 571504"/>
              <a:gd name="connsiteX3" fmla="*/ 6190416 w 6196134"/>
              <a:gd name="connsiteY3" fmla="*/ 571504 h 571504"/>
              <a:gd name="connsiteX4" fmla="*/ 0 w 6196134"/>
              <a:gd name="connsiteY4" fmla="*/ 571504 h 571504"/>
              <a:gd name="connsiteX0" fmla="*/ 371472 w 6567606"/>
              <a:gd name="connsiteY0" fmla="*/ 582934 h 582934"/>
              <a:gd name="connsiteX1" fmla="*/ 0 w 6567606"/>
              <a:gd name="connsiteY1" fmla="*/ 0 h 582934"/>
              <a:gd name="connsiteX2" fmla="*/ 6567606 w 6567606"/>
              <a:gd name="connsiteY2" fmla="*/ 11430 h 582934"/>
              <a:gd name="connsiteX3" fmla="*/ 6561888 w 6567606"/>
              <a:gd name="connsiteY3" fmla="*/ 582934 h 582934"/>
              <a:gd name="connsiteX4" fmla="*/ 371472 w 6567606"/>
              <a:gd name="connsiteY4" fmla="*/ 582934 h 58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7606" h="582934">
                <a:moveTo>
                  <a:pt x="371472" y="582934"/>
                </a:moveTo>
                <a:lnTo>
                  <a:pt x="0" y="0"/>
                </a:lnTo>
                <a:lnTo>
                  <a:pt x="6567606" y="11430"/>
                </a:lnTo>
                <a:lnTo>
                  <a:pt x="6561888" y="582934"/>
                </a:lnTo>
                <a:lnTo>
                  <a:pt x="371472" y="582934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AE1E91E-B920-4C3C-8EF2-78C2E53A2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1" y="6486526"/>
            <a:ext cx="86946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33E688CC-E5A1-4B23-89EC-22DE95F4F736}" type="slidenum">
              <a:rPr lang="ru-RU" altLang="ru-RU" sz="1100" b="1" smtClean="0">
                <a:solidFill>
                  <a:srgbClr val="7F7F7F"/>
                </a:solidFill>
                <a:latin typeface="Arial" panose="020B0604020202020204" pitchFamily="34" charset="0"/>
              </a:rPr>
              <a:pPr algn="ctr">
                <a:defRPr/>
              </a:pPr>
              <a:t>‹#›</a:t>
            </a:fld>
            <a:endParaRPr lang="ru-RU" altLang="ru-RU" sz="1100" b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1033" name="Picture 2">
            <a:extLst>
              <a:ext uri="{FF2B5EF4-FFF2-40B4-BE49-F238E27FC236}">
                <a16:creationId xmlns:a16="http://schemas.microsoft.com/office/drawing/2014/main" id="{7BA60941-AD07-43D1-A4F1-F0879D28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5"/>
            <a:ext cx="122115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4946CF50-163F-4ED4-AA43-26D92442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632" y="6580189"/>
            <a:ext cx="86946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600D780C-F2D6-4D4A-9D94-77C660F765B7}" type="slidenum">
              <a:rPr lang="ru-RU" altLang="ru-RU" sz="1200" b="1" smtClean="0">
                <a:solidFill>
                  <a:srgbClr val="7F7F7F"/>
                </a:solidFill>
                <a:latin typeface="Arial" panose="020B0604020202020204" pitchFamily="34" charset="0"/>
              </a:rPr>
              <a:pPr algn="ctr">
                <a:defRPr/>
              </a:pPr>
              <a:t>‹#›</a:t>
            </a:fld>
            <a:endParaRPr lang="ru-RU" altLang="ru-RU" sz="1100" b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1035" name="Picture 2">
            <a:extLst>
              <a:ext uri="{FF2B5EF4-FFF2-40B4-BE49-F238E27FC236}">
                <a16:creationId xmlns:a16="http://schemas.microsoft.com/office/drawing/2014/main" id="{A286F45F-F5DF-41F5-A678-BCC40832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7" y="288925"/>
            <a:ext cx="1768231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74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2842846" y="142875"/>
            <a:ext cx="8968154" cy="5715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1027" name="Дата 3"/>
          <p:cNvSpPr>
            <a:spLocks noGrp="1" noChangeShapeType="1"/>
          </p:cNvSpPr>
          <p:nvPr>
            <p:ph type="dt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r>
              <a:rPr lang="ru-RU" sz="120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1028" name="Текст 2"/>
          <p:cNvSpPr>
            <a:spLocks noGrp="1" noChangeShapeType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ct val="20000"/>
              </a:spcBef>
              <a:buFont typeface="Arial" pitchFamily="34"/>
              <a:buChar char="•"/>
            </a:pPr>
            <a:r>
              <a:rPr lang="ru-RU"/>
              <a:t>Образец текста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 lang="ru-RU"/>
              <a:t>Второй уровень</a:t>
            </a:r>
          </a:p>
          <a:p>
            <a:pPr marL="1143000" lvl="2" indent="-228600">
              <a:spcBef>
                <a:spcPct val="20000"/>
              </a:spcBef>
              <a:buChar char="•"/>
            </a:pPr>
            <a:r>
              <a:rPr lang="ru-RU"/>
              <a:t>Третий уровень</a:t>
            </a:r>
          </a:p>
          <a:p>
            <a:pPr marL="1600200" lvl="3" indent="-228600">
              <a:spcBef>
                <a:spcPct val="20000"/>
              </a:spcBef>
              <a:buChar char="–"/>
            </a:pPr>
            <a:r>
              <a:rPr lang="ru-RU"/>
              <a:t>Четвертый уровень</a:t>
            </a:r>
          </a:p>
          <a:p>
            <a:pPr marL="2057400" lvl="4" indent="-228600">
              <a:spcBef>
                <a:spcPct val="20000"/>
              </a:spcBef>
              <a:buChar char="»"/>
            </a:pPr>
            <a:r>
              <a:rPr lang="ru-RU"/>
              <a:t>Пятый уровень</a:t>
            </a:r>
          </a:p>
        </p:txBody>
      </p:sp>
      <p:sp>
        <p:nvSpPr>
          <p:cNvPr id="1029" name="Нижний колонтитул 4"/>
          <p:cNvSpPr>
            <a:spLocks noGrp="1" noChangeShapeType="1"/>
          </p:cNvSpPr>
          <p:nvPr>
            <p:ph type="ft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1030" name="Номер слайда 5"/>
          <p:cNvSpPr>
            <a:spLocks noGrp="1" noChangeShapeType="1"/>
          </p:cNvSpPr>
          <p:nvPr>
            <p:ph type="sldNum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algn="r"/>
            <a:fld id="{D038279B-FC19-497E-A7D1-5ADD9CAF016F}" type="slidenum">
              <a:rPr lang="ru-RU" sz="1200" smtClean="0">
                <a:solidFill>
                  <a:srgbClr val="898989"/>
                </a:solidFill>
              </a:rPr>
              <a:pPr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1031" name="Параллелограмм 2"/>
          <p:cNvSpPr>
            <a:spLocks noGrp="1" noChangeShapeType="1"/>
          </p:cNvSpPr>
          <p:nvPr/>
        </p:nvSpPr>
        <p:spPr>
          <a:xfrm>
            <a:off x="2842846" y="182562"/>
            <a:ext cx="8968154" cy="582612"/>
          </a:xfrm>
          <a:custGeom>
            <a:avLst/>
            <a:gdLst>
              <a:gd name="gd0" fmla="val 65536"/>
              <a:gd name="gd1" fmla="val 371472"/>
              <a:gd name="gd2" fmla="val 582934"/>
              <a:gd name="gd3" fmla="val 0"/>
              <a:gd name="gd4" fmla="val 0"/>
              <a:gd name="gd5" fmla="val 6567606"/>
              <a:gd name="gd6" fmla="val 11430"/>
              <a:gd name="gd7" fmla="val 6561888"/>
              <a:gd name="gd8" fmla="val 582934"/>
              <a:gd name="gd9" fmla="val 371472"/>
              <a:gd name="gd10" fmla="val 582934"/>
            </a:gdLst>
            <a:ahLst/>
            <a:cxnLst/>
            <a:rect l="0" t="0" r="0" b="0"/>
            <a:pathLst>
              <a:path w="6567606" h="582934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close/>
              </a:path>
            </a:pathLst>
          </a:custGeom>
          <a:solidFill>
            <a:srgbClr val="000000">
              <a:alpha val="39607"/>
            </a:srgbClr>
          </a:solidFill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1032" name="Rectangle 6"/>
          <p:cNvSpPr txBox="1">
            <a:spLocks noGrp="1" noChangeShapeType="1"/>
          </p:cNvSpPr>
          <p:nvPr>
            <p:ph type="sldNum"/>
          </p:nvPr>
        </p:nvSpPr>
        <p:spPr>
          <a:xfrm>
            <a:off x="11557000" y="6486526"/>
            <a:ext cx="869461" cy="371475"/>
          </a:xfrm>
          <a:prstGeom prst="rect">
            <a:avLst/>
          </a:prstGeom>
          <a:noFill/>
        </p:spPr>
        <p:txBody>
          <a:bodyPr lIns="91429" tIns="45715" rIns="91429" bIns="45715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algn="ctr"/>
            <a:fld id="{D038279B-FC19-497E-A7D1-5ADD9CAF016F}" type="slidenum">
              <a:rPr lang="ru-RU" sz="1100" b="1" smtClean="0">
                <a:solidFill>
                  <a:srgbClr val="7F7F7F"/>
                </a:solidFill>
                <a:latin typeface="Arial" pitchFamily="34"/>
              </a:rPr>
              <a:pPr algn="ctr"/>
              <a:t>‹#›</a:t>
            </a:fld>
            <a:endParaRPr lang="ru-RU" sz="1100" b="1">
              <a:solidFill>
                <a:srgbClr val="7F7F7F"/>
              </a:solidFill>
              <a:latin typeface="Arial" pitchFamily="34"/>
            </a:endParaRPr>
          </a:p>
        </p:txBody>
      </p:sp>
      <p:pic>
        <p:nvPicPr>
          <p:cNvPr id="1033" name="Picture 2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" y="3175"/>
            <a:ext cx="12211538" cy="6864350"/>
          </a:xfrm>
          <a:prstGeom prst="rect">
            <a:avLst/>
          </a:prstGeom>
          <a:noFill/>
        </p:spPr>
      </p:pic>
      <p:sp>
        <p:nvSpPr>
          <p:cNvPr id="1034" name="Rectangle 6"/>
          <p:cNvSpPr txBox="1">
            <a:spLocks noGrp="1" noChangeShapeType="1"/>
          </p:cNvSpPr>
          <p:nvPr>
            <p:ph type="sldNum"/>
          </p:nvPr>
        </p:nvSpPr>
        <p:spPr>
          <a:xfrm>
            <a:off x="11318631" y="6580188"/>
            <a:ext cx="869461" cy="371475"/>
          </a:xfrm>
          <a:prstGeom prst="rect">
            <a:avLst/>
          </a:prstGeom>
          <a:noFill/>
        </p:spPr>
        <p:txBody>
          <a:bodyPr lIns="91429" tIns="45715" rIns="91429" bIns="45715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algn="ctr"/>
            <a:fld id="{D038279B-FC19-497E-A7D1-5ADD9CAF016F}" type="slidenum">
              <a:rPr lang="ru-RU" sz="1200" b="1" smtClean="0">
                <a:solidFill>
                  <a:srgbClr val="7F7F7F"/>
                </a:solidFill>
                <a:latin typeface="Arial" pitchFamily="34"/>
              </a:rPr>
              <a:pPr algn="ctr"/>
              <a:t>‹#›</a:t>
            </a:fld>
            <a:endParaRPr lang="ru-RU" sz="1200" b="1">
              <a:solidFill>
                <a:srgbClr val="7F7F7F"/>
              </a:solidFill>
              <a:latin typeface="Arial" pitchFamily="34"/>
            </a:endParaRPr>
          </a:p>
        </p:txBody>
      </p:sp>
      <p:pic>
        <p:nvPicPr>
          <p:cNvPr id="1035" name="Picture 2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7078" y="288926"/>
            <a:ext cx="1768230" cy="496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12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marL="0" indent="0" algn="ctr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/>
        </a:defRPr>
      </a:lvl1pPr>
      <a:lvl2pPr marL="0" indent="0" algn="ctr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/>
        </a:defRPr>
      </a:lvl2pPr>
      <a:lvl3pPr marL="0" indent="0" algn="ctr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/>
        </a:defRPr>
      </a:lvl3pPr>
      <a:lvl4pPr marL="0" indent="0" algn="ctr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/>
        </a:defRPr>
      </a:lvl4pPr>
      <a:lvl5pPr marL="0" indent="0" algn="ctr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titleStyle>
    <p:bodyStyle>
      <a:lvl1pPr marL="342900" indent="0" algn="l" defTabSz="914400" rtl="0" fontAlgn="base">
        <a:lnSpc>
          <a:spcPct val="100000"/>
        </a:lnSpc>
        <a:spcBef>
          <a:spcPct val="20000"/>
        </a:spcBef>
        <a:spcAft>
          <a:spcPts val="0"/>
        </a:spcAft>
        <a:buFont typeface="Arial" pitchFamily="34"/>
        <a:buChar char="•"/>
        <a:defRPr lang="ru-RU" sz="3200" b="0" i="0">
          <a:solidFill>
            <a:schemeClr val="dk1"/>
          </a:solidFill>
          <a:latin typeface="Calibri"/>
        </a:defRPr>
      </a:lvl1pPr>
      <a:lvl2pPr marL="742950" indent="457200" algn="l" defTabSz="914400" rtl="0" fontAlgn="base">
        <a:lnSpc>
          <a:spcPct val="100000"/>
        </a:lnSpc>
        <a:spcBef>
          <a:spcPct val="20000"/>
        </a:spcBef>
        <a:spcAft>
          <a:spcPts val="0"/>
        </a:spcAft>
        <a:buChar char="–"/>
        <a:defRPr lang="ru-RU" sz="2800" b="0" i="0">
          <a:solidFill>
            <a:schemeClr val="dk1"/>
          </a:solidFill>
          <a:latin typeface="Calibri"/>
        </a:defRPr>
      </a:lvl2pPr>
      <a:lvl3pPr marL="1143000" indent="914400" algn="l" defTabSz="914400" rtl="0" fontAlgn="base">
        <a:lnSpc>
          <a:spcPct val="100000"/>
        </a:lnSpc>
        <a:spcBef>
          <a:spcPct val="20000"/>
        </a:spcBef>
        <a:spcAft>
          <a:spcPts val="0"/>
        </a:spcAft>
        <a:buChar char="•"/>
        <a:defRPr lang="ru-RU" sz="2400" b="0" i="0">
          <a:solidFill>
            <a:schemeClr val="dk1"/>
          </a:solidFill>
          <a:latin typeface="Calibri"/>
        </a:defRPr>
      </a:lvl3pPr>
      <a:lvl4pPr marL="1600200" indent="1371600" algn="l" defTabSz="914400" rtl="0" fontAlgn="base">
        <a:lnSpc>
          <a:spcPct val="100000"/>
        </a:lnSpc>
        <a:spcBef>
          <a:spcPct val="20000"/>
        </a:spcBef>
        <a:spcAft>
          <a:spcPts val="0"/>
        </a:spcAft>
        <a:buChar char="–"/>
        <a:defRPr lang="ru-RU" sz="2000" b="0" i="0">
          <a:solidFill>
            <a:schemeClr val="dk1"/>
          </a:solidFill>
          <a:latin typeface="Calibri"/>
        </a:defRPr>
      </a:lvl4pPr>
      <a:lvl5pPr marL="2057400" indent="1828800" algn="l" defTabSz="914400" rtl="0" fontAlgn="base">
        <a:lnSpc>
          <a:spcPct val="100000"/>
        </a:lnSpc>
        <a:spcBef>
          <a:spcPct val="20000"/>
        </a:spcBef>
        <a:spcAft>
          <a:spcPts val="0"/>
        </a:spcAft>
        <a:buChar char="»"/>
        <a:defRPr lang="ru-RU" sz="2000" b="0" i="0">
          <a:solidFill>
            <a:schemeClr val="dk1"/>
          </a:solidFill>
          <a:latin typeface="Calibri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bodyStyle>
    <p:otherStyle>
      <a:lvl1pPr marL="0" indent="0" algn="l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1600" b="0" i="0">
          <a:solidFill>
            <a:schemeClr val="dk1"/>
          </a:solidFill>
          <a:latin typeface="Calibri"/>
          <a:ea typeface="Arial"/>
        </a:defRPr>
      </a:lvl1pPr>
      <a:lvl2pPr marL="457200" indent="457200" algn="l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1600" b="0" i="0">
          <a:solidFill>
            <a:schemeClr val="dk1"/>
          </a:solidFill>
          <a:latin typeface="Calibri"/>
          <a:ea typeface="Arial"/>
        </a:defRPr>
      </a:lvl2pPr>
      <a:lvl3pPr marL="914400" indent="914400" algn="l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1600" b="0" i="0">
          <a:solidFill>
            <a:schemeClr val="dk1"/>
          </a:solidFill>
          <a:latin typeface="Calibri"/>
          <a:ea typeface="Arial"/>
        </a:defRPr>
      </a:lvl3pPr>
      <a:lvl4pPr marL="1371600" indent="1371600" algn="l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1600" b="0" i="0">
          <a:solidFill>
            <a:schemeClr val="dk1"/>
          </a:solidFill>
          <a:latin typeface="Calibri"/>
          <a:ea typeface="Arial"/>
        </a:defRPr>
      </a:lvl4pPr>
      <a:lvl5pPr marL="1828800" indent="1828800" algn="l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1600" b="0" i="0">
          <a:solidFill>
            <a:schemeClr val="dk1"/>
          </a:solidFill>
          <a:latin typeface="Calibri"/>
          <a:ea typeface="Arial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825045083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think-cell Slide" r:id="rId17" imgW="359" imgH="360" progId="TCLayout.ActiveDocument.1">
                  <p:embed/>
                </p:oleObj>
              </mc:Choice>
              <mc:Fallback>
                <p:oleObj name="think-cell Slide" r:id="rId17" imgW="359" imgH="36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823" y="142852"/>
            <a:ext cx="8968217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5DC0-55D3-46FD-8A96-5E462435E0F0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араллелограмм 2"/>
          <p:cNvSpPr/>
          <p:nvPr userDrawn="1"/>
        </p:nvSpPr>
        <p:spPr>
          <a:xfrm>
            <a:off x="2842823" y="181770"/>
            <a:ext cx="8968217" cy="582934"/>
          </a:xfrm>
          <a:custGeom>
            <a:avLst/>
            <a:gdLst>
              <a:gd name="connsiteX0" fmla="*/ 0 w 6687624"/>
              <a:gd name="connsiteY0" fmla="*/ 571504 h 571504"/>
              <a:gd name="connsiteX1" fmla="*/ 497208 w 6687624"/>
              <a:gd name="connsiteY1" fmla="*/ 0 h 571504"/>
              <a:gd name="connsiteX2" fmla="*/ 6687624 w 6687624"/>
              <a:gd name="connsiteY2" fmla="*/ 0 h 571504"/>
              <a:gd name="connsiteX3" fmla="*/ 6190416 w 6687624"/>
              <a:gd name="connsiteY3" fmla="*/ 571504 h 571504"/>
              <a:gd name="connsiteX4" fmla="*/ 0 w 6687624"/>
              <a:gd name="connsiteY4" fmla="*/ 571504 h 571504"/>
              <a:gd name="connsiteX0" fmla="*/ 0 w 6196134"/>
              <a:gd name="connsiteY0" fmla="*/ 571504 h 571504"/>
              <a:gd name="connsiteX1" fmla="*/ 497208 w 6196134"/>
              <a:gd name="connsiteY1" fmla="*/ 0 h 571504"/>
              <a:gd name="connsiteX2" fmla="*/ 6196134 w 6196134"/>
              <a:gd name="connsiteY2" fmla="*/ 0 h 571504"/>
              <a:gd name="connsiteX3" fmla="*/ 6190416 w 6196134"/>
              <a:gd name="connsiteY3" fmla="*/ 571504 h 571504"/>
              <a:gd name="connsiteX4" fmla="*/ 0 w 6196134"/>
              <a:gd name="connsiteY4" fmla="*/ 571504 h 571504"/>
              <a:gd name="connsiteX0" fmla="*/ 371472 w 6567606"/>
              <a:gd name="connsiteY0" fmla="*/ 582934 h 582934"/>
              <a:gd name="connsiteX1" fmla="*/ 0 w 6567606"/>
              <a:gd name="connsiteY1" fmla="*/ 0 h 582934"/>
              <a:gd name="connsiteX2" fmla="*/ 6567606 w 6567606"/>
              <a:gd name="connsiteY2" fmla="*/ 11430 h 582934"/>
              <a:gd name="connsiteX3" fmla="*/ 6561888 w 6567606"/>
              <a:gd name="connsiteY3" fmla="*/ 582934 h 582934"/>
              <a:gd name="connsiteX4" fmla="*/ 371472 w 6567606"/>
              <a:gd name="connsiteY4" fmla="*/ 582934 h 58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7606" h="582934">
                <a:moveTo>
                  <a:pt x="371472" y="582934"/>
                </a:moveTo>
                <a:lnTo>
                  <a:pt x="0" y="0"/>
                </a:lnTo>
                <a:lnTo>
                  <a:pt x="6567606" y="11430"/>
                </a:lnTo>
                <a:lnTo>
                  <a:pt x="6561888" y="582934"/>
                </a:lnTo>
                <a:lnTo>
                  <a:pt x="371472" y="582934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1557053" y="6486538"/>
            <a:ext cx="86946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="1">
                <a:solidFill>
                  <a:srgbClr val="000099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16E97-D324-47F1-9A1A-8EF8BAE52308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Оксана\Desktop\Лого РКС новый\перзентации\Безымянный-1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5" y="3547"/>
            <a:ext cx="11964406" cy="68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11582401" y="6535745"/>
            <a:ext cx="86946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="1">
                <a:solidFill>
                  <a:srgbClr val="000099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16E97-D324-47F1-9A1A-8EF8BAE5230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L:\лого_РКСnew2014.jpg">
            <a:extLst>
              <a:ext uri="{FF2B5EF4-FFF2-40B4-BE49-F238E27FC236}">
                <a16:creationId xmlns:a16="http://schemas.microsoft.com/office/drawing/2014/main" id="{845E5980-704E-8E99-5434-C860D1E135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9336" y="115887"/>
            <a:ext cx="1636549" cy="538888"/>
          </a:xfrm>
          <a:prstGeom prst="rect">
            <a:avLst/>
          </a:prstGeom>
          <a:noFill/>
        </p:spPr>
      </p:pic>
      <p:pic>
        <p:nvPicPr>
          <p:cNvPr id="15" name="Picture 2" descr="C:\Users\Anna Antonova\Desktop\Перминов для Тулы\картинки\logo_ROSCOSMOS_gray.png">
            <a:extLst>
              <a:ext uri="{FF2B5EF4-FFF2-40B4-BE49-F238E27FC236}">
                <a16:creationId xmlns:a16="http://schemas.microsoft.com/office/drawing/2014/main" id="{DCE8BBD7-5601-3734-1436-CC0BEB61D9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11259997" y="37438"/>
            <a:ext cx="932003" cy="670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08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203855868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Slide" r:id="rId17" imgW="359" imgH="360" progId="TCLayout.ActiveDocument.1">
                  <p:embed/>
                </p:oleObj>
              </mc:Choice>
              <mc:Fallback>
                <p:oleObj name="think-cell Slide" r:id="rId17" imgW="359" imgH="36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823" y="142852"/>
            <a:ext cx="8968217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5DC0-55D3-46FD-8A96-5E462435E0F0}" type="datetime1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араллелограмм 2"/>
          <p:cNvSpPr/>
          <p:nvPr userDrawn="1"/>
        </p:nvSpPr>
        <p:spPr>
          <a:xfrm>
            <a:off x="2842823" y="181770"/>
            <a:ext cx="8968217" cy="582934"/>
          </a:xfrm>
          <a:custGeom>
            <a:avLst/>
            <a:gdLst>
              <a:gd name="connsiteX0" fmla="*/ 0 w 6687624"/>
              <a:gd name="connsiteY0" fmla="*/ 571504 h 571504"/>
              <a:gd name="connsiteX1" fmla="*/ 497208 w 6687624"/>
              <a:gd name="connsiteY1" fmla="*/ 0 h 571504"/>
              <a:gd name="connsiteX2" fmla="*/ 6687624 w 6687624"/>
              <a:gd name="connsiteY2" fmla="*/ 0 h 571504"/>
              <a:gd name="connsiteX3" fmla="*/ 6190416 w 6687624"/>
              <a:gd name="connsiteY3" fmla="*/ 571504 h 571504"/>
              <a:gd name="connsiteX4" fmla="*/ 0 w 6687624"/>
              <a:gd name="connsiteY4" fmla="*/ 571504 h 571504"/>
              <a:gd name="connsiteX0" fmla="*/ 0 w 6196134"/>
              <a:gd name="connsiteY0" fmla="*/ 571504 h 571504"/>
              <a:gd name="connsiteX1" fmla="*/ 497208 w 6196134"/>
              <a:gd name="connsiteY1" fmla="*/ 0 h 571504"/>
              <a:gd name="connsiteX2" fmla="*/ 6196134 w 6196134"/>
              <a:gd name="connsiteY2" fmla="*/ 0 h 571504"/>
              <a:gd name="connsiteX3" fmla="*/ 6190416 w 6196134"/>
              <a:gd name="connsiteY3" fmla="*/ 571504 h 571504"/>
              <a:gd name="connsiteX4" fmla="*/ 0 w 6196134"/>
              <a:gd name="connsiteY4" fmla="*/ 571504 h 571504"/>
              <a:gd name="connsiteX0" fmla="*/ 371472 w 6567606"/>
              <a:gd name="connsiteY0" fmla="*/ 582934 h 582934"/>
              <a:gd name="connsiteX1" fmla="*/ 0 w 6567606"/>
              <a:gd name="connsiteY1" fmla="*/ 0 h 582934"/>
              <a:gd name="connsiteX2" fmla="*/ 6567606 w 6567606"/>
              <a:gd name="connsiteY2" fmla="*/ 11430 h 582934"/>
              <a:gd name="connsiteX3" fmla="*/ 6561888 w 6567606"/>
              <a:gd name="connsiteY3" fmla="*/ 582934 h 582934"/>
              <a:gd name="connsiteX4" fmla="*/ 371472 w 6567606"/>
              <a:gd name="connsiteY4" fmla="*/ 582934 h 58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7606" h="582934">
                <a:moveTo>
                  <a:pt x="371472" y="582934"/>
                </a:moveTo>
                <a:lnTo>
                  <a:pt x="0" y="0"/>
                </a:lnTo>
                <a:lnTo>
                  <a:pt x="6567606" y="11430"/>
                </a:lnTo>
                <a:lnTo>
                  <a:pt x="6561888" y="582934"/>
                </a:lnTo>
                <a:lnTo>
                  <a:pt x="371472" y="582934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1557053" y="6486538"/>
            <a:ext cx="86946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="1">
                <a:solidFill>
                  <a:srgbClr val="000099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16E97-D324-47F1-9A1A-8EF8BAE52308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Оксана\Desktop\Лого РКС новый\перзентации\Безымянный-1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5" y="3547"/>
            <a:ext cx="11964406" cy="68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11582401" y="6535745"/>
            <a:ext cx="86946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="1">
                <a:solidFill>
                  <a:srgbClr val="000099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16E97-D324-47F1-9A1A-8EF8BAE5230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L:\лого_РКСnew2014.jpg">
            <a:extLst>
              <a:ext uri="{FF2B5EF4-FFF2-40B4-BE49-F238E27FC236}">
                <a16:creationId xmlns:a16="http://schemas.microsoft.com/office/drawing/2014/main" id="{845E5980-704E-8E99-5434-C860D1E135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9336" y="115887"/>
            <a:ext cx="1636549" cy="538888"/>
          </a:xfrm>
          <a:prstGeom prst="rect">
            <a:avLst/>
          </a:prstGeom>
          <a:noFill/>
        </p:spPr>
      </p:pic>
      <p:pic>
        <p:nvPicPr>
          <p:cNvPr id="15" name="Picture 2" descr="C:\Users\Anna Antonova\Desktop\Перминов для Тулы\картинки\logo_ROSCOSMOS_gray.png">
            <a:extLst>
              <a:ext uri="{FF2B5EF4-FFF2-40B4-BE49-F238E27FC236}">
                <a16:creationId xmlns:a16="http://schemas.microsoft.com/office/drawing/2014/main" id="{DCE8BBD7-5601-3734-1436-CC0BEB61D9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11259997" y="37438"/>
            <a:ext cx="932003" cy="670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62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3.png"/><Relationship Id="rId7" Type="http://schemas.openxmlformats.org/officeDocument/2006/relationships/image" Target="../media/image3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jpeg"/><Relationship Id="rId11" Type="http://schemas.openxmlformats.org/officeDocument/2006/relationships/image" Target="../media/image36.png"/><Relationship Id="rId5" Type="http://schemas.openxmlformats.org/officeDocument/2006/relationships/image" Target="../media/image44.png"/><Relationship Id="rId10" Type="http://schemas.openxmlformats.org/officeDocument/2006/relationships/image" Target="../media/image34.jpeg"/><Relationship Id="rId4" Type="http://schemas.microsoft.com/office/2007/relationships/hdphoto" Target="../media/hdphoto2.wdp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jp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F7D9C060-E9EE-4C8B-A62E-415A55BAE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335" y="5071434"/>
            <a:ext cx="5261956" cy="1645250"/>
          </a:xfrm>
        </p:spPr>
        <p:txBody>
          <a:bodyPr/>
          <a:lstStyle/>
          <a:p>
            <a:r>
              <a:rPr lang="ru-RU" sz="1600" b="1" dirty="0">
                <a:latin typeface="Century Gothic" panose="020B0502020202020204" pitchFamily="34" charset="0"/>
              </a:rPr>
              <a:t>ДОКЛАДЧИК: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Матюшина Екатерина Дмитриевна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АО «Российские космические системы»</a:t>
            </a:r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ru-RU" sz="1600" b="1" dirty="0">
                <a:latin typeface="Century Gothic" panose="020B0502020202020204" pitchFamily="34" charset="0"/>
              </a:rPr>
              <a:t>  г. Москва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708" y="2067392"/>
            <a:ext cx="10557165" cy="252376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Головная информационно-аналитическая система использования результатов космической деятельности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(ГИАС РКД)  - технический инструмент ГК «Роскосмос» для решения государственных задач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0000"/>
                    </a14:imgEffect>
                    <a14:imgEffect>
                      <a14:brightnessContrast bright="21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23" y="166254"/>
            <a:ext cx="5744157" cy="139008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8303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>
            <a:extLst>
              <a:ext uri="{FF2B5EF4-FFF2-40B4-BE49-F238E27FC236}">
                <a16:creationId xmlns:a16="http://schemas.microsoft.com/office/drawing/2014/main" id="{A9966AF0-E36F-7B52-B320-119400CFB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97" y="61472"/>
            <a:ext cx="9780572" cy="67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7">
            <a:extLst>
              <a:ext uri="{FF2B5EF4-FFF2-40B4-BE49-F238E27FC236}">
                <a16:creationId xmlns:a16="http://schemas.microsoft.com/office/drawing/2014/main" id="{8A9671D8-532A-B3F4-C136-C6F2C94E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8" y="1690567"/>
            <a:ext cx="2361165" cy="171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155" tIns="26578" rIns="53155" bIns="265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00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процессов взаимодействия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00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основными функциональными единицами ГИАС РКД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419CE-4304-449B-86CD-DC5ACEF9DCE9}"/>
              </a:ext>
            </a:extLst>
          </p:cNvPr>
          <p:cNvSpPr txBox="1"/>
          <p:nvPr/>
        </p:nvSpPr>
        <p:spPr>
          <a:xfrm>
            <a:off x="11776364" y="6519446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9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кругленный прямоугольник 67"/>
          <p:cNvSpPr/>
          <p:nvPr/>
        </p:nvSpPr>
        <p:spPr bwMode="auto">
          <a:xfrm>
            <a:off x="580732" y="1208438"/>
            <a:ext cx="11131982" cy="5159540"/>
          </a:xfrm>
          <a:prstGeom prst="roundRect">
            <a:avLst>
              <a:gd name="adj" fmla="val 2220"/>
            </a:avLst>
          </a:prstGeom>
          <a:solidFill>
            <a:srgbClr val="81BFE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Аппаратно-программный комплекс в составе: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Комплекса технических средств;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Комплекса информационной безопасности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138" y="163734"/>
            <a:ext cx="9757121" cy="79994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700" tIns="46351" rIns="92700" bIns="46351" rtlCol="0" anchor="ctr">
            <a:normAutofit fontScale="90000"/>
          </a:bodyPr>
          <a:lstStyle/>
          <a:p>
            <a:pPr>
              <a:spcBef>
                <a:spcPct val="50000"/>
              </a:spcBef>
              <a:buClr>
                <a:srgbClr val="F79646">
                  <a:lumMod val="75000"/>
                </a:srgbClr>
              </a:buClr>
            </a:pPr>
            <a:r>
              <a:rPr lang="ru-RU" sz="1999" b="1" dirty="0">
                <a:solidFill>
                  <a:srgbClr val="1F497D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rPr>
              <a:t>Инструменты ГИАС РКД </a:t>
            </a:r>
            <a:br>
              <a:rPr lang="ru-RU" sz="1999" b="1" dirty="0">
                <a:solidFill>
                  <a:srgbClr val="1F497D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rPr>
            </a:br>
            <a:r>
              <a:rPr lang="ru-RU" sz="1999" b="1" dirty="0">
                <a:solidFill>
                  <a:srgbClr val="1F497D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rPr>
              <a:t>для организации Центрами компетенций взаимодействия </a:t>
            </a:r>
            <a:br>
              <a:rPr lang="ru-RU" sz="1999" b="1" dirty="0">
                <a:solidFill>
                  <a:srgbClr val="1F497D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rPr>
            </a:br>
            <a:r>
              <a:rPr lang="ru-RU" sz="1999" b="1" dirty="0">
                <a:solidFill>
                  <a:srgbClr val="1F497D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rPr>
              <a:t>с региональными потребителями продуктов и услуг</a:t>
            </a: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5900068" y="2111198"/>
            <a:ext cx="5682025" cy="2157901"/>
          </a:xfrm>
          <a:prstGeom prst="roundRect">
            <a:avLst>
              <a:gd name="adj" fmla="val 412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Подсистема доведения информации до потребителей </a:t>
            </a: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5995659" y="2594430"/>
            <a:ext cx="2516835" cy="737617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Личный кабинет</a:t>
            </a: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5987840" y="3404661"/>
            <a:ext cx="2524654" cy="723270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рассылки уведомлений</a:t>
            </a: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8577804" y="3404661"/>
            <a:ext cx="2808357" cy="723270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технической поддержки пользователей</a:t>
            </a:r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8577804" y="2594430"/>
            <a:ext cx="2808357" cy="737617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</a:t>
            </a: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web-</a:t>
            </a: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ГИС</a:t>
            </a:r>
            <a:endParaRPr kumimoji="0" lang="ru-RU" sz="1270" b="0" i="0" u="none" strike="noStrike" kern="1200" cap="none" spc="0" normalizeH="0" baseline="0" noProof="0" dirty="0">
              <a:ln>
                <a:noFill/>
              </a:ln>
              <a:solidFill>
                <a:srgbClr val="0C0242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5900068" y="4384914"/>
            <a:ext cx="5682025" cy="1787133"/>
          </a:xfrm>
          <a:prstGeom prst="roundRect">
            <a:avLst>
              <a:gd name="adj" fmla="val 412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Подсистема управления информационными продуктами и услугами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5987840" y="4865835"/>
            <a:ext cx="2524654" cy="554939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управления заказами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8577804" y="4865834"/>
            <a:ext cx="2808357" cy="554940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учета и анализа заявок</a:t>
            </a: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5987839" y="5493975"/>
            <a:ext cx="2524655" cy="549508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учета использования ресурсов</a:t>
            </a:r>
            <a:endParaRPr kumimoji="0" lang="ru-RU" sz="1270" b="0" i="0" u="none" strike="noStrike" kern="1200" cap="none" spc="0" normalizeH="0" baseline="0" noProof="0" dirty="0">
              <a:ln>
                <a:noFill/>
              </a:ln>
              <a:solidFill>
                <a:srgbClr val="0C0242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1210796" y="3565986"/>
            <a:ext cx="4588931" cy="2606060"/>
          </a:xfrm>
          <a:prstGeom prst="roundRect">
            <a:avLst>
              <a:gd name="adj" fmla="val 412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Подсистема взаимодействия с пользователями </a:t>
            </a: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1357163" y="4019826"/>
            <a:ext cx="2076237" cy="737617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поддержки работы центров компетенций</a:t>
            </a: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1351943" y="4852040"/>
            <a:ext cx="2076237" cy="536279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обучения</a:t>
            </a: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1351942" y="5475330"/>
            <a:ext cx="4253602" cy="568153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База данных в области использования результатов космической деятельности</a:t>
            </a:r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3529308" y="4852040"/>
            <a:ext cx="2076237" cy="536279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ведения документооборота</a:t>
            </a:r>
            <a:endParaRPr kumimoji="0" lang="ru-RU" sz="1270" b="0" i="0" u="none" strike="noStrike" kern="1200" cap="none" spc="0" normalizeH="0" baseline="0" noProof="0" dirty="0">
              <a:ln>
                <a:noFill/>
              </a:ln>
              <a:solidFill>
                <a:srgbClr val="0C0242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3523616" y="4019826"/>
            <a:ext cx="2076237" cy="737617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Информационный портал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8577804" y="5475330"/>
            <a:ext cx="2808357" cy="549508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Каталог продуктов и услуг</a:t>
            </a:r>
            <a:endParaRPr kumimoji="0" lang="ru-RU" sz="1270" b="0" i="0" u="none" strike="noStrike" kern="1200" cap="none" spc="0" normalizeH="0" baseline="0" noProof="0" dirty="0">
              <a:ln>
                <a:noFill/>
              </a:ln>
              <a:solidFill>
                <a:srgbClr val="0C0242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184277" y="2106970"/>
            <a:ext cx="4588931" cy="1330452"/>
          </a:xfrm>
          <a:prstGeom prst="roundRect">
            <a:avLst>
              <a:gd name="adj" fmla="val 412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Подсистема управления ГИАС РКД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1371087" y="2653253"/>
            <a:ext cx="4253601" cy="539411"/>
          </a:xfrm>
          <a:prstGeom prst="roundRect">
            <a:avLst>
              <a:gd name="adj" fmla="val 5905"/>
            </a:avLst>
          </a:prstGeom>
          <a:solidFill>
            <a:srgbClr val="81BFE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0C024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Модуль управления правами и профилями пользователей</a:t>
            </a:r>
            <a:endParaRPr kumimoji="0" lang="ru-RU" sz="1270" b="0" i="0" u="none" strike="noStrike" kern="1200" cap="none" spc="0" normalizeH="0" baseline="0" noProof="0" dirty="0">
              <a:ln>
                <a:noFill/>
              </a:ln>
              <a:solidFill>
                <a:srgbClr val="0C0242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3" name="Схема 42"/>
          <p:cNvGraphicFramePr/>
          <p:nvPr/>
        </p:nvGraphicFramePr>
        <p:xfrm>
          <a:off x="11027464" y="555031"/>
          <a:ext cx="685251" cy="65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BB1CBBC-27D6-428F-AC01-E35B074F825D}"/>
              </a:ext>
            </a:extLst>
          </p:cNvPr>
          <p:cNvSpPr txBox="1"/>
          <p:nvPr/>
        </p:nvSpPr>
        <p:spPr>
          <a:xfrm>
            <a:off x="11776364" y="6519446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9902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27786" y="283999"/>
            <a:ext cx="9936427" cy="4001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36" tIns="45719" rIns="91436" bIns="45719" rtlCol="0" anchor="ctr">
            <a:spAutoFit/>
          </a:bodyPr>
          <a:lstStyle>
            <a:lvl1pPr defTabSz="91437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500" b="1" cap="all" baseline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ru-RU" sz="2000" dirty="0">
                <a:solidFill>
                  <a:srgbClr val="000064"/>
                </a:solidFill>
                <a:latin typeface="Arial" charset="0"/>
                <a:cs typeface="+mn-cs"/>
              </a:rPr>
              <a:t>П</a:t>
            </a:r>
            <a:r>
              <a:rPr lang="ru-RU" sz="1600" dirty="0">
                <a:solidFill>
                  <a:srgbClr val="000064"/>
                </a:solidFill>
                <a:latin typeface="Arial" charset="0"/>
                <a:cs typeface="+mn-cs"/>
              </a:rPr>
              <a:t>илотные</a:t>
            </a:r>
            <a:r>
              <a:rPr lang="ru-RU" sz="2000" dirty="0">
                <a:solidFill>
                  <a:srgbClr val="000064"/>
                </a:solidFill>
                <a:latin typeface="Arial" charset="0"/>
                <a:cs typeface="+mn-cs"/>
              </a:rPr>
              <a:t> </a:t>
            </a:r>
            <a:r>
              <a:rPr lang="ru-RU" sz="1600" dirty="0">
                <a:solidFill>
                  <a:srgbClr val="000064"/>
                </a:solidFill>
                <a:latin typeface="Arial" charset="0"/>
                <a:cs typeface="+mn-cs"/>
              </a:rPr>
              <a:t>проекты по применению </a:t>
            </a:r>
            <a:r>
              <a:rPr lang="ru-RU" sz="2000" dirty="0">
                <a:solidFill>
                  <a:srgbClr val="000064"/>
                </a:solidFill>
                <a:latin typeface="Arial" charset="0"/>
                <a:cs typeface="+mn-cs"/>
              </a:rPr>
              <a:t>ГИАС РКД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" y="161463"/>
            <a:ext cx="1457307" cy="35355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624275" y="27065"/>
            <a:ext cx="0" cy="5920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3BFF92C7-CD61-957B-B809-CA306111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668" y="6381759"/>
            <a:ext cx="593555" cy="365125"/>
          </a:xfrm>
        </p:spPr>
        <p:txBody>
          <a:bodyPr/>
          <a:lstStyle/>
          <a:p>
            <a:pPr defTabSz="414755">
              <a:defRPr/>
            </a:pPr>
            <a:fld id="{940749D7-F3AB-4C86-B635-6BE7AF4BE387}" type="slidenum">
              <a:rPr lang="ru-RU" sz="1400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414755">
                <a:defRPr/>
              </a:pPr>
              <a:t>12</a:t>
            </a:fld>
            <a:endParaRPr lang="ru-RU" sz="14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гнутая влево стрелка 4">
            <a:extLst>
              <a:ext uri="{FF2B5EF4-FFF2-40B4-BE49-F238E27FC236}">
                <a16:creationId xmlns:a16="http://schemas.microsoft.com/office/drawing/2014/main" id="{5FA1177B-A5D9-2ED0-A401-5D5624A7FC01}"/>
              </a:ext>
            </a:extLst>
          </p:cNvPr>
          <p:cNvSpPr/>
          <p:nvPr/>
        </p:nvSpPr>
        <p:spPr>
          <a:xfrm rot="20693602">
            <a:off x="3120382" y="5397040"/>
            <a:ext cx="498894" cy="11890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55">
            <a:extLst>
              <a:ext uri="{FF2B5EF4-FFF2-40B4-BE49-F238E27FC236}">
                <a16:creationId xmlns:a16="http://schemas.microsoft.com/office/drawing/2014/main" id="{BA46E941-697F-A0F3-B09A-6042CCE583E3}"/>
              </a:ext>
            </a:extLst>
          </p:cNvPr>
          <p:cNvSpPr/>
          <p:nvPr/>
        </p:nvSpPr>
        <p:spPr bwMode="auto">
          <a:xfrm>
            <a:off x="3210587" y="1206972"/>
            <a:ext cx="5777705" cy="46336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Группа 45">
            <a:extLst>
              <a:ext uri="{FF2B5EF4-FFF2-40B4-BE49-F238E27FC236}">
                <a16:creationId xmlns:a16="http://schemas.microsoft.com/office/drawing/2014/main" id="{CD63C6D0-F013-C1AA-027E-63D618B29525}"/>
              </a:ext>
            </a:extLst>
          </p:cNvPr>
          <p:cNvGrpSpPr>
            <a:grpSpLocks/>
          </p:cNvGrpSpPr>
          <p:nvPr/>
        </p:nvGrpSpPr>
        <p:grpSpPr bwMode="auto">
          <a:xfrm>
            <a:off x="4551270" y="1848879"/>
            <a:ext cx="4212772" cy="2795810"/>
            <a:chOff x="1784835" y="80501"/>
            <a:chExt cx="1801155" cy="482225"/>
          </a:xfrm>
        </p:grpSpPr>
        <p:sp>
          <p:nvSpPr>
            <p:cNvPr id="13" name="Прямоугольник: скругленные углы 46">
              <a:extLst>
                <a:ext uri="{FF2B5EF4-FFF2-40B4-BE49-F238E27FC236}">
                  <a16:creationId xmlns:a16="http://schemas.microsoft.com/office/drawing/2014/main" id="{60B3C5CB-924B-7DA2-7E56-156A180C04E5}"/>
                </a:ext>
              </a:extLst>
            </p:cNvPr>
            <p:cNvSpPr/>
            <p:nvPr/>
          </p:nvSpPr>
          <p:spPr>
            <a:xfrm>
              <a:off x="1784835" y="80501"/>
              <a:ext cx="1801155" cy="48222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id="{AD6A6EC9-55A7-54B1-9EB9-989366BF6722}"/>
                </a:ext>
              </a:extLst>
            </p:cNvPr>
            <p:cNvSpPr txBox="1"/>
            <p:nvPr/>
          </p:nvSpPr>
          <p:spPr>
            <a:xfrm>
              <a:off x="1808660" y="103808"/>
              <a:ext cx="1753505" cy="425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prstClr val="black"/>
                  </a:solidFill>
                </a:rPr>
                <a:t>КП </a:t>
              </a:r>
              <a:r>
                <a:rPr lang="en-US" sz="1400" b="1" dirty="0">
                  <a:solidFill>
                    <a:prstClr val="black"/>
                  </a:solidFill>
                </a:rPr>
                <a:t>GEO BI</a:t>
              </a: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Группа 51">
            <a:extLst>
              <a:ext uri="{FF2B5EF4-FFF2-40B4-BE49-F238E27FC236}">
                <a16:creationId xmlns:a16="http://schemas.microsoft.com/office/drawing/2014/main" id="{2A98802F-E4BF-9367-0FDF-1ABC3D609E76}"/>
              </a:ext>
            </a:extLst>
          </p:cNvPr>
          <p:cNvGrpSpPr>
            <a:grpSpLocks/>
          </p:cNvGrpSpPr>
          <p:nvPr/>
        </p:nvGrpSpPr>
        <p:grpSpPr bwMode="auto">
          <a:xfrm>
            <a:off x="9848079" y="2344350"/>
            <a:ext cx="1904626" cy="1128328"/>
            <a:chOff x="1784835" y="80501"/>
            <a:chExt cx="1801155" cy="482225"/>
          </a:xfrm>
          <a:solidFill>
            <a:schemeClr val="accent2">
              <a:lumMod val="75000"/>
            </a:schemeClr>
          </a:solidFill>
        </p:grpSpPr>
        <p:sp>
          <p:nvSpPr>
            <p:cNvPr id="16" name="Прямоугольник: скругленные углы 52">
              <a:extLst>
                <a:ext uri="{FF2B5EF4-FFF2-40B4-BE49-F238E27FC236}">
                  <a16:creationId xmlns:a16="http://schemas.microsoft.com/office/drawing/2014/main" id="{883A233A-B085-17CC-218E-B4E17F71D72F}"/>
                </a:ext>
              </a:extLst>
            </p:cNvPr>
            <p:cNvSpPr/>
            <p:nvPr/>
          </p:nvSpPr>
          <p:spPr>
            <a:xfrm>
              <a:off x="1784835" y="80501"/>
              <a:ext cx="1801155" cy="4822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id="{6F66BCAC-AF55-8B36-BD5E-06DB644429FC}"/>
                </a:ext>
              </a:extLst>
            </p:cNvPr>
            <p:cNvSpPr txBox="1"/>
            <p:nvPr/>
          </p:nvSpPr>
          <p:spPr>
            <a:xfrm>
              <a:off x="1808728" y="114479"/>
              <a:ext cx="1753548" cy="4342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Навигация, АПК БГ ИТС (ГНСС ГЛОНАСС)</a:t>
              </a: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Сахалинская область</a:t>
              </a:r>
            </a:p>
          </p:txBody>
        </p:sp>
      </p:grpSp>
      <p:sp>
        <p:nvSpPr>
          <p:cNvPr id="19" name="Прямоугольник: скругленные углы 55">
            <a:extLst>
              <a:ext uri="{FF2B5EF4-FFF2-40B4-BE49-F238E27FC236}">
                <a16:creationId xmlns:a16="http://schemas.microsoft.com/office/drawing/2014/main" id="{2104793D-7560-7088-0E7E-9910D744AFB2}"/>
              </a:ext>
            </a:extLst>
          </p:cNvPr>
          <p:cNvSpPr/>
          <p:nvPr/>
        </p:nvSpPr>
        <p:spPr bwMode="auto">
          <a:xfrm>
            <a:off x="371365" y="1077379"/>
            <a:ext cx="1889663" cy="49013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7E345C0-CF3C-FCC0-79DC-93C51EAEF140}"/>
              </a:ext>
            </a:extLst>
          </p:cNvPr>
          <p:cNvCxnSpPr>
            <a:cxnSpLocks/>
          </p:cNvCxnSpPr>
          <p:nvPr/>
        </p:nvCxnSpPr>
        <p:spPr>
          <a:xfrm flipH="1" flipV="1">
            <a:off x="4640478" y="3246784"/>
            <a:ext cx="150616" cy="1677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83323B3-1102-11FA-6C44-56D063D9E770}"/>
              </a:ext>
            </a:extLst>
          </p:cNvPr>
          <p:cNvGrpSpPr/>
          <p:nvPr/>
        </p:nvGrpSpPr>
        <p:grpSpPr>
          <a:xfrm>
            <a:off x="3801122" y="6029519"/>
            <a:ext cx="4864050" cy="618620"/>
            <a:chOff x="1784835" y="80501"/>
            <a:chExt cx="1801155" cy="4822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Прямоугольник: скругленные углы 72">
              <a:extLst>
                <a:ext uri="{FF2B5EF4-FFF2-40B4-BE49-F238E27FC236}">
                  <a16:creationId xmlns:a16="http://schemas.microsoft.com/office/drawing/2014/main" id="{E3F998C5-7CB7-8720-890F-1BD1C328667E}"/>
                </a:ext>
              </a:extLst>
            </p:cNvPr>
            <p:cNvSpPr/>
            <p:nvPr/>
          </p:nvSpPr>
          <p:spPr>
            <a:xfrm>
              <a:off x="1784835" y="80501"/>
              <a:ext cx="1801155" cy="48222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: скругленные углы 4">
              <a:extLst>
                <a:ext uri="{FF2B5EF4-FFF2-40B4-BE49-F238E27FC236}">
                  <a16:creationId xmlns:a16="http://schemas.microsoft.com/office/drawing/2014/main" id="{630A1735-3B22-6DF3-CF55-8B1178498D25}"/>
                </a:ext>
              </a:extLst>
            </p:cNvPr>
            <p:cNvSpPr txBox="1"/>
            <p:nvPr/>
          </p:nvSpPr>
          <p:spPr>
            <a:xfrm>
              <a:off x="1814003" y="99224"/>
              <a:ext cx="1726516" cy="4351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Рассмотрение инвестиционных механизмов для ЦК на базе изготовленных КП Потребности, КП Заказы, КП Каталог, КП ЦК (ведение договоров для ЦК)</a:t>
              </a: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94FEA48-950A-36CD-DA78-246AFB87D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0" y="2276260"/>
            <a:ext cx="4005831" cy="1804592"/>
          </a:xfrm>
          <a:prstGeom prst="rect">
            <a:avLst/>
          </a:prstGeom>
        </p:spPr>
      </p:pic>
      <p:grpSp>
        <p:nvGrpSpPr>
          <p:cNvPr id="26" name="Группа 45">
            <a:extLst>
              <a:ext uri="{FF2B5EF4-FFF2-40B4-BE49-F238E27FC236}">
                <a16:creationId xmlns:a16="http://schemas.microsoft.com/office/drawing/2014/main" id="{AA58B2FB-F028-5526-8FC9-8A3678A803BA}"/>
              </a:ext>
            </a:extLst>
          </p:cNvPr>
          <p:cNvGrpSpPr>
            <a:grpSpLocks/>
          </p:cNvGrpSpPr>
          <p:nvPr/>
        </p:nvGrpSpPr>
        <p:grpSpPr bwMode="auto">
          <a:xfrm>
            <a:off x="4057545" y="2229167"/>
            <a:ext cx="4212772" cy="2795810"/>
            <a:chOff x="1784835" y="80501"/>
            <a:chExt cx="1801155" cy="482225"/>
          </a:xfrm>
        </p:grpSpPr>
        <p:sp>
          <p:nvSpPr>
            <p:cNvPr id="28" name="Прямоугольник: скругленные углы 46">
              <a:extLst>
                <a:ext uri="{FF2B5EF4-FFF2-40B4-BE49-F238E27FC236}">
                  <a16:creationId xmlns:a16="http://schemas.microsoft.com/office/drawing/2014/main" id="{CC87F9CF-6A14-00E9-B26F-47AACB12C3C1}"/>
                </a:ext>
              </a:extLst>
            </p:cNvPr>
            <p:cNvSpPr/>
            <p:nvPr/>
          </p:nvSpPr>
          <p:spPr>
            <a:xfrm>
              <a:off x="1784835" y="80501"/>
              <a:ext cx="1801155" cy="48222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: скругленные углы 4">
              <a:extLst>
                <a:ext uri="{FF2B5EF4-FFF2-40B4-BE49-F238E27FC236}">
                  <a16:creationId xmlns:a16="http://schemas.microsoft.com/office/drawing/2014/main" id="{AB4B932C-E443-7F02-FED0-3BC942253796}"/>
                </a:ext>
              </a:extLst>
            </p:cNvPr>
            <p:cNvSpPr txBox="1"/>
            <p:nvPr/>
          </p:nvSpPr>
          <p:spPr>
            <a:xfrm>
              <a:off x="1808660" y="103808"/>
              <a:ext cx="1753505" cy="425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prstClr val="black"/>
                  </a:solidFill>
                </a:rPr>
                <a:t>КП Моделирование</a:t>
              </a: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E39F7E1-5974-73A5-3175-630F969400CA}"/>
              </a:ext>
            </a:extLst>
          </p:cNvPr>
          <p:cNvCxnSpPr>
            <a:cxnSpLocks/>
          </p:cNvCxnSpPr>
          <p:nvPr/>
        </p:nvCxnSpPr>
        <p:spPr>
          <a:xfrm flipH="1" flipV="1">
            <a:off x="4146753" y="3627072"/>
            <a:ext cx="150616" cy="1677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108A8E2-9F53-E7B6-4D8F-33F187B0A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823" y="2656548"/>
            <a:ext cx="4005831" cy="1804592"/>
          </a:xfrm>
          <a:prstGeom prst="rect">
            <a:avLst/>
          </a:prstGeom>
        </p:spPr>
      </p:pic>
      <p:grpSp>
        <p:nvGrpSpPr>
          <p:cNvPr id="32" name="Группа 45">
            <a:extLst>
              <a:ext uri="{FF2B5EF4-FFF2-40B4-BE49-F238E27FC236}">
                <a16:creationId xmlns:a16="http://schemas.microsoft.com/office/drawing/2014/main" id="{F563ED22-A3E8-7D14-EA8F-B4396CBB99DC}"/>
              </a:ext>
            </a:extLst>
          </p:cNvPr>
          <p:cNvGrpSpPr>
            <a:grpSpLocks/>
          </p:cNvGrpSpPr>
          <p:nvPr/>
        </p:nvGrpSpPr>
        <p:grpSpPr bwMode="auto">
          <a:xfrm>
            <a:off x="3653028" y="2622323"/>
            <a:ext cx="4212772" cy="2795810"/>
            <a:chOff x="1784835" y="80501"/>
            <a:chExt cx="1801155" cy="482225"/>
          </a:xfrm>
        </p:grpSpPr>
        <p:sp>
          <p:nvSpPr>
            <p:cNvPr id="33" name="Прямоугольник: скругленные углы 46">
              <a:extLst>
                <a:ext uri="{FF2B5EF4-FFF2-40B4-BE49-F238E27FC236}">
                  <a16:creationId xmlns:a16="http://schemas.microsoft.com/office/drawing/2014/main" id="{0C29F56F-0881-74C4-ABD2-F8352E4994A4}"/>
                </a:ext>
              </a:extLst>
            </p:cNvPr>
            <p:cNvSpPr/>
            <p:nvPr/>
          </p:nvSpPr>
          <p:spPr>
            <a:xfrm>
              <a:off x="1784835" y="80501"/>
              <a:ext cx="1801155" cy="48222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: скругленные углы 4">
              <a:extLst>
                <a:ext uri="{FF2B5EF4-FFF2-40B4-BE49-F238E27FC236}">
                  <a16:creationId xmlns:a16="http://schemas.microsoft.com/office/drawing/2014/main" id="{816EA3A0-4B1A-602E-67EF-71061299A93A}"/>
                </a:ext>
              </a:extLst>
            </p:cNvPr>
            <p:cNvSpPr txBox="1"/>
            <p:nvPr/>
          </p:nvSpPr>
          <p:spPr>
            <a:xfrm>
              <a:off x="1808660" y="103808"/>
              <a:ext cx="1753505" cy="425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prstClr val="black"/>
                  </a:solidFill>
                </a:rPr>
                <a:t>КП Витрина данных</a:t>
              </a: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76C7D9E-6F61-814F-D0AB-6E35B01B7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098" y="3049704"/>
            <a:ext cx="4005831" cy="1804592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911EF2E-1977-B889-F810-A0493F2FF4AC}"/>
              </a:ext>
            </a:extLst>
          </p:cNvPr>
          <p:cNvSpPr/>
          <p:nvPr/>
        </p:nvSpPr>
        <p:spPr>
          <a:xfrm>
            <a:off x="803523" y="1319744"/>
            <a:ext cx="1095173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Рисунок 8">
            <a:extLst>
              <a:ext uri="{FF2B5EF4-FFF2-40B4-BE49-F238E27FC236}">
                <a16:creationId xmlns:a16="http://schemas.microsoft.com/office/drawing/2014/main" id="{0FFF46C8-A5FD-2D89-F87F-7571DB412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4" y="1345656"/>
            <a:ext cx="104933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268BAF9-7BB0-E187-CF6B-BC6319F50689}"/>
              </a:ext>
            </a:extLst>
          </p:cNvPr>
          <p:cNvSpPr/>
          <p:nvPr/>
        </p:nvSpPr>
        <p:spPr>
          <a:xfrm>
            <a:off x="792318" y="2191209"/>
            <a:ext cx="1102755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9" name="Рисунок 19">
            <a:extLst>
              <a:ext uri="{FF2B5EF4-FFF2-40B4-BE49-F238E27FC236}">
                <a16:creationId xmlns:a16="http://schemas.microsoft.com/office/drawing/2014/main" id="{01DA1BA2-6C83-AE79-018D-464A2435E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12" y="1150393"/>
            <a:ext cx="39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8F03E7D-3695-2E75-A15D-6BFEBBA414C1}"/>
              </a:ext>
            </a:extLst>
          </p:cNvPr>
          <p:cNvSpPr txBox="1"/>
          <p:nvPr/>
        </p:nvSpPr>
        <p:spPr>
          <a:xfrm>
            <a:off x="717074" y="1472655"/>
            <a:ext cx="13033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ЕТРИС ДЗЗ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FE21167-68A0-C981-BE37-8F39257BFDA3}"/>
              </a:ext>
            </a:extLst>
          </p:cNvPr>
          <p:cNvSpPr/>
          <p:nvPr/>
        </p:nvSpPr>
        <p:spPr>
          <a:xfrm>
            <a:off x="787587" y="3075725"/>
            <a:ext cx="1102755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5FACDFE-6CC4-34BC-915B-68A9A5E1A139}"/>
              </a:ext>
            </a:extLst>
          </p:cNvPr>
          <p:cNvSpPr/>
          <p:nvPr/>
        </p:nvSpPr>
        <p:spPr>
          <a:xfrm>
            <a:off x="780874" y="3962247"/>
            <a:ext cx="1102755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3" name="Рисунок 46">
            <a:extLst>
              <a:ext uri="{FF2B5EF4-FFF2-40B4-BE49-F238E27FC236}">
                <a16:creationId xmlns:a16="http://schemas.microsoft.com/office/drawing/2014/main" id="{2A05CE78-DE60-EC88-A235-2C9F5F7BC7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4" y="4188732"/>
            <a:ext cx="10953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80E7016-CA18-B911-176C-C1FDDB9AE30D}"/>
              </a:ext>
            </a:extLst>
          </p:cNvPr>
          <p:cNvSpPr txBox="1"/>
          <p:nvPr/>
        </p:nvSpPr>
        <p:spPr>
          <a:xfrm>
            <a:off x="751998" y="3917268"/>
            <a:ext cx="12017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АИС</a:t>
            </a:r>
          </a:p>
        </p:txBody>
      </p:sp>
      <p:pic>
        <p:nvPicPr>
          <p:cNvPr id="45" name="Рисунок 54">
            <a:extLst>
              <a:ext uri="{FF2B5EF4-FFF2-40B4-BE49-F238E27FC236}">
                <a16:creationId xmlns:a16="http://schemas.microsoft.com/office/drawing/2014/main" id="{DF2D63E0-B014-E53F-4D16-4FF2D5EB5F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" y="3087007"/>
            <a:ext cx="10096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55">
            <a:extLst>
              <a:ext uri="{FF2B5EF4-FFF2-40B4-BE49-F238E27FC236}">
                <a16:creationId xmlns:a16="http://schemas.microsoft.com/office/drawing/2014/main" id="{B93DE43C-DF93-7BE9-6EC3-853A93FC2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" y="2204356"/>
            <a:ext cx="88106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02BD264-CF28-10D5-C9E4-B6974CD67CAC}"/>
              </a:ext>
            </a:extLst>
          </p:cNvPr>
          <p:cNvSpPr/>
          <p:nvPr/>
        </p:nvSpPr>
        <p:spPr>
          <a:xfrm>
            <a:off x="786924" y="4844455"/>
            <a:ext cx="1102755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8" name="Рисунок 2">
            <a:extLst>
              <a:ext uri="{FF2B5EF4-FFF2-40B4-BE49-F238E27FC236}">
                <a16:creationId xmlns:a16="http://schemas.microsoft.com/office/drawing/2014/main" id="{2C0BCBB0-D900-BFD9-A604-236BF3FE41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9473">
            <a:off x="525084" y="4757957"/>
            <a:ext cx="5222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63">
            <a:extLst>
              <a:ext uri="{FF2B5EF4-FFF2-40B4-BE49-F238E27FC236}">
                <a16:creationId xmlns:a16="http://schemas.microsoft.com/office/drawing/2014/main" id="{74ED427D-1B5F-7A43-441F-95C6DA70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" y="4929834"/>
            <a:ext cx="1196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1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Спутниковые системы связи и ретрансляции</a:t>
            </a:r>
          </a:p>
        </p:txBody>
      </p:sp>
      <p:sp>
        <p:nvSpPr>
          <p:cNvPr id="50" name="Стрелка вправо 48">
            <a:extLst>
              <a:ext uri="{FF2B5EF4-FFF2-40B4-BE49-F238E27FC236}">
                <a16:creationId xmlns:a16="http://schemas.microsoft.com/office/drawing/2014/main" id="{3987D68E-42F6-F5C9-39A4-A400B652D3CB}"/>
              </a:ext>
            </a:extLst>
          </p:cNvPr>
          <p:cNvSpPr/>
          <p:nvPr/>
        </p:nvSpPr>
        <p:spPr>
          <a:xfrm>
            <a:off x="2417568" y="3254979"/>
            <a:ext cx="677930" cy="443964"/>
          </a:xfrm>
          <a:prstGeom prst="rightArrow">
            <a:avLst/>
          </a:prstGeom>
          <a:solidFill>
            <a:srgbClr val="C1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49">
            <a:extLst>
              <a:ext uri="{FF2B5EF4-FFF2-40B4-BE49-F238E27FC236}">
                <a16:creationId xmlns:a16="http://schemas.microsoft.com/office/drawing/2014/main" id="{FE7036CA-F742-A1BC-1065-50A9F03D42E7}"/>
              </a:ext>
            </a:extLst>
          </p:cNvPr>
          <p:cNvSpPr/>
          <p:nvPr/>
        </p:nvSpPr>
        <p:spPr>
          <a:xfrm>
            <a:off x="2413854" y="4076450"/>
            <a:ext cx="677930" cy="443964"/>
          </a:xfrm>
          <a:prstGeom prst="rightArrow">
            <a:avLst/>
          </a:prstGeom>
          <a:solidFill>
            <a:srgbClr val="C1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0">
            <a:extLst>
              <a:ext uri="{FF2B5EF4-FFF2-40B4-BE49-F238E27FC236}">
                <a16:creationId xmlns:a16="http://schemas.microsoft.com/office/drawing/2014/main" id="{7F36CB71-2F89-7DBD-7FBA-DC79A4512DE4}"/>
              </a:ext>
            </a:extLst>
          </p:cNvPr>
          <p:cNvSpPr/>
          <p:nvPr/>
        </p:nvSpPr>
        <p:spPr>
          <a:xfrm>
            <a:off x="2390346" y="2354932"/>
            <a:ext cx="677930" cy="443964"/>
          </a:xfrm>
          <a:prstGeom prst="rightArrow">
            <a:avLst/>
          </a:prstGeom>
          <a:solidFill>
            <a:srgbClr val="C1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1">
            <a:extLst>
              <a:ext uri="{FF2B5EF4-FFF2-40B4-BE49-F238E27FC236}">
                <a16:creationId xmlns:a16="http://schemas.microsoft.com/office/drawing/2014/main" id="{BF626B48-DE8B-DD50-EAE5-7140E216B292}"/>
              </a:ext>
            </a:extLst>
          </p:cNvPr>
          <p:cNvSpPr/>
          <p:nvPr/>
        </p:nvSpPr>
        <p:spPr>
          <a:xfrm>
            <a:off x="2413854" y="5035145"/>
            <a:ext cx="677930" cy="443964"/>
          </a:xfrm>
          <a:prstGeom prst="rightArrow">
            <a:avLst/>
          </a:prstGeom>
          <a:solidFill>
            <a:srgbClr val="C1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2">
            <a:extLst>
              <a:ext uri="{FF2B5EF4-FFF2-40B4-BE49-F238E27FC236}">
                <a16:creationId xmlns:a16="http://schemas.microsoft.com/office/drawing/2014/main" id="{FA4D0188-72F3-3E5A-6BCC-21CDE77BE438}"/>
              </a:ext>
            </a:extLst>
          </p:cNvPr>
          <p:cNvSpPr/>
          <p:nvPr/>
        </p:nvSpPr>
        <p:spPr>
          <a:xfrm>
            <a:off x="2431976" y="1534588"/>
            <a:ext cx="677930" cy="443964"/>
          </a:xfrm>
          <a:prstGeom prst="rightArrow">
            <a:avLst/>
          </a:prstGeom>
          <a:solidFill>
            <a:srgbClr val="C1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3">
            <a:extLst>
              <a:ext uri="{FF2B5EF4-FFF2-40B4-BE49-F238E27FC236}">
                <a16:creationId xmlns:a16="http://schemas.microsoft.com/office/drawing/2014/main" id="{C98A8174-2E01-FC83-876B-B4260379D44D}"/>
              </a:ext>
            </a:extLst>
          </p:cNvPr>
          <p:cNvSpPr/>
          <p:nvPr/>
        </p:nvSpPr>
        <p:spPr>
          <a:xfrm>
            <a:off x="9178324" y="4315053"/>
            <a:ext cx="645131" cy="443964"/>
          </a:xfrm>
          <a:prstGeom prst="rightArrow">
            <a:avLst/>
          </a:prstGeom>
          <a:solidFill>
            <a:srgbClr val="C1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4">
            <a:extLst>
              <a:ext uri="{FF2B5EF4-FFF2-40B4-BE49-F238E27FC236}">
                <a16:creationId xmlns:a16="http://schemas.microsoft.com/office/drawing/2014/main" id="{D0C8A9A0-CB8D-1152-FBBE-9C6A3A48D4C3}"/>
              </a:ext>
            </a:extLst>
          </p:cNvPr>
          <p:cNvSpPr/>
          <p:nvPr/>
        </p:nvSpPr>
        <p:spPr>
          <a:xfrm>
            <a:off x="9178323" y="3555579"/>
            <a:ext cx="645131" cy="443964"/>
          </a:xfrm>
          <a:prstGeom prst="rightArrow">
            <a:avLst/>
          </a:prstGeom>
          <a:solidFill>
            <a:srgbClr val="C1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5">
            <a:extLst>
              <a:ext uri="{FF2B5EF4-FFF2-40B4-BE49-F238E27FC236}">
                <a16:creationId xmlns:a16="http://schemas.microsoft.com/office/drawing/2014/main" id="{9CBA3F80-3C85-8FB9-D8AF-0E61A9A9701E}"/>
              </a:ext>
            </a:extLst>
          </p:cNvPr>
          <p:cNvSpPr/>
          <p:nvPr/>
        </p:nvSpPr>
        <p:spPr>
          <a:xfrm>
            <a:off x="9179149" y="5285195"/>
            <a:ext cx="645131" cy="443964"/>
          </a:xfrm>
          <a:prstGeom prst="rightArrow">
            <a:avLst/>
          </a:prstGeom>
          <a:solidFill>
            <a:srgbClr val="C1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1">
            <a:extLst>
              <a:ext uri="{FF2B5EF4-FFF2-40B4-BE49-F238E27FC236}">
                <a16:creationId xmlns:a16="http://schemas.microsoft.com/office/drawing/2014/main" id="{6D5B74D8-2E51-21AA-4345-9F471A3A93C2}"/>
              </a:ext>
            </a:extLst>
          </p:cNvPr>
          <p:cNvGrpSpPr>
            <a:grpSpLocks/>
          </p:cNvGrpSpPr>
          <p:nvPr/>
        </p:nvGrpSpPr>
        <p:grpSpPr bwMode="auto">
          <a:xfrm>
            <a:off x="9850795" y="1237784"/>
            <a:ext cx="1884539" cy="1091742"/>
            <a:chOff x="1784835" y="80501"/>
            <a:chExt cx="1801155" cy="482225"/>
          </a:xfrm>
          <a:solidFill>
            <a:schemeClr val="accent2">
              <a:lumMod val="75000"/>
            </a:schemeClr>
          </a:solidFill>
        </p:grpSpPr>
        <p:sp>
          <p:nvSpPr>
            <p:cNvPr id="59" name="Прямоугольник: скругленные углы 52">
              <a:extLst>
                <a:ext uri="{FF2B5EF4-FFF2-40B4-BE49-F238E27FC236}">
                  <a16:creationId xmlns:a16="http://schemas.microsoft.com/office/drawing/2014/main" id="{8AC02FD7-B246-F68B-86CB-92DD52D64986}"/>
                </a:ext>
              </a:extLst>
            </p:cNvPr>
            <p:cNvSpPr/>
            <p:nvPr/>
          </p:nvSpPr>
          <p:spPr>
            <a:xfrm>
              <a:off x="1784835" y="80501"/>
              <a:ext cx="1801155" cy="4822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Прямоугольник: скругленные углы 4">
              <a:extLst>
                <a:ext uri="{FF2B5EF4-FFF2-40B4-BE49-F238E27FC236}">
                  <a16:creationId xmlns:a16="http://schemas.microsoft.com/office/drawing/2014/main" id="{288D73DD-CBF0-BD92-21AF-F61F8CD3CB29}"/>
                </a:ext>
              </a:extLst>
            </p:cNvPr>
            <p:cNvSpPr txBox="1"/>
            <p:nvPr/>
          </p:nvSpPr>
          <p:spPr>
            <a:xfrm>
              <a:off x="1808728" y="121110"/>
              <a:ext cx="1753548" cy="39428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(ЕТРИС ДЗЗ, ОПД ДЗЗ) Калужская область </a:t>
              </a:r>
            </a:p>
          </p:txBody>
        </p:sp>
      </p:grpSp>
      <p:grpSp>
        <p:nvGrpSpPr>
          <p:cNvPr id="61" name="Группа 51">
            <a:extLst>
              <a:ext uri="{FF2B5EF4-FFF2-40B4-BE49-F238E27FC236}">
                <a16:creationId xmlns:a16="http://schemas.microsoft.com/office/drawing/2014/main" id="{3FE003DB-3BF0-4092-86F9-7F2C719EA500}"/>
              </a:ext>
            </a:extLst>
          </p:cNvPr>
          <p:cNvGrpSpPr>
            <a:grpSpLocks/>
          </p:cNvGrpSpPr>
          <p:nvPr/>
        </p:nvGrpSpPr>
        <p:grpSpPr bwMode="auto">
          <a:xfrm>
            <a:off x="9860251" y="3498968"/>
            <a:ext cx="1892456" cy="574139"/>
            <a:chOff x="1784835" y="80501"/>
            <a:chExt cx="1801155" cy="497234"/>
          </a:xfrm>
          <a:solidFill>
            <a:schemeClr val="accent2">
              <a:lumMod val="75000"/>
            </a:schemeClr>
          </a:solidFill>
        </p:grpSpPr>
        <p:sp>
          <p:nvSpPr>
            <p:cNvPr id="62" name="Прямоугольник: скругленные углы 52">
              <a:extLst>
                <a:ext uri="{FF2B5EF4-FFF2-40B4-BE49-F238E27FC236}">
                  <a16:creationId xmlns:a16="http://schemas.microsoft.com/office/drawing/2014/main" id="{A12D8C04-038B-FF8E-9EB2-1F0F2A86DEEA}"/>
                </a:ext>
              </a:extLst>
            </p:cNvPr>
            <p:cNvSpPr/>
            <p:nvPr/>
          </p:nvSpPr>
          <p:spPr>
            <a:xfrm>
              <a:off x="1784835" y="80501"/>
              <a:ext cx="1801155" cy="4822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Прямоугольник: скругленные углы 4">
              <a:extLst>
                <a:ext uri="{FF2B5EF4-FFF2-40B4-BE49-F238E27FC236}">
                  <a16:creationId xmlns:a16="http://schemas.microsoft.com/office/drawing/2014/main" id="{6D0F340B-1D6D-1D1F-7524-F02CE7EA6FB4}"/>
                </a:ext>
              </a:extLst>
            </p:cNvPr>
            <p:cNvSpPr txBox="1"/>
            <p:nvPr/>
          </p:nvSpPr>
          <p:spPr>
            <a:xfrm>
              <a:off x="1808728" y="143451"/>
              <a:ext cx="1753548" cy="4342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Коспас</a:t>
              </a: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-</a:t>
              </a:r>
              <a:r>
                <a:rPr lang="en-US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SARSAT</a:t>
              </a: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Кировская область</a:t>
              </a:r>
            </a:p>
          </p:txBody>
        </p:sp>
      </p:grpSp>
      <p:grpSp>
        <p:nvGrpSpPr>
          <p:cNvPr id="64" name="Группа 51">
            <a:extLst>
              <a:ext uri="{FF2B5EF4-FFF2-40B4-BE49-F238E27FC236}">
                <a16:creationId xmlns:a16="http://schemas.microsoft.com/office/drawing/2014/main" id="{64E01267-E35D-D446-812F-1A6814932CAE}"/>
              </a:ext>
            </a:extLst>
          </p:cNvPr>
          <p:cNvGrpSpPr>
            <a:grpSpLocks/>
          </p:cNvGrpSpPr>
          <p:nvPr/>
        </p:nvGrpSpPr>
        <p:grpSpPr bwMode="auto">
          <a:xfrm>
            <a:off x="9834742" y="5083563"/>
            <a:ext cx="1917963" cy="927772"/>
            <a:chOff x="1784835" y="80501"/>
            <a:chExt cx="1801155" cy="515083"/>
          </a:xfrm>
          <a:solidFill>
            <a:schemeClr val="accent2">
              <a:lumMod val="75000"/>
            </a:schemeClr>
          </a:solidFill>
        </p:grpSpPr>
        <p:sp>
          <p:nvSpPr>
            <p:cNvPr id="65" name="Прямоугольник: скругленные углы 52">
              <a:extLst>
                <a:ext uri="{FF2B5EF4-FFF2-40B4-BE49-F238E27FC236}">
                  <a16:creationId xmlns:a16="http://schemas.microsoft.com/office/drawing/2014/main" id="{4CB36C9E-3321-0B84-224F-334144ED776B}"/>
                </a:ext>
              </a:extLst>
            </p:cNvPr>
            <p:cNvSpPr/>
            <p:nvPr/>
          </p:nvSpPr>
          <p:spPr>
            <a:xfrm>
              <a:off x="1784835" y="80501"/>
              <a:ext cx="1801155" cy="4822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Прямоугольник: скругленные углы 4">
              <a:extLst>
                <a:ext uri="{FF2B5EF4-FFF2-40B4-BE49-F238E27FC236}">
                  <a16:creationId xmlns:a16="http://schemas.microsoft.com/office/drawing/2014/main" id="{919CAAB0-1842-098F-F471-963C0E7369FC}"/>
                </a:ext>
              </a:extLst>
            </p:cNvPr>
            <p:cNvSpPr txBox="1"/>
            <p:nvPr/>
          </p:nvSpPr>
          <p:spPr>
            <a:xfrm>
              <a:off x="1814989" y="161299"/>
              <a:ext cx="1753548" cy="4342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Системы связи (Спутниковая система ГОНЕЦ)</a:t>
              </a: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Кировская область</a:t>
              </a: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7" name="Группа 51">
            <a:extLst>
              <a:ext uri="{FF2B5EF4-FFF2-40B4-BE49-F238E27FC236}">
                <a16:creationId xmlns:a16="http://schemas.microsoft.com/office/drawing/2014/main" id="{3A7C3897-1A1C-2A19-0CB4-330292A1EC0A}"/>
              </a:ext>
            </a:extLst>
          </p:cNvPr>
          <p:cNvGrpSpPr>
            <a:grpSpLocks/>
          </p:cNvGrpSpPr>
          <p:nvPr/>
        </p:nvGrpSpPr>
        <p:grpSpPr bwMode="auto">
          <a:xfrm>
            <a:off x="9848079" y="4102955"/>
            <a:ext cx="1886040" cy="893785"/>
            <a:chOff x="1784835" y="80501"/>
            <a:chExt cx="1801155" cy="482225"/>
          </a:xfrm>
          <a:solidFill>
            <a:schemeClr val="accent2">
              <a:lumMod val="75000"/>
            </a:schemeClr>
          </a:solidFill>
        </p:grpSpPr>
        <p:sp>
          <p:nvSpPr>
            <p:cNvPr id="68" name="Прямоугольник: скругленные углы 52">
              <a:extLst>
                <a:ext uri="{FF2B5EF4-FFF2-40B4-BE49-F238E27FC236}">
                  <a16:creationId xmlns:a16="http://schemas.microsoft.com/office/drawing/2014/main" id="{23EFFC5A-9994-39A6-859B-DDAF3EFDFC94}"/>
                </a:ext>
              </a:extLst>
            </p:cNvPr>
            <p:cNvSpPr/>
            <p:nvPr/>
          </p:nvSpPr>
          <p:spPr>
            <a:xfrm>
              <a:off x="1784835" y="80501"/>
              <a:ext cx="1801155" cy="4822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Прямоугольник: скругленные углы 4">
              <a:extLst>
                <a:ext uri="{FF2B5EF4-FFF2-40B4-BE49-F238E27FC236}">
                  <a16:creationId xmlns:a16="http://schemas.microsoft.com/office/drawing/2014/main" id="{9856960D-3476-E476-16C7-DC8EA18B8B22}"/>
                </a:ext>
              </a:extLst>
            </p:cNvPr>
            <p:cNvSpPr txBox="1"/>
            <p:nvPr/>
          </p:nvSpPr>
          <p:spPr>
            <a:xfrm>
              <a:off x="1808728" y="114479"/>
              <a:ext cx="1753548" cy="4342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Навигация судов (</a:t>
              </a:r>
              <a:r>
                <a:rPr lang="ru-RU" sz="14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Космо</a:t>
              </a: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АИС)</a:t>
              </a:r>
            </a:p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Мурманская область</a:t>
              </a:r>
            </a:p>
          </p:txBody>
        </p:sp>
      </p:grpSp>
      <p:sp>
        <p:nvSpPr>
          <p:cNvPr id="71" name="Стрелка вправо 69">
            <a:extLst>
              <a:ext uri="{FF2B5EF4-FFF2-40B4-BE49-F238E27FC236}">
                <a16:creationId xmlns:a16="http://schemas.microsoft.com/office/drawing/2014/main" id="{F6929918-28C8-3CF3-533D-568956BB749D}"/>
              </a:ext>
            </a:extLst>
          </p:cNvPr>
          <p:cNvSpPr/>
          <p:nvPr/>
        </p:nvSpPr>
        <p:spPr>
          <a:xfrm>
            <a:off x="9189611" y="2629329"/>
            <a:ext cx="645131" cy="443964"/>
          </a:xfrm>
          <a:prstGeom prst="rightArrow">
            <a:avLst/>
          </a:prstGeom>
          <a:solidFill>
            <a:srgbClr val="C1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право 70">
            <a:extLst>
              <a:ext uri="{FF2B5EF4-FFF2-40B4-BE49-F238E27FC236}">
                <a16:creationId xmlns:a16="http://schemas.microsoft.com/office/drawing/2014/main" id="{5DB0DB8C-7E86-2A59-88C9-CD616D2A9CBE}"/>
              </a:ext>
            </a:extLst>
          </p:cNvPr>
          <p:cNvSpPr/>
          <p:nvPr/>
        </p:nvSpPr>
        <p:spPr>
          <a:xfrm>
            <a:off x="9189611" y="1557872"/>
            <a:ext cx="645131" cy="443964"/>
          </a:xfrm>
          <a:prstGeom prst="rightArrow">
            <a:avLst/>
          </a:prstGeom>
          <a:solidFill>
            <a:srgbClr val="C1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2E998BB-ABEC-4C1C-A3E1-05A6B54F6F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15" y="-144190"/>
            <a:ext cx="1624816" cy="1203379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193106E9-B0F0-497F-B69D-6A22F7DE29D6}"/>
              </a:ext>
            </a:extLst>
          </p:cNvPr>
          <p:cNvSpPr txBox="1"/>
          <p:nvPr/>
        </p:nvSpPr>
        <p:spPr>
          <a:xfrm>
            <a:off x="11776364" y="6519446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5042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5759" y="845063"/>
          <a:ext cx="11410605" cy="554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822">
                  <a:extLst>
                    <a:ext uri="{9D8B030D-6E8A-4147-A177-3AD203B41FA5}">
                      <a16:colId xmlns:a16="http://schemas.microsoft.com/office/drawing/2014/main" val="3824323980"/>
                    </a:ext>
                  </a:extLst>
                </a:gridCol>
                <a:gridCol w="1677511">
                  <a:extLst>
                    <a:ext uri="{9D8B030D-6E8A-4147-A177-3AD203B41FA5}">
                      <a16:colId xmlns:a16="http://schemas.microsoft.com/office/drawing/2014/main" val="1508906018"/>
                    </a:ext>
                  </a:extLst>
                </a:gridCol>
                <a:gridCol w="1633557">
                  <a:extLst>
                    <a:ext uri="{9D8B030D-6E8A-4147-A177-3AD203B41FA5}">
                      <a16:colId xmlns:a16="http://schemas.microsoft.com/office/drawing/2014/main" val="3354127936"/>
                    </a:ext>
                  </a:extLst>
                </a:gridCol>
                <a:gridCol w="1632420">
                  <a:extLst>
                    <a:ext uri="{9D8B030D-6E8A-4147-A177-3AD203B41FA5}">
                      <a16:colId xmlns:a16="http://schemas.microsoft.com/office/drawing/2014/main" val="2561358127"/>
                    </a:ext>
                  </a:extLst>
                </a:gridCol>
                <a:gridCol w="1718989">
                  <a:extLst>
                    <a:ext uri="{9D8B030D-6E8A-4147-A177-3AD203B41FA5}">
                      <a16:colId xmlns:a16="http://schemas.microsoft.com/office/drawing/2014/main" val="3305512836"/>
                    </a:ext>
                  </a:extLst>
                </a:gridCol>
                <a:gridCol w="1817922">
                  <a:extLst>
                    <a:ext uri="{9D8B030D-6E8A-4147-A177-3AD203B41FA5}">
                      <a16:colId xmlns:a16="http://schemas.microsoft.com/office/drawing/2014/main" val="874582636"/>
                    </a:ext>
                  </a:extLst>
                </a:gridCol>
                <a:gridCol w="1496384">
                  <a:extLst>
                    <a:ext uri="{9D8B030D-6E8A-4147-A177-3AD203B41FA5}">
                      <a16:colId xmlns:a16="http://schemas.microsoft.com/office/drawing/2014/main" val="2162258942"/>
                    </a:ext>
                  </a:extLst>
                </a:gridCol>
              </a:tblGrid>
              <a:tr h="557242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Финансовые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1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</a:t>
                      </a: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Маркетинговые</a:t>
                      </a:r>
                      <a:endParaRPr lang="ru-RU" sz="1100" dirty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Организационные</a:t>
                      </a:r>
                      <a:endParaRPr lang="ru-RU" sz="1100" dirty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Ресурсные</a:t>
                      </a:r>
                      <a:endParaRPr lang="ru-RU" sz="1100" dirty="0"/>
                    </a:p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310995"/>
                  </a:ext>
                </a:extLst>
              </a:tr>
              <a:tr h="1455714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Конечный потребитель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КПиУ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Повышение эффективности деятельности и </a:t>
                      </a:r>
                      <a:r>
                        <a:rPr lang="ru-RU" sz="1100" b="1" dirty="0"/>
                        <a:t>снижения затрат </a:t>
                      </a:r>
                      <a:r>
                        <a:rPr lang="ru-RU" sz="1100" dirty="0"/>
                        <a:t>за счет подбора и использования оптимальных </a:t>
                      </a:r>
                      <a:r>
                        <a:rPr lang="ru-RU" sz="1100" dirty="0" err="1"/>
                        <a:t>КПиУ</a:t>
                      </a:r>
                      <a:r>
                        <a:rPr lang="ru-RU" sz="1100" dirty="0"/>
                        <a:t> на основе РКД для решения тематических</a:t>
                      </a:r>
                      <a:r>
                        <a:rPr lang="ru-RU" sz="1100" baseline="0" dirty="0"/>
                        <a:t> задач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Использование средств</a:t>
                      </a:r>
                      <a:r>
                        <a:rPr lang="ru-RU" sz="1100" baseline="0" dirty="0"/>
                        <a:t> интеграции ГИАС РКД.</a:t>
                      </a:r>
                    </a:p>
                    <a:p>
                      <a:r>
                        <a:rPr lang="ru-RU" sz="1100" b="1" baseline="0" dirty="0"/>
                        <a:t>Единая точка входа </a:t>
                      </a:r>
                      <a:r>
                        <a:rPr lang="ru-RU" sz="1100" baseline="0" dirty="0"/>
                        <a:t>поддержки потребителей.</a:t>
                      </a:r>
                      <a:endParaRPr lang="ru-RU" sz="1100" dirty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Доступ </a:t>
                      </a:r>
                      <a:r>
                        <a:rPr lang="ru-RU" sz="1100" dirty="0"/>
                        <a:t>к инновационным технологиям использования РКД, созданным сообществом пользователей. </a:t>
                      </a:r>
                      <a:r>
                        <a:rPr lang="ru-RU" sz="1100" b="1" dirty="0"/>
                        <a:t>Адаптация</a:t>
                      </a:r>
                      <a:r>
                        <a:rPr lang="ru-RU" sz="1100" dirty="0"/>
                        <a:t> существующих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 err="1"/>
                        <a:t>КПиУ</a:t>
                      </a:r>
                      <a:r>
                        <a:rPr lang="ru-RU" sz="1100" baseline="0" dirty="0"/>
                        <a:t> к данным потребителя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Увеличение </a:t>
                      </a:r>
                      <a:r>
                        <a:rPr lang="ru-RU" sz="1100" b="1" dirty="0"/>
                        <a:t>лояльности</a:t>
                      </a:r>
                      <a:r>
                        <a:rPr lang="ru-RU" sz="1100" b="1" baseline="0" dirty="0"/>
                        <a:t> клиентов</a:t>
                      </a:r>
                      <a:r>
                        <a:rPr lang="ru-RU" sz="1100" baseline="0" dirty="0"/>
                        <a:t> конечного потребителя (например, населения) за счет эффективности использования РКД в хозяйственной деятельности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Возможность </a:t>
                      </a:r>
                      <a:r>
                        <a:rPr lang="ru-RU" sz="1100" b="1" dirty="0"/>
                        <a:t>делегирования функций</a:t>
                      </a:r>
                      <a:r>
                        <a:rPr lang="ru-RU" sz="1100" b="1" baseline="0" dirty="0"/>
                        <a:t> </a:t>
                      </a:r>
                      <a:r>
                        <a:rPr lang="ru-RU" sz="1100" baseline="0" dirty="0"/>
                        <a:t>(например, по обработке данных) центрам компетенций.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Использование </a:t>
                      </a:r>
                      <a:r>
                        <a:rPr lang="ru-RU" sz="1100" b="1" dirty="0"/>
                        <a:t>ресурсов ЦК </a:t>
                      </a:r>
                      <a:r>
                        <a:rPr lang="ru-RU" sz="1100" dirty="0"/>
                        <a:t>в решении тематических задач. </a:t>
                      </a:r>
                      <a:r>
                        <a:rPr lang="ru-RU" sz="1100" b="1" dirty="0"/>
                        <a:t>Снижение требований </a:t>
                      </a:r>
                      <a:r>
                        <a:rPr lang="ru-RU" sz="1100" dirty="0"/>
                        <a:t>к компетенциям персонала</a:t>
                      </a:r>
                      <a:r>
                        <a:rPr lang="ru-RU" sz="1100" baseline="0" dirty="0"/>
                        <a:t> при использовании РКД.</a:t>
                      </a:r>
                      <a:r>
                        <a:rPr lang="ru-RU" sz="11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74698"/>
                  </a:ext>
                </a:extLst>
              </a:tr>
              <a:tr h="1523926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Компетенций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Сокращение затрат </a:t>
                      </a:r>
                      <a:r>
                        <a:rPr lang="ru-RU" sz="1100" dirty="0"/>
                        <a:t>на разработку </a:t>
                      </a:r>
                      <a:r>
                        <a:rPr lang="ru-RU" sz="1100" dirty="0" err="1"/>
                        <a:t>КПиУ</a:t>
                      </a:r>
                      <a:r>
                        <a:rPr lang="ru-RU" sz="1100" dirty="0"/>
                        <a:t> за счет использования типовых готовых</a:t>
                      </a:r>
                      <a:r>
                        <a:rPr lang="ru-RU" sz="1100" baseline="0" dirty="0"/>
                        <a:t> решений ГИАС РКД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Использование средств</a:t>
                      </a:r>
                      <a:r>
                        <a:rPr lang="ru-RU" sz="1100" baseline="0" dirty="0"/>
                        <a:t> интеграции ГИАС РКД.</a:t>
                      </a:r>
                    </a:p>
                    <a:p>
                      <a:r>
                        <a:rPr lang="ru-RU" sz="1100" b="1" baseline="0" dirty="0"/>
                        <a:t>Единая точка входа </a:t>
                      </a:r>
                      <a:r>
                        <a:rPr lang="ru-RU" sz="1100" baseline="0" dirty="0"/>
                        <a:t>поддержки пользователей.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Использование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b="1" baseline="0" dirty="0"/>
                        <a:t>типовых</a:t>
                      </a:r>
                      <a:r>
                        <a:rPr lang="ru-RU" sz="1100" b="1" dirty="0"/>
                        <a:t> </a:t>
                      </a:r>
                      <a:r>
                        <a:rPr lang="ru-RU" sz="1100" dirty="0"/>
                        <a:t>технологических </a:t>
                      </a:r>
                      <a:r>
                        <a:rPr lang="ru-RU" sz="1100" b="1" dirty="0"/>
                        <a:t>схем </a:t>
                      </a:r>
                      <a:r>
                        <a:rPr lang="ru-RU" sz="1100" dirty="0"/>
                        <a:t>производства и предоставления </a:t>
                      </a:r>
                      <a:r>
                        <a:rPr lang="ru-RU" sz="1100" dirty="0" err="1"/>
                        <a:t>КПиУ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Расширение аудитории </a:t>
                      </a:r>
                      <a:r>
                        <a:rPr lang="ru-RU" sz="1100" dirty="0"/>
                        <a:t>потенциальных потребителей за счет публикации разработанных </a:t>
                      </a:r>
                      <a:r>
                        <a:rPr lang="ru-RU" sz="1100" dirty="0" err="1"/>
                        <a:t>КПиУ</a:t>
                      </a:r>
                      <a:r>
                        <a:rPr lang="ru-RU" sz="1100" dirty="0"/>
                        <a:t> в едином Каталоге </a:t>
                      </a:r>
                      <a:r>
                        <a:rPr lang="ru-RU" sz="1100" dirty="0" err="1"/>
                        <a:t>КПиУ</a:t>
                      </a:r>
                      <a:r>
                        <a:rPr lang="ru-RU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Определение направления деятельности (продуктовой ниши) за счет доступа к </a:t>
                      </a:r>
                      <a:r>
                        <a:rPr lang="ru-RU" sz="1100" b="1" dirty="0"/>
                        <a:t>единой</a:t>
                      </a:r>
                      <a:r>
                        <a:rPr lang="ru-RU" sz="1100" b="1" baseline="0" dirty="0"/>
                        <a:t> площадке взаимодействия </a:t>
                      </a:r>
                      <a:r>
                        <a:rPr lang="ru-RU" sz="1100" baseline="0" dirty="0"/>
                        <a:t>ЦК и потребителей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Использование облачных </a:t>
                      </a:r>
                      <a:r>
                        <a:rPr lang="ru-RU" sz="1100" b="1" dirty="0"/>
                        <a:t>ресурсов ГИАС РКД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57471"/>
                  </a:ext>
                </a:extLst>
              </a:tr>
              <a:tr h="1523926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Оператор ГИАС РКД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Прибыль</a:t>
                      </a:r>
                      <a:r>
                        <a:rPr lang="ru-RU" sz="1100" dirty="0"/>
                        <a:t> от услуг предоставления</a:t>
                      </a:r>
                      <a:r>
                        <a:rPr lang="ru-RU" sz="1100" baseline="0" dirty="0"/>
                        <a:t> платформы ГИАС РКД пользователям ГИАС РКД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Расширение функционала </a:t>
                      </a:r>
                      <a:r>
                        <a:rPr lang="ru-RU" sz="1100" dirty="0"/>
                        <a:t>ГИАС РКД за счет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интеграции с внешними ИС и создания типовых алгоритмов обработки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Отработка</a:t>
                      </a:r>
                      <a:r>
                        <a:rPr lang="ru-RU" sz="1100" baseline="0" dirty="0"/>
                        <a:t> и внедрение </a:t>
                      </a:r>
                      <a:r>
                        <a:rPr lang="ru-RU" sz="1100" b="1" baseline="0" dirty="0" err="1"/>
                        <a:t>инновацион</a:t>
                      </a:r>
                      <a:r>
                        <a:rPr lang="en-US" sz="1100" b="1" baseline="0" dirty="0"/>
                        <a:t>-</a:t>
                      </a:r>
                      <a:r>
                        <a:rPr lang="ru-RU" sz="1100" b="1" baseline="0" dirty="0" err="1"/>
                        <a:t>ных</a:t>
                      </a:r>
                      <a:r>
                        <a:rPr lang="ru-RU" sz="1100" b="1" baseline="0" dirty="0"/>
                        <a:t> технологий </a:t>
                      </a:r>
                      <a:r>
                        <a:rPr lang="ru-RU" sz="1100" baseline="0" dirty="0"/>
                        <a:t>использования РКД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Вовлечение потребителей </a:t>
                      </a:r>
                      <a:r>
                        <a:rPr lang="ru-RU" sz="1100" dirty="0"/>
                        <a:t>на основе постоянно расширяющегося спектра предоставляемых </a:t>
                      </a:r>
                      <a:r>
                        <a:rPr lang="ru-RU" sz="1100" dirty="0" err="1"/>
                        <a:t>КПиУ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Создание на основе ЦК </a:t>
                      </a:r>
                      <a:r>
                        <a:rPr lang="ru-RU" sz="1100" b="1" dirty="0"/>
                        <a:t>распределенной сети поддержки </a:t>
                      </a:r>
                      <a:r>
                        <a:rPr lang="ru-RU" sz="1100" dirty="0"/>
                        <a:t>потребителей РКД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Привлечение к разработке и поддержке </a:t>
                      </a:r>
                      <a:r>
                        <a:rPr lang="ru-RU" sz="1100" dirty="0" err="1"/>
                        <a:t>КПиУ</a:t>
                      </a:r>
                      <a:r>
                        <a:rPr lang="ru-RU" sz="1100" dirty="0"/>
                        <a:t> </a:t>
                      </a:r>
                      <a:r>
                        <a:rPr lang="ru-RU" sz="1100" b="1" dirty="0"/>
                        <a:t>ресурсов ЦК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927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D5A1C44-8DE4-4EEC-A04A-E5936EB6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534" y="21843"/>
            <a:ext cx="7018867" cy="681614"/>
          </a:xfrm>
          <a:prstGeom prst="rect">
            <a:avLst/>
          </a:prstGeom>
          <a:noFill/>
          <a:ln>
            <a:noFill/>
          </a:ln>
        </p:spPr>
        <p:txBody>
          <a:bodyPr wrap="square" lIns="65422" tIns="32711" rIns="65422" bIns="32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64"/>
                </a:solidFill>
              </a:rPr>
              <a:t>Преимущества от использования технологической платформы ГИАС РКД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311AB-B204-460A-826A-B2A350AFD779}"/>
              </a:ext>
            </a:extLst>
          </p:cNvPr>
          <p:cNvSpPr txBox="1"/>
          <p:nvPr/>
        </p:nvSpPr>
        <p:spPr>
          <a:xfrm>
            <a:off x="11776364" y="6519446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12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336FE5-DB8D-4F89-8958-AD671DF3C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91" y="-136506"/>
            <a:ext cx="1470576" cy="10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3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6"/>
          <p:cNvSpPr txBox="1">
            <a:spLocks/>
          </p:cNvSpPr>
          <p:nvPr/>
        </p:nvSpPr>
        <p:spPr bwMode="auto">
          <a:xfrm>
            <a:off x="1194273" y="6242362"/>
            <a:ext cx="9765371" cy="54322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1970" rIns="71970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Создание ГИАС РКД отвечает стратегическим интересам Государства, бизнеса и граждан РФ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05381" y="848810"/>
            <a:ext cx="2294561" cy="680752"/>
          </a:xfrm>
          <a:prstGeom prst="roundRect">
            <a:avLst>
              <a:gd name="adj" fmla="val 74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5" rIns="35985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ru-RU" altLang="ru-RU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Российская Федерация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9315" y="851983"/>
            <a:ext cx="6950330" cy="561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8000"/>
              </a:buClr>
              <a:buSzTx/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Повышение эффективности экономики и государственного управления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8000"/>
              </a:buClr>
              <a:buSzTx/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Развитие нового рынка использования результатов космической деятельности</a:t>
            </a:r>
          </a:p>
        </p:txBody>
      </p:sp>
      <p:sp>
        <p:nvSpPr>
          <p:cNvPr id="16" name="Стрелка вниз 15"/>
          <p:cNvSpPr/>
          <p:nvPr/>
        </p:nvSpPr>
        <p:spPr bwMode="auto">
          <a:xfrm rot="16200000">
            <a:off x="3559448" y="971789"/>
            <a:ext cx="360212" cy="469703"/>
          </a:xfrm>
          <a:prstGeom prst="downArrow">
            <a:avLst>
              <a:gd name="adj1" fmla="val 39745"/>
              <a:gd name="adj2" fmla="val 6147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6781" rIns="89963" bIns="46781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 rot="16200000">
            <a:off x="3558654" y="2153186"/>
            <a:ext cx="360211" cy="464943"/>
          </a:xfrm>
          <a:prstGeom prst="downArrow">
            <a:avLst>
              <a:gd name="adj1" fmla="val 39745"/>
              <a:gd name="adj2" fmla="val 6147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6781" rIns="89963" bIns="46781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94274" y="5299878"/>
            <a:ext cx="2294561" cy="418924"/>
          </a:xfrm>
          <a:prstGeom prst="roundRect">
            <a:avLst>
              <a:gd name="adj" fmla="val 74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5" rIns="35985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ru-RU" altLang="ru-RU" sz="15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Юридические лица</a:t>
            </a:r>
          </a:p>
        </p:txBody>
      </p:sp>
      <p:sp>
        <p:nvSpPr>
          <p:cNvPr id="25" name="Стрелка вниз 24"/>
          <p:cNvSpPr/>
          <p:nvPr/>
        </p:nvSpPr>
        <p:spPr bwMode="auto">
          <a:xfrm rot="16200000">
            <a:off x="3559447" y="5318126"/>
            <a:ext cx="360211" cy="469703"/>
          </a:xfrm>
          <a:prstGeom prst="downArrow">
            <a:avLst>
              <a:gd name="adj1" fmla="val 39745"/>
              <a:gd name="adj2" fmla="val 6147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6781" rIns="89963" bIns="46781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9315" y="1485130"/>
            <a:ext cx="695033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Выполнение требований: «Основ государственной политики в области использования РКД», утвержденных Президентом РФ 14.01.2014, Пр-51); Плана мероприятий на 2022 - 2025 гг. по реализации Основ государственной политики в области использования РКД», утвержденный РП РФ от 31.05.2022 № 1374-р; ПП РФ № 682 от 07.07.2015 «О полномочиях ФОИВ в области использования РКД».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Широкомасштабное использование РКД в экономике и системе государственного управления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Новые возможности развития сервисов ДЗЗ, навигации и связи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05381" y="4189095"/>
            <a:ext cx="2294561" cy="1044137"/>
          </a:xfrm>
          <a:prstGeom prst="roundRect">
            <a:avLst>
              <a:gd name="adj" fmla="val 74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5" rIns="35985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ru-RU" altLang="ru-RU" sz="15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Технологические компании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(Центры компетенций)</a:t>
            </a:r>
          </a:p>
        </p:txBody>
      </p:sp>
      <p:sp>
        <p:nvSpPr>
          <p:cNvPr id="19" name="Стрелка вниз 18"/>
          <p:cNvSpPr/>
          <p:nvPr/>
        </p:nvSpPr>
        <p:spPr bwMode="auto">
          <a:xfrm rot="16200000">
            <a:off x="3559447" y="4496146"/>
            <a:ext cx="360211" cy="469703"/>
          </a:xfrm>
          <a:prstGeom prst="downArrow">
            <a:avLst>
              <a:gd name="adj1" fmla="val 39745"/>
              <a:gd name="adj2" fmla="val 6147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6781" rIns="89963" bIns="46781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0902" y="4220831"/>
            <a:ext cx="6950330" cy="8156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8000"/>
              </a:buClr>
              <a:buSzTx/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Новый рынок предоставления услуг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8000"/>
              </a:buClr>
              <a:buSzTx/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Развитие новых компетенций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8000"/>
              </a:buClr>
              <a:buSzTx/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Конкурентные преимущества при использовании ГИАС РКД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205381" y="5804490"/>
            <a:ext cx="2294561" cy="341168"/>
          </a:xfrm>
          <a:prstGeom prst="roundRect">
            <a:avLst>
              <a:gd name="adj" fmla="val 74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5" rIns="35985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ru-RU" altLang="ru-RU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Физические лица</a:t>
            </a:r>
          </a:p>
        </p:txBody>
      </p:sp>
      <p:sp>
        <p:nvSpPr>
          <p:cNvPr id="34" name="Стрелка вниз 33"/>
          <p:cNvSpPr/>
          <p:nvPr/>
        </p:nvSpPr>
        <p:spPr bwMode="auto">
          <a:xfrm rot="16200000">
            <a:off x="3559447" y="5749745"/>
            <a:ext cx="360211" cy="469703"/>
          </a:xfrm>
          <a:prstGeom prst="downArrow">
            <a:avLst>
              <a:gd name="adj1" fmla="val 39745"/>
              <a:gd name="adj2" fmla="val 6147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6781" rIns="89963" bIns="46781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9315" y="5228471"/>
            <a:ext cx="6950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8000"/>
              </a:buClr>
              <a:buSzTx/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Повышение эффективности деятельности за счет использования новых сервисов на основе РКД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09315" y="5877486"/>
            <a:ext cx="695033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8000"/>
              </a:buClr>
              <a:buSzTx/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Повышение качества жизни</a:t>
            </a:r>
          </a:p>
        </p:txBody>
      </p:sp>
      <p:sp>
        <p:nvSpPr>
          <p:cNvPr id="67603" name="Заголовок 1"/>
          <p:cNvSpPr>
            <a:spLocks noGrp="1"/>
          </p:cNvSpPr>
          <p:nvPr>
            <p:ph type="title"/>
          </p:nvPr>
        </p:nvSpPr>
        <p:spPr>
          <a:xfrm>
            <a:off x="1720187" y="203760"/>
            <a:ext cx="9470042" cy="5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700" tIns="46351" rIns="92700" bIns="46351" rtlCol="0" anchor="ctr">
            <a:normAutofit fontScale="97500"/>
          </a:bodyPr>
          <a:lstStyle/>
          <a:p>
            <a:pPr>
              <a:spcBef>
                <a:spcPct val="50000"/>
              </a:spcBef>
              <a:buClr>
                <a:srgbClr val="F79646">
                  <a:lumMod val="75000"/>
                </a:srgbClr>
              </a:buClr>
            </a:pPr>
            <a:r>
              <a:rPr lang="ru-RU" altLang="ru-RU" sz="2177" b="1" dirty="0">
                <a:solidFill>
                  <a:srgbClr val="1F497D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rPr>
              <a:t>Результаты создания ГИАС РКД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05381" y="1591449"/>
            <a:ext cx="2294561" cy="1559857"/>
          </a:xfrm>
          <a:prstGeom prst="roundRect">
            <a:avLst>
              <a:gd name="adj" fmla="val 74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5" rIns="35985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ru-RU" altLang="ru-RU" sz="15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Госкорпорация Роскосмос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05381" y="3222712"/>
            <a:ext cx="2294561" cy="894974"/>
          </a:xfrm>
          <a:prstGeom prst="roundRect">
            <a:avLst>
              <a:gd name="adj" fmla="val 74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5" rIns="35985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ru-RU" altLang="ru-RU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ФОИВ, РОИВ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ru-RU" altLang="ru-RU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ОМСУ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09315" y="3481367"/>
            <a:ext cx="6950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8000"/>
              </a:buClr>
              <a:buSzTx/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Повышение эффективности деятельности за счет достоверности и оперативности используемой информации и автоматизации процесса сбора и анализа</a:t>
            </a:r>
          </a:p>
        </p:txBody>
      </p:sp>
      <p:sp>
        <p:nvSpPr>
          <p:cNvPr id="30" name="Стрелка вниз 29"/>
          <p:cNvSpPr/>
          <p:nvPr/>
        </p:nvSpPr>
        <p:spPr bwMode="auto">
          <a:xfrm rot="16200000">
            <a:off x="3559448" y="3558328"/>
            <a:ext cx="360212" cy="469703"/>
          </a:xfrm>
          <a:prstGeom prst="downArrow">
            <a:avLst>
              <a:gd name="adj1" fmla="val 39745"/>
              <a:gd name="adj2" fmla="val 6147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6781" rIns="89963" bIns="46781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81A90B-B64E-40FF-9A06-1A154935E283}"/>
              </a:ext>
            </a:extLst>
          </p:cNvPr>
          <p:cNvSpPr txBox="1"/>
          <p:nvPr/>
        </p:nvSpPr>
        <p:spPr>
          <a:xfrm>
            <a:off x="11776364" y="6519446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13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5956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8FB751-9E1B-4678-B571-95CD6D368E47}"/>
              </a:ext>
            </a:extLst>
          </p:cNvPr>
          <p:cNvSpPr/>
          <p:nvPr/>
        </p:nvSpPr>
        <p:spPr>
          <a:xfrm>
            <a:off x="555599" y="1800378"/>
            <a:ext cx="6167947" cy="7741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84409" tIns="42205" rIns="84409" bIns="42205">
            <a:spAutoFit/>
          </a:bodyPr>
          <a:lstStyle/>
          <a:p>
            <a:pPr defTabSz="825019">
              <a:lnSpc>
                <a:spcPct val="125000"/>
              </a:lnSpc>
              <a:defRPr/>
            </a:pP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AEA6B-B96B-425F-8FF3-60DFC4647784}"/>
              </a:ext>
            </a:extLst>
          </p:cNvPr>
          <p:cNvSpPr txBox="1"/>
          <p:nvPr/>
        </p:nvSpPr>
        <p:spPr>
          <a:xfrm>
            <a:off x="130735" y="3452318"/>
            <a:ext cx="5786524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5019">
              <a:lnSpc>
                <a:spcPct val="12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Центр по реализации проектов в области</a:t>
            </a:r>
          </a:p>
          <a:p>
            <a:pPr defTabSz="825019">
              <a:lnSpc>
                <a:spcPct val="12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использования результатов космической деятельности</a:t>
            </a:r>
            <a:endParaRPr lang="ru-RU" sz="1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АО «Российские космические системы»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г. Москва ул. Авиамоторная, д. 53, к.1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DB4B7-9900-4955-AF92-7F88DF67BBF1}"/>
              </a:ext>
            </a:extLst>
          </p:cNvPr>
          <p:cNvSpPr txBox="1"/>
          <p:nvPr/>
        </p:nvSpPr>
        <p:spPr>
          <a:xfrm>
            <a:off x="130735" y="5602954"/>
            <a:ext cx="3303546" cy="577081"/>
          </a:xfrm>
          <a:prstGeom prst="rect">
            <a:avLst/>
          </a:prstGeom>
          <a:noFill/>
          <a:ln w="44450" cmpd="dbl">
            <a:gradFill flip="none" rotWithShape="1">
              <a:gsLst>
                <a:gs pos="0">
                  <a:schemeClr val="bg1"/>
                </a:gs>
                <a:gs pos="15000">
                  <a:schemeClr val="accent1">
                    <a:lumMod val="45000"/>
                    <a:lumOff val="55000"/>
                    <a:alpha val="0"/>
                  </a:schemeClr>
                </a:gs>
                <a:gs pos="87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bg1"/>
                </a:gs>
              </a:gsLst>
              <a:lin ang="18900000" scaled="0"/>
              <a:tileRect/>
            </a:gra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50" b="1" dirty="0">
                <a:latin typeface="+mn-lt"/>
              </a:rPr>
              <a:t>Матюшина Екатерина Дмитриевна</a:t>
            </a:r>
          </a:p>
          <a:p>
            <a:r>
              <a:rPr lang="en-US" sz="1050" b="1" dirty="0">
                <a:latin typeface="+mn-lt"/>
              </a:rPr>
              <a:t>em@spacecorp-rkd.ru</a:t>
            </a:r>
            <a:endParaRPr lang="ru-RU" sz="1050" b="1" dirty="0">
              <a:latin typeface="+mn-lt"/>
            </a:endParaRPr>
          </a:p>
          <a:p>
            <a:r>
              <a:rPr lang="ru-RU" sz="1050" b="1" dirty="0">
                <a:latin typeface="+mn-lt"/>
              </a:rPr>
              <a:t>+7-926-</a:t>
            </a:r>
            <a:r>
              <a:rPr lang="en-US" sz="1050" b="1" dirty="0">
                <a:latin typeface="+mn-lt"/>
              </a:rPr>
              <a:t>484</a:t>
            </a:r>
            <a:r>
              <a:rPr lang="ru-RU" sz="1050" b="1" dirty="0">
                <a:latin typeface="+mn-lt"/>
              </a:rPr>
              <a:t>-</a:t>
            </a:r>
            <a:r>
              <a:rPr lang="en-US" sz="1050" b="1" dirty="0">
                <a:latin typeface="+mn-lt"/>
              </a:rPr>
              <a:t>82</a:t>
            </a:r>
            <a:r>
              <a:rPr lang="ru-RU" sz="1050" b="1" dirty="0">
                <a:latin typeface="+mn-lt"/>
              </a:rPr>
              <a:t>-</a:t>
            </a:r>
            <a:r>
              <a:rPr lang="en-US" sz="1050" b="1" dirty="0">
                <a:latin typeface="+mn-lt"/>
              </a:rPr>
              <a:t>60</a:t>
            </a:r>
            <a:endParaRPr lang="ru-RU" sz="105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2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4336" y="1191609"/>
            <a:ext cx="5044622" cy="428628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16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</a:br>
            <a:r>
              <a:rPr lang="en-US" altLang="ru-RU" sz="16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altLang="ru-RU" sz="16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ru-RU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367" y="1778178"/>
            <a:ext cx="5439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26437">
              <a:tabLst>
                <a:tab pos="335933" algn="l"/>
              </a:tabLst>
            </a:pPr>
            <a:r>
              <a:rPr lang="ru-RU" sz="1600" dirty="0">
                <a:latin typeface="+mn-lt"/>
              </a:rPr>
              <a:t>	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9533AD-49D7-458F-BB1B-F64E1805F711}"/>
              </a:ext>
            </a:extLst>
          </p:cNvPr>
          <p:cNvSpPr/>
          <p:nvPr/>
        </p:nvSpPr>
        <p:spPr>
          <a:xfrm>
            <a:off x="2300378" y="6490646"/>
            <a:ext cx="235789" cy="240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B5388-C1BF-40AF-B238-1C64D2500430}"/>
              </a:ext>
            </a:extLst>
          </p:cNvPr>
          <p:cNvSpPr txBox="1"/>
          <p:nvPr/>
        </p:nvSpPr>
        <p:spPr>
          <a:xfrm>
            <a:off x="307571" y="1086888"/>
            <a:ext cx="115546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latin typeface="+mn-lt"/>
              </a:rPr>
              <a:t>ОКР «РКД-2025»</a:t>
            </a:r>
          </a:p>
          <a:p>
            <a:pPr lvl="0"/>
            <a:r>
              <a:rPr lang="ru-RU" sz="1600" dirty="0">
                <a:latin typeface="+mn-lt"/>
              </a:rPr>
              <a:t>Создание Головной информационно-аналитической системы использования результатов космической деятельности Госкорпорации «Роскосмос» (ГИАС РКД)</a:t>
            </a:r>
          </a:p>
          <a:p>
            <a:pPr lvl="0"/>
            <a:endParaRPr lang="ru-RU" sz="1600" dirty="0">
              <a:latin typeface="+mn-lt"/>
            </a:endParaRPr>
          </a:p>
          <a:p>
            <a:pPr lvl="0" algn="just"/>
            <a:r>
              <a:rPr lang="ru-RU" sz="1600" b="1" dirty="0">
                <a:latin typeface="+mn-lt"/>
              </a:rPr>
              <a:t>Назначение ГИАС РКД</a:t>
            </a:r>
            <a:r>
              <a:rPr lang="ru-RU" sz="1600" dirty="0">
                <a:latin typeface="+mn-lt"/>
              </a:rPr>
              <a:t>: </a:t>
            </a:r>
          </a:p>
          <a:p>
            <a:pPr lvl="0" algn="just"/>
            <a:r>
              <a:rPr lang="ru-RU" sz="1600" dirty="0">
                <a:latin typeface="+mn-lt"/>
              </a:rPr>
              <a:t>Обеспечение ФОИВ, РОИВ, включая ОМСУ и организации информационно-аналитическими продуктами (</a:t>
            </a:r>
            <a:r>
              <a:rPr lang="ru-RU" sz="1600" b="1" dirty="0">
                <a:latin typeface="+mn-lt"/>
              </a:rPr>
              <a:t>ИАП</a:t>
            </a:r>
            <a:r>
              <a:rPr lang="ru-RU" sz="1600" dirty="0">
                <a:latin typeface="+mn-lt"/>
              </a:rPr>
              <a:t>) (космическими продуктами и услугами - </a:t>
            </a:r>
            <a:r>
              <a:rPr lang="ru-RU" sz="1600" b="1" dirty="0" err="1">
                <a:latin typeface="+mn-lt"/>
              </a:rPr>
              <a:t>КПиУ</a:t>
            </a:r>
            <a:r>
              <a:rPr lang="ru-RU" sz="1600" dirty="0">
                <a:latin typeface="+mn-lt"/>
              </a:rPr>
              <a:t>), создаваемыми на основе </a:t>
            </a:r>
            <a:r>
              <a:rPr lang="ru-RU" sz="1600" b="1" dirty="0">
                <a:latin typeface="+mn-lt"/>
              </a:rPr>
              <a:t>комплексного </a:t>
            </a:r>
            <a:r>
              <a:rPr lang="ru-RU" sz="1600" dirty="0">
                <a:latin typeface="+mn-lt"/>
              </a:rPr>
              <a:t>использования результатов космической деятельности (</a:t>
            </a:r>
            <a:r>
              <a:rPr lang="ru-RU" sz="1600" b="1" dirty="0">
                <a:latin typeface="+mn-lt"/>
              </a:rPr>
              <a:t>РКД</a:t>
            </a:r>
            <a:r>
              <a:rPr lang="ru-RU" sz="1600" dirty="0">
                <a:latin typeface="+mn-lt"/>
              </a:rPr>
              <a:t>), а именно результатов:</a:t>
            </a:r>
          </a:p>
          <a:p>
            <a:pPr lvl="0" algn="just"/>
            <a:endParaRPr lang="ru-RU" sz="1600" dirty="0">
              <a:latin typeface="+mn-lt"/>
            </a:endParaRPr>
          </a:p>
          <a:p>
            <a:pPr lvl="0" algn="just"/>
            <a:endParaRPr lang="ru-RU" sz="1600" dirty="0">
              <a:latin typeface="+mn-lt"/>
            </a:endParaRPr>
          </a:p>
          <a:p>
            <a:pPr lvl="0" algn="just"/>
            <a:endParaRPr lang="ru-RU" sz="1600" dirty="0">
              <a:solidFill>
                <a:srgbClr val="7030A0"/>
              </a:solidFill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ru-RU" sz="1600" b="1" dirty="0"/>
              <a:t> </a:t>
            </a:r>
            <a:endParaRPr lang="ru-RU" sz="16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D40D6CA-5EDE-4C40-BA1D-8E1491072830}"/>
              </a:ext>
            </a:extLst>
          </p:cNvPr>
          <p:cNvSpPr txBox="1">
            <a:spLocks/>
          </p:cNvSpPr>
          <p:nvPr/>
        </p:nvSpPr>
        <p:spPr>
          <a:xfrm>
            <a:off x="4696178" y="179273"/>
            <a:ext cx="6758760" cy="554505"/>
          </a:xfrm>
        </p:spPr>
        <p:txBody>
          <a:bodyPr>
            <a:noAutofit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 kern="1200">
                <a:solidFill>
                  <a:srgbClr val="0070C0"/>
                </a:solidFill>
                <a:latin typeface="Elektra Light Pro" panose="02000503030000020004" pitchFamily="50" charset="-52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2pPr>
            <a:lvl3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3pPr>
            <a:lvl4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4pPr>
            <a:lvl5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5pPr>
            <a:lvl6pPr marL="257169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6pPr>
            <a:lvl7pPr marL="514337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7pPr>
            <a:lvl8pPr marL="771506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8pPr>
            <a:lvl9pPr marL="1028675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9pPr>
          </a:lstStyle>
          <a:p>
            <a:pPr algn="just"/>
            <a:r>
              <a:rPr lang="ru-RU" sz="2000" b="1" dirty="0">
                <a:solidFill>
                  <a:srgbClr val="000064"/>
                </a:solidFill>
                <a:latin typeface="+mn-lt"/>
                <a:ea typeface="+mn-ea"/>
                <a:cs typeface="Arial" panose="020B0604020202020204" pitchFamily="34" charset="0"/>
              </a:rPr>
              <a:t>Назначение ГИАС РКД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54BF4C1E-9C8A-4F7D-9CCA-A036A051E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379769"/>
              </p:ext>
            </p:extLst>
          </p:nvPr>
        </p:nvGraphicFramePr>
        <p:xfrm>
          <a:off x="393049" y="3185140"/>
          <a:ext cx="11344521" cy="242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7571" y="5465776"/>
            <a:ext cx="9493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+mn-lt"/>
              </a:rPr>
              <a:t>с целью информационной поддержки принятия управленческих решений при ведении хозяйственной и другой деятельности в рамках действующего законодательства Российской Федерации.</a:t>
            </a:r>
          </a:p>
          <a:p>
            <a:pPr algn="just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311AB-B204-460A-826A-B2A350AFD779}"/>
              </a:ext>
            </a:extLst>
          </p:cNvPr>
          <p:cNvSpPr txBox="1"/>
          <p:nvPr/>
        </p:nvSpPr>
        <p:spPr>
          <a:xfrm>
            <a:off x="11776364" y="6519446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2</a:t>
            </a:r>
            <a:endParaRPr lang="ru-RU" sz="1600" dirty="0">
              <a:latin typeface="+mn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C36D23-A214-4080-ABDE-4CC03E9AE5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5" y="-113454"/>
            <a:ext cx="1533070" cy="11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9">
            <a:extLst>
              <a:ext uri="{FF2B5EF4-FFF2-40B4-BE49-F238E27FC236}">
                <a16:creationId xmlns:a16="http://schemas.microsoft.com/office/drawing/2014/main" id="{40733C02-016E-DE40-25AE-22D3BCC05D3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640" y="1901593"/>
            <a:ext cx="10355651" cy="49564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036" y="704565"/>
            <a:ext cx="7453551" cy="54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155" tIns="26578" rIns="53155" bIns="26578">
            <a:spAutoFit/>
          </a:bodyPr>
          <a:lstStyle/>
          <a:p>
            <a:pPr algn="ctr" eaLnBrk="1" hangingPunct="1"/>
            <a:r>
              <a:rPr lang="ru-RU" sz="1600" b="1" dirty="0">
                <a:solidFill>
                  <a:srgbClr val="000064"/>
                </a:solidFill>
                <a:latin typeface="Arial" panose="020B0604020202020204" pitchFamily="34" charset="0"/>
              </a:rPr>
              <a:t>Потребитель - центральное звено в инфраструктуре использования РКД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C36D23-A214-4080-ABDE-4CC03E9AE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09" y="136850"/>
            <a:ext cx="1533070" cy="11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490173"/>
            <a:ext cx="10495332" cy="637181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40D6CA-5EDE-4C40-BA1D-8E1491072830}"/>
              </a:ext>
            </a:extLst>
          </p:cNvPr>
          <p:cNvSpPr txBox="1">
            <a:spLocks/>
          </p:cNvSpPr>
          <p:nvPr/>
        </p:nvSpPr>
        <p:spPr>
          <a:xfrm>
            <a:off x="2506133" y="179274"/>
            <a:ext cx="7379272" cy="369407"/>
          </a:xfrm>
        </p:spPr>
        <p:txBody>
          <a:bodyPr>
            <a:noAutofit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 kern="1200">
                <a:solidFill>
                  <a:srgbClr val="0070C0"/>
                </a:solidFill>
                <a:latin typeface="Elektra Light Pro" panose="02000503030000020004" pitchFamily="50" charset="-52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2pPr>
            <a:lvl3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3pPr>
            <a:lvl4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4pPr>
            <a:lvl5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5pPr>
            <a:lvl6pPr marL="257169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6pPr>
            <a:lvl7pPr marL="514337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7pPr>
            <a:lvl8pPr marL="771506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8pPr>
            <a:lvl9pPr marL="1028675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125">
                <a:solidFill>
                  <a:srgbClr val="0070C0"/>
                </a:solidFill>
                <a:latin typeface="Elektra Light Pro" pitchFamily="50" charset="-52"/>
              </a:defRPr>
            </a:lvl9pPr>
          </a:lstStyle>
          <a:p>
            <a:r>
              <a:rPr lang="ru-RU" sz="2000" b="1" dirty="0">
                <a:solidFill>
                  <a:srgbClr val="000064"/>
                </a:solidFill>
                <a:latin typeface="+mn-lt"/>
                <a:ea typeface="+mn-ea"/>
                <a:cs typeface="Arial" panose="020B0604020202020204" pitchFamily="34" charset="0"/>
              </a:rPr>
              <a:t>Место ГИАС РКД в инфраструктуре использования РКД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311AB-B204-460A-826A-B2A350AFD779}"/>
              </a:ext>
            </a:extLst>
          </p:cNvPr>
          <p:cNvSpPr txBox="1"/>
          <p:nvPr/>
        </p:nvSpPr>
        <p:spPr>
          <a:xfrm>
            <a:off x="11776364" y="6519863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3</a:t>
            </a:r>
            <a:endParaRPr lang="ru-RU" sz="1600" dirty="0"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3C87B3-1B3B-4A30-836C-148154A9942C}"/>
              </a:ext>
            </a:extLst>
          </p:cNvPr>
          <p:cNvSpPr/>
          <p:nvPr/>
        </p:nvSpPr>
        <p:spPr>
          <a:xfrm>
            <a:off x="6424249" y="2110154"/>
            <a:ext cx="187570" cy="187569"/>
          </a:xfrm>
          <a:prstGeom prst="rect">
            <a:avLst/>
          </a:prstGeom>
          <a:solidFill>
            <a:srgbClr val="BDD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7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22AA3C-C080-473F-B347-0024DFCA6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11030" y="0"/>
            <a:ext cx="10080977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85D63E-41DA-4CEA-8570-1CE4270C7E85}"/>
              </a:ext>
            </a:extLst>
          </p:cNvPr>
          <p:cNvSpPr txBox="1"/>
          <p:nvPr/>
        </p:nvSpPr>
        <p:spPr>
          <a:xfrm>
            <a:off x="474134" y="1007912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64"/>
                </a:solidFill>
                <a:cs typeface="Arial" panose="020B0604020202020204" pitchFamily="34" charset="0"/>
              </a:rPr>
              <a:t>Базовые технологические сервисы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64"/>
                </a:solidFill>
                <a:cs typeface="Arial" panose="020B0604020202020204" pitchFamily="34" charset="0"/>
              </a:rPr>
              <a:t>ГИАС РКД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18D83-5E70-4DF2-8A36-BF8B1D0DE398}"/>
              </a:ext>
            </a:extLst>
          </p:cNvPr>
          <p:cNvSpPr txBox="1"/>
          <p:nvPr/>
        </p:nvSpPr>
        <p:spPr>
          <a:xfrm>
            <a:off x="11776364" y="6519446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4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67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0" y="589369"/>
            <a:ext cx="10814858" cy="6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5A1C44-8DE4-4EEC-A04A-E5936EB6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131" y="116214"/>
            <a:ext cx="8479651" cy="312282"/>
          </a:xfrm>
          <a:prstGeom prst="rect">
            <a:avLst/>
          </a:prstGeom>
          <a:noFill/>
          <a:ln>
            <a:noFill/>
          </a:ln>
        </p:spPr>
        <p:txBody>
          <a:bodyPr wrap="square" lIns="65422" tIns="32711" rIns="65422" bIns="32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0064"/>
                </a:solidFill>
              </a:rPr>
              <a:t>Концепция организации взаимодействия потребителей ГИАС РКД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311AB-B204-460A-826A-B2A350AFD779}"/>
              </a:ext>
            </a:extLst>
          </p:cNvPr>
          <p:cNvSpPr txBox="1"/>
          <p:nvPr/>
        </p:nvSpPr>
        <p:spPr>
          <a:xfrm>
            <a:off x="11776364" y="6519446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5</a:t>
            </a:r>
            <a:endParaRPr lang="ru-RU" sz="1600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02CEFE-4CE5-433C-96BF-2BA95DC91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54" y="-190294"/>
            <a:ext cx="1501945" cy="111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2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6E983F-0B4C-4663-A92D-42A3B0F2B7DE}"/>
              </a:ext>
            </a:extLst>
          </p:cNvPr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0222" y="472015"/>
            <a:ext cx="11051823" cy="626533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C42FC4-5952-4BE1-9BEA-FD8A87DF83FB}"/>
              </a:ext>
            </a:extLst>
          </p:cNvPr>
          <p:cNvSpPr txBox="1"/>
          <p:nvPr/>
        </p:nvSpPr>
        <p:spPr>
          <a:xfrm>
            <a:off x="5113867" y="4114447"/>
            <a:ext cx="4504266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ГИАС РКД обеспечивает:</a:t>
            </a:r>
          </a:p>
          <a:p>
            <a:pPr marL="232172" indent="-2321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предоставление </a:t>
            </a:r>
            <a:r>
              <a:rPr lang="ru-RU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аналитических </a:t>
            </a:r>
            <a:r>
              <a:rPr lang="ru-RU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сервисов </a:t>
            </a:r>
            <a:r>
              <a:rPr lang="ru-RU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и информации на основе РКД для принятия решений конечными потребителями;</a:t>
            </a:r>
          </a:p>
          <a:p>
            <a:pPr marL="232172" indent="-2321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 </a:t>
            </a:r>
            <a:r>
              <a:rPr lang="ru-RU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единое окно </a:t>
            </a:r>
            <a:r>
              <a:rPr lang="ru-RU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для предоставления конечным потребителям сервисов на основе РКД с высокой добавленной стоимостью;</a:t>
            </a:r>
          </a:p>
          <a:p>
            <a:pPr marL="232172" indent="-2321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 инфраструктурная </a:t>
            </a:r>
            <a:r>
              <a:rPr lang="ru-RU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цифровая платформа </a:t>
            </a:r>
            <a:r>
              <a:rPr lang="ru-RU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для вовлечения в рынок новых участников – центров компетенций.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51622B0-54EE-4F5D-94E9-E81A986CFC0F}"/>
              </a:ext>
            </a:extLst>
          </p:cNvPr>
          <p:cNvSpPr txBox="1">
            <a:spLocks/>
          </p:cNvSpPr>
          <p:nvPr/>
        </p:nvSpPr>
        <p:spPr>
          <a:xfrm>
            <a:off x="5576711" y="222251"/>
            <a:ext cx="5116690" cy="8302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ГИАС РКД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258C9-CA20-4F0C-B577-CE5AD047A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79" y="-174926"/>
            <a:ext cx="1647196" cy="1219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33455A-C288-4E27-AB67-629B64D1A889}"/>
              </a:ext>
            </a:extLst>
          </p:cNvPr>
          <p:cNvSpPr txBox="1"/>
          <p:nvPr/>
        </p:nvSpPr>
        <p:spPr>
          <a:xfrm>
            <a:off x="11776364" y="6519446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6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вал 91"/>
          <p:cNvSpPr>
            <a:spLocks noGrp="1" noChangeShapeType="1"/>
          </p:cNvSpPr>
          <p:nvPr/>
        </p:nvSpPr>
        <p:spPr>
          <a:xfrm>
            <a:off x="4149726" y="601662"/>
            <a:ext cx="3717925" cy="666750"/>
          </a:xfrm>
          <a:prstGeom prst="ellipse">
            <a:avLst/>
          </a:prstGeom>
          <a:noFill/>
          <a:ln w="25400">
            <a:solidFill>
              <a:srgbClr val="1C334E"/>
            </a:solidFill>
            <a:prstDash val="dash"/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3" name="Прямоугольник: скругленные углы 1"/>
          <p:cNvSpPr>
            <a:spLocks noGrp="1" noChangeShapeType="1"/>
          </p:cNvSpPr>
          <p:nvPr/>
        </p:nvSpPr>
        <p:spPr>
          <a:xfrm>
            <a:off x="4151312" y="893762"/>
            <a:ext cx="3725862" cy="5848350"/>
          </a:xfrm>
          <a:prstGeom prst="roundRect">
            <a:avLst>
              <a:gd name="adj" fmla="val 1053"/>
            </a:avLst>
          </a:prstGeom>
          <a:solidFill>
            <a:schemeClr val="l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4" name="Выноска: изогнутая линия 84"/>
          <p:cNvSpPr>
            <a:spLocks noGrp="1" noChangeShapeType="1"/>
          </p:cNvSpPr>
          <p:nvPr/>
        </p:nvSpPr>
        <p:spPr>
          <a:xfrm>
            <a:off x="2927351" y="3741738"/>
            <a:ext cx="947737" cy="160337"/>
          </a:xfrm>
          <a:prstGeom prst="borderCallout2">
            <a:avLst>
              <a:gd name="adj1" fmla="val 564760"/>
              <a:gd name="adj2" fmla="val 116935"/>
              <a:gd name="adj3" fmla="val 48858"/>
              <a:gd name="adj4" fmla="val 66115"/>
              <a:gd name="adj5" fmla="val -491668"/>
              <a:gd name="adj6" fmla="val 119218"/>
            </a:avLst>
          </a:prstGeom>
          <a:solidFill>
            <a:schemeClr val="accent1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/>
            <a:r>
              <a:rPr lang="ru-RU" sz="1100" b="1" kern="0">
                <a:solidFill>
                  <a:srgbClr val="FFFFFF"/>
                </a:solidFill>
                <a:latin typeface="Calibri"/>
              </a:rPr>
              <a:t>Требования</a:t>
            </a:r>
          </a:p>
        </p:txBody>
      </p:sp>
      <p:sp>
        <p:nvSpPr>
          <p:cNvPr id="10245" name="Блок-схема: альтернативный процесс 78"/>
          <p:cNvSpPr>
            <a:spLocks noGrp="1" noChangeShapeType="1"/>
          </p:cNvSpPr>
          <p:nvPr/>
        </p:nvSpPr>
        <p:spPr>
          <a:xfrm>
            <a:off x="1196976" y="908050"/>
            <a:ext cx="2566987" cy="2736850"/>
          </a:xfrm>
          <a:prstGeom prst="flowChartAlternateProcess">
            <a:avLst/>
          </a:prstGeom>
          <a:solidFill>
            <a:schemeClr val="lt1"/>
          </a:solidFill>
          <a:ln w="25400">
            <a:solidFill>
              <a:srgbClr val="385D8A"/>
            </a:solidFill>
            <a:prstDash val="dash"/>
            <a:round/>
            <a:headEnd/>
            <a:tailEnd/>
          </a:ln>
        </p:spPr>
        <p:txBody>
          <a:bodyPr lIns="91440" tIns="36000" rIns="91440" bIns="0" anchor="b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6" name="Блок-схема: альтернативный процесс 68"/>
          <p:cNvSpPr>
            <a:spLocks noGrp="1" noChangeShapeType="1"/>
          </p:cNvSpPr>
          <p:nvPr/>
        </p:nvSpPr>
        <p:spPr>
          <a:xfrm>
            <a:off x="8377238" y="893762"/>
            <a:ext cx="979487" cy="5746750"/>
          </a:xfrm>
          <a:prstGeom prst="flowChartAlternateProcess">
            <a:avLst/>
          </a:prstGeom>
          <a:solidFill>
            <a:schemeClr val="l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36000" rIns="91440" bIns="0" anchor="b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7" name="Блок-схема: альтернативный процесс 54"/>
          <p:cNvSpPr>
            <a:spLocks noGrp="1" noChangeShapeType="1"/>
          </p:cNvSpPr>
          <p:nvPr/>
        </p:nvSpPr>
        <p:spPr>
          <a:xfrm>
            <a:off x="9861550" y="893762"/>
            <a:ext cx="1116012" cy="5759450"/>
          </a:xfrm>
          <a:prstGeom prst="flowChartAlternateProcess">
            <a:avLst/>
          </a:prstGeom>
          <a:solidFill>
            <a:schemeClr val="l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36000" rIns="91440" bIns="0" anchor="b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250" name="Прямоугольник 58"/>
          <p:cNvGrpSpPr>
            <a:grpSpLocks/>
          </p:cNvGrpSpPr>
          <p:nvPr/>
        </p:nvGrpSpPr>
        <p:grpSpPr>
          <a:xfrm>
            <a:off x="1282701" y="5572125"/>
            <a:ext cx="2384425" cy="950912"/>
            <a:chOff x="88" y="3510"/>
            <a:chExt cx="1502" cy="599"/>
          </a:xfrm>
        </p:grpSpPr>
        <p:pic>
          <p:nvPicPr>
            <p:cNvPr id="10248" name="Прямоугольник 5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8" y="3510"/>
              <a:ext cx="1502" cy="599"/>
            </a:xfrm>
            <a:prstGeom prst="rect">
              <a:avLst/>
            </a:prstGeom>
            <a:noFill/>
          </p:spPr>
        </p:pic>
        <p:sp>
          <p:nvSpPr>
            <p:cNvPr id="10249" name="Shape 10249"/>
            <p:cNvSpPr txBox="1">
              <a:spLocks noChangeShapeType="1"/>
            </p:cNvSpPr>
            <p:nvPr/>
          </p:nvSpPr>
          <p:spPr>
            <a:xfrm>
              <a:off x="105" y="3528"/>
              <a:ext cx="1469" cy="56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 fontAlgn="base"/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253" name="Прямоугольник 57"/>
          <p:cNvGrpSpPr>
            <a:grpSpLocks/>
          </p:cNvGrpSpPr>
          <p:nvPr/>
        </p:nvGrpSpPr>
        <p:grpSpPr>
          <a:xfrm>
            <a:off x="1289051" y="4584700"/>
            <a:ext cx="2384425" cy="779462"/>
            <a:chOff x="92" y="2888"/>
            <a:chExt cx="1502" cy="491"/>
          </a:xfrm>
        </p:grpSpPr>
        <p:pic>
          <p:nvPicPr>
            <p:cNvPr id="10251" name="Прямоугольник 5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" y="2888"/>
              <a:ext cx="1502" cy="491"/>
            </a:xfrm>
            <a:prstGeom prst="rect">
              <a:avLst/>
            </a:prstGeom>
            <a:noFill/>
          </p:spPr>
        </p:pic>
        <p:sp>
          <p:nvSpPr>
            <p:cNvPr id="10252" name="Shape 10252"/>
            <p:cNvSpPr txBox="1">
              <a:spLocks noChangeShapeType="1"/>
            </p:cNvSpPr>
            <p:nvPr/>
          </p:nvSpPr>
          <p:spPr>
            <a:xfrm>
              <a:off x="109" y="2906"/>
              <a:ext cx="1468" cy="45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 fontAlgn="base"/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0254" name="Блок-схема: альтернативный процесс 115"/>
          <p:cNvSpPr>
            <a:spLocks noGrp="1" noChangeShapeType="1"/>
          </p:cNvSpPr>
          <p:nvPr/>
        </p:nvSpPr>
        <p:spPr>
          <a:xfrm>
            <a:off x="9904413" y="5260976"/>
            <a:ext cx="1044575" cy="1235075"/>
          </a:xfrm>
          <a:prstGeom prst="flowChartAlternateProcess">
            <a:avLst/>
          </a:prstGeom>
          <a:solidFill>
            <a:schemeClr val="lt1"/>
          </a:solidFill>
          <a:ln w="25400">
            <a:solidFill>
              <a:srgbClr val="385D8A"/>
            </a:solidFill>
            <a:prstDash val="dash"/>
            <a:round/>
            <a:headEnd/>
            <a:tailEnd/>
          </a:ln>
        </p:spPr>
        <p:txBody>
          <a:bodyPr lIns="91440" tIns="36000" rIns="91440" bIns="0" anchor="b"/>
          <a:lstStyle/>
          <a:p>
            <a:pPr algn="ctr" fontAlgn="base"/>
            <a:r>
              <a:rPr lang="ru-RU" sz="900" b="1" kern="0">
                <a:solidFill>
                  <a:srgbClr val="000000"/>
                </a:solidFill>
                <a:latin typeface="Calibri"/>
              </a:rPr>
              <a:t>АРМ потребителя</a:t>
            </a:r>
          </a:p>
        </p:txBody>
      </p:sp>
      <p:sp>
        <p:nvSpPr>
          <p:cNvPr id="10255" name="Прямоугольник 40"/>
          <p:cNvSpPr>
            <a:spLocks noGrp="1" noChangeShapeType="1"/>
          </p:cNvSpPr>
          <p:nvPr/>
        </p:nvSpPr>
        <p:spPr>
          <a:xfrm>
            <a:off x="4222750" y="2944813"/>
            <a:ext cx="3536950" cy="2103437"/>
          </a:xfrm>
          <a:prstGeom prst="rect">
            <a:avLst/>
          </a:prstGeom>
          <a:solidFill>
            <a:srgbClr val="FDEADA"/>
          </a:solidFill>
          <a:ln w="12700">
            <a:solidFill>
              <a:srgbClr val="E46C0A"/>
            </a:solidFill>
            <a:prstDash val="dash"/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6" name="Прямоугольник 44"/>
          <p:cNvSpPr>
            <a:spLocks noGrp="1" noChangeShapeType="1"/>
          </p:cNvSpPr>
          <p:nvPr/>
        </p:nvSpPr>
        <p:spPr>
          <a:xfrm>
            <a:off x="4227512" y="1268412"/>
            <a:ext cx="3536950" cy="1409700"/>
          </a:xfrm>
          <a:prstGeom prst="rect">
            <a:avLst/>
          </a:prstGeom>
          <a:solidFill>
            <a:srgbClr val="EBF1DE"/>
          </a:solidFill>
          <a:ln w="12700">
            <a:solidFill>
              <a:srgbClr val="31859C"/>
            </a:solidFill>
            <a:prstDash val="dash"/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7" name="Заголовок 6"/>
          <p:cNvSpPr>
            <a:spLocks noGrp="1" noChangeShapeType="1"/>
          </p:cNvSpPr>
          <p:nvPr/>
        </p:nvSpPr>
        <p:spPr>
          <a:xfrm>
            <a:off x="4062412" y="800100"/>
            <a:ext cx="6335712" cy="430212"/>
          </a:xfrm>
          <a:prstGeom prst="rect">
            <a:avLst/>
          </a:prstGeom>
          <a:noFill/>
        </p:spPr>
        <p:txBody>
          <a:bodyPr lIns="74295" tIns="37148" rIns="74295" bIns="37148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8" name="Блок-схема: альтернативный процесс 29"/>
          <p:cNvSpPr>
            <a:spLocks noGrp="1" noChangeShapeType="1"/>
          </p:cNvSpPr>
          <p:nvPr/>
        </p:nvSpPr>
        <p:spPr>
          <a:xfrm>
            <a:off x="4367213" y="3024187"/>
            <a:ext cx="3260725" cy="323850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kern="0">
                <a:solidFill>
                  <a:srgbClr val="000000"/>
                </a:solidFill>
                <a:latin typeface="Calibri"/>
              </a:rPr>
              <a:t>КП Обработка</a:t>
            </a:r>
          </a:p>
        </p:txBody>
      </p:sp>
      <p:sp>
        <p:nvSpPr>
          <p:cNvPr id="10259" name="Блок-схема: альтернативный процесс 30"/>
          <p:cNvSpPr>
            <a:spLocks noGrp="1" noChangeShapeType="1"/>
          </p:cNvSpPr>
          <p:nvPr/>
        </p:nvSpPr>
        <p:spPr>
          <a:xfrm>
            <a:off x="4365626" y="4603750"/>
            <a:ext cx="985837" cy="323850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i="1" kern="0">
                <a:solidFill>
                  <a:srgbClr val="000000"/>
                </a:solidFill>
                <a:latin typeface="Calibri"/>
              </a:rPr>
              <a:t>КП Конструктор</a:t>
            </a:r>
          </a:p>
        </p:txBody>
      </p:sp>
      <p:sp>
        <p:nvSpPr>
          <p:cNvPr id="10260" name="Блок-схема: альтернативный процесс 31"/>
          <p:cNvSpPr>
            <a:spLocks noGrp="1" noChangeShapeType="1"/>
          </p:cNvSpPr>
          <p:nvPr/>
        </p:nvSpPr>
        <p:spPr>
          <a:xfrm>
            <a:off x="4367212" y="3802062"/>
            <a:ext cx="1547812" cy="323850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i="1" kern="0">
                <a:solidFill>
                  <a:srgbClr val="000000"/>
                </a:solidFill>
                <a:latin typeface="Calibri"/>
              </a:rPr>
              <a:t>КП Витрина данных</a:t>
            </a:r>
          </a:p>
        </p:txBody>
      </p:sp>
      <p:sp>
        <p:nvSpPr>
          <p:cNvPr id="10261" name="Блок-схема: альтернативный процесс 32"/>
          <p:cNvSpPr>
            <a:spLocks noGrp="1" noChangeShapeType="1"/>
          </p:cNvSpPr>
          <p:nvPr/>
        </p:nvSpPr>
        <p:spPr>
          <a:xfrm>
            <a:off x="4367212" y="3413125"/>
            <a:ext cx="1547812" cy="323850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i="1" kern="0">
                <a:solidFill>
                  <a:srgbClr val="000000"/>
                </a:solidFill>
                <a:latin typeface="Calibri"/>
              </a:rPr>
              <a:t>КП Моделирование</a:t>
            </a:r>
          </a:p>
        </p:txBody>
      </p:sp>
      <p:sp>
        <p:nvSpPr>
          <p:cNvPr id="10262" name="Блок-схема: альтернативный процесс 33"/>
          <p:cNvSpPr>
            <a:spLocks noGrp="1" noChangeShapeType="1"/>
          </p:cNvSpPr>
          <p:nvPr/>
        </p:nvSpPr>
        <p:spPr>
          <a:xfrm>
            <a:off x="4367212" y="4192587"/>
            <a:ext cx="3244850" cy="323850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kern="0">
                <a:solidFill>
                  <a:srgbClr val="000000"/>
                </a:solidFill>
                <a:latin typeface="Calibri"/>
              </a:rPr>
              <a:t>КП Техсхема</a:t>
            </a:r>
          </a:p>
        </p:txBody>
      </p:sp>
      <p:sp>
        <p:nvSpPr>
          <p:cNvPr id="10263" name="TextBox 34"/>
          <p:cNvSpPr txBox="1">
            <a:spLocks noGrp="1" noChangeShapeType="1"/>
          </p:cNvSpPr>
          <p:nvPr/>
        </p:nvSpPr>
        <p:spPr>
          <a:xfrm>
            <a:off x="4173537" y="2673351"/>
            <a:ext cx="3632200" cy="2682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fontAlgn="base"/>
            <a:r>
              <a:rPr lang="ru-RU" sz="1100" b="1" kern="0">
                <a:solidFill>
                  <a:srgbClr val="000000"/>
                </a:solidFill>
                <a:latin typeface="Calibri"/>
              </a:rPr>
              <a:t>СЕРВИСЫ СОЗДАНИЯ И ДОРАБОТКИ ПРОДУКТОВ</a:t>
            </a:r>
          </a:p>
        </p:txBody>
      </p:sp>
      <p:sp>
        <p:nvSpPr>
          <p:cNvPr id="10264" name="Стрелка: вправо 80"/>
          <p:cNvSpPr>
            <a:spLocks noGrp="1" noChangeShapeType="1"/>
          </p:cNvSpPr>
          <p:nvPr/>
        </p:nvSpPr>
        <p:spPr>
          <a:xfrm>
            <a:off x="3789363" y="1841501"/>
            <a:ext cx="339725" cy="250825"/>
          </a:xfrm>
          <a:prstGeom prst="rightArrow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65" name="Блок-схема: альтернативный процесс 42"/>
          <p:cNvSpPr>
            <a:spLocks noGrp="1" noChangeShapeType="1"/>
          </p:cNvSpPr>
          <p:nvPr/>
        </p:nvSpPr>
        <p:spPr>
          <a:xfrm>
            <a:off x="6096001" y="2225676"/>
            <a:ext cx="1531937" cy="396875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i="1" kern="0">
                <a:solidFill>
                  <a:srgbClr val="000000"/>
                </a:solidFill>
                <a:latin typeface="Calibri"/>
              </a:rPr>
              <a:t>КП Обучение</a:t>
            </a:r>
          </a:p>
        </p:txBody>
      </p:sp>
      <p:sp>
        <p:nvSpPr>
          <p:cNvPr id="10266" name="Блок-схема: альтернативный процесс 43"/>
          <p:cNvSpPr>
            <a:spLocks noGrp="1" noChangeShapeType="1"/>
          </p:cNvSpPr>
          <p:nvPr/>
        </p:nvSpPr>
        <p:spPr>
          <a:xfrm>
            <a:off x="4381500" y="1331912"/>
            <a:ext cx="3249612" cy="336550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kern="0">
                <a:solidFill>
                  <a:srgbClr val="000000"/>
                </a:solidFill>
                <a:latin typeface="Calibri"/>
              </a:rPr>
              <a:t>КП Взаимодействие</a:t>
            </a:r>
          </a:p>
        </p:txBody>
      </p:sp>
      <p:sp>
        <p:nvSpPr>
          <p:cNvPr id="10267" name="Блок-схема: альтернативный процесс 46"/>
          <p:cNvSpPr>
            <a:spLocks noGrp="1" noChangeShapeType="1"/>
          </p:cNvSpPr>
          <p:nvPr/>
        </p:nvSpPr>
        <p:spPr>
          <a:xfrm>
            <a:off x="4389438" y="1752601"/>
            <a:ext cx="1620837" cy="396875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kern="0">
                <a:solidFill>
                  <a:srgbClr val="000000"/>
                </a:solidFill>
                <a:latin typeface="Calibri"/>
              </a:rPr>
              <a:t>КП Доведение</a:t>
            </a:r>
          </a:p>
        </p:txBody>
      </p:sp>
      <p:sp>
        <p:nvSpPr>
          <p:cNvPr id="10268" name="Блок-схема: альтернативный процесс 48"/>
          <p:cNvSpPr>
            <a:spLocks noGrp="1" noChangeShapeType="1"/>
          </p:cNvSpPr>
          <p:nvPr/>
        </p:nvSpPr>
        <p:spPr>
          <a:xfrm>
            <a:off x="6099176" y="1751013"/>
            <a:ext cx="1531937" cy="396875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kern="0">
                <a:solidFill>
                  <a:srgbClr val="000000"/>
                </a:solidFill>
                <a:latin typeface="Calibri"/>
              </a:rPr>
              <a:t>КП Продукты и услуги</a:t>
            </a:r>
          </a:p>
        </p:txBody>
      </p:sp>
      <p:sp>
        <p:nvSpPr>
          <p:cNvPr id="10269" name="Блок-схема: альтернативный процесс 49"/>
          <p:cNvSpPr>
            <a:spLocks noGrp="1" noChangeShapeType="1"/>
          </p:cNvSpPr>
          <p:nvPr/>
        </p:nvSpPr>
        <p:spPr>
          <a:xfrm>
            <a:off x="4400551" y="2220913"/>
            <a:ext cx="1609725" cy="390525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kern="0">
                <a:solidFill>
                  <a:srgbClr val="000000"/>
                </a:solidFill>
                <a:latin typeface="Calibri"/>
              </a:rPr>
              <a:t>REST API получения данных (файлов и OGC) </a:t>
            </a:r>
          </a:p>
        </p:txBody>
      </p:sp>
      <p:pic>
        <p:nvPicPr>
          <p:cNvPr id="10270" name="Рисунок 55" descr="Изображение выглядит как круг&#10;&#10;Описание создано автоматически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79062" y="992188"/>
            <a:ext cx="271462" cy="276225"/>
          </a:xfrm>
          <a:prstGeom prst="rect">
            <a:avLst/>
          </a:prstGeom>
          <a:noFill/>
        </p:spPr>
      </p:pic>
      <p:pic>
        <p:nvPicPr>
          <p:cNvPr id="10271" name="Рисунок 67" descr="Изображение выглядит как круг&#10;&#10;Описание создано автоматически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60012" y="5772151"/>
            <a:ext cx="273050" cy="276225"/>
          </a:xfrm>
          <a:prstGeom prst="rect">
            <a:avLst/>
          </a:prstGeom>
          <a:noFill/>
        </p:spPr>
      </p:pic>
      <p:sp>
        <p:nvSpPr>
          <p:cNvPr id="10272" name="TextBox 57"/>
          <p:cNvSpPr txBox="1">
            <a:spLocks noGrp="1" noChangeShapeType="1"/>
          </p:cNvSpPr>
          <p:nvPr/>
        </p:nvSpPr>
        <p:spPr>
          <a:xfrm>
            <a:off x="1668462" y="908051"/>
            <a:ext cx="17827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Поставщики данных</a:t>
            </a:r>
          </a:p>
        </p:txBody>
      </p:sp>
      <p:sp>
        <p:nvSpPr>
          <p:cNvPr id="10273" name="TextBox 58"/>
          <p:cNvSpPr txBox="1">
            <a:spLocks noGrp="1" noChangeShapeType="1"/>
          </p:cNvSpPr>
          <p:nvPr/>
        </p:nvSpPr>
        <p:spPr>
          <a:xfrm>
            <a:off x="9793287" y="1260476"/>
            <a:ext cx="1206500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algn="ctr">
              <a:spcBef>
                <a:spcPts val="0"/>
              </a:spcBef>
              <a:buNone/>
            </a:pPr>
            <a:r>
              <a:rPr lang="ru-RU" sz="1400" b="1" u="sng" kern="0">
                <a:solidFill>
                  <a:srgbClr val="000000"/>
                </a:solidFill>
                <a:ea typeface="Arial" pitchFamily="34"/>
              </a:rPr>
              <a:t>Потребители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sz="1200" u="sng" kern="0">
                <a:solidFill>
                  <a:srgbClr val="000000"/>
                </a:solidFill>
                <a:ea typeface="Arial" pitchFamily="34"/>
              </a:rPr>
              <a:t>(план: &gt; 1 млн.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sz="1200" u="sng" kern="0">
                <a:solidFill>
                  <a:srgbClr val="000000"/>
                </a:solidFill>
                <a:ea typeface="Arial" pitchFamily="34"/>
              </a:rPr>
              <a:t>пользователей)</a:t>
            </a:r>
          </a:p>
        </p:txBody>
      </p:sp>
      <p:sp>
        <p:nvSpPr>
          <p:cNvPr id="10274" name="Блок-схема: альтернативный процесс 63"/>
          <p:cNvSpPr>
            <a:spLocks noGrp="1" noChangeShapeType="1"/>
          </p:cNvSpPr>
          <p:nvPr/>
        </p:nvSpPr>
        <p:spPr>
          <a:xfrm>
            <a:off x="9904413" y="3975101"/>
            <a:ext cx="1044575" cy="1177925"/>
          </a:xfrm>
          <a:prstGeom prst="flowChartAlternateProcess">
            <a:avLst/>
          </a:prstGeom>
          <a:solidFill>
            <a:schemeClr val="lt1"/>
          </a:solidFill>
          <a:ln w="25400">
            <a:solidFill>
              <a:srgbClr val="385D8A"/>
            </a:solidFill>
            <a:prstDash val="dash"/>
            <a:round/>
            <a:headEnd/>
            <a:tailEnd/>
          </a:ln>
        </p:spPr>
        <p:txBody>
          <a:bodyPr lIns="91440" tIns="45720" rIns="91440" bIns="45720" anchor="b"/>
          <a:lstStyle/>
          <a:p>
            <a:pPr algn="ctr" fontAlgn="base"/>
            <a:r>
              <a:rPr lang="ru-RU" sz="900" b="1" kern="0">
                <a:solidFill>
                  <a:srgbClr val="000000"/>
                </a:solidFill>
                <a:latin typeface="Calibri"/>
              </a:rPr>
              <a:t>Информационные системы потребителей</a:t>
            </a:r>
          </a:p>
        </p:txBody>
      </p:sp>
      <p:pic>
        <p:nvPicPr>
          <p:cNvPr id="10275" name="Рисунок 64" descr="Изображение выглядит как снимок экрана, Цвет электрик&#10;&#10;Описание создано автоматически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69537" y="4098925"/>
            <a:ext cx="311150" cy="381000"/>
          </a:xfrm>
          <a:prstGeom prst="rect">
            <a:avLst/>
          </a:prstGeom>
          <a:noFill/>
        </p:spPr>
      </p:pic>
      <p:pic>
        <p:nvPicPr>
          <p:cNvPr id="10276" name="Рисунок 66" descr="Изображение выглядит как снимок экрана, Цвет электрик&#10;&#10;Описание создано автоматически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21912" y="5310187"/>
            <a:ext cx="349250" cy="373062"/>
          </a:xfrm>
          <a:prstGeom prst="rect">
            <a:avLst/>
          </a:prstGeom>
          <a:noFill/>
        </p:spPr>
      </p:pic>
      <p:sp>
        <p:nvSpPr>
          <p:cNvPr id="10277" name="Стрелка: вправо 80"/>
          <p:cNvSpPr>
            <a:spLocks noGrp="1" noChangeShapeType="1"/>
          </p:cNvSpPr>
          <p:nvPr/>
        </p:nvSpPr>
        <p:spPr>
          <a:xfrm>
            <a:off x="7915275" y="5087938"/>
            <a:ext cx="431800" cy="250825"/>
          </a:xfrm>
          <a:prstGeom prst="rightArrow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78" name="Заголовок 1"/>
          <p:cNvSpPr txBox="1">
            <a:spLocks noGrp="1" noChangeShapeType="1"/>
          </p:cNvSpPr>
          <p:nvPr/>
        </p:nvSpPr>
        <p:spPr>
          <a:xfrm>
            <a:off x="3148013" y="77787"/>
            <a:ext cx="7545387" cy="4699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algn="ctr">
              <a:spcBef>
                <a:spcPts val="0"/>
              </a:spcBef>
              <a:buNone/>
            </a:pPr>
            <a:r>
              <a:rPr lang="ru-RU" sz="2400" b="1" kern="0">
                <a:solidFill>
                  <a:srgbClr val="254061"/>
                </a:solidFill>
                <a:latin typeface="Arial" pitchFamily="34"/>
                <a:ea typeface="Arial" pitchFamily="34"/>
              </a:rPr>
              <a:t>Схема целевого применения ГИАС РКД</a:t>
            </a:r>
          </a:p>
        </p:txBody>
      </p:sp>
      <p:sp>
        <p:nvSpPr>
          <p:cNvPr id="10279" name="TextBox 90"/>
          <p:cNvSpPr txBox="1">
            <a:spLocks noGrp="1" noChangeShapeType="1"/>
          </p:cNvSpPr>
          <p:nvPr/>
        </p:nvSpPr>
        <p:spPr>
          <a:xfrm>
            <a:off x="4170362" y="927101"/>
            <a:ext cx="3632200" cy="2682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fontAlgn="base"/>
            <a:r>
              <a:rPr lang="ru-RU" sz="1100" b="1" kern="0">
                <a:solidFill>
                  <a:srgbClr val="000000"/>
                </a:solidFill>
                <a:latin typeface="Calibri"/>
              </a:rPr>
              <a:t>СЕРВИСЫ ИСПОЛЬЗОВАНИЯ ГОТОВЫХ ПРОДУКТОВ</a:t>
            </a:r>
          </a:p>
        </p:txBody>
      </p:sp>
      <p:sp>
        <p:nvSpPr>
          <p:cNvPr id="10280" name="Прямоугольник 101"/>
          <p:cNvSpPr>
            <a:spLocks noGrp="1" noChangeShapeType="1"/>
          </p:cNvSpPr>
          <p:nvPr/>
        </p:nvSpPr>
        <p:spPr>
          <a:xfrm>
            <a:off x="4227512" y="5397500"/>
            <a:ext cx="3536950" cy="1255712"/>
          </a:xfrm>
          <a:prstGeom prst="rect">
            <a:avLst/>
          </a:prstGeom>
          <a:solidFill>
            <a:srgbClr val="DBEEF4"/>
          </a:solidFill>
          <a:ln w="12700">
            <a:solidFill>
              <a:srgbClr val="31859C"/>
            </a:solidFill>
            <a:prstDash val="dash"/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81" name="Блок-схема: альтернативный процесс 103"/>
          <p:cNvSpPr>
            <a:spLocks noGrp="1" noChangeShapeType="1"/>
          </p:cNvSpPr>
          <p:nvPr/>
        </p:nvSpPr>
        <p:spPr>
          <a:xfrm>
            <a:off x="4389437" y="5868988"/>
            <a:ext cx="1547812" cy="396875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kern="0">
                <a:solidFill>
                  <a:srgbClr val="000000"/>
                </a:solidFill>
                <a:latin typeface="Calibri"/>
              </a:rPr>
              <a:t>КП Хранилище</a:t>
            </a:r>
          </a:p>
        </p:txBody>
      </p:sp>
      <p:sp>
        <p:nvSpPr>
          <p:cNvPr id="10282" name="Блок-схема: альтернативный процесс 104"/>
          <p:cNvSpPr>
            <a:spLocks noGrp="1" noChangeShapeType="1"/>
          </p:cNvSpPr>
          <p:nvPr/>
        </p:nvSpPr>
        <p:spPr>
          <a:xfrm>
            <a:off x="6108700" y="5857876"/>
            <a:ext cx="1547812" cy="396875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kern="0">
                <a:solidFill>
                  <a:srgbClr val="000000"/>
                </a:solidFill>
                <a:latin typeface="Calibri"/>
              </a:rPr>
              <a:t>КП Интеграция</a:t>
            </a:r>
          </a:p>
        </p:txBody>
      </p:sp>
      <p:sp>
        <p:nvSpPr>
          <p:cNvPr id="10283" name="TextBox 106"/>
          <p:cNvSpPr txBox="1">
            <a:spLocks noGrp="1" noChangeShapeType="1"/>
          </p:cNvSpPr>
          <p:nvPr/>
        </p:nvSpPr>
        <p:spPr>
          <a:xfrm>
            <a:off x="4144962" y="5086351"/>
            <a:ext cx="3632200" cy="2682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fontAlgn="base"/>
            <a:r>
              <a:rPr lang="ru-RU" sz="1100" b="1" kern="0">
                <a:solidFill>
                  <a:srgbClr val="000000"/>
                </a:solidFill>
                <a:latin typeface="Calibri"/>
              </a:rPr>
              <a:t>СЕРВИСЫ ИСПОЛЬЗОВАНИЯ ИНФРАСТРУКТУРЫ</a:t>
            </a:r>
          </a:p>
        </p:txBody>
      </p:sp>
      <p:sp>
        <p:nvSpPr>
          <p:cNvPr id="10284" name="Блок-схема: альтернативный процесс 107"/>
          <p:cNvSpPr>
            <a:spLocks noGrp="1" noChangeShapeType="1"/>
          </p:cNvSpPr>
          <p:nvPr/>
        </p:nvSpPr>
        <p:spPr>
          <a:xfrm>
            <a:off x="4379912" y="5484812"/>
            <a:ext cx="3276600" cy="323850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kern="0">
                <a:solidFill>
                  <a:srgbClr val="000000"/>
                </a:solidFill>
                <a:latin typeface="Calibri"/>
              </a:rPr>
              <a:t>КП Управление</a:t>
            </a:r>
          </a:p>
        </p:txBody>
      </p:sp>
      <p:sp>
        <p:nvSpPr>
          <p:cNvPr id="10285" name="Блок-схема: альтернативный процесс 108"/>
          <p:cNvSpPr>
            <a:spLocks noGrp="1" noChangeShapeType="1"/>
          </p:cNvSpPr>
          <p:nvPr/>
        </p:nvSpPr>
        <p:spPr>
          <a:xfrm>
            <a:off x="4392612" y="6323013"/>
            <a:ext cx="1547812" cy="288925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kern="0">
                <a:solidFill>
                  <a:srgbClr val="000000"/>
                </a:solidFill>
                <a:latin typeface="Calibri"/>
              </a:rPr>
              <a:t>КП Управление данными</a:t>
            </a:r>
          </a:p>
        </p:txBody>
      </p:sp>
      <p:sp>
        <p:nvSpPr>
          <p:cNvPr id="10286" name="Блок-схема: альтернативный процесс 109"/>
          <p:cNvSpPr>
            <a:spLocks noGrp="1" noChangeShapeType="1"/>
          </p:cNvSpPr>
          <p:nvPr/>
        </p:nvSpPr>
        <p:spPr>
          <a:xfrm>
            <a:off x="6103937" y="6324601"/>
            <a:ext cx="1547812" cy="287337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kern="0">
                <a:solidFill>
                  <a:srgbClr val="000000"/>
                </a:solidFill>
                <a:latin typeface="Calibri"/>
              </a:rPr>
              <a:t>АПК</a:t>
            </a:r>
          </a:p>
        </p:txBody>
      </p:sp>
      <p:pic>
        <p:nvPicPr>
          <p:cNvPr id="10287" name="Рисунок 14"/>
          <p:cNvPicPr>
            <a:picLocks noGrp="1"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21712" y="3314700"/>
            <a:ext cx="514350" cy="476250"/>
          </a:xfrm>
          <a:prstGeom prst="rect">
            <a:avLst/>
          </a:prstGeom>
          <a:noFill/>
        </p:spPr>
      </p:pic>
      <p:sp>
        <p:nvSpPr>
          <p:cNvPr id="10288" name="Прямоугольник 2"/>
          <p:cNvSpPr>
            <a:spLocks noGrp="1" noChangeShapeType="1"/>
          </p:cNvSpPr>
          <p:nvPr/>
        </p:nvSpPr>
        <p:spPr>
          <a:xfrm>
            <a:off x="4144962" y="603251"/>
            <a:ext cx="3757612" cy="3397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fontAlgn="base"/>
            <a:r>
              <a:rPr lang="ru-RU" sz="1600" b="1" kern="0">
                <a:solidFill>
                  <a:srgbClr val="254061"/>
                </a:solidFill>
                <a:latin typeface="Arial" pitchFamily="34"/>
              </a:rPr>
              <a:t>ГИАС РКД</a:t>
            </a:r>
          </a:p>
        </p:txBody>
      </p:sp>
      <p:grpSp>
        <p:nvGrpSpPr>
          <p:cNvPr id="10291" name="Прямоугольник 7"/>
          <p:cNvGrpSpPr>
            <a:grpSpLocks/>
          </p:cNvGrpSpPr>
          <p:nvPr/>
        </p:nvGrpSpPr>
        <p:grpSpPr>
          <a:xfrm>
            <a:off x="1301751" y="1200150"/>
            <a:ext cx="1152525" cy="774700"/>
            <a:chOff x="100" y="756"/>
            <a:chExt cx="726" cy="488"/>
          </a:xfrm>
        </p:grpSpPr>
        <p:pic>
          <p:nvPicPr>
            <p:cNvPr id="10289" name="Прямоугольник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00" y="756"/>
              <a:ext cx="726" cy="488"/>
            </a:xfrm>
            <a:prstGeom prst="rect">
              <a:avLst/>
            </a:prstGeom>
            <a:noFill/>
          </p:spPr>
        </p:pic>
        <p:sp>
          <p:nvSpPr>
            <p:cNvPr id="10290" name="Shape 10290"/>
            <p:cNvSpPr txBox="1">
              <a:spLocks noChangeShapeType="1"/>
            </p:cNvSpPr>
            <p:nvPr/>
          </p:nvSpPr>
          <p:spPr>
            <a:xfrm>
              <a:off x="116" y="773"/>
              <a:ext cx="690" cy="45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 fontAlgn="base"/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0292" name="Рисунок 8"/>
          <p:cNvPicPr>
            <a:picLocks noGrp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52551" y="1247776"/>
            <a:ext cx="1049337" cy="681037"/>
          </a:xfrm>
          <a:prstGeom prst="rect">
            <a:avLst/>
          </a:prstGeom>
          <a:noFill/>
        </p:spPr>
      </p:pic>
      <p:grpSp>
        <p:nvGrpSpPr>
          <p:cNvPr id="10295" name="Прямоугольник 9"/>
          <p:cNvGrpSpPr>
            <a:grpSpLocks/>
          </p:cNvGrpSpPr>
          <p:nvPr/>
        </p:nvGrpSpPr>
        <p:grpSpPr>
          <a:xfrm>
            <a:off x="2514601" y="1212850"/>
            <a:ext cx="1158875" cy="774700"/>
            <a:chOff x="864" y="764"/>
            <a:chExt cx="730" cy="488"/>
          </a:xfrm>
        </p:grpSpPr>
        <p:pic>
          <p:nvPicPr>
            <p:cNvPr id="10293" name="Прямоугольник 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4" y="764"/>
              <a:ext cx="730" cy="488"/>
            </a:xfrm>
            <a:prstGeom prst="rect">
              <a:avLst/>
            </a:prstGeom>
            <a:noFill/>
          </p:spPr>
        </p:pic>
        <p:sp>
          <p:nvSpPr>
            <p:cNvPr id="10294" name="Shape 10294"/>
            <p:cNvSpPr txBox="1">
              <a:spLocks noChangeShapeType="1"/>
            </p:cNvSpPr>
            <p:nvPr/>
          </p:nvSpPr>
          <p:spPr>
            <a:xfrm>
              <a:off x="882" y="782"/>
              <a:ext cx="695" cy="45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 fontAlgn="base"/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0296" name="Рисунок 19"/>
          <p:cNvPicPr>
            <a:picLocks noGrp="1"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60587" y="1133476"/>
            <a:ext cx="398462" cy="396875"/>
          </a:xfrm>
          <a:prstGeom prst="rect">
            <a:avLst/>
          </a:prstGeom>
          <a:noFill/>
        </p:spPr>
      </p:pic>
      <p:sp>
        <p:nvSpPr>
          <p:cNvPr id="10297" name="TextBox 20"/>
          <p:cNvSpPr txBox="1">
            <a:spLocks noGrp="1" noChangeShapeType="1"/>
          </p:cNvSpPr>
          <p:nvPr/>
        </p:nvSpPr>
        <p:spPr>
          <a:xfrm>
            <a:off x="1292225" y="1277938"/>
            <a:ext cx="1117600" cy="5857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  <a:lvl6pPr defTabSz="457200">
              <a:defRPr lang="ru-RU" sz="1800"/>
            </a:lvl6pPr>
            <a:lvl7pPr defTabSz="457200">
              <a:defRPr lang="ru-RU" sz="1800"/>
            </a:lvl7pPr>
            <a:lvl8pPr defTabSz="457200">
              <a:defRPr lang="ru-RU" sz="1800"/>
            </a:lvl8pPr>
            <a:lvl9pPr defTabSz="457200">
              <a:defRPr lang="ru-RU" sz="1800"/>
            </a:lvl9pPr>
          </a:lstStyle>
          <a:p>
            <a:pPr marL="0" algn="ctr">
              <a:spcBef>
                <a:spcPts val="0"/>
              </a:spcBef>
              <a:buNone/>
            </a:pPr>
            <a:r>
              <a:rPr lang="ru-RU" sz="1600" b="1" kern="0">
                <a:solidFill>
                  <a:srgbClr val="000000"/>
                </a:solidFill>
                <a:ea typeface="Times New Roman" pitchFamily="18"/>
              </a:rPr>
              <a:t>ИС ОПД ДЗЗ</a:t>
            </a:r>
          </a:p>
        </p:txBody>
      </p:sp>
      <p:grpSp>
        <p:nvGrpSpPr>
          <p:cNvPr id="10300" name="Прямоугольник 21"/>
          <p:cNvGrpSpPr>
            <a:grpSpLocks/>
          </p:cNvGrpSpPr>
          <p:nvPr/>
        </p:nvGrpSpPr>
        <p:grpSpPr>
          <a:xfrm>
            <a:off x="1301751" y="2078037"/>
            <a:ext cx="1157287" cy="774700"/>
            <a:chOff x="100" y="1309"/>
            <a:chExt cx="729" cy="488"/>
          </a:xfrm>
        </p:grpSpPr>
        <p:pic>
          <p:nvPicPr>
            <p:cNvPr id="10298" name="Прямоугольник 2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0" y="1309"/>
              <a:ext cx="729" cy="488"/>
            </a:xfrm>
            <a:prstGeom prst="rect">
              <a:avLst/>
            </a:prstGeom>
            <a:noFill/>
          </p:spPr>
        </p:pic>
        <p:sp>
          <p:nvSpPr>
            <p:cNvPr id="10299" name="Shape 10299"/>
            <p:cNvSpPr txBox="1">
              <a:spLocks noChangeShapeType="1"/>
            </p:cNvSpPr>
            <p:nvPr/>
          </p:nvSpPr>
          <p:spPr>
            <a:xfrm>
              <a:off x="117" y="1327"/>
              <a:ext cx="695" cy="453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 fontAlgn="base"/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303" name="Прямоугольник 28"/>
          <p:cNvGrpSpPr>
            <a:grpSpLocks/>
          </p:cNvGrpSpPr>
          <p:nvPr/>
        </p:nvGrpSpPr>
        <p:grpSpPr>
          <a:xfrm>
            <a:off x="2514601" y="2084387"/>
            <a:ext cx="1158875" cy="781050"/>
            <a:chOff x="864" y="1313"/>
            <a:chExt cx="730" cy="492"/>
          </a:xfrm>
        </p:grpSpPr>
        <p:pic>
          <p:nvPicPr>
            <p:cNvPr id="10301" name="Прямоугольник 28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64" y="1313"/>
              <a:ext cx="730" cy="492"/>
            </a:xfrm>
            <a:prstGeom prst="rect">
              <a:avLst/>
            </a:prstGeom>
            <a:noFill/>
          </p:spPr>
        </p:pic>
        <p:sp>
          <p:nvSpPr>
            <p:cNvPr id="10302" name="Shape 10302"/>
            <p:cNvSpPr txBox="1">
              <a:spLocks noChangeShapeType="1"/>
            </p:cNvSpPr>
            <p:nvPr/>
          </p:nvSpPr>
          <p:spPr>
            <a:xfrm>
              <a:off x="883" y="1332"/>
              <a:ext cx="695" cy="453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 fontAlgn="base"/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0304" name="Рисунок 46"/>
          <p:cNvPicPr>
            <a:picLocks noGrp="1"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560638" y="2336801"/>
            <a:ext cx="1095375" cy="536575"/>
          </a:xfrm>
          <a:prstGeom prst="rect">
            <a:avLst/>
          </a:prstGeom>
          <a:noFill/>
        </p:spPr>
      </p:pic>
      <p:sp>
        <p:nvSpPr>
          <p:cNvPr id="10305" name="TextBox 39"/>
          <p:cNvSpPr txBox="1">
            <a:spLocks noGrp="1" noChangeShapeType="1"/>
          </p:cNvSpPr>
          <p:nvPr/>
        </p:nvSpPr>
        <p:spPr>
          <a:xfrm>
            <a:off x="2441576" y="2063750"/>
            <a:ext cx="1201737" cy="4000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  <a:lvl6pPr defTabSz="457200">
              <a:defRPr lang="ru-RU" sz="1800"/>
            </a:lvl6pPr>
            <a:lvl7pPr defTabSz="457200">
              <a:defRPr lang="ru-RU" sz="1800"/>
            </a:lvl7pPr>
            <a:lvl8pPr defTabSz="457200">
              <a:defRPr lang="ru-RU" sz="1800"/>
            </a:lvl8pPr>
            <a:lvl9pPr defTabSz="457200">
              <a:defRPr lang="ru-RU" sz="1800"/>
            </a:lvl9pPr>
          </a:lstStyle>
          <a:p>
            <a:pPr marL="0" algn="ctr">
              <a:spcBef>
                <a:spcPts val="0"/>
              </a:spcBef>
              <a:buNone/>
            </a:pPr>
            <a:r>
              <a:rPr lang="ru-RU" sz="2000" b="1" kern="0">
                <a:solidFill>
                  <a:srgbClr val="000000"/>
                </a:solidFill>
                <a:ea typeface="Times New Roman" pitchFamily="18"/>
              </a:rPr>
              <a:t>АИС</a:t>
            </a:r>
          </a:p>
        </p:txBody>
      </p:sp>
      <p:pic>
        <p:nvPicPr>
          <p:cNvPr id="10306" name="Рисунок 54"/>
          <p:cNvPicPr>
            <a:picLocks noGrp="1"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77950" y="2117726"/>
            <a:ext cx="1009650" cy="693737"/>
          </a:xfrm>
          <a:prstGeom prst="rect">
            <a:avLst/>
          </a:prstGeom>
          <a:noFill/>
        </p:spPr>
      </p:pic>
      <p:pic>
        <p:nvPicPr>
          <p:cNvPr id="10307" name="Рисунок 55"/>
          <p:cNvPicPr>
            <a:picLocks noGrp="1"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667000" y="1260475"/>
            <a:ext cx="881062" cy="696912"/>
          </a:xfrm>
          <a:prstGeom prst="rect">
            <a:avLst/>
          </a:prstGeom>
          <a:noFill/>
        </p:spPr>
      </p:pic>
      <p:grpSp>
        <p:nvGrpSpPr>
          <p:cNvPr id="10310" name="Прямоугольник 51"/>
          <p:cNvGrpSpPr>
            <a:grpSpLocks/>
          </p:cNvGrpSpPr>
          <p:nvPr/>
        </p:nvGrpSpPr>
        <p:grpSpPr>
          <a:xfrm>
            <a:off x="1295401" y="2925763"/>
            <a:ext cx="2382837" cy="530225"/>
            <a:chOff x="96" y="1843"/>
            <a:chExt cx="1501" cy="334"/>
          </a:xfrm>
        </p:grpSpPr>
        <p:pic>
          <p:nvPicPr>
            <p:cNvPr id="10308" name="Прямоугольник 51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96" y="1843"/>
              <a:ext cx="1501" cy="334"/>
            </a:xfrm>
            <a:prstGeom prst="rect">
              <a:avLst/>
            </a:prstGeom>
            <a:noFill/>
          </p:spPr>
        </p:pic>
        <p:sp>
          <p:nvSpPr>
            <p:cNvPr id="10309" name="Shape 10309"/>
            <p:cNvSpPr txBox="1">
              <a:spLocks noChangeShapeType="1"/>
            </p:cNvSpPr>
            <p:nvPr/>
          </p:nvSpPr>
          <p:spPr>
            <a:xfrm>
              <a:off x="113" y="1860"/>
              <a:ext cx="1466" cy="302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 fontAlgn="base"/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0311" name="Рисунок 2"/>
          <p:cNvPicPr>
            <a:picLocks noGrp="1"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6349473">
            <a:off x="1255713" y="2976563"/>
            <a:ext cx="714375" cy="522287"/>
          </a:xfrm>
          <a:prstGeom prst="rect">
            <a:avLst/>
          </a:prstGeom>
          <a:noFill/>
        </p:spPr>
      </p:pic>
      <p:sp>
        <p:nvSpPr>
          <p:cNvPr id="10312" name="TextBox 63"/>
          <p:cNvSpPr txBox="1">
            <a:spLocks noGrp="1" noChangeShapeType="1"/>
          </p:cNvSpPr>
          <p:nvPr/>
        </p:nvSpPr>
        <p:spPr>
          <a:xfrm>
            <a:off x="1252538" y="2946401"/>
            <a:ext cx="2555875" cy="3968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  <a:lvl6pPr defTabSz="457200">
              <a:defRPr lang="ru-RU" sz="1800"/>
            </a:lvl6pPr>
            <a:lvl7pPr defTabSz="457200">
              <a:defRPr lang="ru-RU" sz="1800"/>
            </a:lvl7pPr>
            <a:lvl8pPr defTabSz="457200">
              <a:defRPr lang="ru-RU" sz="1800"/>
            </a:lvl8pPr>
            <a:lvl9pPr defTabSz="457200">
              <a:defRPr lang="ru-RU" sz="1800"/>
            </a:lvl9pPr>
          </a:lstStyle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100" b="1" kern="0">
                <a:solidFill>
                  <a:srgbClr val="000000"/>
                </a:solidFill>
                <a:ea typeface="Times New Roman" pitchFamily="18"/>
              </a:rPr>
              <a:t>Спутниковые системы связи и ретрансляции</a:t>
            </a:r>
          </a:p>
        </p:txBody>
      </p:sp>
      <p:sp>
        <p:nvSpPr>
          <p:cNvPr id="10313" name="TextBox 57"/>
          <p:cNvSpPr txBox="1">
            <a:spLocks noGrp="1" noChangeShapeType="1"/>
          </p:cNvSpPr>
          <p:nvPr/>
        </p:nvSpPr>
        <p:spPr>
          <a:xfrm>
            <a:off x="1316037" y="4613276"/>
            <a:ext cx="2316162" cy="7397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algn="ctr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Разработчики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400" kern="0">
                <a:solidFill>
                  <a:srgbClr val="000000"/>
                </a:solidFill>
                <a:ea typeface="Arial" pitchFamily="34"/>
              </a:rPr>
              <a:t>Сервисов на основе космических данных</a:t>
            </a:r>
          </a:p>
        </p:txBody>
      </p:sp>
      <p:sp>
        <p:nvSpPr>
          <p:cNvPr id="10314" name="TextBox 57"/>
          <p:cNvSpPr txBox="1">
            <a:spLocks noGrp="1" noChangeShapeType="1"/>
          </p:cNvSpPr>
          <p:nvPr/>
        </p:nvSpPr>
        <p:spPr>
          <a:xfrm>
            <a:off x="1331912" y="5570538"/>
            <a:ext cx="2316162" cy="9540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algn="ctr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Операторы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400" kern="0">
                <a:solidFill>
                  <a:srgbClr val="000000"/>
                </a:solidFill>
                <a:ea typeface="Arial" pitchFamily="34"/>
              </a:rPr>
              <a:t>(собственники сервиса, услуги) на основе космических данных</a:t>
            </a:r>
          </a:p>
        </p:txBody>
      </p:sp>
      <p:sp>
        <p:nvSpPr>
          <p:cNvPr id="10315" name="TextBox 58"/>
          <p:cNvSpPr txBox="1">
            <a:spLocks noGrp="1" noChangeShapeType="1"/>
          </p:cNvSpPr>
          <p:nvPr/>
        </p:nvSpPr>
        <p:spPr>
          <a:xfrm>
            <a:off x="8364537" y="1306513"/>
            <a:ext cx="990600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algn="ctr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Центры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компетен-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ций (ЦК)</a:t>
            </a:r>
          </a:p>
        </p:txBody>
      </p:sp>
      <p:sp>
        <p:nvSpPr>
          <p:cNvPr id="10316" name="TextBox 60"/>
          <p:cNvSpPr txBox="1">
            <a:spLocks noGrp="1" noChangeShapeType="1"/>
          </p:cNvSpPr>
          <p:nvPr/>
        </p:nvSpPr>
        <p:spPr>
          <a:xfrm>
            <a:off x="9875837" y="2082801"/>
            <a:ext cx="6540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ФОИВ</a:t>
            </a:r>
          </a:p>
        </p:txBody>
      </p:sp>
      <p:sp>
        <p:nvSpPr>
          <p:cNvPr id="10317" name="TextBox 61"/>
          <p:cNvSpPr txBox="1">
            <a:spLocks noGrp="1" noChangeShapeType="1"/>
          </p:cNvSpPr>
          <p:nvPr/>
        </p:nvSpPr>
        <p:spPr>
          <a:xfrm>
            <a:off x="9875837" y="2460626"/>
            <a:ext cx="6207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РОИВ</a:t>
            </a:r>
          </a:p>
        </p:txBody>
      </p:sp>
      <p:sp>
        <p:nvSpPr>
          <p:cNvPr id="10318" name="TextBox 62"/>
          <p:cNvSpPr txBox="1">
            <a:spLocks noGrp="1" noChangeShapeType="1"/>
          </p:cNvSpPr>
          <p:nvPr/>
        </p:nvSpPr>
        <p:spPr>
          <a:xfrm>
            <a:off x="9875838" y="2838451"/>
            <a:ext cx="6556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ОМСУ</a:t>
            </a:r>
          </a:p>
        </p:txBody>
      </p:sp>
      <p:sp>
        <p:nvSpPr>
          <p:cNvPr id="10319" name="TextBox 64"/>
          <p:cNvSpPr txBox="1">
            <a:spLocks noGrp="1" noChangeShapeType="1"/>
          </p:cNvSpPr>
          <p:nvPr/>
        </p:nvSpPr>
        <p:spPr>
          <a:xfrm>
            <a:off x="9875838" y="3216276"/>
            <a:ext cx="942975" cy="3079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Юр. лица</a:t>
            </a:r>
          </a:p>
        </p:txBody>
      </p:sp>
      <p:sp>
        <p:nvSpPr>
          <p:cNvPr id="10320" name="TextBox 66"/>
          <p:cNvSpPr txBox="1">
            <a:spLocks noGrp="1" noChangeShapeType="1"/>
          </p:cNvSpPr>
          <p:nvPr/>
        </p:nvSpPr>
        <p:spPr>
          <a:xfrm>
            <a:off x="9875838" y="3594101"/>
            <a:ext cx="9620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Физ. лица</a:t>
            </a:r>
          </a:p>
        </p:txBody>
      </p:sp>
      <p:sp>
        <p:nvSpPr>
          <p:cNvPr id="10321" name="Стрелка: вправо 80"/>
          <p:cNvSpPr>
            <a:spLocks noGrp="1" noChangeShapeType="1"/>
          </p:cNvSpPr>
          <p:nvPr/>
        </p:nvSpPr>
        <p:spPr>
          <a:xfrm rot="10800000">
            <a:off x="7896225" y="3825876"/>
            <a:ext cx="431800" cy="250825"/>
          </a:xfrm>
          <a:prstGeom prst="rightArrow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22" name="Рисунок 55" descr="Изображение выглядит как круг&#10;&#10;Описание создано автоматически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43950" y="982663"/>
            <a:ext cx="271462" cy="276225"/>
          </a:xfrm>
          <a:prstGeom prst="rect">
            <a:avLst/>
          </a:prstGeom>
          <a:noFill/>
        </p:spPr>
      </p:pic>
      <p:sp>
        <p:nvSpPr>
          <p:cNvPr id="10323" name="Блок-схема: альтернативный процесс 79"/>
          <p:cNvSpPr>
            <a:spLocks noGrp="1" noChangeShapeType="1"/>
          </p:cNvSpPr>
          <p:nvPr/>
        </p:nvSpPr>
        <p:spPr>
          <a:xfrm>
            <a:off x="1185862" y="4006850"/>
            <a:ext cx="2565400" cy="2736850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prstDash val="dash"/>
            <a:round/>
            <a:headEnd/>
            <a:tailEnd/>
          </a:ln>
        </p:spPr>
        <p:txBody>
          <a:bodyPr lIns="91440" tIns="36000" rIns="91440" bIns="0" anchor="b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24" name="TextBox 57"/>
          <p:cNvSpPr txBox="1">
            <a:spLocks noGrp="1" noChangeShapeType="1"/>
          </p:cNvSpPr>
          <p:nvPr/>
        </p:nvSpPr>
        <p:spPr>
          <a:xfrm>
            <a:off x="1439862" y="4090988"/>
            <a:ext cx="205740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algn="ctr">
              <a:spcBef>
                <a:spcPts val="0"/>
              </a:spcBef>
              <a:buNone/>
            </a:pPr>
            <a:r>
              <a:rPr lang="ru-RU" sz="1400" b="1" kern="0">
                <a:solidFill>
                  <a:srgbClr val="000000"/>
                </a:solidFill>
                <a:ea typeface="Arial" pitchFamily="34"/>
              </a:rPr>
              <a:t>Поставщики сервисов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sz="1200" i="1" kern="0">
                <a:solidFill>
                  <a:srgbClr val="000000"/>
                </a:solidFill>
                <a:ea typeface="Arial" pitchFamily="34"/>
              </a:rPr>
              <a:t>(план: &gt; </a:t>
            </a:r>
            <a:r>
              <a:rPr lang="ru-RU" sz="1200" i="1" u="sng" kern="0">
                <a:solidFill>
                  <a:srgbClr val="000000"/>
                </a:solidFill>
                <a:ea typeface="Arial" pitchFamily="34"/>
              </a:rPr>
              <a:t>5000 поставщиков</a:t>
            </a:r>
            <a:r>
              <a:rPr lang="ru-RU" sz="1200" i="1" kern="0">
                <a:solidFill>
                  <a:srgbClr val="000000"/>
                </a:solidFill>
                <a:ea typeface="Arial" pitchFamily="34"/>
              </a:rPr>
              <a:t>)</a:t>
            </a:r>
          </a:p>
        </p:txBody>
      </p:sp>
      <p:sp>
        <p:nvSpPr>
          <p:cNvPr id="10325" name="Стрелка: вправо 80"/>
          <p:cNvSpPr>
            <a:spLocks noGrp="1" noChangeShapeType="1"/>
          </p:cNvSpPr>
          <p:nvPr/>
        </p:nvSpPr>
        <p:spPr>
          <a:xfrm>
            <a:off x="3787775" y="5661026"/>
            <a:ext cx="341312" cy="250825"/>
          </a:xfrm>
          <a:prstGeom prst="rightArrow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26" name="Стрелка: вправо 80"/>
          <p:cNvSpPr>
            <a:spLocks noGrp="1" noChangeShapeType="1"/>
          </p:cNvSpPr>
          <p:nvPr/>
        </p:nvSpPr>
        <p:spPr>
          <a:xfrm rot="10800000">
            <a:off x="3783013" y="2682876"/>
            <a:ext cx="339725" cy="250825"/>
          </a:xfrm>
          <a:prstGeom prst="rightArrow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27" name="Стрелка: вправо 80"/>
          <p:cNvSpPr>
            <a:spLocks noGrp="1" noChangeShapeType="1"/>
          </p:cNvSpPr>
          <p:nvPr/>
        </p:nvSpPr>
        <p:spPr>
          <a:xfrm rot="10800000">
            <a:off x="3778251" y="4691063"/>
            <a:ext cx="339725" cy="250825"/>
          </a:xfrm>
          <a:prstGeom prst="rightArrow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28" name="TextBox 86"/>
          <p:cNvSpPr txBox="1">
            <a:spLocks noGrp="1" noChangeShapeType="1"/>
          </p:cNvSpPr>
          <p:nvPr/>
        </p:nvSpPr>
        <p:spPr>
          <a:xfrm>
            <a:off x="8396288" y="4787900"/>
            <a:ext cx="936625" cy="1168400"/>
          </a:xfrm>
          <a:prstGeom prst="rect">
            <a:avLst/>
          </a:prstGeom>
          <a:solidFill>
            <a:srgbClr val="558ED5"/>
          </a:solidFill>
        </p:spPr>
        <p:txBody>
          <a:bodyPr lIns="91440" tIns="45720" rIns="91440" bIns="45720">
            <a:spAutoFit/>
          </a:bodyPr>
          <a:lstStyle/>
          <a:p>
            <a:pPr algn="ctr" fontAlgn="base"/>
            <a:r>
              <a:rPr lang="ru-RU" sz="1000" b="1" kern="0">
                <a:solidFill>
                  <a:srgbClr val="FFFFFF"/>
                </a:solidFill>
                <a:latin typeface="Calibri"/>
              </a:rPr>
              <a:t>Продажа/</a:t>
            </a:r>
          </a:p>
          <a:p>
            <a:pPr algn="ctr" fontAlgn="base"/>
            <a:r>
              <a:rPr lang="ru-RU" sz="1000" b="1" kern="0">
                <a:solidFill>
                  <a:srgbClr val="FFFFFF"/>
                </a:solidFill>
                <a:latin typeface="Calibri"/>
              </a:rPr>
              <a:t>внедрение</a:t>
            </a:r>
          </a:p>
          <a:p>
            <a:pPr algn="ctr" fontAlgn="base"/>
            <a:r>
              <a:rPr lang="ru-RU" sz="1000" b="1" kern="0">
                <a:solidFill>
                  <a:srgbClr val="FFFFFF"/>
                </a:solidFill>
                <a:latin typeface="Calibri"/>
              </a:rPr>
              <a:t>Сервисов/ </a:t>
            </a:r>
          </a:p>
          <a:p>
            <a:pPr algn="ctr" fontAlgn="base"/>
            <a:r>
              <a:rPr lang="ru-RU" sz="1000" b="1" kern="0">
                <a:solidFill>
                  <a:srgbClr val="FFFFFF"/>
                </a:solidFill>
                <a:latin typeface="Calibri"/>
              </a:rPr>
              <a:t>Услуг </a:t>
            </a:r>
          </a:p>
          <a:p>
            <a:pPr algn="ctr" fontAlgn="base"/>
            <a:r>
              <a:rPr lang="ru-RU" sz="1000" b="1" kern="0">
                <a:solidFill>
                  <a:srgbClr val="FFFFFF"/>
                </a:solidFill>
                <a:latin typeface="Calibri"/>
              </a:rPr>
              <a:t>на основе </a:t>
            </a:r>
          </a:p>
          <a:p>
            <a:pPr algn="ctr" fontAlgn="base"/>
            <a:r>
              <a:rPr lang="ru-RU" sz="1000" b="1" kern="0">
                <a:solidFill>
                  <a:srgbClr val="FFFFFF"/>
                </a:solidFill>
                <a:latin typeface="Calibri"/>
              </a:rPr>
              <a:t>космических </a:t>
            </a:r>
          </a:p>
          <a:p>
            <a:pPr algn="ctr" fontAlgn="base"/>
            <a:r>
              <a:rPr lang="ru-RU" sz="1000" b="1" kern="0">
                <a:solidFill>
                  <a:srgbClr val="FFFFFF"/>
                </a:solidFill>
                <a:latin typeface="Calibri"/>
              </a:rPr>
              <a:t>данных</a:t>
            </a:r>
          </a:p>
        </p:txBody>
      </p:sp>
      <p:pic>
        <p:nvPicPr>
          <p:cNvPr id="10329" name="Рисунок 14"/>
          <p:cNvPicPr>
            <a:picLocks noGrp="1"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24887" y="4073525"/>
            <a:ext cx="514350" cy="476250"/>
          </a:xfrm>
          <a:prstGeom prst="rect">
            <a:avLst/>
          </a:prstGeom>
          <a:noFill/>
        </p:spPr>
      </p:pic>
      <p:sp>
        <p:nvSpPr>
          <p:cNvPr id="10330" name="Выноска: изогнутая линия 88"/>
          <p:cNvSpPr>
            <a:spLocks noGrp="1" noChangeShapeType="1"/>
          </p:cNvSpPr>
          <p:nvPr/>
        </p:nvSpPr>
        <p:spPr>
          <a:xfrm>
            <a:off x="8399463" y="3870326"/>
            <a:ext cx="936625" cy="160337"/>
          </a:xfrm>
          <a:prstGeom prst="borderCallout2">
            <a:avLst>
              <a:gd name="adj1" fmla="val 56860"/>
              <a:gd name="adj2" fmla="val 59314"/>
              <a:gd name="adj3" fmla="val 69980"/>
              <a:gd name="adj4" fmla="val 63435"/>
              <a:gd name="adj5" fmla="val 58053"/>
              <a:gd name="adj6" fmla="val 58978"/>
            </a:avLst>
          </a:prstGeom>
          <a:solidFill>
            <a:schemeClr val="accent1"/>
          </a:solidFill>
        </p:spPr>
        <p:txBody>
          <a:bodyPr lIns="91440" tIns="45720" rIns="91440" bIns="45720" anchor="ctr" anchorCtr="0"/>
          <a:lstStyle/>
          <a:p>
            <a:pPr algn="ctr" fontAlgn="base"/>
            <a:r>
              <a:rPr lang="ru-RU" sz="1100" b="1" kern="0">
                <a:solidFill>
                  <a:srgbClr val="FFFFFF"/>
                </a:solidFill>
                <a:latin typeface="Calibri"/>
              </a:rPr>
              <a:t>Требования</a:t>
            </a:r>
          </a:p>
        </p:txBody>
      </p:sp>
      <p:sp>
        <p:nvSpPr>
          <p:cNvPr id="10331" name="TextBox 58"/>
          <p:cNvSpPr txBox="1">
            <a:spLocks noGrp="1" noChangeShapeType="1"/>
          </p:cNvSpPr>
          <p:nvPr/>
        </p:nvSpPr>
        <p:spPr>
          <a:xfrm>
            <a:off x="8353426" y="1997075"/>
            <a:ext cx="10874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algn="ctr">
              <a:spcBef>
                <a:spcPts val="0"/>
              </a:spcBef>
              <a:buNone/>
            </a:pPr>
            <a:r>
              <a:rPr lang="ru-RU" sz="1200" i="1" kern="0">
                <a:solidFill>
                  <a:srgbClr val="000000"/>
                </a:solidFill>
                <a:ea typeface="Arial" pitchFamily="34"/>
              </a:rPr>
              <a:t>&gt; 89 ЦК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200" i="1" kern="0">
                <a:solidFill>
                  <a:srgbClr val="000000"/>
                </a:solidFill>
                <a:ea typeface="Arial" pitchFamily="34"/>
              </a:rPr>
              <a:t>на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200" i="1" kern="0">
                <a:solidFill>
                  <a:srgbClr val="000000"/>
                </a:solidFill>
                <a:ea typeface="Arial" pitchFamily="34"/>
              </a:rPr>
              <a:t>территории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200" i="1" kern="0">
                <a:solidFill>
                  <a:srgbClr val="000000"/>
                </a:solidFill>
                <a:ea typeface="Arial" pitchFamily="34"/>
              </a:rPr>
              <a:t>регионов и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200" i="1" kern="0">
                <a:solidFill>
                  <a:srgbClr val="000000"/>
                </a:solidFill>
                <a:ea typeface="Arial" pitchFamily="34"/>
              </a:rPr>
              <a:t>&gt;10 ЦК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200" i="1" kern="0">
                <a:solidFill>
                  <a:srgbClr val="000000"/>
                </a:solidFill>
                <a:ea typeface="Arial" pitchFamily="34"/>
              </a:rPr>
              <a:t>отраслевых</a:t>
            </a:r>
          </a:p>
        </p:txBody>
      </p:sp>
      <p:sp>
        <p:nvSpPr>
          <p:cNvPr id="10332" name="Стрелка: вправо 80"/>
          <p:cNvSpPr>
            <a:spLocks noGrp="1" noChangeShapeType="1"/>
          </p:cNvSpPr>
          <p:nvPr/>
        </p:nvSpPr>
        <p:spPr>
          <a:xfrm rot="10800000">
            <a:off x="9391650" y="3817938"/>
            <a:ext cx="431800" cy="250825"/>
          </a:xfrm>
          <a:prstGeom prst="rightArrow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33" name="Стрелка: вправо 80"/>
          <p:cNvSpPr>
            <a:spLocks noGrp="1" noChangeShapeType="1"/>
          </p:cNvSpPr>
          <p:nvPr/>
        </p:nvSpPr>
        <p:spPr>
          <a:xfrm>
            <a:off x="9398000" y="4514851"/>
            <a:ext cx="431800" cy="250825"/>
          </a:xfrm>
          <a:prstGeom prst="rightArrow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34" name="Стрелка: вправо 80"/>
          <p:cNvSpPr>
            <a:spLocks noGrp="1" noChangeShapeType="1"/>
          </p:cNvSpPr>
          <p:nvPr/>
        </p:nvSpPr>
        <p:spPr>
          <a:xfrm>
            <a:off x="9396412" y="5732463"/>
            <a:ext cx="431800" cy="250825"/>
          </a:xfrm>
          <a:prstGeom prst="rightArrow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fontAlgn="base"/>
            <a:endParaRPr lang="ru-RU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35" name="Блок-схема: альтернативный процесс 8"/>
          <p:cNvSpPr>
            <a:spLocks noGrp="1" noChangeShapeType="1"/>
          </p:cNvSpPr>
          <p:nvPr/>
        </p:nvSpPr>
        <p:spPr>
          <a:xfrm>
            <a:off x="5516562" y="4603750"/>
            <a:ext cx="939800" cy="323850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i="1" kern="0">
                <a:solidFill>
                  <a:srgbClr val="000000"/>
                </a:solidFill>
                <a:latin typeface="Calibri"/>
              </a:rPr>
              <a:t>КП Исполнение</a:t>
            </a:r>
          </a:p>
        </p:txBody>
      </p:sp>
      <p:sp>
        <p:nvSpPr>
          <p:cNvPr id="10336" name="Блок-схема: альтернативный процесс 10"/>
          <p:cNvSpPr>
            <a:spLocks noGrp="1" noChangeShapeType="1"/>
          </p:cNvSpPr>
          <p:nvPr/>
        </p:nvSpPr>
        <p:spPr>
          <a:xfrm>
            <a:off x="6061075" y="3802062"/>
            <a:ext cx="1547812" cy="323850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en-US" sz="1000" i="1" kern="0">
                <a:solidFill>
                  <a:srgbClr val="000000"/>
                </a:solidFill>
                <a:latin typeface="Calibri"/>
              </a:rPr>
              <a:t>КП GeoBI</a:t>
            </a:r>
          </a:p>
        </p:txBody>
      </p:sp>
      <p:sp>
        <p:nvSpPr>
          <p:cNvPr id="10337" name="Блок-схема: альтернативный процесс 11"/>
          <p:cNvSpPr>
            <a:spLocks noGrp="1" noChangeShapeType="1"/>
          </p:cNvSpPr>
          <p:nvPr/>
        </p:nvSpPr>
        <p:spPr>
          <a:xfrm>
            <a:off x="6061075" y="3413125"/>
            <a:ext cx="1547812" cy="323850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i="1" kern="0">
                <a:solidFill>
                  <a:srgbClr val="000000"/>
                </a:solidFill>
                <a:latin typeface="Calibri"/>
              </a:rPr>
              <a:t>КП Геостатистика</a:t>
            </a:r>
          </a:p>
        </p:txBody>
      </p:sp>
      <p:sp>
        <p:nvSpPr>
          <p:cNvPr id="10338" name="Блок-схема: альтернативный процесс 13"/>
          <p:cNvSpPr>
            <a:spLocks noGrp="1" noChangeShapeType="1"/>
          </p:cNvSpPr>
          <p:nvPr/>
        </p:nvSpPr>
        <p:spPr>
          <a:xfrm>
            <a:off x="6629400" y="4603750"/>
            <a:ext cx="982662" cy="323850"/>
          </a:xfrm>
          <a:prstGeom prst="flowChartAlternateProcess">
            <a:avLst/>
          </a:prstGeom>
          <a:solidFill>
            <a:srgbClr val="F5FFE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 fontAlgn="base">
              <a:lnSpc>
                <a:spcPct val="90000"/>
              </a:lnSpc>
            </a:pPr>
            <a:r>
              <a:rPr lang="ru-RU" sz="1000" i="1" kern="0">
                <a:solidFill>
                  <a:srgbClr val="000000"/>
                </a:solidFill>
                <a:latin typeface="Calibri"/>
              </a:rPr>
              <a:t>КП Отладка</a:t>
            </a:r>
          </a:p>
        </p:txBody>
      </p:sp>
      <p:sp>
        <p:nvSpPr>
          <p:cNvPr id="10339" name="Заголовок 1"/>
          <p:cNvSpPr txBox="1">
            <a:spLocks noGrp="1" noChangeShapeType="1"/>
          </p:cNvSpPr>
          <p:nvPr/>
        </p:nvSpPr>
        <p:spPr>
          <a:xfrm>
            <a:off x="8396288" y="527050"/>
            <a:ext cx="2498725" cy="29051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b="1" kern="0">
                <a:solidFill>
                  <a:srgbClr val="254061"/>
                </a:solidFill>
                <a:latin typeface="Arial" pitchFamily="34"/>
                <a:ea typeface="Arial" pitchFamily="34"/>
              </a:rPr>
              <a:t>Развитие рынка РКД</a:t>
            </a: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48C799A3-BB09-4164-9114-45C3CE9A82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46" y="-105770"/>
            <a:ext cx="1466765" cy="1086323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B0CAB48F-BBF9-4C53-BF85-B4BA1DFF9644}"/>
              </a:ext>
            </a:extLst>
          </p:cNvPr>
          <p:cNvSpPr txBox="1"/>
          <p:nvPr/>
        </p:nvSpPr>
        <p:spPr>
          <a:xfrm>
            <a:off x="11776364" y="6519446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7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18"/>
          <p:cNvSpPr>
            <a:spLocks noChangeArrowheads="1"/>
          </p:cNvSpPr>
          <p:nvPr/>
        </p:nvSpPr>
        <p:spPr bwMode="auto">
          <a:xfrm>
            <a:off x="8857980" y="4700248"/>
            <a:ext cx="2540991" cy="1578769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13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6" name="Название 13"/>
          <p:cNvSpPr txBox="1">
            <a:spLocks/>
          </p:cNvSpPr>
          <p:nvPr/>
        </p:nvSpPr>
        <p:spPr bwMode="auto">
          <a:xfrm>
            <a:off x="2531149" y="205798"/>
            <a:ext cx="7478221" cy="4643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solidFill>
                  <a:srgbClr val="000064"/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ГИАС РКД как </a:t>
            </a:r>
            <a:r>
              <a:rPr kumimoji="0" lang="ru-RU" alt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мультисервисная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платформа федерального уровня</a:t>
            </a:r>
          </a:p>
        </p:txBody>
      </p:sp>
      <p:sp>
        <p:nvSpPr>
          <p:cNvPr id="5" name="Блок-схема: карточка 4"/>
          <p:cNvSpPr/>
          <p:nvPr/>
        </p:nvSpPr>
        <p:spPr bwMode="auto">
          <a:xfrm>
            <a:off x="6457156" y="4525368"/>
            <a:ext cx="794194" cy="1147042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Регламент услуги</a:t>
            </a:r>
          </a:p>
        </p:txBody>
      </p:sp>
      <p:sp>
        <p:nvSpPr>
          <p:cNvPr id="6" name="Блок-схема: карточка 5"/>
          <p:cNvSpPr/>
          <p:nvPr/>
        </p:nvSpPr>
        <p:spPr bwMode="auto">
          <a:xfrm>
            <a:off x="6544866" y="4481514"/>
            <a:ext cx="795543" cy="1147042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Регламент услуги</a:t>
            </a:r>
          </a:p>
        </p:txBody>
      </p:sp>
      <p:sp>
        <p:nvSpPr>
          <p:cNvPr id="7" name="Блок-схема: карточка 6"/>
          <p:cNvSpPr/>
          <p:nvPr/>
        </p:nvSpPr>
        <p:spPr bwMode="auto">
          <a:xfrm>
            <a:off x="6462316" y="4525368"/>
            <a:ext cx="794194" cy="1147042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Регламент услуги</a:t>
            </a:r>
          </a:p>
        </p:txBody>
      </p:sp>
      <p:sp>
        <p:nvSpPr>
          <p:cNvPr id="8" name="Прямоугольник с одним вырезанным скругленным углом 89"/>
          <p:cNvSpPr/>
          <p:nvPr/>
        </p:nvSpPr>
        <p:spPr>
          <a:xfrm>
            <a:off x="4274740" y="1234830"/>
            <a:ext cx="846138" cy="388243"/>
          </a:xfrm>
          <a:prstGeom prst="snipRoundRect">
            <a:avLst>
              <a:gd name="adj1" fmla="val 16667"/>
              <a:gd name="adj2" fmla="val 38630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ЦСМ</a:t>
            </a:r>
          </a:p>
        </p:txBody>
      </p:sp>
      <p:sp>
        <p:nvSpPr>
          <p:cNvPr id="9" name="Прямоугольник с одним вырезанным скругленным углом 88"/>
          <p:cNvSpPr/>
          <p:nvPr/>
        </p:nvSpPr>
        <p:spPr>
          <a:xfrm>
            <a:off x="4197350" y="1295451"/>
            <a:ext cx="846138" cy="386953"/>
          </a:xfrm>
          <a:prstGeom prst="snipRoundRect">
            <a:avLst>
              <a:gd name="adj1" fmla="val 16667"/>
              <a:gd name="adj2" fmla="val 38630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ЦСМ</a:t>
            </a:r>
          </a:p>
        </p:txBody>
      </p:sp>
      <p:sp>
        <p:nvSpPr>
          <p:cNvPr id="10" name="AutoShape 49"/>
          <p:cNvSpPr>
            <a:spLocks noChangeArrowheads="1"/>
          </p:cNvSpPr>
          <p:nvPr/>
        </p:nvSpPr>
        <p:spPr bwMode="auto">
          <a:xfrm>
            <a:off x="3696058" y="2306006"/>
            <a:ext cx="4471376" cy="1766628"/>
          </a:xfrm>
          <a:prstGeom prst="roundRect">
            <a:avLst>
              <a:gd name="adj" fmla="val 4995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382344" y="2106140"/>
            <a:ext cx="1261821" cy="2184995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Потребители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553719" y="4533358"/>
            <a:ext cx="2235298" cy="123276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Технологические  средства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753162" y="4622358"/>
            <a:ext cx="954967" cy="306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ГИС- сервисы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695771" y="4622358"/>
            <a:ext cx="988770" cy="306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Метаданные и НСИ</a:t>
            </a:r>
          </a:p>
        </p:txBody>
      </p:sp>
      <p:sp>
        <p:nvSpPr>
          <p:cNvPr id="15" name="Блок-схема: карточка 14"/>
          <p:cNvSpPr/>
          <p:nvPr/>
        </p:nvSpPr>
        <p:spPr bwMode="auto">
          <a:xfrm>
            <a:off x="6374606" y="4570513"/>
            <a:ext cx="794194" cy="1147042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Регламент услуги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856796" y="2193835"/>
            <a:ext cx="1595439" cy="2166292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29250" rIns="292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Поставщики и контент- провайдеры</a:t>
            </a:r>
          </a:p>
        </p:txBody>
      </p:sp>
      <p:sp>
        <p:nvSpPr>
          <p:cNvPr id="17" name="Стрелка: изогнутая вверх 52"/>
          <p:cNvSpPr/>
          <p:nvPr/>
        </p:nvSpPr>
        <p:spPr>
          <a:xfrm rot="5400000">
            <a:off x="5631125" y="4210114"/>
            <a:ext cx="985216" cy="408880"/>
          </a:xfrm>
          <a:prstGeom prst="bentUp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трелка: вверх 53"/>
          <p:cNvSpPr/>
          <p:nvPr/>
        </p:nvSpPr>
        <p:spPr>
          <a:xfrm>
            <a:off x="6837662" y="3901711"/>
            <a:ext cx="219410" cy="579803"/>
          </a:xfrm>
          <a:prstGeom prst="up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: вверх-вниз 54"/>
          <p:cNvSpPr/>
          <p:nvPr/>
        </p:nvSpPr>
        <p:spPr>
          <a:xfrm>
            <a:off x="4566816" y="4149080"/>
            <a:ext cx="209103" cy="345858"/>
          </a:xfrm>
          <a:prstGeom prst="up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55"/>
          <p:cNvSpPr/>
          <p:nvPr/>
        </p:nvSpPr>
        <p:spPr>
          <a:xfrm>
            <a:off x="3572984" y="3248783"/>
            <a:ext cx="200268" cy="180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: скругленные углы 56"/>
          <p:cNvSpPr/>
          <p:nvPr/>
        </p:nvSpPr>
        <p:spPr>
          <a:xfrm>
            <a:off x="4571233" y="3941893"/>
            <a:ext cx="200268" cy="180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: скругленные углы 58"/>
          <p:cNvSpPr/>
          <p:nvPr/>
        </p:nvSpPr>
        <p:spPr>
          <a:xfrm>
            <a:off x="6069992" y="2221431"/>
            <a:ext cx="200268" cy="180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: скругленные углы 59"/>
          <p:cNvSpPr/>
          <p:nvPr/>
        </p:nvSpPr>
        <p:spPr>
          <a:xfrm>
            <a:off x="4164572" y="2221799"/>
            <a:ext cx="200268" cy="180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трелка: вправо 61"/>
          <p:cNvSpPr/>
          <p:nvPr/>
        </p:nvSpPr>
        <p:spPr>
          <a:xfrm>
            <a:off x="3175017" y="3813878"/>
            <a:ext cx="399852" cy="19476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трелка: вправо 62"/>
          <p:cNvSpPr/>
          <p:nvPr/>
        </p:nvSpPr>
        <p:spPr>
          <a:xfrm>
            <a:off x="7797887" y="3228675"/>
            <a:ext cx="2580908" cy="171137"/>
          </a:xfrm>
          <a:prstGeom prst="right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трелка: влево-вправо 66"/>
          <p:cNvSpPr/>
          <p:nvPr/>
        </p:nvSpPr>
        <p:spPr>
          <a:xfrm rot="5400000">
            <a:off x="4098677" y="1922961"/>
            <a:ext cx="366316" cy="194767"/>
          </a:xfrm>
          <a:prstGeom prst="left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89019" y="980728"/>
            <a:ext cx="1545233" cy="856456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Сервис- провайдеры</a:t>
            </a:r>
          </a:p>
        </p:txBody>
      </p:sp>
      <p:sp>
        <p:nvSpPr>
          <p:cNvPr id="28" name="Стрелка: влево-вправо 70"/>
          <p:cNvSpPr/>
          <p:nvPr/>
        </p:nvSpPr>
        <p:spPr>
          <a:xfrm rot="5400000">
            <a:off x="6007002" y="1911996"/>
            <a:ext cx="344389" cy="194766"/>
          </a:xfrm>
          <a:prstGeom prst="left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AutoShape 84"/>
          <p:cNvSpPr>
            <a:spLocks noChangeArrowheads="1"/>
          </p:cNvSpPr>
          <p:nvPr/>
        </p:nvSpPr>
        <p:spPr bwMode="auto">
          <a:xfrm>
            <a:off x="10518098" y="2413895"/>
            <a:ext cx="856456" cy="276027"/>
          </a:xfrm>
          <a:prstGeom prst="roundRect">
            <a:avLst>
              <a:gd name="adj" fmla="val 1964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875" tIns="29250" rIns="0" bIns="292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ФОИВ</a:t>
            </a:r>
          </a:p>
        </p:txBody>
      </p:sp>
      <p:sp>
        <p:nvSpPr>
          <p:cNvPr id="30" name="Цилиндр 29"/>
          <p:cNvSpPr/>
          <p:nvPr/>
        </p:nvSpPr>
        <p:spPr>
          <a:xfrm>
            <a:off x="4195147" y="5158932"/>
            <a:ext cx="1036660" cy="284267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 данных</a:t>
            </a:r>
          </a:p>
        </p:txBody>
      </p:sp>
      <p:sp>
        <p:nvSpPr>
          <p:cNvPr id="47133" name="Rectangle 79"/>
          <p:cNvSpPr>
            <a:spLocks noChangeArrowheads="1"/>
          </p:cNvSpPr>
          <p:nvPr/>
        </p:nvSpPr>
        <p:spPr bwMode="auto">
          <a:xfrm>
            <a:off x="3784553" y="3107367"/>
            <a:ext cx="1170680" cy="42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Комплекс интеграции</a:t>
            </a:r>
          </a:p>
        </p:txBody>
      </p:sp>
      <p:sp>
        <p:nvSpPr>
          <p:cNvPr id="32" name="AutoShape 49"/>
          <p:cNvSpPr>
            <a:spLocks noChangeArrowheads="1"/>
          </p:cNvSpPr>
          <p:nvPr/>
        </p:nvSpPr>
        <p:spPr bwMode="auto">
          <a:xfrm>
            <a:off x="5028010" y="2604150"/>
            <a:ext cx="2769877" cy="1227257"/>
          </a:xfrm>
          <a:prstGeom prst="roundRect">
            <a:avLst>
              <a:gd name="adj" fmla="val 499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35" name="Rectangle 79"/>
          <p:cNvSpPr>
            <a:spLocks noChangeArrowheads="1"/>
          </p:cNvSpPr>
          <p:nvPr/>
        </p:nvSpPr>
        <p:spPr bwMode="auto">
          <a:xfrm>
            <a:off x="5113138" y="2636912"/>
            <a:ext cx="2569609" cy="2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Мультисервисная платформа</a:t>
            </a:r>
          </a:p>
        </p:txBody>
      </p:sp>
      <p:sp>
        <p:nvSpPr>
          <p:cNvPr id="34" name="AutoShape 84"/>
          <p:cNvSpPr>
            <a:spLocks noChangeArrowheads="1"/>
          </p:cNvSpPr>
          <p:nvPr/>
        </p:nvSpPr>
        <p:spPr bwMode="auto">
          <a:xfrm>
            <a:off x="10518098" y="2784079"/>
            <a:ext cx="856456" cy="276027"/>
          </a:xfrm>
          <a:prstGeom prst="roundRect">
            <a:avLst>
              <a:gd name="adj" fmla="val 1964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875" tIns="29250" rIns="0" bIns="292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РОИВ</a:t>
            </a:r>
          </a:p>
        </p:txBody>
      </p:sp>
      <p:sp>
        <p:nvSpPr>
          <p:cNvPr id="35" name="AutoShape 84"/>
          <p:cNvSpPr>
            <a:spLocks noChangeArrowheads="1"/>
          </p:cNvSpPr>
          <p:nvPr/>
        </p:nvSpPr>
        <p:spPr bwMode="auto">
          <a:xfrm>
            <a:off x="10518098" y="3152975"/>
            <a:ext cx="856456" cy="276027"/>
          </a:xfrm>
          <a:prstGeom prst="roundRect">
            <a:avLst>
              <a:gd name="adj" fmla="val 1964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875" tIns="29250" rIns="0" bIns="292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ОМСУ</a:t>
            </a:r>
          </a:p>
        </p:txBody>
      </p:sp>
      <p:sp>
        <p:nvSpPr>
          <p:cNvPr id="36" name="AutoShape 84"/>
          <p:cNvSpPr>
            <a:spLocks noChangeArrowheads="1"/>
          </p:cNvSpPr>
          <p:nvPr/>
        </p:nvSpPr>
        <p:spPr bwMode="auto">
          <a:xfrm>
            <a:off x="10518098" y="3502523"/>
            <a:ext cx="856456" cy="276027"/>
          </a:xfrm>
          <a:prstGeom prst="roundRect">
            <a:avLst>
              <a:gd name="adj" fmla="val 1964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875" tIns="29250" rIns="0" bIns="292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ЮЛ</a:t>
            </a:r>
          </a:p>
        </p:txBody>
      </p:sp>
      <p:sp>
        <p:nvSpPr>
          <p:cNvPr id="37" name="AutoShape 84"/>
          <p:cNvSpPr>
            <a:spLocks noChangeArrowheads="1"/>
          </p:cNvSpPr>
          <p:nvPr/>
        </p:nvSpPr>
        <p:spPr bwMode="auto">
          <a:xfrm>
            <a:off x="10518098" y="3858520"/>
            <a:ext cx="856456" cy="276027"/>
          </a:xfrm>
          <a:prstGeom prst="roundRect">
            <a:avLst>
              <a:gd name="adj" fmla="val 1964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875" tIns="29250" rIns="0" bIns="292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ФЛ</a:t>
            </a:r>
          </a:p>
        </p:txBody>
      </p:sp>
      <p:sp>
        <p:nvSpPr>
          <p:cNvPr id="38" name="AutoShape 84"/>
          <p:cNvSpPr>
            <a:spLocks noChangeArrowheads="1"/>
          </p:cNvSpPr>
          <p:nvPr/>
        </p:nvSpPr>
        <p:spPr bwMode="auto">
          <a:xfrm>
            <a:off x="1945797" y="2662048"/>
            <a:ext cx="1293614" cy="408881"/>
          </a:xfrm>
          <a:prstGeom prst="roundRect">
            <a:avLst>
              <a:gd name="adj" fmla="val 1161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875" tIns="29250" rIns="0" bIns="292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Поставщики РКД</a:t>
            </a:r>
          </a:p>
        </p:txBody>
      </p:sp>
      <p:sp>
        <p:nvSpPr>
          <p:cNvPr id="39" name="AutoShape 84"/>
          <p:cNvSpPr>
            <a:spLocks noChangeArrowheads="1"/>
          </p:cNvSpPr>
          <p:nvPr/>
        </p:nvSpPr>
        <p:spPr bwMode="auto">
          <a:xfrm>
            <a:off x="1945797" y="3773894"/>
            <a:ext cx="1293614" cy="341809"/>
          </a:xfrm>
          <a:prstGeom prst="roundRect">
            <a:avLst>
              <a:gd name="adj" fmla="val 1161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875" tIns="29250" rIns="0" bIns="292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Информационные системы</a:t>
            </a:r>
          </a:p>
        </p:txBody>
      </p:sp>
      <p:sp>
        <p:nvSpPr>
          <p:cNvPr id="40" name="Стрелка: вправо 61"/>
          <p:cNvSpPr/>
          <p:nvPr/>
        </p:nvSpPr>
        <p:spPr>
          <a:xfrm>
            <a:off x="3175017" y="2757498"/>
            <a:ext cx="399852" cy="193477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с одним вырезанным скругленным углом 2"/>
          <p:cNvSpPr/>
          <p:nvPr/>
        </p:nvSpPr>
        <p:spPr>
          <a:xfrm>
            <a:off x="4130278" y="1354784"/>
            <a:ext cx="846138" cy="386953"/>
          </a:xfrm>
          <a:prstGeom prst="snipRoundRect">
            <a:avLst>
              <a:gd name="adj1" fmla="val 16667"/>
              <a:gd name="adj2" fmla="val 38630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ЦСМ</a:t>
            </a:r>
          </a:p>
        </p:txBody>
      </p:sp>
      <p:sp>
        <p:nvSpPr>
          <p:cNvPr id="44" name="Прямоугольник: скругленные углы 59"/>
          <p:cNvSpPr/>
          <p:nvPr/>
        </p:nvSpPr>
        <p:spPr>
          <a:xfrm>
            <a:off x="4431422" y="2231239"/>
            <a:ext cx="200268" cy="180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Стрелка: влево-вправо 66"/>
          <p:cNvSpPr/>
          <p:nvPr/>
        </p:nvSpPr>
        <p:spPr>
          <a:xfrm rot="5400000">
            <a:off x="4336010" y="1920381"/>
            <a:ext cx="371475" cy="194767"/>
          </a:xfrm>
          <a:prstGeom prst="left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: скругленные углы 59"/>
          <p:cNvSpPr/>
          <p:nvPr/>
        </p:nvSpPr>
        <p:spPr>
          <a:xfrm>
            <a:off x="4827742" y="2203683"/>
            <a:ext cx="200268" cy="180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Стрелка: влево-вправо 66"/>
          <p:cNvSpPr/>
          <p:nvPr/>
        </p:nvSpPr>
        <p:spPr>
          <a:xfrm rot="5400000">
            <a:off x="4751340" y="1920381"/>
            <a:ext cx="371475" cy="194767"/>
          </a:xfrm>
          <a:prstGeom prst="left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7148" name="Группа 98"/>
          <p:cNvGrpSpPr>
            <a:grpSpLocks/>
          </p:cNvGrpSpPr>
          <p:nvPr/>
        </p:nvGrpSpPr>
        <p:grpSpPr bwMode="auto">
          <a:xfrm>
            <a:off x="6157915" y="1273523"/>
            <a:ext cx="684907" cy="433388"/>
            <a:chOff x="1424282" y="1363608"/>
            <a:chExt cx="841857" cy="532448"/>
          </a:xfrm>
        </p:grpSpPr>
        <p:sp>
          <p:nvSpPr>
            <p:cNvPr id="49" name="AutoShape 84"/>
            <p:cNvSpPr>
              <a:spLocks noChangeArrowheads="1"/>
            </p:cNvSpPr>
            <p:nvPr/>
          </p:nvSpPr>
          <p:spPr bwMode="auto">
            <a:xfrm>
              <a:off x="1578068" y="1363608"/>
              <a:ext cx="688071" cy="372396"/>
            </a:xfrm>
            <a:prstGeom prst="roundRect">
              <a:avLst>
                <a:gd name="adj" fmla="val 1161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3875" tIns="29250" rIns="0" bIns="2925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Сервис</a:t>
              </a:r>
            </a:p>
          </p:txBody>
        </p:sp>
        <p:sp>
          <p:nvSpPr>
            <p:cNvPr id="50" name="AutoShape 84"/>
            <p:cNvSpPr>
              <a:spLocks noChangeArrowheads="1"/>
            </p:cNvSpPr>
            <p:nvPr/>
          </p:nvSpPr>
          <p:spPr bwMode="auto">
            <a:xfrm>
              <a:off x="1506724" y="1439672"/>
              <a:ext cx="688071" cy="372396"/>
            </a:xfrm>
            <a:prstGeom prst="roundRect">
              <a:avLst>
                <a:gd name="adj" fmla="val 1161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3875" tIns="29250" rIns="0" bIns="2925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Сервис</a:t>
              </a:r>
            </a:p>
          </p:txBody>
        </p:sp>
        <p:sp>
          <p:nvSpPr>
            <p:cNvPr id="51" name="AutoShape 84"/>
            <p:cNvSpPr>
              <a:spLocks noChangeArrowheads="1"/>
            </p:cNvSpPr>
            <p:nvPr/>
          </p:nvSpPr>
          <p:spPr bwMode="auto">
            <a:xfrm>
              <a:off x="1424282" y="1523659"/>
              <a:ext cx="688071" cy="372397"/>
            </a:xfrm>
            <a:prstGeom prst="roundRect">
              <a:avLst>
                <a:gd name="adj" fmla="val 1161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3875" tIns="29250" rIns="0" bIns="2925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Сервис</a:t>
              </a: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3359696" y="980728"/>
            <a:ext cx="2136527" cy="856456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Провайдеры приложений</a:t>
            </a:r>
          </a:p>
        </p:txBody>
      </p:sp>
      <p:sp>
        <p:nvSpPr>
          <p:cNvPr id="53" name="Прямоугольник: скругленные углы 58"/>
          <p:cNvSpPr/>
          <p:nvPr/>
        </p:nvSpPr>
        <p:spPr>
          <a:xfrm>
            <a:off x="6328173" y="2225183"/>
            <a:ext cx="200268" cy="180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Стрелка: влево-вправо 70"/>
          <p:cNvSpPr/>
          <p:nvPr/>
        </p:nvSpPr>
        <p:spPr>
          <a:xfrm rot="5400000">
            <a:off x="6244978" y="1913931"/>
            <a:ext cx="348258" cy="194766"/>
          </a:xfrm>
          <a:prstGeom prst="left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Прямоугольник: скругленные углы 58"/>
          <p:cNvSpPr/>
          <p:nvPr/>
        </p:nvSpPr>
        <p:spPr>
          <a:xfrm>
            <a:off x="6734928" y="2216031"/>
            <a:ext cx="200268" cy="180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Стрелка: влево-вправо 70"/>
          <p:cNvSpPr/>
          <p:nvPr/>
        </p:nvSpPr>
        <p:spPr>
          <a:xfrm rot="5400000">
            <a:off x="6684815" y="1913932"/>
            <a:ext cx="348258" cy="194767"/>
          </a:xfrm>
          <a:prstGeom prst="left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477795" y="3241128"/>
            <a:ext cx="811378" cy="467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9250" rIns="292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7155" name="Группа 19507"/>
          <p:cNvGrpSpPr>
            <a:grpSpLocks/>
          </p:cNvGrpSpPr>
          <p:nvPr/>
        </p:nvGrpSpPr>
        <p:grpSpPr bwMode="auto">
          <a:xfrm>
            <a:off x="6482955" y="4624688"/>
            <a:ext cx="672840" cy="691093"/>
            <a:chOff x="7473280" y="4757104"/>
            <a:chExt cx="792088" cy="765955"/>
          </a:xfrm>
        </p:grpSpPr>
        <p:sp>
          <p:nvSpPr>
            <p:cNvPr id="59" name="Блок-схема: решение 58"/>
            <p:cNvSpPr/>
            <p:nvPr/>
          </p:nvSpPr>
          <p:spPr>
            <a:xfrm>
              <a:off x="7995519" y="4911248"/>
              <a:ext cx="269849" cy="157323"/>
            </a:xfrm>
            <a:prstGeom prst="flowChartDecision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8035202" y="5119423"/>
              <a:ext cx="190482" cy="155734"/>
            </a:xfrm>
            <a:prstGeom prst="flowChartProcess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Блок-схема: процесс 60"/>
            <p:cNvSpPr/>
            <p:nvPr/>
          </p:nvSpPr>
          <p:spPr>
            <a:xfrm>
              <a:off x="7728844" y="5119423"/>
              <a:ext cx="188894" cy="155734"/>
            </a:xfrm>
            <a:prstGeom prst="flowChartProcess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Блок-схема: знак завершения 61"/>
            <p:cNvSpPr/>
            <p:nvPr/>
          </p:nvSpPr>
          <p:spPr>
            <a:xfrm>
              <a:off x="7473280" y="4780940"/>
              <a:ext cx="273024" cy="108060"/>
            </a:xfrm>
            <a:prstGeom prst="flowChartTerminator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Блок-схема: процесс 62"/>
            <p:cNvSpPr/>
            <p:nvPr/>
          </p:nvSpPr>
          <p:spPr>
            <a:xfrm>
              <a:off x="8035202" y="5367325"/>
              <a:ext cx="190482" cy="155734"/>
            </a:xfrm>
            <a:prstGeom prst="flowChartProcess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Блок-схема: процесс 63"/>
            <p:cNvSpPr/>
            <p:nvPr/>
          </p:nvSpPr>
          <p:spPr>
            <a:xfrm>
              <a:off x="7833609" y="4757104"/>
              <a:ext cx="188894" cy="155734"/>
            </a:xfrm>
            <a:prstGeom prst="flowChartProcess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5" name="Прямая соединительная линия 64"/>
            <p:cNvCxnSpPr>
              <a:stCxn id="62" idx="3"/>
              <a:endCxn id="64" idx="1"/>
            </p:cNvCxnSpPr>
            <p:nvPr/>
          </p:nvCxnSpPr>
          <p:spPr>
            <a:xfrm>
              <a:off x="7746304" y="4834970"/>
              <a:ext cx="873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Соединительная линия уступом 65"/>
            <p:cNvCxnSpPr>
              <a:stCxn id="64" idx="3"/>
              <a:endCxn id="59" idx="0"/>
            </p:cNvCxnSpPr>
            <p:nvPr/>
          </p:nvCxnSpPr>
          <p:spPr>
            <a:xfrm>
              <a:off x="8022503" y="4834970"/>
              <a:ext cx="107940" cy="7627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stCxn id="59" idx="2"/>
              <a:endCxn id="60" idx="0"/>
            </p:cNvCxnSpPr>
            <p:nvPr/>
          </p:nvCxnSpPr>
          <p:spPr>
            <a:xfrm>
              <a:off x="8130443" y="5068571"/>
              <a:ext cx="0" cy="50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stCxn id="60" idx="2"/>
              <a:endCxn id="63" idx="0"/>
            </p:cNvCxnSpPr>
            <p:nvPr/>
          </p:nvCxnSpPr>
          <p:spPr>
            <a:xfrm>
              <a:off x="8130443" y="5275157"/>
              <a:ext cx="0" cy="92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Соединительная линия уступом 68"/>
            <p:cNvCxnSpPr>
              <a:stCxn id="59" idx="1"/>
              <a:endCxn id="61" idx="0"/>
            </p:cNvCxnSpPr>
            <p:nvPr/>
          </p:nvCxnSpPr>
          <p:spPr>
            <a:xfrm rot="10800000" flipV="1">
              <a:off x="7824085" y="4990704"/>
              <a:ext cx="171434" cy="12871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Соединительная линия уступом 69"/>
            <p:cNvCxnSpPr>
              <a:stCxn id="61" idx="2"/>
              <a:endCxn id="63" idx="0"/>
            </p:cNvCxnSpPr>
            <p:nvPr/>
          </p:nvCxnSpPr>
          <p:spPr>
            <a:xfrm rot="16200000" flipH="1">
              <a:off x="7931179" y="5168062"/>
              <a:ext cx="92169" cy="30635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/>
          <p:cNvSpPr/>
          <p:nvPr/>
        </p:nvSpPr>
        <p:spPr bwMode="auto">
          <a:xfrm>
            <a:off x="6070205" y="4440237"/>
            <a:ext cx="1663897" cy="156141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Центры компетенций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315276" y="2928480"/>
            <a:ext cx="1141230" cy="326292"/>
          </a:xfrm>
          <a:prstGeom prst="rect">
            <a:avLst/>
          </a:prstGeom>
        </p:spPr>
        <p:txBody>
          <a:bodyPr wrap="square" lIns="29250" tIns="29250" rIns="29250" bIns="2925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Исполнение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регламентов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154414" y="2924944"/>
            <a:ext cx="1138286" cy="317604"/>
          </a:xfrm>
          <a:prstGeom prst="rect">
            <a:avLst/>
          </a:prstGeom>
        </p:spPr>
        <p:txBody>
          <a:bodyPr wrap="square" lIns="29250" tIns="29250" rIns="29250" bIns="2925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Проектирование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регламентов</a:t>
            </a:r>
          </a:p>
        </p:txBody>
      </p:sp>
      <p:graphicFrame>
        <p:nvGraphicFramePr>
          <p:cNvPr id="74" name="Схема 73"/>
          <p:cNvGraphicFramePr/>
          <p:nvPr/>
        </p:nvGraphicFramePr>
        <p:xfrm>
          <a:off x="6487458" y="3180448"/>
          <a:ext cx="635901" cy="54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5" name="Прямоугольник 74"/>
          <p:cNvSpPr/>
          <p:nvPr/>
        </p:nvSpPr>
        <p:spPr bwMode="auto">
          <a:xfrm>
            <a:off x="5258891" y="3238549"/>
            <a:ext cx="812851" cy="467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9250" rIns="292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161" name="Рисунок 195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50" y="3423932"/>
            <a:ext cx="172288" cy="25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62" name="Рисунок 1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85" y="3473409"/>
            <a:ext cx="259170" cy="1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63" name="Рисунок 1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95" y="3272193"/>
            <a:ext cx="260642" cy="1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64" name="Рисунок 1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54" y="3322493"/>
            <a:ext cx="259170" cy="17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65" name="Рисунок 1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41" y="3470829"/>
            <a:ext cx="260642" cy="1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66" name="Прямоугольник 64"/>
          <p:cNvSpPr>
            <a:spLocks noChangeArrowheads="1"/>
          </p:cNvSpPr>
          <p:nvPr/>
        </p:nvSpPr>
        <p:spPr bwMode="auto">
          <a:xfrm>
            <a:off x="734689" y="5941935"/>
            <a:ext cx="41162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 Сервисы ГИС – сервисы создаваемые в ОКР «Потребитель»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 ЦСМ -  целевая система мониторинга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 НСИ - нормативно справочная информация </a:t>
            </a:r>
          </a:p>
        </p:txBody>
      </p:sp>
      <p:sp>
        <p:nvSpPr>
          <p:cNvPr id="82" name="Стрелка: вправо 62"/>
          <p:cNvSpPr/>
          <p:nvPr/>
        </p:nvSpPr>
        <p:spPr>
          <a:xfrm flipH="1">
            <a:off x="7803341" y="3426861"/>
            <a:ext cx="2575453" cy="180854"/>
          </a:xfrm>
          <a:prstGeom prst="right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8794006" y="2332325"/>
            <a:ext cx="1029316" cy="380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Личный кабинет</a:t>
            </a: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8701135" y="2100896"/>
            <a:ext cx="1219276" cy="243558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Средства доведения</a:t>
            </a:r>
          </a:p>
        </p:txBody>
      </p:sp>
      <p:sp>
        <p:nvSpPr>
          <p:cNvPr id="85" name="AutoShape 84"/>
          <p:cNvSpPr>
            <a:spLocks noChangeArrowheads="1"/>
          </p:cNvSpPr>
          <p:nvPr/>
        </p:nvSpPr>
        <p:spPr bwMode="auto">
          <a:xfrm>
            <a:off x="1945797" y="3117363"/>
            <a:ext cx="1293614" cy="540444"/>
          </a:xfrm>
          <a:prstGeom prst="roundRect">
            <a:avLst>
              <a:gd name="adj" fmla="val 1161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875" tIns="29250" rIns="0" bIns="292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Поставщики «наземных» данных</a:t>
            </a:r>
          </a:p>
        </p:txBody>
      </p:sp>
      <p:sp>
        <p:nvSpPr>
          <p:cNvPr id="86" name="Прямоугольник: скругленные углы 56"/>
          <p:cNvSpPr/>
          <p:nvPr/>
        </p:nvSpPr>
        <p:spPr>
          <a:xfrm>
            <a:off x="3588185" y="3800191"/>
            <a:ext cx="200268" cy="180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Стрелка: вправо 61"/>
          <p:cNvSpPr/>
          <p:nvPr/>
        </p:nvSpPr>
        <p:spPr>
          <a:xfrm>
            <a:off x="3182756" y="3247638"/>
            <a:ext cx="399852" cy="194767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8794006" y="2800576"/>
            <a:ext cx="1029316" cy="378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Web-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ГИС</a:t>
            </a: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8794006" y="3633777"/>
            <a:ext cx="1029316" cy="380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Мобильное приложение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3780231" y="4964166"/>
            <a:ext cx="1797253" cy="153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Учет и расчеты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6326" y="4761283"/>
            <a:ext cx="2357482" cy="1481516"/>
          </a:xfrm>
          <a:prstGeom prst="rect">
            <a:avLst/>
          </a:prstGeom>
        </p:spPr>
      </p:pic>
      <p:sp>
        <p:nvSpPr>
          <p:cNvPr id="94" name="Прямоугольник: скругленные углы 55"/>
          <p:cNvSpPr/>
          <p:nvPr/>
        </p:nvSpPr>
        <p:spPr>
          <a:xfrm>
            <a:off x="3594911" y="2780928"/>
            <a:ext cx="200268" cy="180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CBBA91F-D129-4450-B025-BC3E863B93A5}"/>
              </a:ext>
            </a:extLst>
          </p:cNvPr>
          <p:cNvSpPr txBox="1"/>
          <p:nvPr/>
        </p:nvSpPr>
        <p:spPr>
          <a:xfrm>
            <a:off x="11776364" y="6519446"/>
            <a:ext cx="415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8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088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_FsiXlSva2pr6XRD6Qs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fFThNUSZaO81v9JK0M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шаблон ГД">
  <a:themeElements>
    <a:clrScheme name="шаблон">
      <a:dk1>
        <a:srgbClr val="1F1F1F"/>
      </a:dk1>
      <a:lt1>
        <a:srgbClr val="F2F2F2"/>
      </a:lt1>
      <a:dk2>
        <a:srgbClr val="353535"/>
      </a:dk2>
      <a:lt2>
        <a:srgbClr val="F2F2F2"/>
      </a:lt2>
      <a:accent1>
        <a:srgbClr val="0070C0"/>
      </a:accent1>
      <a:accent2>
        <a:srgbClr val="657174"/>
      </a:accent2>
      <a:accent3>
        <a:srgbClr val="21AB90"/>
      </a:accent3>
      <a:accent4>
        <a:srgbClr val="005390"/>
      </a:accent4>
      <a:accent5>
        <a:srgbClr val="C00000"/>
      </a:accent5>
      <a:accent6>
        <a:srgbClr val="00B050"/>
      </a:accent6>
      <a:hlink>
        <a:srgbClr val="0070C0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ГД" id="{57D02E53-AC44-4667-9B3F-C0085AE29EC2}" vid="{6BFD5D0D-C742-4C6A-A317-DDEAEA8ED58B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00FF"/>
      </a:hlink>
      <a:folHlink>
        <a:srgbClr val="800080"/>
      </a:folHlink>
    </a:clrScheme>
    <a:fontScheme name="default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3837</TotalTime>
  <Words>1117</Words>
  <Application>Microsoft Office PowerPoint</Application>
  <PresentationFormat>Широкоэкранный</PresentationFormat>
  <Paragraphs>303</Paragraphs>
  <Slides>15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MS PGothic</vt:lpstr>
      <vt:lpstr>Arial</vt:lpstr>
      <vt:lpstr>Arial Narrow</vt:lpstr>
      <vt:lpstr>Calibri</vt:lpstr>
      <vt:lpstr>Calibri Light</vt:lpstr>
      <vt:lpstr>Century Gothic</vt:lpstr>
      <vt:lpstr>Elektra Light Pro</vt:lpstr>
      <vt:lpstr>Franklin Gothic Book</vt:lpstr>
      <vt:lpstr>Times New Roman</vt:lpstr>
      <vt:lpstr>Wingdings</vt:lpstr>
      <vt:lpstr>Тема Office</vt:lpstr>
      <vt:lpstr>шаблон ГД</vt:lpstr>
      <vt:lpstr>1_Тема Office</vt:lpstr>
      <vt:lpstr>2_Тема Office</vt:lpstr>
      <vt:lpstr>3_Тема Office</vt:lpstr>
      <vt:lpstr>4_Тема Office</vt:lpstr>
      <vt:lpstr>think-cell Slide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ГИАС РКД  для организации Центрами компетенций взаимодействия  с региональными потребителями продуктов и услуг</vt:lpstr>
      <vt:lpstr>Презентация PowerPoint</vt:lpstr>
      <vt:lpstr>Презентация PowerPoint</vt:lpstr>
      <vt:lpstr>Результаты создания ГИАС РКД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Раскучева Екатерина Алексеевна</dc:creator>
  <cp:lastModifiedBy>Матюшина Екатерина Дмитриевна</cp:lastModifiedBy>
  <cp:revision>387</cp:revision>
  <cp:lastPrinted>2025-08-14T06:45:04Z</cp:lastPrinted>
  <dcterms:created xsi:type="dcterms:W3CDTF">2025-07-08T06:46:36Z</dcterms:created>
  <dcterms:modified xsi:type="dcterms:W3CDTF">2025-09-22T05:06:53Z</dcterms:modified>
</cp:coreProperties>
</file>