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2" r:id="rId3"/>
  </p:sldMasterIdLst>
  <p:notesMasterIdLst>
    <p:notesMasterId r:id="rId16"/>
  </p:notesMasterIdLst>
  <p:sldIdLst>
    <p:sldId id="256" r:id="rId4"/>
    <p:sldId id="305" r:id="rId5"/>
    <p:sldId id="304" r:id="rId6"/>
    <p:sldId id="297" r:id="rId7"/>
    <p:sldId id="287" r:id="rId8"/>
    <p:sldId id="281" r:id="rId9"/>
    <p:sldId id="298" r:id="rId10"/>
    <p:sldId id="300" r:id="rId11"/>
    <p:sldId id="301" r:id="rId12"/>
    <p:sldId id="302" r:id="rId13"/>
    <p:sldId id="303" r:id="rId14"/>
    <p:sldId id="30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102E9A4-68E8-4822-8EA6-144291892CD4}">
          <p14:sldIdLst>
            <p14:sldId id="256"/>
            <p14:sldId id="305"/>
            <p14:sldId id="304"/>
            <p14:sldId id="297"/>
            <p14:sldId id="287"/>
            <p14:sldId id="281"/>
            <p14:sldId id="298"/>
            <p14:sldId id="300"/>
            <p14:sldId id="301"/>
            <p14:sldId id="302"/>
            <p14:sldId id="303"/>
            <p14:sldId id="30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A7A"/>
    <a:srgbClr val="2F5D63"/>
    <a:srgbClr val="CAE4BA"/>
    <a:srgbClr val="4B9DAA"/>
    <a:srgbClr val="81D9ED"/>
    <a:srgbClr val="70B2BB"/>
    <a:srgbClr val="AFE6F1"/>
    <a:srgbClr val="F0F4FA"/>
    <a:srgbClr val="F2F7FC"/>
    <a:srgbClr val="4086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7C893-6C90-4BC3-815B-33BF89F5CFE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79454-24DC-44D2-AD6C-C2F54D206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9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Информационно-управляющие компоненты представляют собой органы и пункты управления, автоматизированные системы управления (АСУ) и связи, и территориально распределенные базы данных оперативной, разведывательной и другой необходимой информации (топогеодезической, геопространственной, фоноцелевой, гидрометеорологической и т. п.). Важнейшим элементом для успешного взаимодействия информационно-управляющих компонентов ЕИП друг с другом является использование </a:t>
            </a:r>
            <a:r>
              <a:rPr lang="ru-RU" altLang="ru-RU" b="1"/>
              <a:t>единого</a:t>
            </a:r>
            <a:r>
              <a:rPr lang="ru-RU" altLang="ru-RU"/>
              <a:t> </a:t>
            </a:r>
            <a:r>
              <a:rPr lang="ru-RU" altLang="ru-RU" b="1"/>
              <a:t>геоинформационного</a:t>
            </a:r>
            <a:r>
              <a:rPr lang="ru-RU" altLang="ru-RU"/>
              <a:t> </a:t>
            </a:r>
            <a:r>
              <a:rPr lang="ru-RU" altLang="ru-RU" b="1"/>
              <a:t>пространства</a:t>
            </a:r>
            <a:r>
              <a:rPr lang="ru-RU" altLang="ru-RU"/>
              <a:t>, которое должно формироваться на единых принципах, способах передачи, протоколах и форматах обмена информацией. В отличие от классического топогеодезического и навигационного обеспечения, при котором военным потребителям передаются созданные установленным порядком карты и модели данных, ЕГИП реализует информационно-коммуникационную среду в которой при помощи специальных механизмов обеспечивается доступ к фондовых хранилищам и базам пространственных данных, включая </a:t>
            </a:r>
            <a:r>
              <a:rPr lang="ru-RU" altLang="ru-RU" b="1"/>
              <a:t>метаданные</a:t>
            </a:r>
            <a:r>
              <a:rPr lang="ru-RU" altLang="ru-RU"/>
              <a:t>, </a:t>
            </a:r>
            <a:r>
              <a:rPr lang="ru-RU" altLang="ru-RU" b="1"/>
              <a:t>геосервисы</a:t>
            </a:r>
            <a:r>
              <a:rPr lang="ru-RU" altLang="ru-RU"/>
              <a:t> и </a:t>
            </a:r>
            <a:r>
              <a:rPr lang="ru-RU" altLang="ru-RU" b="1"/>
              <a:t>геопорталы</a:t>
            </a:r>
            <a:r>
              <a:rPr lang="ru-RU" altLang="ru-RU"/>
              <a:t>.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6CD68C-9D02-4F98-806D-51AF192E13E3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748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Для систематизации сведений об имеющихся и перспективных геосервисах был произведен анализ текущего состояния рынка пространственных данных в Российской Федерации. В таблице представлены сведения о пространственных данных, доступных потребителям в виде </a:t>
            </a:r>
            <a:r>
              <a:rPr lang="en-US" altLang="ru-RU"/>
              <a:t>web-</a:t>
            </a:r>
            <a:r>
              <a:rPr lang="ru-RU" altLang="ru-RU"/>
              <a:t>сервисов. Розовым цветом выделен ресурс, работы по реализации которого еще не завершены. Проведенный анализ показал, что практически все ведомства при создании своих информационных систем всё больше ориентируются на развёртывание </a:t>
            </a:r>
            <a:r>
              <a:rPr lang="en-US" altLang="ru-RU"/>
              <a:t>web-</a:t>
            </a:r>
            <a:r>
              <a:rPr lang="ru-RU" altLang="ru-RU"/>
              <a:t>сервисов пространственных данных. Основным сдерживающим фактором развертывания геосервисов является необходимость обработки значительных объемов накопленных фондовых материалов с применением единой системы классификации и кодирования отраслевых пространственных данных. Многие данные хранятся в фондах в аналоговом виде или в виде растровых изображений. Отсутствует координатное и атрибутивное описание объектов.</a:t>
            </a:r>
          </a:p>
          <a:p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6C0428-E3D2-4D3B-B60A-31B7D05A064E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2979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Для систематизации сведений об имеющихся и перспективных геосервисах был произведен анализ текущего состояния рынка пространственных данных в Российской Федерации. В таблице представлены сведения о пространственных данных, доступных потребителям в виде </a:t>
            </a:r>
            <a:r>
              <a:rPr lang="en-US" altLang="ru-RU"/>
              <a:t>web-</a:t>
            </a:r>
            <a:r>
              <a:rPr lang="ru-RU" altLang="ru-RU"/>
              <a:t>сервисов. Розовым цветом выделен ресурс, работы по реализации которого еще не завершены. Проведенный анализ показал, что практически все ведомства при создании своих информационных систем всё больше ориентируются на развёртывание </a:t>
            </a:r>
            <a:r>
              <a:rPr lang="en-US" altLang="ru-RU"/>
              <a:t>web-</a:t>
            </a:r>
            <a:r>
              <a:rPr lang="ru-RU" altLang="ru-RU"/>
              <a:t>сервисов пространственных данных. Основным сдерживающим фактором развертывания геосервисов является необходимость обработки значительных объемов накопленных фондовых материалов с применением единой системы классификации и кодирования отраслевых пространственных данных. Многие данные хранятся в фондах в аналоговом виде или в виде растровых изображений. Отсутствует координатное и атрибутивное описание объектов.</a:t>
            </a:r>
          </a:p>
          <a:p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6C0428-E3D2-4D3B-B60A-31B7D05A064E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1976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Для систематизации сведений об имеющихся и перспективных геосервисах был произведен анализ текущего состояния рынка пространственных данных в Российской Федерации. В таблице представлены сведения о пространственных данных, доступных потребителям в виде </a:t>
            </a:r>
            <a:r>
              <a:rPr lang="en-US" altLang="ru-RU"/>
              <a:t>web-</a:t>
            </a:r>
            <a:r>
              <a:rPr lang="ru-RU" altLang="ru-RU"/>
              <a:t>сервисов. Розовым цветом выделен ресурс, работы по реализации которого еще не завершены. Проведенный анализ показал, что практически все ведомства при создании своих информационных систем всё больше ориентируются на развёртывание </a:t>
            </a:r>
            <a:r>
              <a:rPr lang="en-US" altLang="ru-RU"/>
              <a:t>web-</a:t>
            </a:r>
            <a:r>
              <a:rPr lang="ru-RU" altLang="ru-RU"/>
              <a:t>сервисов пространственных данных. Основным сдерживающим фактором развертывания геосервисов является необходимость обработки значительных объемов накопленных фондовых материалов с применением единой системы классификации и кодирования отраслевых пространственных данных. Многие данные хранятся в фондах в аналоговом виде или в виде растровых изображений. Отсутствует координатное и атрибутивное описание объектов.</a:t>
            </a:r>
          </a:p>
          <a:p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6C0428-E3D2-4D3B-B60A-31B7D05A064E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956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Для систематизации сведений об имеющихся и перспективных геосервисах был произведен анализ текущего состояния рынка пространственных данных в Российской Федерации. В таблице представлены сведения о пространственных данных, доступных потребителям в виде </a:t>
            </a:r>
            <a:r>
              <a:rPr lang="en-US" altLang="ru-RU"/>
              <a:t>web-</a:t>
            </a:r>
            <a:r>
              <a:rPr lang="ru-RU" altLang="ru-RU"/>
              <a:t>сервисов. Розовым цветом выделен ресурс, работы по реализации которого еще не завершены. Проведенный анализ показал, что практически все ведомства при создании своих информационных систем всё больше ориентируются на развёртывание </a:t>
            </a:r>
            <a:r>
              <a:rPr lang="en-US" altLang="ru-RU"/>
              <a:t>web-</a:t>
            </a:r>
            <a:r>
              <a:rPr lang="ru-RU" altLang="ru-RU"/>
              <a:t>сервисов пространственных данных. Основным сдерживающим фактором развертывания геосервисов является необходимость обработки значительных объемов накопленных фондовых материалов с применением единой системы классификации и кодирования отраслевых пространственных данных. Многие данные хранятся в фондах в аналоговом виде или в виде растровых изображений. Отсутствует координатное и атрибутивное описание объектов.</a:t>
            </a:r>
          </a:p>
          <a:p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6C0428-E3D2-4D3B-B60A-31B7D05A064E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28283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Для систематизации сведений об имеющихся и перспективных геосервисах был произведен анализ текущего состояния рынка пространственных данных в Российской Федерации. В таблице представлены сведения о пространственных данных, доступных потребителям в виде </a:t>
            </a:r>
            <a:r>
              <a:rPr lang="en-US" altLang="ru-RU"/>
              <a:t>web-</a:t>
            </a:r>
            <a:r>
              <a:rPr lang="ru-RU" altLang="ru-RU"/>
              <a:t>сервисов. Розовым цветом выделен ресурс, работы по реализации которого еще не завершены. Проведенный анализ показал, что практически все ведомства при создании своих информационных систем всё больше ориентируются на развёртывание </a:t>
            </a:r>
            <a:r>
              <a:rPr lang="en-US" altLang="ru-RU"/>
              <a:t>web-</a:t>
            </a:r>
            <a:r>
              <a:rPr lang="ru-RU" altLang="ru-RU"/>
              <a:t>сервисов пространственных данных. Основным сдерживающим фактором развертывания геосервисов является необходимость обработки значительных объемов накопленных фондовых материалов с применением единой системы классификации и кодирования отраслевых пространственных данных. Многие данные хранятся в фондах в аналоговом виде или в виде растровых изображений. Отсутствует координатное и атрибутивное описание объектов.</a:t>
            </a:r>
          </a:p>
          <a:p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6C0428-E3D2-4D3B-B60A-31B7D05A064E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816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2CA9-214A-43C2-931A-1FC9AEB0FA34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93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F273-26F4-4C6B-A186-CBE66BB68FF0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61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0E9A-2275-4229-A7A5-AC10449F7AB1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57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664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07977"/>
            <a:ext cx="9694574" cy="77559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5" name="Нижний колонтитул 1">
            <a:extLst>
              <a:ext uri="{FF2B5EF4-FFF2-40B4-BE49-F238E27FC236}">
                <a16:creationId xmlns:a16="http://schemas.microsoft.com/office/drawing/2014/main" xmlns="" id="{DE8FF58D-40E2-4D46-B8F1-77153DED8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506B722-741E-4C4F-8510-675EF3FB09AF}"/>
              </a:ext>
            </a:extLst>
          </p:cNvPr>
          <p:cNvCxnSpPr>
            <a:cxnSpLocks/>
          </p:cNvCxnSpPr>
          <p:nvPr/>
        </p:nvCxnSpPr>
        <p:spPr>
          <a:xfrm>
            <a:off x="550873" y="1332789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138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9F07B40-27E0-D149-80D5-B78D32E3C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xmlns="" id="{1952CC9C-8F41-4935-9750-9B8914E02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72" y="407976"/>
            <a:ext cx="9611447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BA31BB-5E19-4E2D-A2BC-54207FEBD3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849952"/>
            <a:ext cx="9611446" cy="29368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7" name="Нижний колонтитул 1">
            <a:extLst>
              <a:ext uri="{FF2B5EF4-FFF2-40B4-BE49-F238E27FC236}">
                <a16:creationId xmlns:a16="http://schemas.microsoft.com/office/drawing/2014/main" xmlns="" id="{E876FAB5-8564-F549-BB66-14C9D5D0E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DFE1A63-85AE-364A-8542-A8DCDAA43103}"/>
              </a:ext>
            </a:extLst>
          </p:cNvPr>
          <p:cNvCxnSpPr>
            <a:cxnSpLocks/>
          </p:cNvCxnSpPr>
          <p:nvPr/>
        </p:nvCxnSpPr>
        <p:spPr>
          <a:xfrm>
            <a:off x="550873" y="1223605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189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ы в бло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xmlns="" id="{CDF58B6B-F160-4AD0-9ECF-E2BA5D236C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61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xmlns="" id="{D695C422-DC9F-4AA6-99A7-6F0FBB63D8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61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xmlns="" id="{BF28993A-F401-4EC2-9E59-02DD432D6B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61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xmlns="" id="{D85980DB-C712-46EE-9101-DF50CEE744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61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xmlns="" id="{63CE767D-2A41-4619-92D4-DDD5167CFE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0034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xmlns="" id="{DFA4AE00-F9D4-47F4-A1A7-30C0F933A7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34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xmlns="" id="{D1DC6709-6C72-4B8C-BF36-4F3B6A5082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0034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xmlns="" id="{508B130A-A66A-46E1-89BE-D99B35B37A8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0034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xmlns="" id="{F0F08CBB-E8BC-468C-AEFD-C7522E8374B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5007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xmlns="" id="{C35A53B8-52BC-4405-B13E-F78C829DA7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007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xmlns="" id="{5124B195-13D6-40F1-8642-F3AB934AB1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007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xmlns="" id="{5E8EB72D-2AB8-4638-8A67-CBDA35BE20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007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7" name="Picture Placeholder 3">
            <a:extLst>
              <a:ext uri="{FF2B5EF4-FFF2-40B4-BE49-F238E27FC236}">
                <a16:creationId xmlns:a16="http://schemas.microsoft.com/office/drawing/2014/main" xmlns="" id="{336C7AD2-8458-4F2A-B898-D44F4D3B12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9980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8" name="Picture Placeholder 3">
            <a:extLst>
              <a:ext uri="{FF2B5EF4-FFF2-40B4-BE49-F238E27FC236}">
                <a16:creationId xmlns:a16="http://schemas.microsoft.com/office/drawing/2014/main" xmlns="" id="{FCA4D09A-495A-4F3E-99E0-C801958D72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29980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xmlns="" id="{1A09A49F-D5CA-4979-A1DD-171FCF0B24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9980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xmlns="" id="{074C8885-AFEE-4F6C-99BB-187E814A4E6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9980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1" name="Picture Placeholder 3">
            <a:extLst>
              <a:ext uri="{FF2B5EF4-FFF2-40B4-BE49-F238E27FC236}">
                <a16:creationId xmlns:a16="http://schemas.microsoft.com/office/drawing/2014/main" xmlns="" id="{CE603D13-2D6F-42B0-8B3A-479FB231BB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4953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2" name="Picture Placeholder 3">
            <a:extLst>
              <a:ext uri="{FF2B5EF4-FFF2-40B4-BE49-F238E27FC236}">
                <a16:creationId xmlns:a16="http://schemas.microsoft.com/office/drawing/2014/main" xmlns="" id="{37AAED5F-1E07-426D-9323-453EA4D2654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4953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3" name="Picture Placeholder 3">
            <a:extLst>
              <a:ext uri="{FF2B5EF4-FFF2-40B4-BE49-F238E27FC236}">
                <a16:creationId xmlns:a16="http://schemas.microsoft.com/office/drawing/2014/main" xmlns="" id="{2F050C02-8B9A-44C6-99B9-3C427752E0A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4953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4" name="Picture Placeholder 3">
            <a:extLst>
              <a:ext uri="{FF2B5EF4-FFF2-40B4-BE49-F238E27FC236}">
                <a16:creationId xmlns:a16="http://schemas.microsoft.com/office/drawing/2014/main" xmlns="" id="{C04D1CCD-5CC6-4274-BBDC-B76859935C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54953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320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ы с разделител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xmlns="" id="{CDF58B6B-F160-4AD0-9ECF-E2BA5D236C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61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xmlns="" id="{D695C422-DC9F-4AA6-99A7-6F0FBB63D8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61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xmlns="" id="{BF28993A-F401-4EC2-9E59-02DD432D6B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61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xmlns="" id="{D85980DB-C712-46EE-9101-DF50CEE744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61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xmlns="" id="{63CE767D-2A41-4619-92D4-DDD5167CFE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0034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xmlns="" id="{DFA4AE00-F9D4-47F4-A1A7-30C0F933A7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34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xmlns="" id="{D1DC6709-6C72-4B8C-BF36-4F3B6A5082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0034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xmlns="" id="{508B130A-A66A-46E1-89BE-D99B35B37A8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0034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xmlns="" id="{F0F08CBB-E8BC-468C-AEFD-C7522E8374B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5007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xmlns="" id="{C35A53B8-52BC-4405-B13E-F78C829DA7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007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xmlns="" id="{5124B195-13D6-40F1-8642-F3AB934AB1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007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xmlns="" id="{5E8EB72D-2AB8-4638-8A67-CBDA35BE20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007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7" name="Picture Placeholder 3">
            <a:extLst>
              <a:ext uri="{FF2B5EF4-FFF2-40B4-BE49-F238E27FC236}">
                <a16:creationId xmlns:a16="http://schemas.microsoft.com/office/drawing/2014/main" xmlns="" id="{336C7AD2-8458-4F2A-B898-D44F4D3B12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9980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8" name="Picture Placeholder 3">
            <a:extLst>
              <a:ext uri="{FF2B5EF4-FFF2-40B4-BE49-F238E27FC236}">
                <a16:creationId xmlns:a16="http://schemas.microsoft.com/office/drawing/2014/main" xmlns="" id="{FCA4D09A-495A-4F3E-99E0-C801958D72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29980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xmlns="" id="{1A09A49F-D5CA-4979-A1DD-171FCF0B24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9980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xmlns="" id="{074C8885-AFEE-4F6C-99BB-187E814A4E6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9980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1" name="Picture Placeholder 3">
            <a:extLst>
              <a:ext uri="{FF2B5EF4-FFF2-40B4-BE49-F238E27FC236}">
                <a16:creationId xmlns:a16="http://schemas.microsoft.com/office/drawing/2014/main" xmlns="" id="{CE603D13-2D6F-42B0-8B3A-479FB231BB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4953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2" name="Picture Placeholder 3">
            <a:extLst>
              <a:ext uri="{FF2B5EF4-FFF2-40B4-BE49-F238E27FC236}">
                <a16:creationId xmlns:a16="http://schemas.microsoft.com/office/drawing/2014/main" xmlns="" id="{37AAED5F-1E07-426D-9323-453EA4D2654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4953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3" name="Picture Placeholder 3">
            <a:extLst>
              <a:ext uri="{FF2B5EF4-FFF2-40B4-BE49-F238E27FC236}">
                <a16:creationId xmlns:a16="http://schemas.microsoft.com/office/drawing/2014/main" xmlns="" id="{2F050C02-8B9A-44C6-99B9-3C427752E0A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4953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4" name="Picture Placeholder 3">
            <a:extLst>
              <a:ext uri="{FF2B5EF4-FFF2-40B4-BE49-F238E27FC236}">
                <a16:creationId xmlns:a16="http://schemas.microsoft.com/office/drawing/2014/main" xmlns="" id="{C04D1CCD-5CC6-4274-BBDC-B76859935C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54953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E575F0B-7955-4838-A4C1-A58E3A5BF989}"/>
              </a:ext>
            </a:extLst>
          </p:cNvPr>
          <p:cNvGrpSpPr/>
          <p:nvPr userDrawn="1"/>
        </p:nvGrpSpPr>
        <p:grpSpPr>
          <a:xfrm>
            <a:off x="550864" y="1196975"/>
            <a:ext cx="11090276" cy="5184775"/>
            <a:chOff x="550864" y="1196975"/>
            <a:chExt cx="11090276" cy="5184775"/>
          </a:xfrm>
        </p:grpSpPr>
        <p:cxnSp>
          <p:nvCxnSpPr>
            <p:cNvPr id="26" name="Прямая соединительная линия 96">
              <a:extLst>
                <a:ext uri="{FF2B5EF4-FFF2-40B4-BE49-F238E27FC236}">
                  <a16:creationId xmlns:a16="http://schemas.microsoft.com/office/drawing/2014/main" xmlns="" id="{B187CE8E-0A20-4C8F-8599-C355A9D49BCA}"/>
                </a:ext>
              </a:extLst>
            </p:cNvPr>
            <p:cNvCxnSpPr/>
            <p:nvPr userDrawn="1"/>
          </p:nvCxnSpPr>
          <p:spPr>
            <a:xfrm>
              <a:off x="497113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97">
              <a:extLst>
                <a:ext uri="{FF2B5EF4-FFF2-40B4-BE49-F238E27FC236}">
                  <a16:creationId xmlns:a16="http://schemas.microsoft.com/office/drawing/2014/main" xmlns="" id="{14669F46-A295-428E-A75E-5D1080B4E971}"/>
                </a:ext>
              </a:extLst>
            </p:cNvPr>
            <p:cNvCxnSpPr/>
            <p:nvPr userDrawn="1"/>
          </p:nvCxnSpPr>
          <p:spPr>
            <a:xfrm>
              <a:off x="722086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98">
              <a:extLst>
                <a:ext uri="{FF2B5EF4-FFF2-40B4-BE49-F238E27FC236}">
                  <a16:creationId xmlns:a16="http://schemas.microsoft.com/office/drawing/2014/main" xmlns="" id="{5072F856-A537-4365-B33F-93FF56809A64}"/>
                </a:ext>
              </a:extLst>
            </p:cNvPr>
            <p:cNvCxnSpPr/>
            <p:nvPr userDrawn="1"/>
          </p:nvCxnSpPr>
          <p:spPr>
            <a:xfrm>
              <a:off x="947059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99">
              <a:extLst>
                <a:ext uri="{FF2B5EF4-FFF2-40B4-BE49-F238E27FC236}">
                  <a16:creationId xmlns:a16="http://schemas.microsoft.com/office/drawing/2014/main" xmlns="" id="{F271B2D7-AF9B-444D-BB00-EAB779CC5F2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2454115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100">
              <a:extLst>
                <a:ext uri="{FF2B5EF4-FFF2-40B4-BE49-F238E27FC236}">
                  <a16:creationId xmlns:a16="http://schemas.microsoft.com/office/drawing/2014/main" xmlns="" id="{02EE5C59-BE30-45A1-93FA-C21F49CE107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3791823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101">
              <a:extLst>
                <a:ext uri="{FF2B5EF4-FFF2-40B4-BE49-F238E27FC236}">
                  <a16:creationId xmlns:a16="http://schemas.microsoft.com/office/drawing/2014/main" xmlns="" id="{A510C11A-08B2-495C-9DDB-2CA624DD2B8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5129531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102">
              <a:extLst>
                <a:ext uri="{FF2B5EF4-FFF2-40B4-BE49-F238E27FC236}">
                  <a16:creationId xmlns:a16="http://schemas.microsoft.com/office/drawing/2014/main" xmlns="" id="{6DF79D79-87CE-420B-9A84-E06EBE398B02}"/>
                </a:ext>
              </a:extLst>
            </p:cNvPr>
            <p:cNvCxnSpPr/>
            <p:nvPr userDrawn="1"/>
          </p:nvCxnSpPr>
          <p:spPr>
            <a:xfrm>
              <a:off x="2721405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8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99503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algn="ctr"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95578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87A63F92-040F-5642-A933-ECB17DFEBA3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1866040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354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06131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02206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AE21367-2C4E-CA48-BAFC-75C4F7D4DD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8281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BD85AFFF-B716-D246-B438-6EAC199505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689311" y="1866040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2C3802E-B287-B54B-BFFC-F7864BB0466A}"/>
              </a:ext>
            </a:extLst>
          </p:cNvPr>
          <p:cNvCxnSpPr>
            <a:cxnSpLocks/>
          </p:cNvCxnSpPr>
          <p:nvPr userDrawn="1"/>
        </p:nvCxnSpPr>
        <p:spPr>
          <a:xfrm flipV="1">
            <a:off x="7485386" y="1866040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201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1937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98012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AE21367-2C4E-CA48-BAFC-75C4F7D4DD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4087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7" name="Рисунок 13">
            <a:extLst>
              <a:ext uri="{FF2B5EF4-FFF2-40B4-BE49-F238E27FC236}">
                <a16:creationId xmlns:a16="http://schemas.microsoft.com/office/drawing/2014/main" xmlns="" id="{EE468D95-4C8D-9A43-AED2-3BCFBE382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90162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3DD45B2A-21E4-E74C-8226-F612B05DBC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5118" y="1866040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4C73373-40B8-B24E-AD3B-98478B088A3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193" y="1866040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495DACAC-1326-8241-8552-CA253C5D1613}"/>
              </a:ext>
            </a:extLst>
          </p:cNvPr>
          <p:cNvCxnSpPr>
            <a:cxnSpLocks/>
          </p:cNvCxnSpPr>
          <p:nvPr userDrawn="1"/>
        </p:nvCxnSpPr>
        <p:spPr>
          <a:xfrm flipV="1">
            <a:off x="8877268" y="1866040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664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F9F0-19DA-4684-BCA9-5C9650356003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D63"/>
                </a:solidFill>
              </a:defRPr>
            </a:lvl1pPr>
          </a:lstStyle>
          <a:p>
            <a:fld id="{53B50EB0-A528-4526-B6A9-B2514E3C8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1782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в круг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1688698"/>
            <a:ext cx="1770286" cy="1771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3" y="397307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42A5D4E-FD96-B349-B8D9-D45B18609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688698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9AF3E99-8B87-3E4D-BC45-8470E5259C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973071"/>
            <a:ext cx="1770286" cy="177128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1845723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фото в круг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73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73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42A5D4E-FD96-B349-B8D9-D45B18609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7631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9AF3E99-8B87-3E4D-BC45-8470E5259C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7631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8" name="Рисунок 13">
            <a:extLst>
              <a:ext uri="{FF2B5EF4-FFF2-40B4-BE49-F238E27FC236}">
                <a16:creationId xmlns:a16="http://schemas.microsoft.com/office/drawing/2014/main" xmlns="" id="{542D4A6D-565E-44F2-8C3B-B92D0CC237F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44389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7432095D-98B1-4B74-AB94-C7495E95DDC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44389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354704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730" y="260648"/>
            <a:ext cx="9608330" cy="3877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8712" y="6237313"/>
            <a:ext cx="2743200" cy="365125"/>
          </a:xfrm>
          <a:ln>
            <a:noFill/>
          </a:ln>
        </p:spPr>
        <p:txBody>
          <a:bodyPr/>
          <a:lstStyle>
            <a:lvl1pPr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C10455-C340-7945-BDDA-6923B7A290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2514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50BD052-FCA5-445A-935E-491B722DC3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73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E28DFC0F-8CF9-624B-9AFE-AB69BE34D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xmlns="" id="{E243D395-DA28-EE48-81DC-1D931C6BA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1790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xmlns="" id="{B3D5672E-60F2-2244-B841-19A3EB4C0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2708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xmlns="" val="3897216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7948" y="6423605"/>
            <a:ext cx="2743200" cy="365125"/>
          </a:xfrm>
        </p:spPr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E28DFC0F-8CF9-624B-9AFE-AB69BE34D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xmlns="" id="{E243D395-DA28-EE48-81DC-1D931C6BA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40683" y="481861"/>
            <a:ext cx="3047200" cy="29468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xmlns="" id="{B3D5672E-60F2-2244-B841-19A3EB4C0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87874" y="481861"/>
            <a:ext cx="3047200" cy="29468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8" name="Рисунок 7">
            <a:extLst>
              <a:ext uri="{FF2B5EF4-FFF2-40B4-BE49-F238E27FC236}">
                <a16:creationId xmlns:a16="http://schemas.microsoft.com/office/drawing/2014/main" xmlns="" id="{D87DFB36-E6C6-4D1F-846D-45A18F2F71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0672" y="3429015"/>
            <a:ext cx="3047201" cy="29468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xmlns="" id="{DDA490E2-B01B-4AC1-AECA-F70596EFD1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87873" y="3429015"/>
            <a:ext cx="3053265" cy="29527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xmlns="" val="634289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горизонтальные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79BCDD96-399E-004C-AEC2-55F355B538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9" y="968503"/>
            <a:ext cx="6096001" cy="5889498"/>
          </a:xfrm>
          <a:prstGeom prst="rect">
            <a:avLst/>
          </a:prstGeom>
          <a:noFill/>
          <a:effectLst>
            <a:innerShdw blurRad="736600" dist="558800" dir="10800000">
              <a:prstClr val="black">
                <a:alpha val="6000"/>
              </a:prstClr>
            </a:inn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199" name="Нижний колонтитул 1">
            <a:extLst>
              <a:ext uri="{FF2B5EF4-FFF2-40B4-BE49-F238E27FC236}">
                <a16:creationId xmlns:a16="http://schemas.microsoft.com/office/drawing/2014/main" xmlns="" id="{2498197F-7D45-CC44-8247-CEDB3AEAE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32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566903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F618104-EB22-45BD-BDD1-4F6D24CE17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232D05B-933D-4648-9D47-972BE0A8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968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лефон в ру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4E7A3A-268B-412F-BD0B-8C92F6627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2577" y="1141231"/>
            <a:ext cx="4898571" cy="6858000"/>
          </a:xfrm>
          <a:prstGeom prst="rect">
            <a:avLst/>
          </a:prstGeom>
        </p:spPr>
      </p:pic>
      <p:sp>
        <p:nvSpPr>
          <p:cNvPr id="9" name="Рисунок 13">
            <a:extLst>
              <a:ext uri="{FF2B5EF4-FFF2-40B4-BE49-F238E27FC236}">
                <a16:creationId xmlns:a16="http://schemas.microsoft.com/office/drawing/2014/main" xmlns="" id="{A88698B0-9FC6-4624-9601-9A24C26BEEA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16182" y="2043990"/>
            <a:ext cx="1731668" cy="29586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EBBE7C3-AD8A-4F94-ABF0-2C01C0E3DE7E}"/>
              </a:ext>
            </a:extLst>
          </p:cNvPr>
          <p:cNvCxnSpPr>
            <a:cxnSpLocks/>
          </p:cNvCxnSpPr>
          <p:nvPr userDrawn="1"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04527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ланшет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00609" y="2028825"/>
            <a:ext cx="2590802" cy="341533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243DB005-0A0A-4DDF-B416-B4B83733E91C}"/>
              </a:ext>
            </a:extLst>
          </p:cNvPr>
          <p:cNvCxnSpPr>
            <a:cxnSpLocks/>
          </p:cNvCxnSpPr>
          <p:nvPr userDrawn="1"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2470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843-4965-470A-A07C-959660D94F5D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338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 телефон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электроника, монитор, диспле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6B33DCD-FD4B-4398-832D-43230740B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1101" y="1706052"/>
            <a:ext cx="2209800" cy="4080896"/>
          </a:xfrm>
          <a:prstGeom prst="rect">
            <a:avLst/>
          </a:prstGeom>
        </p:spPr>
      </p:pic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40642" y="2250171"/>
            <a:ext cx="1731668" cy="29586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934BBF1-1A1A-404A-B2AF-84B2EDB16659}"/>
              </a:ext>
            </a:extLst>
          </p:cNvPr>
          <p:cNvCxnSpPr>
            <a:cxnSpLocks/>
          </p:cNvCxnSpPr>
          <p:nvPr userDrawn="1"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913893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айт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AF6989-FFE2-469B-A9C3-61A7BB5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021" t="11743" r="13021" b="11666"/>
          <a:stretch/>
        </p:blipFill>
        <p:spPr>
          <a:xfrm>
            <a:off x="4489460" y="1360650"/>
            <a:ext cx="7518400" cy="437958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93A2C68-FA90-4709-98FC-5BD403AC7C8E}"/>
              </a:ext>
            </a:extLst>
          </p:cNvPr>
          <p:cNvCxnSpPr>
            <a:cxnSpLocks/>
          </p:cNvCxnSpPr>
          <p:nvPr userDrawn="1"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BD05F96C-820E-45D3-80A8-98138E6571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60935" y="1852620"/>
            <a:ext cx="6778625" cy="3610927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7711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оутбук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монит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4343054-F258-4C18-B079-5B2F9A471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701" y="1734072"/>
            <a:ext cx="6908800" cy="3752328"/>
          </a:xfrm>
          <a:prstGeom prst="rect">
            <a:avLst/>
          </a:prstGeom>
        </p:spPr>
      </p:pic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97001" y="2029579"/>
            <a:ext cx="5143500" cy="29979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38D7B51-C7B1-4128-A20E-E1765AACB71F}"/>
              </a:ext>
            </a:extLst>
          </p:cNvPr>
          <p:cNvCxnSpPr>
            <a:cxnSpLocks/>
          </p:cNvCxnSpPr>
          <p:nvPr userDrawn="1"/>
        </p:nvCxnSpPr>
        <p:spPr>
          <a:xfrm>
            <a:off x="55087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88857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6417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07977"/>
            <a:ext cx="9694574" cy="77559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5" name="Нижний колонтитул 1">
            <a:extLst>
              <a:ext uri="{FF2B5EF4-FFF2-40B4-BE49-F238E27FC236}">
                <a16:creationId xmlns:a16="http://schemas.microsoft.com/office/drawing/2014/main" xmlns="" id="{DE8FF58D-40E2-4D46-B8F1-77153DED8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506B722-741E-4C4F-8510-675EF3FB09AF}"/>
              </a:ext>
            </a:extLst>
          </p:cNvPr>
          <p:cNvCxnSpPr>
            <a:cxnSpLocks/>
          </p:cNvCxnSpPr>
          <p:nvPr/>
        </p:nvCxnSpPr>
        <p:spPr>
          <a:xfrm>
            <a:off x="550864" y="1332789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558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9F07B40-27E0-D149-80D5-B78D32E3C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xmlns="" id="{1952CC9C-8F41-4935-9750-9B8914E02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07976"/>
            <a:ext cx="9611447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BA31BB-5E19-4E2D-A2BC-54207FEBD3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849950"/>
            <a:ext cx="9611446" cy="29368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7" name="Нижний колонтитул 1">
            <a:extLst>
              <a:ext uri="{FF2B5EF4-FFF2-40B4-BE49-F238E27FC236}">
                <a16:creationId xmlns:a16="http://schemas.microsoft.com/office/drawing/2014/main" xmlns="" id="{E876FAB5-8564-F549-BB66-14C9D5D0E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DFE1A63-85AE-364A-8542-A8DCDAA43103}"/>
              </a:ext>
            </a:extLst>
          </p:cNvPr>
          <p:cNvCxnSpPr>
            <a:cxnSpLocks/>
          </p:cNvCxnSpPr>
          <p:nvPr/>
        </p:nvCxnSpPr>
        <p:spPr>
          <a:xfrm>
            <a:off x="550864" y="1223605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7779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ы в бло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xmlns="" id="{CDF58B6B-F160-4AD0-9ECF-E2BA5D236C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61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xmlns="" id="{D695C422-DC9F-4AA6-99A7-6F0FBB63D8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61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xmlns="" id="{BF28993A-F401-4EC2-9E59-02DD432D6B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61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xmlns="" id="{D85980DB-C712-46EE-9101-DF50CEE744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61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xmlns="" id="{63CE767D-2A41-4619-92D4-DDD5167CFE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0034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xmlns="" id="{DFA4AE00-F9D4-47F4-A1A7-30C0F933A7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34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xmlns="" id="{D1DC6709-6C72-4B8C-BF36-4F3B6A5082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0034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xmlns="" id="{508B130A-A66A-46E1-89BE-D99B35B37A8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0034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xmlns="" id="{F0F08CBB-E8BC-468C-AEFD-C7522E8374B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5007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xmlns="" id="{C35A53B8-52BC-4405-B13E-F78C829DA7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007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xmlns="" id="{5124B195-13D6-40F1-8642-F3AB934AB1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007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xmlns="" id="{5E8EB72D-2AB8-4638-8A67-CBDA35BE20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007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7" name="Picture Placeholder 3">
            <a:extLst>
              <a:ext uri="{FF2B5EF4-FFF2-40B4-BE49-F238E27FC236}">
                <a16:creationId xmlns:a16="http://schemas.microsoft.com/office/drawing/2014/main" xmlns="" id="{336C7AD2-8458-4F2A-B898-D44F4D3B12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9980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8" name="Picture Placeholder 3">
            <a:extLst>
              <a:ext uri="{FF2B5EF4-FFF2-40B4-BE49-F238E27FC236}">
                <a16:creationId xmlns:a16="http://schemas.microsoft.com/office/drawing/2014/main" xmlns="" id="{FCA4D09A-495A-4F3E-99E0-C801958D72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29980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xmlns="" id="{1A09A49F-D5CA-4979-A1DD-171FCF0B24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9980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xmlns="" id="{074C8885-AFEE-4F6C-99BB-187E814A4E6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9980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1" name="Picture Placeholder 3">
            <a:extLst>
              <a:ext uri="{FF2B5EF4-FFF2-40B4-BE49-F238E27FC236}">
                <a16:creationId xmlns:a16="http://schemas.microsoft.com/office/drawing/2014/main" xmlns="" id="{CE603D13-2D6F-42B0-8B3A-479FB231BB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4953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2" name="Picture Placeholder 3">
            <a:extLst>
              <a:ext uri="{FF2B5EF4-FFF2-40B4-BE49-F238E27FC236}">
                <a16:creationId xmlns:a16="http://schemas.microsoft.com/office/drawing/2014/main" xmlns="" id="{37AAED5F-1E07-426D-9323-453EA4D2654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4953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3" name="Picture Placeholder 3">
            <a:extLst>
              <a:ext uri="{FF2B5EF4-FFF2-40B4-BE49-F238E27FC236}">
                <a16:creationId xmlns:a16="http://schemas.microsoft.com/office/drawing/2014/main" xmlns="" id="{2F050C02-8B9A-44C6-99B9-3C427752E0A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4953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4" name="Picture Placeholder 3">
            <a:extLst>
              <a:ext uri="{FF2B5EF4-FFF2-40B4-BE49-F238E27FC236}">
                <a16:creationId xmlns:a16="http://schemas.microsoft.com/office/drawing/2014/main" xmlns="" id="{C04D1CCD-5CC6-4274-BBDC-B76859935C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54953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2174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ы с разделител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xmlns="" id="{CDF58B6B-F160-4AD0-9ECF-E2BA5D236C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61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xmlns="" id="{D695C422-DC9F-4AA6-99A7-6F0FBB63D8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61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xmlns="" id="{BF28993A-F401-4EC2-9E59-02DD432D6B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61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xmlns="" id="{D85980DB-C712-46EE-9101-DF50CEE744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61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xmlns="" id="{63CE767D-2A41-4619-92D4-DDD5167CFE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0034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xmlns="" id="{DFA4AE00-F9D4-47F4-A1A7-30C0F933A7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34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xmlns="" id="{D1DC6709-6C72-4B8C-BF36-4F3B6A5082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0034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xmlns="" id="{508B130A-A66A-46E1-89BE-D99B35B37A8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0034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xmlns="" id="{F0F08CBB-E8BC-468C-AEFD-C7522E8374B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5007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xmlns="" id="{C35A53B8-52BC-4405-B13E-F78C829DA7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007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xmlns="" id="{5124B195-13D6-40F1-8642-F3AB934AB1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007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xmlns="" id="{5E8EB72D-2AB8-4638-8A67-CBDA35BE20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007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7" name="Picture Placeholder 3">
            <a:extLst>
              <a:ext uri="{FF2B5EF4-FFF2-40B4-BE49-F238E27FC236}">
                <a16:creationId xmlns:a16="http://schemas.microsoft.com/office/drawing/2014/main" xmlns="" id="{336C7AD2-8458-4F2A-B898-D44F4D3B12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9980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8" name="Picture Placeholder 3">
            <a:extLst>
              <a:ext uri="{FF2B5EF4-FFF2-40B4-BE49-F238E27FC236}">
                <a16:creationId xmlns:a16="http://schemas.microsoft.com/office/drawing/2014/main" xmlns="" id="{FCA4D09A-495A-4F3E-99E0-C801958D72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29980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xmlns="" id="{1A09A49F-D5CA-4979-A1DD-171FCF0B24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9980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xmlns="" id="{074C8885-AFEE-4F6C-99BB-187E814A4E6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9980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1" name="Picture Placeholder 3">
            <a:extLst>
              <a:ext uri="{FF2B5EF4-FFF2-40B4-BE49-F238E27FC236}">
                <a16:creationId xmlns:a16="http://schemas.microsoft.com/office/drawing/2014/main" xmlns="" id="{CE603D13-2D6F-42B0-8B3A-479FB231BB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4953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2" name="Picture Placeholder 3">
            <a:extLst>
              <a:ext uri="{FF2B5EF4-FFF2-40B4-BE49-F238E27FC236}">
                <a16:creationId xmlns:a16="http://schemas.microsoft.com/office/drawing/2014/main" xmlns="" id="{37AAED5F-1E07-426D-9323-453EA4D2654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4953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3" name="Picture Placeholder 3">
            <a:extLst>
              <a:ext uri="{FF2B5EF4-FFF2-40B4-BE49-F238E27FC236}">
                <a16:creationId xmlns:a16="http://schemas.microsoft.com/office/drawing/2014/main" xmlns="" id="{2F050C02-8B9A-44C6-99B9-3C427752E0A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4953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4" name="Picture Placeholder 3">
            <a:extLst>
              <a:ext uri="{FF2B5EF4-FFF2-40B4-BE49-F238E27FC236}">
                <a16:creationId xmlns:a16="http://schemas.microsoft.com/office/drawing/2014/main" xmlns="" id="{C04D1CCD-5CC6-4274-BBDC-B76859935C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54953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E575F0B-7955-4838-A4C1-A58E3A5BF989}"/>
              </a:ext>
            </a:extLst>
          </p:cNvPr>
          <p:cNvGrpSpPr/>
          <p:nvPr userDrawn="1"/>
        </p:nvGrpSpPr>
        <p:grpSpPr>
          <a:xfrm>
            <a:off x="550864" y="1196975"/>
            <a:ext cx="11090276" cy="5184775"/>
            <a:chOff x="550864" y="1196975"/>
            <a:chExt cx="11090276" cy="5184775"/>
          </a:xfrm>
        </p:grpSpPr>
        <p:cxnSp>
          <p:nvCxnSpPr>
            <p:cNvPr id="26" name="Прямая соединительная линия 96">
              <a:extLst>
                <a:ext uri="{FF2B5EF4-FFF2-40B4-BE49-F238E27FC236}">
                  <a16:creationId xmlns:a16="http://schemas.microsoft.com/office/drawing/2014/main" xmlns="" id="{B187CE8E-0A20-4C8F-8599-C355A9D49BCA}"/>
                </a:ext>
              </a:extLst>
            </p:cNvPr>
            <p:cNvCxnSpPr/>
            <p:nvPr userDrawn="1"/>
          </p:nvCxnSpPr>
          <p:spPr>
            <a:xfrm>
              <a:off x="497113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97">
              <a:extLst>
                <a:ext uri="{FF2B5EF4-FFF2-40B4-BE49-F238E27FC236}">
                  <a16:creationId xmlns:a16="http://schemas.microsoft.com/office/drawing/2014/main" xmlns="" id="{14669F46-A295-428E-A75E-5D1080B4E971}"/>
                </a:ext>
              </a:extLst>
            </p:cNvPr>
            <p:cNvCxnSpPr/>
            <p:nvPr userDrawn="1"/>
          </p:nvCxnSpPr>
          <p:spPr>
            <a:xfrm>
              <a:off x="722086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98">
              <a:extLst>
                <a:ext uri="{FF2B5EF4-FFF2-40B4-BE49-F238E27FC236}">
                  <a16:creationId xmlns:a16="http://schemas.microsoft.com/office/drawing/2014/main" xmlns="" id="{5072F856-A537-4365-B33F-93FF56809A64}"/>
                </a:ext>
              </a:extLst>
            </p:cNvPr>
            <p:cNvCxnSpPr/>
            <p:nvPr userDrawn="1"/>
          </p:nvCxnSpPr>
          <p:spPr>
            <a:xfrm>
              <a:off x="947059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99">
              <a:extLst>
                <a:ext uri="{FF2B5EF4-FFF2-40B4-BE49-F238E27FC236}">
                  <a16:creationId xmlns:a16="http://schemas.microsoft.com/office/drawing/2014/main" xmlns="" id="{F271B2D7-AF9B-444D-BB00-EAB779CC5F2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2454115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100">
              <a:extLst>
                <a:ext uri="{FF2B5EF4-FFF2-40B4-BE49-F238E27FC236}">
                  <a16:creationId xmlns:a16="http://schemas.microsoft.com/office/drawing/2014/main" xmlns="" id="{02EE5C59-BE30-45A1-93FA-C21F49CE107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3791823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101">
              <a:extLst>
                <a:ext uri="{FF2B5EF4-FFF2-40B4-BE49-F238E27FC236}">
                  <a16:creationId xmlns:a16="http://schemas.microsoft.com/office/drawing/2014/main" xmlns="" id="{A510C11A-08B2-495C-9DDB-2CA624DD2B8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5129531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102">
              <a:extLst>
                <a:ext uri="{FF2B5EF4-FFF2-40B4-BE49-F238E27FC236}">
                  <a16:creationId xmlns:a16="http://schemas.microsoft.com/office/drawing/2014/main" xmlns="" id="{6DF79D79-87CE-420B-9A84-E06EBE398B02}"/>
                </a:ext>
              </a:extLst>
            </p:cNvPr>
            <p:cNvCxnSpPr/>
            <p:nvPr userDrawn="1"/>
          </p:nvCxnSpPr>
          <p:spPr>
            <a:xfrm>
              <a:off x="2721405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16769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99503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algn="ctr"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95578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87A63F92-040F-5642-A933-ECB17DFEBA3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1866039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8692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06131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02206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AE21367-2C4E-CA48-BAFC-75C4F7D4DD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8281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BD85AFFF-B716-D246-B438-6EAC199505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689311" y="1866039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2C3802E-B287-B54B-BFFC-F7864BB0466A}"/>
              </a:ext>
            </a:extLst>
          </p:cNvPr>
          <p:cNvCxnSpPr>
            <a:cxnSpLocks/>
          </p:cNvCxnSpPr>
          <p:nvPr userDrawn="1"/>
        </p:nvCxnSpPr>
        <p:spPr>
          <a:xfrm flipV="1">
            <a:off x="7485386" y="1866039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292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F445-2FD0-4956-80D3-BBCF64067B8A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593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1937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98012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xmlns="" id="{8AE21367-2C4E-CA48-BAFC-75C4F7D4DD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4087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7" name="Рисунок 13">
            <a:extLst>
              <a:ext uri="{FF2B5EF4-FFF2-40B4-BE49-F238E27FC236}">
                <a16:creationId xmlns:a16="http://schemas.microsoft.com/office/drawing/2014/main" xmlns="" id="{EE468D95-4C8D-9A43-AED2-3BCFBE382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90162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3DD45B2A-21E4-E74C-8226-F612B05DBC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5118" y="1866039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4C73373-40B8-B24E-AD3B-98478B088A3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193" y="1866039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495DACAC-1326-8241-8552-CA253C5D1613}"/>
              </a:ext>
            </a:extLst>
          </p:cNvPr>
          <p:cNvCxnSpPr>
            <a:cxnSpLocks/>
          </p:cNvCxnSpPr>
          <p:nvPr userDrawn="1"/>
        </p:nvCxnSpPr>
        <p:spPr>
          <a:xfrm flipV="1">
            <a:off x="8877268" y="1866039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3471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в круг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1688698"/>
            <a:ext cx="1770286" cy="1771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3" y="397307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42A5D4E-FD96-B349-B8D9-D45B18609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688698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9AF3E99-8B87-3E4D-BC45-8470E5259C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973071"/>
            <a:ext cx="1770286" cy="177128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1657957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фото в круг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4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xmlns="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4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xmlns="" id="{842A5D4E-FD96-B349-B8D9-D45B18609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7622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99AF3E99-8B87-3E4D-BC45-8470E5259C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7622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8" name="Рисунок 13">
            <a:extLst>
              <a:ext uri="{FF2B5EF4-FFF2-40B4-BE49-F238E27FC236}">
                <a16:creationId xmlns:a16="http://schemas.microsoft.com/office/drawing/2014/main" xmlns="" id="{542D4A6D-565E-44F2-8C3B-B92D0CC237F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44380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7432095D-98B1-4B74-AB94-C7495E95DDC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44380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4081969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50BD052-FCA5-445A-935E-491B722DC3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4" y="1196977"/>
            <a:ext cx="3604127" cy="5184769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E28DFC0F-8CF9-624B-9AFE-AB69BE34D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xmlns="" id="{E243D395-DA28-EE48-81DC-1D931C6BA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1781" y="1196977"/>
            <a:ext cx="3604127" cy="518476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xmlns="" id="{B3D5672E-60F2-2244-B841-19A3EB4C0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2699" y="1196977"/>
            <a:ext cx="3604127" cy="518476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xmlns="" val="1662240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50BD052-FCA5-445A-935E-491B722DC3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4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E28DFC0F-8CF9-624B-9AFE-AB69BE34D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xmlns="" id="{E243D395-DA28-EE48-81DC-1D931C6BA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1781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xmlns="" id="{B3D5672E-60F2-2244-B841-19A3EB4C0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2699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xmlns="" val="1745977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7939" y="6423587"/>
            <a:ext cx="2743200" cy="365125"/>
          </a:xfrm>
        </p:spPr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E28DFC0F-8CF9-624B-9AFE-AB69BE34D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xmlns="" id="{E243D395-DA28-EE48-81DC-1D931C6BA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40674" y="481861"/>
            <a:ext cx="3047200" cy="29468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xmlns="" id="{B3D5672E-60F2-2244-B841-19A3EB4C0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87874" y="481861"/>
            <a:ext cx="3047200" cy="29468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8" name="Рисунок 7">
            <a:extLst>
              <a:ext uri="{FF2B5EF4-FFF2-40B4-BE49-F238E27FC236}">
                <a16:creationId xmlns:a16="http://schemas.microsoft.com/office/drawing/2014/main" xmlns="" id="{D87DFB36-E6C6-4D1F-846D-45A18F2F71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0672" y="3429015"/>
            <a:ext cx="3047201" cy="29468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xmlns="" id="{DDA490E2-B01B-4AC1-AECA-F70596EFD1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87873" y="3429015"/>
            <a:ext cx="3053265" cy="29527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xmlns="" val="2900775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горизонтальные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79BCDD96-399E-004C-AEC2-55F355B538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968503"/>
            <a:ext cx="6096001" cy="5889498"/>
          </a:xfrm>
          <a:prstGeom prst="rect">
            <a:avLst/>
          </a:prstGeom>
          <a:noFill/>
          <a:effectLst>
            <a:innerShdw blurRad="736600" dist="558800" dir="10800000">
              <a:prstClr val="black">
                <a:alpha val="6000"/>
              </a:prstClr>
            </a:inn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199" name="Нижний колонтитул 1">
            <a:extLst>
              <a:ext uri="{FF2B5EF4-FFF2-40B4-BE49-F238E27FC236}">
                <a16:creationId xmlns:a16="http://schemas.microsoft.com/office/drawing/2014/main" xmlns="" id="{2498197F-7D45-CC44-8247-CEDB3AEAE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468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419108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лефон в ру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4E7A3A-268B-412F-BD0B-8C92F6627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2568" y="1141231"/>
            <a:ext cx="4898571" cy="6858000"/>
          </a:xfrm>
          <a:prstGeom prst="rect">
            <a:avLst/>
          </a:prstGeom>
        </p:spPr>
      </p:pic>
      <p:sp>
        <p:nvSpPr>
          <p:cNvPr id="9" name="Рисунок 13">
            <a:extLst>
              <a:ext uri="{FF2B5EF4-FFF2-40B4-BE49-F238E27FC236}">
                <a16:creationId xmlns:a16="http://schemas.microsoft.com/office/drawing/2014/main" xmlns="" id="{A88698B0-9FC6-4624-9601-9A24C26BEEA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16173" y="2043990"/>
            <a:ext cx="1731668" cy="29586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EBBE7C3-AD8A-4F94-ABF0-2C01C0E3DE7E}"/>
              </a:ext>
            </a:extLst>
          </p:cNvPr>
          <p:cNvCxnSpPr>
            <a:cxnSpLocks/>
          </p:cNvCxnSpPr>
          <p:nvPr userDrawn="1"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2586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ланшет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00600" y="2028825"/>
            <a:ext cx="2590802" cy="341533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243DB005-0A0A-4DDF-B416-B4B83733E91C}"/>
              </a:ext>
            </a:extLst>
          </p:cNvPr>
          <p:cNvCxnSpPr>
            <a:cxnSpLocks/>
          </p:cNvCxnSpPr>
          <p:nvPr userDrawn="1"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43036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D3A2-4A7E-402C-9DC2-40C26FAF5174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846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 телефон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электроника, монитор, диспле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6B33DCD-FD4B-4398-832D-43230740B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1101" y="1706052"/>
            <a:ext cx="2209800" cy="4080896"/>
          </a:xfrm>
          <a:prstGeom prst="rect">
            <a:avLst/>
          </a:prstGeom>
        </p:spPr>
      </p:pic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40633" y="2250171"/>
            <a:ext cx="1731668" cy="29586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934BBF1-1A1A-404A-B2AF-84B2EDB16659}"/>
              </a:ext>
            </a:extLst>
          </p:cNvPr>
          <p:cNvCxnSpPr>
            <a:cxnSpLocks/>
          </p:cNvCxnSpPr>
          <p:nvPr userDrawn="1"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6738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айт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AF6989-FFE2-469B-A9C3-61A7BB5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021" t="11743" r="13021" b="11666"/>
          <a:stretch/>
        </p:blipFill>
        <p:spPr>
          <a:xfrm>
            <a:off x="4489451" y="1360648"/>
            <a:ext cx="7518400" cy="437958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93A2C68-FA90-4709-98FC-5BD403AC7C8E}"/>
              </a:ext>
            </a:extLst>
          </p:cNvPr>
          <p:cNvCxnSpPr>
            <a:cxnSpLocks/>
          </p:cNvCxnSpPr>
          <p:nvPr userDrawn="1"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BD05F96C-820E-45D3-80A8-98138E6571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60926" y="1852615"/>
            <a:ext cx="6778625" cy="3610927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9958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оутбук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монит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4343054-F258-4C18-B079-5B2F9A471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701" y="1734072"/>
            <a:ext cx="6908800" cy="3752328"/>
          </a:xfrm>
          <a:prstGeom prst="rect">
            <a:avLst/>
          </a:prstGeom>
        </p:spPr>
      </p:pic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97001" y="2029579"/>
            <a:ext cx="5143500" cy="29979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38D7B51-C7B1-4128-A20E-E1765AACB71F}"/>
              </a:ext>
            </a:extLst>
          </p:cNvPr>
          <p:cNvCxnSpPr>
            <a:cxnSpLocks/>
          </p:cNvCxnSpPr>
          <p:nvPr userDrawn="1"/>
        </p:nvCxnSpPr>
        <p:spPr>
          <a:xfrm>
            <a:off x="550864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5132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34C3-CB1F-428E-AA39-DD8F99474113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6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EB0B-3018-480E-97EF-BC0F75A02549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69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CC3D-32C3-4C33-95F6-580A850FFBC1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64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ED0-2A46-4EB8-87C4-06B8A78A03D7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83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3B7F3CC-F71B-42A0-9DFE-BD9A38A25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52000"/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07"/>
          <a:stretch/>
        </p:blipFill>
        <p:spPr>
          <a:xfrm flipH="1" flipV="1">
            <a:off x="10027920" y="6269922"/>
            <a:ext cx="2164080" cy="60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0732-8758-4095-9D16-48927140AB86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Picture 3" descr="F:\_WORK\20170510_ЛОГО\логотип 2017_2.png">
            <a:extLst>
              <a:ext uri="{FF2B5EF4-FFF2-40B4-BE49-F238E27FC236}">
                <a16:creationId xmlns:a16="http://schemas.microsoft.com/office/drawing/2014/main" xmlns="" id="{95EE13C1-A425-4482-BD04-75F323169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7886" y="185738"/>
            <a:ext cx="1732905" cy="3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6231" y="6389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2F5D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B50EB0-A528-4526-B6A9-B2514E3C8FB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0AC278-76FA-4236-A43D-008186C33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52000"/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"/>
          <a:stretch/>
        </p:blipFill>
        <p:spPr>
          <a:xfrm>
            <a:off x="0" y="-635"/>
            <a:ext cx="9739212" cy="6046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2BB470-E64E-4755-BCAE-0FEA9EA562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52000"/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"/>
          <a:stretch/>
        </p:blipFill>
        <p:spPr>
          <a:xfrm>
            <a:off x="83820" y="98425"/>
            <a:ext cx="9720162" cy="6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881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xmlns="" id="{EFB9A11F-72FA-0A44-9653-48C9EECB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xmlns="" id="{70E33670-8A31-4B40-AC5D-2C84BABC024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897948" y="642360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F643877-02BB-4149-8AE9-088FBD4EF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6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57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754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xmlns="" id="{EFB9A11F-72FA-0A44-9653-48C9EECB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xmlns="" id="{70E33670-8A31-4B40-AC5D-2C84BABC024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897939" y="642358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fld id="{24C10455-C340-7945-BDDA-6923B7A290C6}" type="slidenum">
              <a:rPr lang="ru-RU" smtClean="0">
                <a:solidFill>
                  <a:srgbClr val="D1D1D1">
                    <a:lumMod val="90000"/>
                  </a:srgbClr>
                </a:solidFill>
              </a:rPr>
              <a:pPr/>
              <a:t>‹#›</a:t>
            </a:fld>
            <a:endParaRPr lang="ru-RU">
              <a:solidFill>
                <a:srgbClr val="D1D1D1">
                  <a:lumMod val="90000"/>
                </a:srgbClr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F643877-02BB-4149-8AE9-088FBD4EF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D1D1D1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1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754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jpeg"/><Relationship Id="rId21" Type="http://schemas.openxmlformats.org/officeDocument/2006/relationships/image" Target="../media/image69.png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jpe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gif"/><Relationship Id="rId15" Type="http://schemas.openxmlformats.org/officeDocument/2006/relationships/image" Target="../media/image63.jpeg"/><Relationship Id="rId23" Type="http://schemas.openxmlformats.org/officeDocument/2006/relationships/image" Target="../media/image71.png"/><Relationship Id="rId10" Type="http://schemas.openxmlformats.org/officeDocument/2006/relationships/image" Target="../media/image58.jpeg"/><Relationship Id="rId19" Type="http://schemas.openxmlformats.org/officeDocument/2006/relationships/image" Target="../media/image67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png"/><Relationship Id="rId22" Type="http://schemas.openxmlformats.org/officeDocument/2006/relationships/image" Target="../media/image7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microsoft.com/office/2007/relationships/hdphoto" Target="../media/hdphoto4.wdp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9ADB176-19B0-4277-B1F9-5C63F31C8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0375" cy="6858000"/>
          </a:xfrm>
          <a:prstGeom prst="rect">
            <a:avLst/>
          </a:prstGeom>
        </p:spPr>
      </p:pic>
      <p:sp>
        <p:nvSpPr>
          <p:cNvPr id="4" name="Title 625">
            <a:extLst>
              <a:ext uri="{FF2B5EF4-FFF2-40B4-BE49-F238E27FC236}">
                <a16:creationId xmlns:a16="http://schemas.microsoft.com/office/drawing/2014/main" xmlns="" id="{2E601E53-61CC-753A-977D-9BDD4A8E00DE}"/>
              </a:ext>
            </a:extLst>
          </p:cNvPr>
          <p:cNvSpPr txBox="1">
            <a:spLocks/>
          </p:cNvSpPr>
          <p:nvPr/>
        </p:nvSpPr>
        <p:spPr>
          <a:xfrm>
            <a:off x="689428" y="2532634"/>
            <a:ext cx="5838599" cy="1661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ru-RU" sz="60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Gotham Pro Bold" panose="02000503040000020004" pitchFamily="2" charset="0"/>
              </a:defRPr>
            </a:lvl1pPr>
          </a:lstStyle>
          <a:p>
            <a:pPr>
              <a:defRPr/>
            </a:pPr>
            <a:r>
              <a:rPr lang="ru-RU" sz="40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Формирование единого геоинформационного</a:t>
            </a:r>
          </a:p>
          <a:p>
            <a:pPr>
              <a:defRPr/>
            </a:pPr>
            <a:r>
              <a:rPr lang="ru-RU" sz="40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пространства</a:t>
            </a:r>
            <a:endParaRPr lang="en-US" sz="40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F91C1F9-E9E2-4751-B050-3F6734236A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6096001" cy="13788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3572CBE-678F-49B7-9F7F-514C75EFA5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152399"/>
            <a:ext cx="6096001" cy="13788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69B1F9A-D068-4EAB-BC15-7D96A855F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28" y="401943"/>
            <a:ext cx="3804921" cy="7331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BB5973E-819B-4FB6-B2EA-2180223CC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28" y="5108373"/>
            <a:ext cx="972458" cy="972458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FCC6AD-9EE7-4EAB-8EF5-B008545F6C2D}"/>
              </a:ext>
            </a:extLst>
          </p:cNvPr>
          <p:cNvSpPr txBox="1"/>
          <p:nvPr/>
        </p:nvSpPr>
        <p:spPr>
          <a:xfrm>
            <a:off x="596187" y="6172788"/>
            <a:ext cx="11784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anrope" panose="00000506000000000000" pitchFamily="2" charset="-52"/>
                <a:ea typeface="Meiryo UI" pitchFamily="34" charset="-128"/>
                <a:cs typeface="Meiryo UI" pitchFamily="34" charset="-128"/>
              </a:rPr>
              <a:t>gisinfo.ru</a:t>
            </a:r>
            <a:endParaRPr lang="ru-RU" sz="1600" dirty="0">
              <a:solidFill>
                <a:schemeClr val="bg1"/>
              </a:solidFill>
              <a:latin typeface="Manrope" panose="00000506000000000000" pitchFamily="2" charset="-52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4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275BAE3-9B41-42D9-AF50-869E546A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D68BFB20-A600-4B70-B54E-2AB712F3A256}"/>
              </a:ext>
            </a:extLst>
          </p:cNvPr>
          <p:cNvSpPr txBox="1">
            <a:spLocks/>
          </p:cNvSpPr>
          <p:nvPr/>
        </p:nvSpPr>
        <p:spPr>
          <a:xfrm>
            <a:off x="471289" y="181371"/>
            <a:ext cx="1105751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 информационного взаимодействия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61A464-D679-4D6E-9B24-99EF324BC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72" y="1609114"/>
            <a:ext cx="1520897" cy="2171526"/>
          </a:xfrm>
          <a:prstGeom prst="rect">
            <a:avLst/>
          </a:prstGeom>
          <a:ln>
            <a:solidFill>
              <a:srgbClr val="006A7A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C4E7A4-44DB-46EB-886D-1FF706253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633" y="1798364"/>
            <a:ext cx="1520985" cy="2171526"/>
          </a:xfrm>
          <a:prstGeom prst="rect">
            <a:avLst/>
          </a:prstGeom>
          <a:ln>
            <a:solidFill>
              <a:srgbClr val="006A7A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C785223-5C11-493E-A4B6-3ED656AF7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41" y="780359"/>
            <a:ext cx="714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320ADE-9322-4A9B-A797-CED296859FF2}"/>
              </a:ext>
            </a:extLst>
          </p:cNvPr>
          <p:cNvSpPr txBox="1"/>
          <p:nvPr/>
        </p:nvSpPr>
        <p:spPr>
          <a:xfrm>
            <a:off x="1296043" y="828902"/>
            <a:ext cx="107533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КБ "Панорама" выданы Сертификаты соответствия программных изделий требованиям руководящих документов по вопросам защиты от несанкционированного доступа к информации - соответствия реальных и декларируемых в документации функциональных возможностей и отсутствия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недекларированных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возможностей.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663C05-CDD9-498E-9A46-89A6C02676EB}"/>
              </a:ext>
            </a:extLst>
          </p:cNvPr>
          <p:cNvSpPr txBox="1"/>
          <p:nvPr/>
        </p:nvSpPr>
        <p:spPr>
          <a:xfrm>
            <a:off x="4833851" y="4411400"/>
            <a:ext cx="2417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Функцианируют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в: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3BE383-C690-4FB3-8647-17EF99C54DF7}"/>
              </a:ext>
            </a:extLst>
          </p:cNvPr>
          <p:cNvSpPr txBox="1"/>
          <p:nvPr/>
        </p:nvSpPr>
        <p:spPr>
          <a:xfrm>
            <a:off x="4240138" y="5344498"/>
            <a:ext cx="4294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Поддерживают процессоры:</a:t>
            </a:r>
            <a:endParaRPr lang="ru-RU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3C5ABE7-5DFE-414E-AC47-063EE7D765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4080" y="1567566"/>
            <a:ext cx="1447197" cy="2088737"/>
          </a:xfrm>
          <a:prstGeom prst="rect">
            <a:avLst/>
          </a:prstGeom>
          <a:ln>
            <a:solidFill>
              <a:srgbClr val="006A7A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A442F71-9185-44D2-AE26-6EA9B33F70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194" y="1938099"/>
            <a:ext cx="1445324" cy="2086034"/>
          </a:xfrm>
          <a:prstGeom prst="rect">
            <a:avLst/>
          </a:prstGeom>
          <a:ln>
            <a:solidFill>
              <a:srgbClr val="006A7A"/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60B70ED-3EDD-48AB-8147-765D7628AA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173" y="1679189"/>
            <a:ext cx="1997811" cy="1400284"/>
          </a:xfrm>
          <a:prstGeom prst="rect">
            <a:avLst/>
          </a:prstGeom>
          <a:ln>
            <a:solidFill>
              <a:srgbClr val="006A7A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8378F41-8CBA-4A5C-9A84-9C16FAA357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0252" y="1917180"/>
            <a:ext cx="1997811" cy="1400284"/>
          </a:xfrm>
          <a:prstGeom prst="rect">
            <a:avLst/>
          </a:prstGeom>
          <a:ln>
            <a:solidFill>
              <a:srgbClr val="006A7A"/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2C3965E-8093-4B21-BDCA-956685764A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252" y="2756971"/>
            <a:ext cx="1997811" cy="1400284"/>
          </a:xfrm>
          <a:prstGeom prst="rect">
            <a:avLst/>
          </a:prstGeom>
          <a:ln>
            <a:solidFill>
              <a:srgbClr val="006A7A"/>
            </a:solidFill>
          </a:ln>
        </p:spPr>
      </p:pic>
      <p:pic>
        <p:nvPicPr>
          <p:cNvPr id="1028" name="Picture 4" descr="Купить Лицензия на право установки и использования операционной системы  специального назначения «Astra Linux Special Edition» для 64-х разрядной  платформы на базе процессорной архитектуры х86-64 (очередное обновление  1.7), уровень защищенности ...">
            <a:extLst>
              <a:ext uri="{FF2B5EF4-FFF2-40B4-BE49-F238E27FC236}">
                <a16:creationId xmlns:a16="http://schemas.microsoft.com/office/drawing/2014/main" xmlns="" id="{31F4F489-D5AB-47FD-B957-E4A14EEC7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41" y="4770533"/>
            <a:ext cx="1663046" cy="6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CentOS? A Beginner's Guide to CentOS Linux Distro | Web Hosting  Geeks' Blog">
            <a:extLst>
              <a:ext uri="{FF2B5EF4-FFF2-40B4-BE49-F238E27FC236}">
                <a16:creationId xmlns:a16="http://schemas.microsoft.com/office/drawing/2014/main" xmlns="" id="{4FD5EB9C-D1C7-48E9-A3A3-4C0A250FE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16" b="25259"/>
          <a:stretch/>
        </p:blipFill>
        <p:spPr bwMode="auto">
          <a:xfrm>
            <a:off x="2390575" y="4859648"/>
            <a:ext cx="1499555" cy="4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lusive Networks vendors: Red Hat">
            <a:extLst>
              <a:ext uri="{FF2B5EF4-FFF2-40B4-BE49-F238E27FC236}">
                <a16:creationId xmlns:a16="http://schemas.microsoft.com/office/drawing/2014/main" xmlns="" id="{DF1251D8-3143-434A-AFC5-D76FCF30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370" y="4930568"/>
            <a:ext cx="1209092" cy="3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bian GNU/Linux - что это такое простыми словами, где применяется">
            <a:extLst>
              <a:ext uri="{FF2B5EF4-FFF2-40B4-BE49-F238E27FC236}">
                <a16:creationId xmlns:a16="http://schemas.microsoft.com/office/drawing/2014/main" xmlns="" id="{AC644751-CFE3-47FE-9528-40F1D9E97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29" b="13517"/>
          <a:stretch/>
        </p:blipFill>
        <p:spPr bwMode="auto">
          <a:xfrm>
            <a:off x="5907991" y="4868340"/>
            <a:ext cx="1044095" cy="4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inux-дистрибутив Fedora в будущем может начать собирать данные о своих  пользователях">
            <a:extLst>
              <a:ext uri="{FF2B5EF4-FFF2-40B4-BE49-F238E27FC236}">
                <a16:creationId xmlns:a16="http://schemas.microsoft.com/office/drawing/2014/main" xmlns="" id="{897A2394-181A-4463-8BA7-D95798B6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383" y="4780731"/>
            <a:ext cx="704291" cy="6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astwel на семинаре «Технологии QNX И КПДА в России»">
            <a:extLst>
              <a:ext uri="{FF2B5EF4-FFF2-40B4-BE49-F238E27FC236}">
                <a16:creationId xmlns:a16="http://schemas.microsoft.com/office/drawing/2014/main" xmlns="" id="{2571AAA4-DC5B-4E6E-BB01-6B590CD3D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28" b="11000"/>
          <a:stretch/>
        </p:blipFill>
        <p:spPr bwMode="auto">
          <a:xfrm>
            <a:off x="8314421" y="4851387"/>
            <a:ext cx="1311052" cy="4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indows Operating System">
            <a:extLst>
              <a:ext uri="{FF2B5EF4-FFF2-40B4-BE49-F238E27FC236}">
                <a16:creationId xmlns:a16="http://schemas.microsoft.com/office/drawing/2014/main" xmlns="" id="{0B7C8535-937A-4CE8-B9D8-22D284446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1" t="15180" r="9880" b="11812"/>
          <a:stretch/>
        </p:blipFill>
        <p:spPr bwMode="auto">
          <a:xfrm>
            <a:off x="10084325" y="4856705"/>
            <a:ext cx="1561506" cy="4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AF9CFACF-50DC-43B1-9231-2811B453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75" y="5830445"/>
            <a:ext cx="645746" cy="42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MD">
            <a:extLst>
              <a:ext uri="{FF2B5EF4-FFF2-40B4-BE49-F238E27FC236}">
                <a16:creationId xmlns:a16="http://schemas.microsoft.com/office/drawing/2014/main" xmlns="" id="{756233F2-A758-4C18-9DD0-B2BCA6B7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101" y="5793953"/>
            <a:ext cx="1296043" cy="4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PARC — Рувики: Интернет-энциклопедия">
            <a:extLst>
              <a:ext uri="{FF2B5EF4-FFF2-40B4-BE49-F238E27FC236}">
                <a16:creationId xmlns:a16="http://schemas.microsoft.com/office/drawing/2014/main" xmlns="" id="{FD4C0034-3C9A-49F3-9E9F-F40C7185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755" y="5844019"/>
            <a:ext cx="986398" cy="4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Wait, What? MIPS Becomes RISC-V – EEJournal">
            <a:extLst>
              <a:ext uri="{FF2B5EF4-FFF2-40B4-BE49-F238E27FC236}">
                <a16:creationId xmlns:a16="http://schemas.microsoft.com/office/drawing/2014/main" xmlns="" id="{B2BF81D1-9E59-438D-BBB7-154E7BB72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96" b="33749"/>
          <a:stretch/>
        </p:blipFill>
        <p:spPr bwMode="auto">
          <a:xfrm>
            <a:off x="6118860" y="5821987"/>
            <a:ext cx="1185788" cy="4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Сравнение производительности процессоров серии ARM Cortex-A: подробный  обзор - DusunIoT">
            <a:extLst>
              <a:ext uri="{FF2B5EF4-FFF2-40B4-BE49-F238E27FC236}">
                <a16:creationId xmlns:a16="http://schemas.microsoft.com/office/drawing/2014/main" xmlns="" id="{14A59374-42EB-4314-A32B-E743FF8C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145" y="5750385"/>
            <a:ext cx="1042552" cy="5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Эльбрус (процессорная архитектура) — Википедия">
            <a:extLst>
              <a:ext uri="{FF2B5EF4-FFF2-40B4-BE49-F238E27FC236}">
                <a16:creationId xmlns:a16="http://schemas.microsoft.com/office/drawing/2014/main" xmlns="" id="{A2DCAF51-8346-4D60-BFB6-218BF06F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0477" y="5751242"/>
            <a:ext cx="760800" cy="5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633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CA8E97-30E4-4632-AD5A-734E6AD32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3176" y="1771176"/>
            <a:ext cx="5467605" cy="3295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5C8E13-72C5-43D6-9063-85655C2B3C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19" y="1440180"/>
            <a:ext cx="5620804" cy="402149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FD1AC30-2221-45B2-90C6-D60C0CED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A97C572E-3EE0-4AE6-8B8C-979495FA4D7F}"/>
              </a:ext>
            </a:extLst>
          </p:cNvPr>
          <p:cNvSpPr txBox="1">
            <a:spLocks/>
          </p:cNvSpPr>
          <p:nvPr/>
        </p:nvSpPr>
        <p:spPr>
          <a:xfrm>
            <a:off x="471289" y="181371"/>
            <a:ext cx="1105751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единого геоинформационного пространства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9843BCB-CE15-403A-8139-970EC53EF92B}"/>
              </a:ext>
            </a:extLst>
          </p:cNvPr>
          <p:cNvSpPr/>
          <p:nvPr/>
        </p:nvSpPr>
        <p:spPr>
          <a:xfrm>
            <a:off x="1313063" y="1575575"/>
            <a:ext cx="3699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Актуализация</a:t>
            </a:r>
          </a:p>
          <a:p>
            <a:pPr algn="ctr" fontAlgn="base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нормативно-технологических документов</a:t>
            </a:r>
          </a:p>
          <a:p>
            <a:pPr algn="ctr" fontAlgn="base"/>
            <a:endParaRPr lang="ru-RU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370F602-7423-4A2D-9781-3D4462DC77A0}"/>
              </a:ext>
            </a:extLst>
          </p:cNvPr>
          <p:cNvSpPr/>
          <p:nvPr/>
        </p:nvSpPr>
        <p:spPr>
          <a:xfrm>
            <a:off x="1360607" y="3064700"/>
            <a:ext cx="36991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Стандартизация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геосервисов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</a:p>
          <a:p>
            <a:pPr algn="ctr" fontAlgn="base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информационных протоколов обмена </a:t>
            </a:r>
          </a:p>
          <a:p>
            <a:pPr algn="ctr" fontAlgn="base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пространственными данными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F35904B-31F7-4CEA-923D-35227E47CC75}"/>
              </a:ext>
            </a:extLst>
          </p:cNvPr>
          <p:cNvSpPr/>
          <p:nvPr/>
        </p:nvSpPr>
        <p:spPr>
          <a:xfrm>
            <a:off x="2195882" y="3941046"/>
            <a:ext cx="3202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фондовых материалов в цифровой вид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3BE33AD-177E-4759-91D8-A2A3A77FC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243" y="2549878"/>
            <a:ext cx="365353" cy="2873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4EA8B37-6CF2-470E-88EB-770B11B553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416" y="3613342"/>
            <a:ext cx="237744" cy="32004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844864B-06E6-4868-A6F3-DE63D6E1E4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47" y="1756227"/>
            <a:ext cx="324149" cy="33875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9E0105E-E6E9-4DDC-9D64-E61CFB1B0D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860" y="3253984"/>
            <a:ext cx="336746" cy="35762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38BF5E7-2BAC-4F27-BF78-F027298505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243" y="4071509"/>
            <a:ext cx="433942" cy="269005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4216FAB-DF41-4E7E-8F1E-68055F6DF080}"/>
              </a:ext>
            </a:extLst>
          </p:cNvPr>
          <p:cNvSpPr/>
          <p:nvPr/>
        </p:nvSpPr>
        <p:spPr>
          <a:xfrm>
            <a:off x="1812257" y="2420422"/>
            <a:ext cx="407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Актуализация единой электронной картографической основы</a:t>
            </a:r>
            <a:endParaRPr lang="ru-RU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B98BE259-0A2D-4EBC-858B-42CA3FDE44C0}"/>
              </a:ext>
            </a:extLst>
          </p:cNvPr>
          <p:cNvSpPr/>
          <p:nvPr/>
        </p:nvSpPr>
        <p:spPr>
          <a:xfrm>
            <a:off x="1159998" y="4699341"/>
            <a:ext cx="3886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Развертывание сетевых информационных ресурсов</a:t>
            </a:r>
            <a:endParaRPr lang="ru-RU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B757944-B1E8-4840-A631-9BA49DB86D21}"/>
              </a:ext>
            </a:extLst>
          </p:cNvPr>
          <p:cNvSpPr/>
          <p:nvPr/>
        </p:nvSpPr>
        <p:spPr>
          <a:xfrm>
            <a:off x="7202288" y="1974013"/>
            <a:ext cx="2739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Утверждение единой системы координат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CD459100-9BBE-4187-AF3F-E8D73BA85A23}"/>
              </a:ext>
            </a:extLst>
          </p:cNvPr>
          <p:cNvSpPr/>
          <p:nvPr/>
        </p:nvSpPr>
        <p:spPr>
          <a:xfrm>
            <a:off x="7178852" y="2674488"/>
            <a:ext cx="43499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API для встраивания их</a:t>
            </a:r>
          </a:p>
          <a:p>
            <a:pPr algn="ctr" fontAlgn="base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функциональности во внешние</a:t>
            </a:r>
          </a:p>
          <a:p>
            <a:pPr algn="ctr" fontAlgn="base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системы</a:t>
            </a:r>
            <a:endParaRPr lang="ru-RU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2F359041-0245-4217-810B-AE0A40DEA8E5}"/>
              </a:ext>
            </a:extLst>
          </p:cNvPr>
          <p:cNvSpPr/>
          <p:nvPr/>
        </p:nvSpPr>
        <p:spPr>
          <a:xfrm>
            <a:off x="7149936" y="3541754"/>
            <a:ext cx="3367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защищенной сети передачи данных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7367305D-DC69-432D-9952-5A03AA3B0506}"/>
              </a:ext>
            </a:extLst>
          </p:cNvPr>
          <p:cNvSpPr/>
          <p:nvPr/>
        </p:nvSpPr>
        <p:spPr>
          <a:xfrm>
            <a:off x="7503666" y="4319056"/>
            <a:ext cx="3730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защищенных протоколов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A5D4B7-94C9-4189-93EC-A5AE90F155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9905" y="2050174"/>
            <a:ext cx="370767" cy="36067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3C8C462A-44E4-4580-88BD-8B999D029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628" y="4788863"/>
            <a:ext cx="366570" cy="35762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333DCF3-70EE-4476-99CA-2430BFEEBE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0809" y="4387230"/>
            <a:ext cx="342857" cy="34285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299C6043-C2D2-4EC5-8EB9-933DF70DF3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061" y="2823410"/>
            <a:ext cx="383923" cy="38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12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0A837236-745C-4A9D-AC8B-97A35DA03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0375" cy="6858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3645903-5E4B-40DA-9FFB-7AAF30BBD009}"/>
              </a:ext>
            </a:extLst>
          </p:cNvPr>
          <p:cNvSpPr/>
          <p:nvPr/>
        </p:nvSpPr>
        <p:spPr>
          <a:xfrm>
            <a:off x="1625" y="0"/>
            <a:ext cx="12190375" cy="6858000"/>
          </a:xfrm>
          <a:prstGeom prst="rect">
            <a:avLst/>
          </a:prstGeom>
          <a:solidFill>
            <a:srgbClr val="4B9DAA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CB55435B-D6AD-43EE-A6C0-14658279EFCD}"/>
              </a:ext>
            </a:extLst>
          </p:cNvPr>
          <p:cNvSpPr>
            <a:spLocks/>
          </p:cNvSpPr>
          <p:nvPr/>
        </p:nvSpPr>
        <p:spPr bwMode="auto">
          <a:xfrm>
            <a:off x="519082" y="2586994"/>
            <a:ext cx="5530621" cy="18722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"/>
              </a:rPr>
              <a:t>Основным направлением деятельности компании является разработка программного обеспечения и архитектура геоинформационных систем, которые используются в различных отраслях народного хозяйства и обороны страны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CD77FF-8E5A-4366-BA9A-F815ECDF2506}"/>
              </a:ext>
            </a:extLst>
          </p:cNvPr>
          <p:cNvSpPr txBox="1"/>
          <p:nvPr/>
        </p:nvSpPr>
        <p:spPr>
          <a:xfrm>
            <a:off x="7627906" y="228800"/>
            <a:ext cx="3995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Light" charset="0"/>
              </a:rPr>
              <a:t>АО КБ «Панорама»</a:t>
            </a:r>
          </a:p>
          <a:p>
            <a:pPr algn="r">
              <a:defRPr/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Light" charset="0"/>
              </a:rPr>
              <a:t>105005, Россия, г. Москва,</a:t>
            </a:r>
          </a:p>
          <a:p>
            <a:pPr algn="r">
              <a:defRPr/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Light" charset="0"/>
              </a:rPr>
              <a:t> ул. Бауманская,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Light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Light" charset="0"/>
              </a:rPr>
              <a:t>д.7, стр.1, оф. 229</a:t>
            </a:r>
          </a:p>
          <a:p>
            <a:pPr algn="r" defTabSz="12802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Light" charset="0"/>
              </a:rPr>
              <a:t>тел.: +7 (495) 739-0245</a:t>
            </a:r>
          </a:p>
          <a:p>
            <a:pPr algn="r" defTabSz="12802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Light" charset="0"/>
              </a:rPr>
              <a:t>факс: +7 (495) 739-0244</a:t>
            </a:r>
          </a:p>
          <a:p>
            <a:pPr algn="r" defTabSz="12802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Light" charset="0"/>
              </a:rPr>
              <a:t>panorama@gisinfo.ru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0D28E09-B7AC-4B06-ACD4-AF7F62B33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91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500"/>
                    </a14:imgEffect>
                    <a14:imgEffect>
                      <a14:saturation sat="2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590" y="5238759"/>
            <a:ext cx="1074917" cy="1074917"/>
          </a:xfrm>
          <a:prstGeom prst="rect">
            <a:avLst/>
          </a:prstGeom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59FE5C1-458E-4395-A09C-63D3D4AAA53D}"/>
              </a:ext>
            </a:extLst>
          </p:cNvPr>
          <p:cNvSpPr txBox="1"/>
          <p:nvPr/>
        </p:nvSpPr>
        <p:spPr>
          <a:xfrm>
            <a:off x="1883062" y="5428487"/>
            <a:ext cx="15002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gisinfo.ru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Light" charset="0"/>
              </a:rPr>
              <a:t>gisinfo.net</a:t>
            </a:r>
          </a:p>
          <a:p>
            <a:endParaRPr lang="ru-RU" sz="2000" dirty="0">
              <a:solidFill>
                <a:schemeClr val="bg1"/>
              </a:solidFill>
              <a:latin typeface="Segoe UI" panose="020B0502040204020203" pitchFamily="34" charset="0"/>
              <a:ea typeface="Meiryo UI" pitchFamily="34" charset="-128"/>
              <a:cs typeface="Segoe UI" panose="020B0502040204020203" pitchFamily="34" charset="0"/>
            </a:endParaRPr>
          </a:p>
        </p:txBody>
      </p:sp>
      <p:pic>
        <p:nvPicPr>
          <p:cNvPr id="23" name="Picture 2" descr="F:\_WORK\ПРЕЗЕНТАЦИИ\РГИС РО\логотип _BOLD.png">
            <a:extLst>
              <a:ext uri="{FF2B5EF4-FFF2-40B4-BE49-F238E27FC236}">
                <a16:creationId xmlns:a16="http://schemas.microsoft.com/office/drawing/2014/main" xmlns="" id="{DA0CA9D4-E850-41C1-B9AD-7E06B341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12" y="921681"/>
            <a:ext cx="5030147" cy="8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52F3197-B1A2-4B34-BD84-97DD570D1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703" y="2130962"/>
            <a:ext cx="5958156" cy="31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83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3141C2-228F-41F0-AD75-D9CF1D4A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xmlns="" id="{95A665AC-0AB9-4590-A1FD-E60B41693B1D}"/>
              </a:ext>
            </a:extLst>
          </p:cNvPr>
          <p:cNvSpPr/>
          <p:nvPr/>
        </p:nvSpPr>
        <p:spPr>
          <a:xfrm>
            <a:off x="4874726" y="1117218"/>
            <a:ext cx="2190000" cy="775624"/>
          </a:xfrm>
          <a:prstGeom prst="roundRect">
            <a:avLst/>
          </a:prstGeom>
          <a:solidFill>
            <a:srgbClr val="4B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7">
            <a:extLst>
              <a:ext uri="{FF2B5EF4-FFF2-40B4-BE49-F238E27FC236}">
                <a16:creationId xmlns:a16="http://schemas.microsoft.com/office/drawing/2014/main" xmlns="" id="{E5C40BDF-764A-45F4-9DFB-99932128489E}"/>
              </a:ext>
            </a:extLst>
          </p:cNvPr>
          <p:cNvSpPr/>
          <p:nvPr/>
        </p:nvSpPr>
        <p:spPr>
          <a:xfrm>
            <a:off x="8391033" y="2485247"/>
            <a:ext cx="2342322" cy="775624"/>
          </a:xfrm>
          <a:prstGeom prst="roundRect">
            <a:avLst/>
          </a:prstGeom>
          <a:solidFill>
            <a:srgbClr val="4B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EF7C1838-1BBD-48DD-BECE-C4B14F6380E7}"/>
              </a:ext>
            </a:extLst>
          </p:cNvPr>
          <p:cNvSpPr/>
          <p:nvPr/>
        </p:nvSpPr>
        <p:spPr>
          <a:xfrm>
            <a:off x="7650764" y="4782994"/>
            <a:ext cx="2190000" cy="775624"/>
          </a:xfrm>
          <a:prstGeom prst="roundRect">
            <a:avLst/>
          </a:prstGeom>
          <a:solidFill>
            <a:srgbClr val="4B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9">
            <a:extLst>
              <a:ext uri="{FF2B5EF4-FFF2-40B4-BE49-F238E27FC236}">
                <a16:creationId xmlns:a16="http://schemas.microsoft.com/office/drawing/2014/main" xmlns="" id="{5FA15EA6-86C3-447D-9AF5-3AFDCCE014C0}"/>
              </a:ext>
            </a:extLst>
          </p:cNvPr>
          <p:cNvSpPr/>
          <p:nvPr/>
        </p:nvSpPr>
        <p:spPr>
          <a:xfrm>
            <a:off x="2175846" y="4753761"/>
            <a:ext cx="2190000" cy="775624"/>
          </a:xfrm>
          <a:prstGeom prst="roundRect">
            <a:avLst/>
          </a:prstGeom>
          <a:solidFill>
            <a:srgbClr val="4B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12">
            <a:extLst>
              <a:ext uri="{FF2B5EF4-FFF2-40B4-BE49-F238E27FC236}">
                <a16:creationId xmlns:a16="http://schemas.microsoft.com/office/drawing/2014/main" xmlns="" id="{57441C34-976F-4D7B-AFDA-1BFC93CFF2D4}"/>
              </a:ext>
            </a:extLst>
          </p:cNvPr>
          <p:cNvSpPr/>
          <p:nvPr/>
        </p:nvSpPr>
        <p:spPr>
          <a:xfrm>
            <a:off x="1315874" y="2485247"/>
            <a:ext cx="2190000" cy="775624"/>
          </a:xfrm>
          <a:prstGeom prst="roundRect">
            <a:avLst/>
          </a:prstGeom>
          <a:solidFill>
            <a:srgbClr val="4B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13">
            <a:extLst>
              <a:ext uri="{FF2B5EF4-FFF2-40B4-BE49-F238E27FC236}">
                <a16:creationId xmlns:a16="http://schemas.microsoft.com/office/drawing/2014/main" xmlns="" id="{A11F81BB-4D86-4A5A-8521-553E9B431468}"/>
              </a:ext>
            </a:extLst>
          </p:cNvPr>
          <p:cNvSpPr/>
          <p:nvPr/>
        </p:nvSpPr>
        <p:spPr>
          <a:xfrm>
            <a:off x="8913891" y="3635851"/>
            <a:ext cx="2167468" cy="767644"/>
          </a:xfrm>
          <a:prstGeom prst="roundRect">
            <a:avLst/>
          </a:prstGeom>
          <a:solidFill>
            <a:srgbClr val="CAE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 материалов в ФГИС ТП</a:t>
            </a:r>
          </a:p>
        </p:txBody>
      </p:sp>
      <p:sp>
        <p:nvSpPr>
          <p:cNvPr id="11" name="Скругленный прямоугольник 14">
            <a:extLst>
              <a:ext uri="{FF2B5EF4-FFF2-40B4-BE49-F238E27FC236}">
                <a16:creationId xmlns:a16="http://schemas.microsoft.com/office/drawing/2014/main" xmlns="" id="{F18C0599-0DCE-4624-9C94-00627FE0857D}"/>
              </a:ext>
            </a:extLst>
          </p:cNvPr>
          <p:cNvSpPr/>
          <p:nvPr/>
        </p:nvSpPr>
        <p:spPr>
          <a:xfrm>
            <a:off x="8151889" y="1371400"/>
            <a:ext cx="2167468" cy="767644"/>
          </a:xfrm>
          <a:prstGeom prst="roundRect">
            <a:avLst/>
          </a:prstGeom>
          <a:solidFill>
            <a:srgbClr val="CAE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61950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 материалов в ИС ФФПД, ГИС ЭЕКО и ГИС ФФПД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xmlns="" id="{71493D43-2107-4E41-9FE8-8720D853F253}"/>
              </a:ext>
            </a:extLst>
          </p:cNvPr>
          <p:cNvSpPr/>
          <p:nvPr/>
        </p:nvSpPr>
        <p:spPr>
          <a:xfrm>
            <a:off x="5007004" y="5535735"/>
            <a:ext cx="2167468" cy="767644"/>
          </a:xfrm>
          <a:prstGeom prst="roundRect">
            <a:avLst/>
          </a:prstGeom>
          <a:solidFill>
            <a:srgbClr val="CAE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 материалов в ФГИС ЕГРН</a:t>
            </a:r>
          </a:p>
        </p:txBody>
      </p:sp>
      <p:sp>
        <p:nvSpPr>
          <p:cNvPr id="13" name="Скругленный прямоугольник 16">
            <a:extLst>
              <a:ext uri="{FF2B5EF4-FFF2-40B4-BE49-F238E27FC236}">
                <a16:creationId xmlns:a16="http://schemas.microsoft.com/office/drawing/2014/main" xmlns="" id="{351F65C9-B2C1-4D5F-83F6-620F506F31B4}"/>
              </a:ext>
            </a:extLst>
          </p:cNvPr>
          <p:cNvSpPr/>
          <p:nvPr/>
        </p:nvSpPr>
        <p:spPr>
          <a:xfrm>
            <a:off x="875873" y="3635851"/>
            <a:ext cx="2167468" cy="767644"/>
          </a:xfrm>
          <a:prstGeom prst="roundRect">
            <a:avLst/>
          </a:prstGeom>
          <a:solidFill>
            <a:srgbClr val="CAE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 материалов в ИСОГД</a:t>
            </a:r>
          </a:p>
        </p:txBody>
      </p:sp>
      <p:sp>
        <p:nvSpPr>
          <p:cNvPr id="14" name="Скругленный прямоугольник 17">
            <a:extLst>
              <a:ext uri="{FF2B5EF4-FFF2-40B4-BE49-F238E27FC236}">
                <a16:creationId xmlns:a16="http://schemas.microsoft.com/office/drawing/2014/main" xmlns="" id="{B7E39AB3-4220-4BE1-A893-F6D2C38119D4}"/>
              </a:ext>
            </a:extLst>
          </p:cNvPr>
          <p:cNvSpPr/>
          <p:nvPr/>
        </p:nvSpPr>
        <p:spPr>
          <a:xfrm>
            <a:off x="1621054" y="1371400"/>
            <a:ext cx="2167468" cy="767644"/>
          </a:xfrm>
          <a:prstGeom prst="roundRect">
            <a:avLst/>
          </a:prstGeom>
          <a:solidFill>
            <a:srgbClr val="CAE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моделей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BACD035-6310-4430-92C1-20529FFC8398}"/>
              </a:ext>
            </a:extLst>
          </p:cNvPr>
          <p:cNvSpPr txBox="1"/>
          <p:nvPr/>
        </p:nvSpPr>
        <p:spPr>
          <a:xfrm>
            <a:off x="3925612" y="2346475"/>
            <a:ext cx="4724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76650" algn="l"/>
                <a:tab pos="3765550" algn="l"/>
              </a:tabLs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ЦКО – цифровая картографическая основа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СТП – схема территориального планирования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ГП – генеральные планы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ПЗЗ – правила землепользования и застройки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КПТ – кадастровый план территории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КТП – крупномасштабный топографический план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ситуационный план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ГПЗУ – градостроительный план земельного участка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ПЭ –  поэтажные планы зданий и сооружений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цифровая трехмерная модель здания</a:t>
            </a:r>
          </a:p>
        </p:txBody>
      </p:sp>
      <p:sp>
        <p:nvSpPr>
          <p:cNvPr id="36" name="Заголовок 9">
            <a:extLst>
              <a:ext uri="{FF2B5EF4-FFF2-40B4-BE49-F238E27FC236}">
                <a16:creationId xmlns:a16="http://schemas.microsoft.com/office/drawing/2014/main" xmlns="" id="{7C7D241A-DDD9-41D1-8CD1-A74F3610015A}"/>
              </a:ext>
            </a:extLst>
          </p:cNvPr>
          <p:cNvSpPr txBox="1">
            <a:spLocks/>
          </p:cNvSpPr>
          <p:nvPr/>
        </p:nvSpPr>
        <p:spPr>
          <a:xfrm>
            <a:off x="471289" y="181371"/>
            <a:ext cx="1105751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0" dirty="0"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Роль и место пространственных данных в градостроительстве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3E0E493D-9002-487E-BB3B-030CF4D7D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518" y="4894147"/>
            <a:ext cx="401445" cy="49418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0144152-ED3E-4ACF-8197-4D1CC8546F06}"/>
              </a:ext>
            </a:extLst>
          </p:cNvPr>
          <p:cNvSpPr txBox="1"/>
          <p:nvPr/>
        </p:nvSpPr>
        <p:spPr>
          <a:xfrm>
            <a:off x="2511367" y="4892406"/>
            <a:ext cx="1920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91F492C-8330-47B1-B8D8-3DF7AF46E828}"/>
              </a:ext>
            </a:extLst>
          </p:cNvPr>
          <p:cNvSpPr txBox="1"/>
          <p:nvPr/>
        </p:nvSpPr>
        <p:spPr>
          <a:xfrm>
            <a:off x="1655855" y="2611449"/>
            <a:ext cx="2011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объектов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4CC178B7-C84F-4C3D-BB23-9142D16A0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1226" y="2639584"/>
            <a:ext cx="465766" cy="466951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A2D4E5E-2452-4A86-B9B9-5B0F86C4093C}"/>
              </a:ext>
            </a:extLst>
          </p:cNvPr>
          <p:cNvSpPr txBox="1"/>
          <p:nvPr/>
        </p:nvSpPr>
        <p:spPr>
          <a:xfrm>
            <a:off x="5322901" y="1311640"/>
            <a:ext cx="18346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Топография</a:t>
            </a: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347CF904-F0B1-4C65-AE45-25115CCF3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0997" y="1282062"/>
            <a:ext cx="483847" cy="423366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9574823-BD13-4339-BBB8-8A8E306B8AED}"/>
              </a:ext>
            </a:extLst>
          </p:cNvPr>
          <p:cNvSpPr txBox="1"/>
          <p:nvPr/>
        </p:nvSpPr>
        <p:spPr>
          <a:xfrm>
            <a:off x="8193243" y="4907208"/>
            <a:ext cx="1550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Межевание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C545C7DD-D125-450E-818C-F2B9C4583D3C}"/>
              </a:ext>
            </a:extLst>
          </p:cNvPr>
          <p:cNvSpPr txBox="1"/>
          <p:nvPr/>
        </p:nvSpPr>
        <p:spPr>
          <a:xfrm>
            <a:off x="8685224" y="2611449"/>
            <a:ext cx="224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Территориальное планирование</a:t>
            </a: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64E2A598-8A69-4FD2-97C7-7841A615A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5358" y="2634313"/>
            <a:ext cx="582581" cy="4774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C807BD90-695D-47A1-BC46-DE4290623A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3517" y="4913311"/>
            <a:ext cx="421412" cy="523473"/>
          </a:xfrm>
          <a:prstGeom prst="rect">
            <a:avLst/>
          </a:prstGeom>
        </p:spPr>
      </p:pic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xmlns="" id="{9B34A143-F1F4-42FD-991A-885464325BB7}"/>
              </a:ext>
            </a:extLst>
          </p:cNvPr>
          <p:cNvCxnSpPr>
            <a:cxnSpLocks/>
          </p:cNvCxnSpPr>
          <p:nvPr/>
        </p:nvCxnSpPr>
        <p:spPr>
          <a:xfrm flipV="1">
            <a:off x="3469463" y="1655967"/>
            <a:ext cx="1372125" cy="86228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xmlns="" id="{11F5E4EE-D32E-4050-BE91-840312FE082F}"/>
              </a:ext>
            </a:extLst>
          </p:cNvPr>
          <p:cNvCxnSpPr>
            <a:cxnSpLocks/>
          </p:cNvCxnSpPr>
          <p:nvPr/>
        </p:nvCxnSpPr>
        <p:spPr>
          <a:xfrm>
            <a:off x="7055319" y="1605738"/>
            <a:ext cx="1379154" cy="91251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>
            <a:extLst>
              <a:ext uri="{FF2B5EF4-FFF2-40B4-BE49-F238E27FC236}">
                <a16:creationId xmlns:a16="http://schemas.microsoft.com/office/drawing/2014/main" xmlns="" id="{131346C9-AF6B-4822-B4DD-35204D5074D2}"/>
              </a:ext>
            </a:extLst>
          </p:cNvPr>
          <p:cNvCxnSpPr>
            <a:cxnSpLocks/>
            <a:stCxn id="7" idx="1"/>
            <a:endCxn id="83" idx="3"/>
          </p:cNvCxnSpPr>
          <p:nvPr/>
        </p:nvCxnSpPr>
        <p:spPr>
          <a:xfrm flipH="1" flipV="1">
            <a:off x="4431739" y="5154016"/>
            <a:ext cx="3219025" cy="1679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>
            <a:extLst>
              <a:ext uri="{FF2B5EF4-FFF2-40B4-BE49-F238E27FC236}">
                <a16:creationId xmlns:a16="http://schemas.microsoft.com/office/drawing/2014/main" xmlns="" id="{BD658671-8C7F-4E01-B784-9CAEF8CAEDD7}"/>
              </a:ext>
            </a:extLst>
          </p:cNvPr>
          <p:cNvCxnSpPr>
            <a:cxnSpLocks/>
            <a:stCxn id="7" idx="2"/>
            <a:endCxn id="12" idx="3"/>
          </p:cNvCxnSpPr>
          <p:nvPr/>
        </p:nvCxnSpPr>
        <p:spPr>
          <a:xfrm flipH="1">
            <a:off x="7174472" y="5558618"/>
            <a:ext cx="1571292" cy="36093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>
            <a:extLst>
              <a:ext uri="{FF2B5EF4-FFF2-40B4-BE49-F238E27FC236}">
                <a16:creationId xmlns:a16="http://schemas.microsoft.com/office/drawing/2014/main" xmlns="" id="{63E56806-7BBA-45E3-8D4C-29D8060E7CE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019270" y="1489675"/>
            <a:ext cx="1132619" cy="265547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>
            <a:extLst>
              <a:ext uri="{FF2B5EF4-FFF2-40B4-BE49-F238E27FC236}">
                <a16:creationId xmlns:a16="http://schemas.microsoft.com/office/drawing/2014/main" xmlns="" id="{F11A8683-B0C4-4143-975D-5414C5370182}"/>
              </a:ext>
            </a:extLst>
          </p:cNvPr>
          <p:cNvCxnSpPr>
            <a:cxnSpLocks/>
          </p:cNvCxnSpPr>
          <p:nvPr/>
        </p:nvCxnSpPr>
        <p:spPr>
          <a:xfrm>
            <a:off x="4301836" y="5509831"/>
            <a:ext cx="680522" cy="19639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>
            <a:extLst>
              <a:ext uri="{FF2B5EF4-FFF2-40B4-BE49-F238E27FC236}">
                <a16:creationId xmlns:a16="http://schemas.microsoft.com/office/drawing/2014/main" xmlns="" id="{689EE830-F6F0-4D00-8090-2365A25ECB38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3270846" y="5529385"/>
            <a:ext cx="1738600" cy="43517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>
            <a:extLst>
              <a:ext uri="{FF2B5EF4-FFF2-40B4-BE49-F238E27FC236}">
                <a16:creationId xmlns:a16="http://schemas.microsoft.com/office/drawing/2014/main" xmlns="" id="{C59E399C-498D-4936-8A98-8BC2259CCD3A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2410874" y="2126345"/>
            <a:ext cx="0" cy="35890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 стрелкой 208">
            <a:extLst>
              <a:ext uri="{FF2B5EF4-FFF2-40B4-BE49-F238E27FC236}">
                <a16:creationId xmlns:a16="http://schemas.microsoft.com/office/drawing/2014/main" xmlns="" id="{A9DA2A16-3798-4891-AC80-391B12BEF0A2}"/>
              </a:ext>
            </a:extLst>
          </p:cNvPr>
          <p:cNvCxnSpPr>
            <a:cxnSpLocks/>
          </p:cNvCxnSpPr>
          <p:nvPr/>
        </p:nvCxnSpPr>
        <p:spPr>
          <a:xfrm flipV="1">
            <a:off x="2415098" y="4388832"/>
            <a:ext cx="0" cy="37920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 стрелкой 209">
            <a:extLst>
              <a:ext uri="{FF2B5EF4-FFF2-40B4-BE49-F238E27FC236}">
                <a16:creationId xmlns:a16="http://schemas.microsoft.com/office/drawing/2014/main" xmlns="" id="{1B271E51-C677-4947-BE35-AF0DA1C7FFA3}"/>
              </a:ext>
            </a:extLst>
          </p:cNvPr>
          <p:cNvCxnSpPr>
            <a:cxnSpLocks/>
          </p:cNvCxnSpPr>
          <p:nvPr/>
        </p:nvCxnSpPr>
        <p:spPr>
          <a:xfrm flipV="1">
            <a:off x="2410874" y="3255189"/>
            <a:ext cx="0" cy="37920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>
            <a:extLst>
              <a:ext uri="{FF2B5EF4-FFF2-40B4-BE49-F238E27FC236}">
                <a16:creationId xmlns:a16="http://schemas.microsoft.com/office/drawing/2014/main" xmlns="" id="{913233BB-A326-496D-9DDB-D3BB2095FE89}"/>
              </a:ext>
            </a:extLst>
          </p:cNvPr>
          <p:cNvCxnSpPr>
            <a:cxnSpLocks/>
          </p:cNvCxnSpPr>
          <p:nvPr/>
        </p:nvCxnSpPr>
        <p:spPr>
          <a:xfrm>
            <a:off x="9567324" y="2139045"/>
            <a:ext cx="0" cy="37920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 стрелкой 211">
            <a:extLst>
              <a:ext uri="{FF2B5EF4-FFF2-40B4-BE49-F238E27FC236}">
                <a16:creationId xmlns:a16="http://schemas.microsoft.com/office/drawing/2014/main" xmlns="" id="{41AE40ED-D14A-45C8-BDF3-C2E73380E17A}"/>
              </a:ext>
            </a:extLst>
          </p:cNvPr>
          <p:cNvCxnSpPr>
            <a:cxnSpLocks/>
          </p:cNvCxnSpPr>
          <p:nvPr/>
        </p:nvCxnSpPr>
        <p:spPr>
          <a:xfrm>
            <a:off x="9562194" y="3273571"/>
            <a:ext cx="0" cy="37920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>
            <a:extLst>
              <a:ext uri="{FF2B5EF4-FFF2-40B4-BE49-F238E27FC236}">
                <a16:creationId xmlns:a16="http://schemas.microsoft.com/office/drawing/2014/main" xmlns="" id="{38DAB8D4-E6C8-4000-89DC-DE7309D87C25}"/>
              </a:ext>
            </a:extLst>
          </p:cNvPr>
          <p:cNvCxnSpPr>
            <a:cxnSpLocks/>
          </p:cNvCxnSpPr>
          <p:nvPr/>
        </p:nvCxnSpPr>
        <p:spPr>
          <a:xfrm>
            <a:off x="9562194" y="4401532"/>
            <a:ext cx="0" cy="37920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 стрелкой 224">
            <a:extLst>
              <a:ext uri="{FF2B5EF4-FFF2-40B4-BE49-F238E27FC236}">
                <a16:creationId xmlns:a16="http://schemas.microsoft.com/office/drawing/2014/main" xmlns="" id="{E247B334-14F0-4798-8BA7-3A60E1D82328}"/>
              </a:ext>
            </a:extLst>
          </p:cNvPr>
          <p:cNvCxnSpPr>
            <a:cxnSpLocks/>
          </p:cNvCxnSpPr>
          <p:nvPr/>
        </p:nvCxnSpPr>
        <p:spPr>
          <a:xfrm>
            <a:off x="8761659" y="3244154"/>
            <a:ext cx="5667" cy="15537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 стрелкой 238">
            <a:extLst>
              <a:ext uri="{FF2B5EF4-FFF2-40B4-BE49-F238E27FC236}">
                <a16:creationId xmlns:a16="http://schemas.microsoft.com/office/drawing/2014/main" xmlns="" id="{13097B5F-DB36-49F2-9791-DE041A1B89DF}"/>
              </a:ext>
            </a:extLst>
          </p:cNvPr>
          <p:cNvCxnSpPr>
            <a:cxnSpLocks/>
          </p:cNvCxnSpPr>
          <p:nvPr/>
        </p:nvCxnSpPr>
        <p:spPr>
          <a:xfrm flipH="1" flipV="1">
            <a:off x="3205743" y="3244154"/>
            <a:ext cx="10674" cy="150960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151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0A19B3-746F-4F67-B1EA-5FF28A6C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F624E734-0B29-4C76-A8A6-DD165CF5F955}"/>
              </a:ext>
            </a:extLst>
          </p:cNvPr>
          <p:cNvSpPr txBox="1">
            <a:spLocks/>
          </p:cNvSpPr>
          <p:nvPr/>
        </p:nvSpPr>
        <p:spPr>
          <a:xfrm>
            <a:off x="471289" y="181371"/>
            <a:ext cx="1105751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Виды пространственных данных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C72373A-D523-4C68-A981-C547C073B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773" y="891010"/>
            <a:ext cx="10944577" cy="52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04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8" name="Группа 7"/>
          <p:cNvGrpSpPr>
            <a:grpSpLocks/>
          </p:cNvGrpSpPr>
          <p:nvPr/>
        </p:nvGrpSpPr>
        <p:grpSpPr bwMode="auto">
          <a:xfrm>
            <a:off x="1911572" y="2068410"/>
            <a:ext cx="8043147" cy="1435235"/>
            <a:chOff x="537841" y="2340606"/>
            <a:chExt cx="8501123" cy="1517022"/>
          </a:xfrm>
        </p:grpSpPr>
        <p:pic>
          <p:nvPicPr>
            <p:cNvPr id="8231" name="Picture 3" descr="F:\Аня\презентации\platforma\дизRRратор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232" y="2445427"/>
              <a:ext cx="852780" cy="76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4"/>
            <p:cNvSpPr>
              <a:spLocks/>
            </p:cNvSpPr>
            <p:nvPr/>
          </p:nvSpPr>
          <p:spPr bwMode="auto">
            <a:xfrm>
              <a:off x="537841" y="3085525"/>
              <a:ext cx="2620358" cy="46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47" tIns="36047" rIns="36047" bIns="36047" anchor="b"/>
            <a:lstStyle/>
            <a:p>
              <a:pPr algn="ctr">
                <a:defRPr/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  <a:sym typeface="Open Sans" charset="0"/>
                </a:rPr>
                <a:t>Пространственный объект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  <a:sym typeface="Open Sans" charset="0"/>
              </a:endParaRPr>
            </a:p>
          </p:txBody>
        </p:sp>
        <p:pic>
          <p:nvPicPr>
            <p:cNvPr id="8233" name="Picture 4" descr="F:\Аня\презентации\platforma\object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714" y="2340606"/>
              <a:ext cx="918614" cy="91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4" name="Picture 11" descr="F:\Аня\презентации\platforma\комп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840" y="2500010"/>
              <a:ext cx="1139189" cy="67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4"/>
            <p:cNvSpPr>
              <a:spLocks/>
            </p:cNvSpPr>
            <p:nvPr/>
          </p:nvSpPr>
          <p:spPr bwMode="auto">
            <a:xfrm>
              <a:off x="3418899" y="3072155"/>
              <a:ext cx="2840787" cy="46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47" tIns="36047" rIns="36047" bIns="36047" anchor="b"/>
            <a:lstStyle/>
            <a:p>
              <a:pPr algn="ctr">
                <a:defRPr/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  <a:sym typeface="Open Sans" charset="0"/>
                </a:rPr>
                <a:t>Пространственные данные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  <a:sym typeface="Open Sans" charset="0"/>
              </a:endParaRPr>
            </a:p>
          </p:txBody>
        </p:sp>
        <p:sp>
          <p:nvSpPr>
            <p:cNvPr id="14" name="Rectangle 14"/>
            <p:cNvSpPr>
              <a:spLocks/>
            </p:cNvSpPr>
            <p:nvPr/>
          </p:nvSpPr>
          <p:spPr bwMode="auto">
            <a:xfrm>
              <a:off x="6418606" y="3230923"/>
              <a:ext cx="2620358" cy="46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47" tIns="36047" rIns="36047" bIns="36047" anchor="b"/>
            <a:lstStyle/>
            <a:p>
              <a:pPr algn="ctr">
                <a:defRPr/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  <a:sym typeface="Open Sans" charset="0"/>
                </a:rPr>
                <a:t>Наборы</a:t>
              </a:r>
              <a:r>
                <a:rPr lang="ru-RU" sz="1325" b="1" dirty="0">
                  <a:latin typeface="Arial" panose="020B0604020202020204" pitchFamily="34" charset="0"/>
                  <a:cs typeface="Arial" panose="020B0604020202020204" pitchFamily="34" charset="0"/>
                  <a:sym typeface="Open Sans" charset="0"/>
                </a:rPr>
                <a:t> пространственных данных</a:t>
              </a:r>
              <a:endParaRPr lang="en-US" sz="1325" b="1" dirty="0">
                <a:latin typeface="Arial" panose="020B0604020202020204" pitchFamily="34" charset="0"/>
                <a:cs typeface="Arial" panose="020B0604020202020204" pitchFamily="34" charset="0"/>
                <a:sym typeface="Open Sans" charset="0"/>
              </a:endParaRPr>
            </a:p>
          </p:txBody>
        </p:sp>
        <p:cxnSp>
          <p:nvCxnSpPr>
            <p:cNvPr id="8237" name="Прямая соединительная линия 14"/>
            <p:cNvCxnSpPr>
              <a:cxnSpLocks noChangeShapeType="1"/>
            </p:cNvCxnSpPr>
            <p:nvPr/>
          </p:nvCxnSpPr>
          <p:spPr bwMode="auto">
            <a:xfrm rot="5400000">
              <a:off x="1669426" y="3678239"/>
              <a:ext cx="357190" cy="158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38" name="Прямая соединительная линия 15"/>
            <p:cNvCxnSpPr>
              <a:cxnSpLocks noChangeShapeType="1"/>
            </p:cNvCxnSpPr>
            <p:nvPr/>
          </p:nvCxnSpPr>
          <p:spPr bwMode="auto">
            <a:xfrm rot="5400000">
              <a:off x="4550482" y="3678239"/>
              <a:ext cx="357190" cy="158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39" name="Прямая соединительная линия 16"/>
            <p:cNvCxnSpPr>
              <a:cxnSpLocks noChangeShapeType="1"/>
            </p:cNvCxnSpPr>
            <p:nvPr/>
          </p:nvCxnSpPr>
          <p:spPr bwMode="auto">
            <a:xfrm rot="5400000">
              <a:off x="7076661" y="3678239"/>
              <a:ext cx="357190" cy="158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99" name="Группа 17"/>
          <p:cNvGrpSpPr>
            <a:grpSpLocks/>
          </p:cNvGrpSpPr>
          <p:nvPr/>
        </p:nvGrpSpPr>
        <p:grpSpPr bwMode="auto">
          <a:xfrm>
            <a:off x="1746819" y="3493850"/>
            <a:ext cx="8496765" cy="828506"/>
            <a:chOff x="1119894" y="3929066"/>
            <a:chExt cx="7302456" cy="875298"/>
          </a:xfrm>
        </p:grpSpPr>
        <p:grpSp>
          <p:nvGrpSpPr>
            <p:cNvPr id="8221" name="Группа 58"/>
            <p:cNvGrpSpPr>
              <a:grpSpLocks/>
            </p:cNvGrpSpPr>
            <p:nvPr/>
          </p:nvGrpSpPr>
          <p:grpSpPr bwMode="auto">
            <a:xfrm>
              <a:off x="1119894" y="3929066"/>
              <a:ext cx="7302456" cy="571282"/>
              <a:chOff x="1048456" y="4000504"/>
              <a:chExt cx="7302456" cy="571282"/>
            </a:xfrm>
          </p:grpSpPr>
          <p:sp>
            <p:nvSpPr>
              <p:cNvPr id="23" name="Прямоугольник 22"/>
              <p:cNvSpPr/>
              <p:nvPr/>
            </p:nvSpPr>
            <p:spPr bwMode="auto">
              <a:xfrm>
                <a:off x="1048456" y="4000504"/>
                <a:ext cx="7238320" cy="571282"/>
              </a:xfrm>
              <a:prstGeom prst="rect">
                <a:avLst/>
              </a:prstGeom>
              <a:solidFill>
                <a:srgbClr val="AFE6F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6515" tIns="43257" rIns="86515" bIns="43257"/>
              <a:lstStyle/>
              <a:p>
                <a:pPr algn="ctr" defTabSz="865205">
                  <a:defRPr/>
                </a:pPr>
                <a:endParaRPr lang="ru-RU" sz="5299" dirty="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pic>
            <p:nvPicPr>
              <p:cNvPr id="8225" name="Picture 2" descr="F:\Аня\презентации\platforma\all_daily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3499" y="4076202"/>
                <a:ext cx="765159" cy="41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6" name="Picture 2" descr="F:\Аня\презентации\platforma\all_daily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4788" y="4076202"/>
                <a:ext cx="765159" cy="41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7" name="Picture 2" descr="F:\Аня\презентации\platforma\all_daily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9137" y="4076202"/>
                <a:ext cx="765159" cy="41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14"/>
              <p:cNvSpPr>
                <a:spLocks/>
              </p:cNvSpPr>
              <p:nvPr/>
            </p:nvSpPr>
            <p:spPr bwMode="auto">
              <a:xfrm>
                <a:off x="2050339" y="4091543"/>
                <a:ext cx="1214834" cy="38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6047" tIns="36047" rIns="36047" bIns="36047" anchor="b"/>
              <a:lstStyle/>
              <a:p>
                <a:pPr algn="ctr">
                  <a:defRPr/>
                </a:pP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  <a:sym typeface="Open Sans" charset="0"/>
                  </a:rPr>
                  <a:t>Метаданные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  <a:sym typeface="Open Sans" charset="0"/>
                </a:endParaRPr>
              </a:p>
            </p:txBody>
          </p:sp>
          <p:sp>
            <p:nvSpPr>
              <p:cNvPr id="28" name="Rectangle 14"/>
              <p:cNvSpPr>
                <a:spLocks/>
              </p:cNvSpPr>
              <p:nvPr/>
            </p:nvSpPr>
            <p:spPr bwMode="auto">
              <a:xfrm>
                <a:off x="4433015" y="4091542"/>
                <a:ext cx="1214834" cy="389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6047" tIns="36047" rIns="36047" bIns="36047" anchor="b"/>
              <a:lstStyle/>
              <a:p>
                <a:pPr algn="ctr">
                  <a:defRPr/>
                </a:pPr>
                <a:r>
                  <a:rPr lang="ru-RU" sz="1400" b="1" dirty="0" err="1">
                    <a:latin typeface="Arial" panose="020B0604020202020204" pitchFamily="34" charset="0"/>
                    <a:cs typeface="Arial" panose="020B0604020202020204" pitchFamily="34" charset="0"/>
                    <a:sym typeface="Open Sans" charset="0"/>
                  </a:rPr>
                  <a:t>Геосервисы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  <a:sym typeface="Open Sans" charset="0"/>
                </a:endParaRPr>
              </a:p>
            </p:txBody>
          </p:sp>
          <p:sp>
            <p:nvSpPr>
              <p:cNvPr id="29" name="Rectangle 14"/>
              <p:cNvSpPr>
                <a:spLocks/>
              </p:cNvSpPr>
              <p:nvPr/>
            </p:nvSpPr>
            <p:spPr bwMode="auto">
              <a:xfrm>
                <a:off x="6565350" y="4091542"/>
                <a:ext cx="1785562" cy="389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6047" tIns="36047" rIns="36047" bIns="36047" anchor="b"/>
              <a:lstStyle/>
              <a:p>
                <a:pPr algn="ctr">
                  <a:defRPr/>
                </a:pPr>
                <a:r>
                  <a:rPr lang="ru-RU" sz="1400" b="1" dirty="0" err="1">
                    <a:latin typeface="Arial" panose="020B0604020202020204" pitchFamily="34" charset="0"/>
                    <a:cs typeface="Arial" panose="020B0604020202020204" pitchFamily="34" charset="0"/>
                    <a:sym typeface="Open Sans" charset="0"/>
                  </a:rPr>
                  <a:t>Геопорталы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  <a:sym typeface="Open Sans" charset="0"/>
                </a:endParaRPr>
              </a:p>
            </p:txBody>
          </p:sp>
        </p:grpSp>
        <p:cxnSp>
          <p:nvCxnSpPr>
            <p:cNvPr id="8222" name="Прямая соединительная линия 19"/>
            <p:cNvCxnSpPr>
              <a:cxnSpLocks noChangeShapeType="1"/>
            </p:cNvCxnSpPr>
            <p:nvPr/>
          </p:nvCxnSpPr>
          <p:spPr bwMode="auto">
            <a:xfrm rot="5400000">
              <a:off x="3414034" y="4660694"/>
              <a:ext cx="285752" cy="158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23" name="Прямая соединительная линия 21"/>
            <p:cNvCxnSpPr>
              <a:cxnSpLocks noChangeShapeType="1"/>
            </p:cNvCxnSpPr>
            <p:nvPr/>
          </p:nvCxnSpPr>
          <p:spPr bwMode="auto">
            <a:xfrm rot="5400000">
              <a:off x="5926537" y="4653065"/>
              <a:ext cx="285752" cy="158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00" name="Группа 29"/>
          <p:cNvGrpSpPr>
            <a:grpSpLocks/>
          </p:cNvGrpSpPr>
          <p:nvPr/>
        </p:nvGrpSpPr>
        <p:grpSpPr bwMode="auto">
          <a:xfrm>
            <a:off x="3899037" y="5614804"/>
            <a:ext cx="4393926" cy="706760"/>
            <a:chOff x="2357422" y="5786453"/>
            <a:chExt cx="4643470" cy="747364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2357422" y="6090908"/>
              <a:ext cx="4643470" cy="428019"/>
            </a:xfrm>
            <a:prstGeom prst="rect">
              <a:avLst/>
            </a:prstGeom>
            <a:solidFill>
              <a:srgbClr val="AFE6F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515" tIns="43257" rIns="86515" bIns="43257" anchor="ctr"/>
            <a:lstStyle/>
            <a:p>
              <a:pPr algn="ctr" defTabSz="865205">
                <a:defRPr/>
              </a:pPr>
              <a:endParaRPr lang="ru-RU" sz="5299" dirty="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2" name="Rectangle 14"/>
            <p:cNvSpPr>
              <a:spLocks/>
            </p:cNvSpPr>
            <p:nvPr/>
          </p:nvSpPr>
          <p:spPr bwMode="auto">
            <a:xfrm>
              <a:off x="3421638" y="6072359"/>
              <a:ext cx="2621666" cy="46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47" tIns="36047" rIns="36047" bIns="36047" anchor="ctr"/>
            <a:lstStyle/>
            <a:p>
              <a:pPr algn="ctr">
                <a:defRPr/>
              </a:pPr>
              <a:r>
                <a:rPr lang="ru-RU" sz="1400" b="1" dirty="0" err="1">
                  <a:latin typeface="Arial" panose="020B0604020202020204" pitchFamily="34" charset="0"/>
                  <a:cs typeface="Arial" panose="020B0604020202020204" pitchFamily="34" charset="0"/>
                  <a:sym typeface="Open Sans" charset="0"/>
                </a:rPr>
                <a:t>Интероперабельность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  <a:sym typeface="Open Sans" charset="0"/>
              </a:endParaRPr>
            </a:p>
          </p:txBody>
        </p:sp>
        <p:cxnSp>
          <p:nvCxnSpPr>
            <p:cNvPr id="8219" name="Прямая соединительная линия 32"/>
            <p:cNvCxnSpPr>
              <a:cxnSpLocks noChangeShapeType="1"/>
            </p:cNvCxnSpPr>
            <p:nvPr/>
          </p:nvCxnSpPr>
          <p:spPr bwMode="auto">
            <a:xfrm rot="16200000" flipV="1">
              <a:off x="3356760" y="5928537"/>
              <a:ext cx="285752" cy="158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20" name="Прямая соединительная линия 34"/>
            <p:cNvCxnSpPr>
              <a:cxnSpLocks noChangeShapeType="1"/>
            </p:cNvCxnSpPr>
            <p:nvPr/>
          </p:nvCxnSpPr>
          <p:spPr bwMode="auto">
            <a:xfrm rot="16200000" flipV="1">
              <a:off x="5836050" y="5928535"/>
              <a:ext cx="285752" cy="158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Rectangle 14"/>
          <p:cNvSpPr>
            <a:spLocks/>
          </p:cNvSpPr>
          <p:nvPr/>
        </p:nvSpPr>
        <p:spPr bwMode="auto">
          <a:xfrm>
            <a:off x="8111916" y="4762249"/>
            <a:ext cx="2479193" cy="43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6047" tIns="36047" rIns="36047" bIns="36047" anchor="b"/>
          <a:lstStyle/>
          <a:p>
            <a:pPr algn="ctr">
              <a:defRPr/>
            </a:pPr>
            <a:r>
              <a:rPr lang="ru-RU" sz="1200" b="1" dirty="0">
                <a:solidFill>
                  <a:srgbClr val="006A7A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 charset="0"/>
              </a:rPr>
              <a:t>Информационные</a:t>
            </a:r>
            <a:endParaRPr lang="en-US" sz="1200" b="1" dirty="0">
              <a:solidFill>
                <a:srgbClr val="006A7A"/>
              </a:solidFill>
              <a:latin typeface="Arial" panose="020B0604020202020204" pitchFamily="34" charset="0"/>
              <a:cs typeface="Arial" panose="020B0604020202020204" pitchFamily="34" charset="0"/>
              <a:sym typeface="Open Sans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6A7A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 charset="0"/>
              </a:rPr>
              <a:t>системы</a:t>
            </a:r>
            <a:endParaRPr lang="en-US" sz="1200" b="1" dirty="0">
              <a:solidFill>
                <a:srgbClr val="006A7A"/>
              </a:solidFill>
              <a:latin typeface="Arial" panose="020B0604020202020204" pitchFamily="34" charset="0"/>
              <a:cs typeface="Arial" panose="020B0604020202020204" pitchFamily="34" charset="0"/>
              <a:sym typeface="Open Sans" charset="0"/>
            </a:endParaRPr>
          </a:p>
        </p:txBody>
      </p:sp>
      <p:grpSp>
        <p:nvGrpSpPr>
          <p:cNvPr id="8202" name="Группа 40"/>
          <p:cNvGrpSpPr>
            <a:grpSpLocks/>
          </p:cNvGrpSpPr>
          <p:nvPr/>
        </p:nvGrpSpPr>
        <p:grpSpPr bwMode="auto">
          <a:xfrm>
            <a:off x="3361296" y="902607"/>
            <a:ext cx="5469409" cy="1316615"/>
            <a:chOff x="2375547" y="987613"/>
            <a:chExt cx="5779920" cy="1392957"/>
          </a:xfrm>
        </p:grpSpPr>
        <p:grpSp>
          <p:nvGrpSpPr>
            <p:cNvPr id="8210" name="Группа 84"/>
            <p:cNvGrpSpPr>
              <a:grpSpLocks/>
            </p:cNvGrpSpPr>
            <p:nvPr/>
          </p:nvGrpSpPr>
          <p:grpSpPr bwMode="auto">
            <a:xfrm>
              <a:off x="2375547" y="987613"/>
              <a:ext cx="5779920" cy="1012627"/>
              <a:chOff x="2375547" y="987613"/>
              <a:chExt cx="5779920" cy="1012627"/>
            </a:xfrm>
          </p:grpSpPr>
          <p:sp>
            <p:nvSpPr>
              <p:cNvPr id="46" name="Прямоугольник 45"/>
              <p:cNvSpPr/>
              <p:nvPr/>
            </p:nvSpPr>
            <p:spPr bwMode="auto">
              <a:xfrm>
                <a:off x="2375547" y="1338509"/>
                <a:ext cx="5779920" cy="547005"/>
              </a:xfrm>
              <a:prstGeom prst="rect">
                <a:avLst/>
              </a:prstGeom>
              <a:solidFill>
                <a:srgbClr val="AFE6F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6515" tIns="43257" rIns="86515" bIns="43257"/>
              <a:lstStyle/>
              <a:p>
                <a:pPr algn="ctr" defTabSz="865205">
                  <a:defRPr/>
                </a:pPr>
                <a:endParaRPr lang="ru-RU" sz="5299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47" name="Rectangle 8"/>
              <p:cNvSpPr>
                <a:spLocks/>
              </p:cNvSpPr>
              <p:nvPr/>
            </p:nvSpPr>
            <p:spPr bwMode="auto">
              <a:xfrm>
                <a:off x="3641939" y="1355237"/>
                <a:ext cx="4390290" cy="396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6047" tIns="36047" rIns="36047" bIns="36047" anchor="b"/>
              <a:lstStyle/>
              <a:p>
                <a:pPr algn="ctr">
                  <a:defRPr/>
                </a:pPr>
                <a:r>
                  <a:rPr lang="ru-RU" sz="15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Фонды и базы пространственных данных</a:t>
                </a:r>
                <a:endParaRPr lang="en-US" sz="1325" b="1" dirty="0">
                  <a:latin typeface="Arial" panose="020B0604020202020204" pitchFamily="34" charset="0"/>
                  <a:cs typeface="Arial" panose="020B0604020202020204" pitchFamily="34" charset="0"/>
                  <a:sym typeface="Open Sans" charset="0"/>
                </a:endParaRPr>
              </a:p>
            </p:txBody>
          </p:sp>
          <p:pic>
            <p:nvPicPr>
              <p:cNvPr id="8216" name="Picture 2" descr="C:\Users\Anna\Pictures\BlueGlob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4177" y="987613"/>
                <a:ext cx="1012627" cy="1012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211" name="Прямая соединительная линия 42"/>
            <p:cNvCxnSpPr>
              <a:cxnSpLocks noChangeShapeType="1"/>
            </p:cNvCxnSpPr>
            <p:nvPr/>
          </p:nvCxnSpPr>
          <p:spPr bwMode="auto">
            <a:xfrm rot="5400000">
              <a:off x="4818187" y="2102361"/>
              <a:ext cx="428629" cy="158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2" name="Прямая соединительная линия 43"/>
            <p:cNvCxnSpPr>
              <a:cxnSpLocks noChangeShapeType="1"/>
            </p:cNvCxnSpPr>
            <p:nvPr/>
          </p:nvCxnSpPr>
          <p:spPr bwMode="auto">
            <a:xfrm>
              <a:off x="6622377" y="1924561"/>
              <a:ext cx="773495" cy="416110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3" name="Прямая соединительная линия 44"/>
            <p:cNvCxnSpPr>
              <a:cxnSpLocks noChangeShapeType="1"/>
            </p:cNvCxnSpPr>
            <p:nvPr/>
          </p:nvCxnSpPr>
          <p:spPr bwMode="auto">
            <a:xfrm flipH="1">
              <a:off x="2771354" y="1924561"/>
              <a:ext cx="706811" cy="456009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Rectangle 14"/>
          <p:cNvSpPr>
            <a:spLocks/>
          </p:cNvSpPr>
          <p:nvPr/>
        </p:nvSpPr>
        <p:spPr bwMode="auto">
          <a:xfrm>
            <a:off x="1140125" y="4778806"/>
            <a:ext cx="2479193" cy="43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6047" tIns="36047" rIns="36047" bIns="36047" anchor="b"/>
          <a:lstStyle/>
          <a:p>
            <a:pPr algn="ctr">
              <a:defRPr/>
            </a:pPr>
            <a:r>
              <a:rPr lang="ru-RU" sz="1200" b="1" dirty="0">
                <a:solidFill>
                  <a:srgbClr val="006A7A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 charset="0"/>
              </a:rPr>
              <a:t>Потребители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6A7A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 charset="0"/>
              </a:rPr>
              <a:t>пространственных данных</a:t>
            </a:r>
            <a:endParaRPr lang="en-US" sz="1200" b="1" dirty="0">
              <a:solidFill>
                <a:srgbClr val="006A7A"/>
              </a:solidFill>
              <a:latin typeface="Arial" panose="020B0604020202020204" pitchFamily="34" charset="0"/>
              <a:cs typeface="Arial" panose="020B0604020202020204" pitchFamily="34" charset="0"/>
              <a:sym typeface="Open Sans" charset="0"/>
            </a:endParaRPr>
          </a:p>
        </p:txBody>
      </p:sp>
      <p:sp>
        <p:nvSpPr>
          <p:cNvPr id="8204" name="TextBox 2"/>
          <p:cNvSpPr txBox="1">
            <a:spLocks noChangeArrowheads="1"/>
          </p:cNvSpPr>
          <p:nvPr/>
        </p:nvSpPr>
        <p:spPr bwMode="auto">
          <a:xfrm>
            <a:off x="9013214" y="1459495"/>
            <a:ext cx="2759089" cy="6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195" dirty="0">
                <a:latin typeface="Arial" panose="020B0604020202020204" pitchFamily="34" charset="0"/>
                <a:cs typeface="Arial" panose="020B0604020202020204" pitchFamily="34" charset="0"/>
              </a:rPr>
              <a:t>неструктурированные данные</a:t>
            </a:r>
          </a:p>
          <a:p>
            <a:pPr>
              <a:spcBef>
                <a:spcPct val="0"/>
              </a:spcBef>
            </a:pPr>
            <a:r>
              <a:rPr lang="ru-RU" altLang="ru-RU" sz="1195" dirty="0">
                <a:latin typeface="Arial" panose="020B0604020202020204" pitchFamily="34" charset="0"/>
                <a:cs typeface="Arial" panose="020B0604020202020204" pitchFamily="34" charset="0"/>
              </a:rPr>
              <a:t>структурированные данные</a:t>
            </a:r>
          </a:p>
          <a:p>
            <a:pPr>
              <a:spcBef>
                <a:spcPct val="0"/>
              </a:spcBef>
            </a:pPr>
            <a:r>
              <a:rPr lang="ru-RU" altLang="ru-RU" sz="1195" dirty="0">
                <a:latin typeface="Arial" panose="020B0604020202020204" pitchFamily="34" charset="0"/>
                <a:cs typeface="Arial" panose="020B0604020202020204" pitchFamily="34" charset="0"/>
              </a:rPr>
              <a:t>схемы пространственных данных</a:t>
            </a:r>
          </a:p>
        </p:txBody>
      </p:sp>
      <p:sp>
        <p:nvSpPr>
          <p:cNvPr id="8205" name="TextBox 49"/>
          <p:cNvSpPr txBox="1">
            <a:spLocks noChangeArrowheads="1"/>
          </p:cNvSpPr>
          <p:nvPr/>
        </p:nvSpPr>
        <p:spPr bwMode="auto">
          <a:xfrm>
            <a:off x="422906" y="1452979"/>
            <a:ext cx="2837636" cy="6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195" dirty="0">
                <a:latin typeface="Arial" panose="020B0604020202020204" pitchFamily="34" charset="0"/>
                <a:cs typeface="Arial" panose="020B0604020202020204" pitchFamily="34" charset="0"/>
              </a:rPr>
              <a:t>передача файлов нарочным</a:t>
            </a:r>
          </a:p>
          <a:p>
            <a:pPr>
              <a:spcBef>
                <a:spcPct val="0"/>
              </a:spcBef>
            </a:pPr>
            <a:r>
              <a:rPr lang="ru-RU" altLang="ru-RU" sz="1195" dirty="0">
                <a:latin typeface="Arial" panose="020B0604020202020204" pitchFamily="34" charset="0"/>
                <a:cs typeface="Arial" panose="020B0604020202020204" pitchFamily="34" charset="0"/>
              </a:rPr>
              <a:t>обмен файлами по каналам связи</a:t>
            </a:r>
          </a:p>
          <a:p>
            <a:pPr>
              <a:spcBef>
                <a:spcPct val="0"/>
              </a:spcBef>
            </a:pPr>
            <a:r>
              <a:rPr lang="ru-RU" altLang="ru-RU" sz="1195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altLang="ru-RU" sz="1195" dirty="0" err="1">
                <a:latin typeface="Arial" panose="020B0604020202020204" pitchFamily="34" charset="0"/>
                <a:cs typeface="Arial" panose="020B0604020202020204" pitchFamily="34" charset="0"/>
              </a:rPr>
              <a:t>геосервисов</a:t>
            </a:r>
            <a:endParaRPr lang="ru-RU" altLang="ru-RU" sz="11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6" name="TextBox 51"/>
          <p:cNvSpPr txBox="1">
            <a:spLocks noChangeArrowheads="1"/>
          </p:cNvSpPr>
          <p:nvPr/>
        </p:nvSpPr>
        <p:spPr bwMode="auto">
          <a:xfrm>
            <a:off x="1081740" y="1212840"/>
            <a:ext cx="1519968" cy="2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195" b="1" dirty="0">
                <a:latin typeface="Arial" panose="020B0604020202020204" pitchFamily="34" charset="0"/>
                <a:cs typeface="Arial" panose="020B0604020202020204" pitchFamily="34" charset="0"/>
              </a:rPr>
              <a:t>Способ передачи</a:t>
            </a:r>
          </a:p>
        </p:txBody>
      </p:sp>
      <p:sp>
        <p:nvSpPr>
          <p:cNvPr id="8207" name="TextBox 52"/>
          <p:cNvSpPr txBox="1">
            <a:spLocks noChangeArrowheads="1"/>
          </p:cNvSpPr>
          <p:nvPr/>
        </p:nvSpPr>
        <p:spPr bwMode="auto">
          <a:xfrm>
            <a:off x="9690482" y="1212840"/>
            <a:ext cx="1404552" cy="2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95" b="1" dirty="0">
                <a:latin typeface="Arial" panose="020B0604020202020204" pitchFamily="34" charset="0"/>
                <a:cs typeface="Arial" panose="020B0604020202020204" pitchFamily="34" charset="0"/>
              </a:rPr>
              <a:t>Формат данных</a:t>
            </a:r>
          </a:p>
        </p:txBody>
      </p:sp>
      <p:pic>
        <p:nvPicPr>
          <p:cNvPr id="8208" name="Picture 55" descr="https://gisinfo.ru/images/news_main/first_news_images/2309_img4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6436" y="4323939"/>
            <a:ext cx="2106707" cy="12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57" descr="https://www.mccvu.ru/upload/medialibrary/916/91642b0706e582943d9b4844b74b6c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523" y="4333425"/>
            <a:ext cx="2292993" cy="12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23E2253-8D33-4623-9ADF-ADABB081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3" name="Заголовок 9">
            <a:extLst>
              <a:ext uri="{FF2B5EF4-FFF2-40B4-BE49-F238E27FC236}">
                <a16:creationId xmlns:a16="http://schemas.microsoft.com/office/drawing/2014/main" xmlns="" id="{1C30FAFA-9B6A-40F7-8B90-C2DB5D98CC08}"/>
              </a:ext>
            </a:extLst>
          </p:cNvPr>
          <p:cNvSpPr txBox="1">
            <a:spLocks/>
          </p:cNvSpPr>
          <p:nvPr/>
        </p:nvSpPr>
        <p:spPr>
          <a:xfrm>
            <a:off x="471289" y="181371"/>
            <a:ext cx="1105751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данных на основе единых стандартов и протоколов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252272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1F60ECC-6907-DDAC-3471-2F5A806B9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39" y="3470554"/>
            <a:ext cx="10909738" cy="2645478"/>
          </a:xfrm>
          <a:prstGeom prst="rect">
            <a:avLst/>
          </a:prstGeom>
          <a:ln>
            <a:solidFill>
              <a:srgbClr val="2F5D63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8F442E-6CCE-ADD6-CF51-C374AB25BB4C}"/>
              </a:ext>
            </a:extLst>
          </p:cNvPr>
          <p:cNvSpPr txBox="1"/>
          <p:nvPr/>
        </p:nvSpPr>
        <p:spPr>
          <a:xfrm>
            <a:off x="1271900" y="736994"/>
            <a:ext cx="4199467" cy="55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Топографические карты и планы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85202BB3-D8FD-E921-901A-3081C7C9F0D4}"/>
              </a:ext>
            </a:extLst>
          </p:cNvPr>
          <p:cNvSpPr/>
          <p:nvPr/>
        </p:nvSpPr>
        <p:spPr>
          <a:xfrm>
            <a:off x="839418" y="949696"/>
            <a:ext cx="398615" cy="398571"/>
          </a:xfrm>
          <a:prstGeom prst="ellipse">
            <a:avLst/>
          </a:prstGeom>
          <a:solidFill>
            <a:srgbClr val="4B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DE6BAB9-7FFB-3706-23B3-06155BD1CC65}"/>
              </a:ext>
            </a:extLst>
          </p:cNvPr>
          <p:cNvSpPr/>
          <p:nvPr/>
        </p:nvSpPr>
        <p:spPr>
          <a:xfrm>
            <a:off x="6095999" y="949695"/>
            <a:ext cx="398615" cy="398571"/>
          </a:xfrm>
          <a:prstGeom prst="ellipse">
            <a:avLst/>
          </a:prstGeom>
          <a:solidFill>
            <a:srgbClr val="4B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42143FD4-77BF-89B4-6104-DA3550BBAB09}"/>
              </a:ext>
            </a:extLst>
          </p:cNvPr>
          <p:cNvSpPr/>
          <p:nvPr/>
        </p:nvSpPr>
        <p:spPr>
          <a:xfrm>
            <a:off x="6096001" y="1768399"/>
            <a:ext cx="398615" cy="398571"/>
          </a:xfrm>
          <a:prstGeom prst="ellipse">
            <a:avLst/>
          </a:prstGeom>
          <a:solidFill>
            <a:srgbClr val="4B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13E39C7-9053-CBF9-4A37-FDE89906E253}"/>
              </a:ext>
            </a:extLst>
          </p:cNvPr>
          <p:cNvSpPr/>
          <p:nvPr/>
        </p:nvSpPr>
        <p:spPr>
          <a:xfrm>
            <a:off x="6095999" y="2587103"/>
            <a:ext cx="398615" cy="398571"/>
          </a:xfrm>
          <a:prstGeom prst="ellipse">
            <a:avLst/>
          </a:prstGeom>
          <a:solidFill>
            <a:srgbClr val="4B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0021F7-5E6D-FB02-64B5-A27F24B27F59}"/>
              </a:ext>
            </a:extLst>
          </p:cNvPr>
          <p:cNvSpPr txBox="1"/>
          <p:nvPr/>
        </p:nvSpPr>
        <p:spPr>
          <a:xfrm>
            <a:off x="1320800" y="1321122"/>
            <a:ext cx="3990340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1400" b="1" dirty="0">
                <a:solidFill>
                  <a:srgbClr val="4B9DA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1:2 000, </a:t>
            </a:r>
            <a:r>
              <a:rPr lang="ru-RU" sz="1400" b="1" dirty="0">
                <a:solidFill>
                  <a:srgbClr val="4B9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1:10 000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в отношении территорий населенных пунктов</a:t>
            </a:r>
          </a:p>
          <a:p>
            <a:pPr>
              <a:spcAft>
                <a:spcPts val="900"/>
              </a:spcAft>
            </a:pPr>
            <a:r>
              <a:rPr lang="ru-RU" sz="1400" b="1" dirty="0">
                <a:solidFill>
                  <a:srgbClr val="4B9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1:10 000</a:t>
            </a:r>
            <a:r>
              <a:rPr lang="ru-RU" sz="1400" b="1" dirty="0">
                <a:solidFill>
                  <a:srgbClr val="4B9DA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>
                <a:solidFill>
                  <a:srgbClr val="4B9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1:25 000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в отношении территорий субъектов РФ, относящихся к территориям с высокой плотностью населения</a:t>
            </a:r>
          </a:p>
          <a:p>
            <a:pPr>
              <a:spcAft>
                <a:spcPts val="900"/>
              </a:spcAft>
            </a:pPr>
            <a:r>
              <a:rPr lang="ru-RU" sz="1400" b="1" dirty="0">
                <a:solidFill>
                  <a:srgbClr val="4B9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1:50 000</a:t>
            </a:r>
            <a:r>
              <a:rPr lang="ru-RU" sz="1400" b="1" dirty="0">
                <a:solidFill>
                  <a:srgbClr val="4B9DA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>
                <a:solidFill>
                  <a:srgbClr val="4B9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1:100 000</a:t>
            </a:r>
            <a:r>
              <a:rPr lang="ru-RU" sz="1400" b="1" dirty="0">
                <a:solidFill>
                  <a:srgbClr val="4B9DA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>
                <a:solidFill>
                  <a:srgbClr val="4B9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1:200 000</a:t>
            </a:r>
            <a:r>
              <a:rPr lang="ru-RU" sz="1400" b="1" dirty="0">
                <a:solidFill>
                  <a:srgbClr val="4B9DA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>
                <a:solidFill>
                  <a:srgbClr val="4B9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1:1 000 000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в отношении всей территории РФ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FB3472F-723C-E497-A39F-C4964F396601}"/>
              </a:ext>
            </a:extLst>
          </p:cNvPr>
          <p:cNvSpPr txBox="1"/>
          <p:nvPr/>
        </p:nvSpPr>
        <p:spPr>
          <a:xfrm>
            <a:off x="6594030" y="962000"/>
            <a:ext cx="355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 карты и планы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7A427-8FA5-3550-5076-9B07D24140EB}"/>
              </a:ext>
            </a:extLst>
          </p:cNvPr>
          <p:cNvSpPr txBox="1"/>
          <p:nvPr/>
        </p:nvSpPr>
        <p:spPr>
          <a:xfrm>
            <a:off x="6594030" y="1770945"/>
            <a:ext cx="355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Тематические карты и планы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53E696-B2EA-2006-5691-C40DBFA888CF}"/>
              </a:ext>
            </a:extLst>
          </p:cNvPr>
          <p:cNvSpPr txBox="1"/>
          <p:nvPr/>
        </p:nvSpPr>
        <p:spPr>
          <a:xfrm>
            <a:off x="6594030" y="2587103"/>
            <a:ext cx="355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Иные карты и планы</a:t>
            </a:r>
          </a:p>
        </p:txBody>
      </p:sp>
      <p:sp>
        <p:nvSpPr>
          <p:cNvPr id="19" name="Заголовок 9">
            <a:extLst>
              <a:ext uri="{FF2B5EF4-FFF2-40B4-BE49-F238E27FC236}">
                <a16:creationId xmlns:a16="http://schemas.microsoft.com/office/drawing/2014/main" xmlns="" id="{28AEAE29-A5E7-4B6A-B52A-2742C7ACF8BA}"/>
              </a:ext>
            </a:extLst>
          </p:cNvPr>
          <p:cNvSpPr txBox="1">
            <a:spLocks/>
          </p:cNvSpPr>
          <p:nvPr/>
        </p:nvSpPr>
        <p:spPr>
          <a:xfrm>
            <a:off x="471289" y="181371"/>
            <a:ext cx="1105751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Картографическое обеспечение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F03812DD-A922-45D6-B57F-DD1BA244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231" y="6389687"/>
            <a:ext cx="2743200" cy="365125"/>
          </a:xfrm>
        </p:spPr>
        <p:txBody>
          <a:bodyPr/>
          <a:lstStyle/>
          <a:p>
            <a:fld id="{53B50EB0-A528-4526-B6A9-B2514E3C8FB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133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230DC5-D2AF-4316-B334-7082FE4FE7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24091" y="1633174"/>
            <a:ext cx="4686300" cy="43288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1272583-1BE3-4515-8208-2EC0EFA04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24091" y="1728219"/>
            <a:ext cx="4162036" cy="38737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8251" y="1399178"/>
            <a:ext cx="8851736" cy="4011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4B9DAA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Согласование нормативно-технических документов Росреестра и ТС ВС РФ.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4B9DAA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информационного картографического обеспечения и правил цифрового описания объектов в составе топографических карт и планов, используемых для подготовки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мультимасштабной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ЕЭКО.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4B9DAA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Утверждение единого набора цифровых классификаторов карты, соответствующих требованиям ИКО и ПЦО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мультимасштабной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ЕЭКО.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4B9DAA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и утверждение единых схем контроля качества цифровой картографической продукции, используемой для подготовки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мультимасштабной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ЕЭКО.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4B9DAA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правил цифрового описания объектов в составе навигационных карт и планов, используемых для подготовки навигационного графа автомобильных дорог (слой ЕЭКО).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4B9DAA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требований к описанию точек интереса (сведения об объектах, предоставляемых с использованием координат) для создания слоя в составе ЕЭКО.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251" y="917477"/>
            <a:ext cx="11555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совершенствования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нормативно-технических документов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картографического производства: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8A0512F-8362-4BD4-A8BA-99EB4E2F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BCDECE32-FD28-4A15-BAAF-40F1B541896B}"/>
              </a:ext>
            </a:extLst>
          </p:cNvPr>
          <p:cNvSpPr txBox="1">
            <a:spLocks/>
          </p:cNvSpPr>
          <p:nvPr/>
        </p:nvSpPr>
        <p:spPr>
          <a:xfrm>
            <a:off x="471289" y="181371"/>
            <a:ext cx="1105751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Унификация нормативно-технических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98578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CB4EB4C-CD62-4A4F-B4A2-A06D5A30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D1645E7-AAB3-42B0-8F25-C86C06E1C93F}"/>
              </a:ext>
            </a:extLst>
          </p:cNvPr>
          <p:cNvSpPr txBox="1">
            <a:spLocks/>
          </p:cNvSpPr>
          <p:nvPr/>
        </p:nvSpPr>
        <p:spPr>
          <a:xfrm>
            <a:off x="471289" y="181371"/>
            <a:ext cx="1105751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Популярные сетевые информационное ресурсы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1A10BEB-B342-4B4D-9A3A-D8CB5FCF1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73" y="958590"/>
            <a:ext cx="10924054" cy="52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77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7EE0388-D6DF-45B5-86F6-EBCE16A9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4E5328AE-2938-4E85-B150-83BE9E4C55B7}"/>
              </a:ext>
            </a:extLst>
          </p:cNvPr>
          <p:cNvSpPr txBox="1">
            <a:spLocks/>
          </p:cNvSpPr>
          <p:nvPr/>
        </p:nvSpPr>
        <p:spPr>
          <a:xfrm>
            <a:off x="471289" y="181371"/>
            <a:ext cx="1105751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инструментальных ГИС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8D0A23-B022-4D18-8CA5-6B3A60E27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735" y="1935593"/>
            <a:ext cx="3354093" cy="2149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0AA1E3-390E-48CE-B4A8-CE3D3C5B7650}"/>
              </a:ext>
            </a:extLst>
          </p:cNvPr>
          <p:cNvSpPr txBox="1"/>
          <p:nvPr/>
        </p:nvSpPr>
        <p:spPr>
          <a:xfrm>
            <a:off x="1418342" y="3363407"/>
            <a:ext cx="321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2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defRPr>
            </a:lvl1pPr>
          </a:lstStyle>
          <a:p>
            <a:pPr marL="69750" algn="ctr"/>
            <a:r>
              <a:rPr lang="ru-RU" sz="1200" b="1" i="0" dirty="0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Комплекс</a:t>
            </a:r>
          </a:p>
          <a:p>
            <a:pPr marL="69750" algn="ctr"/>
            <a:r>
              <a:rPr lang="ru-RU" sz="1200" b="1" i="0" dirty="0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геологических задач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6CEA974-12F7-4F94-B6F9-90472A5B5E43}"/>
              </a:ext>
            </a:extLst>
          </p:cNvPr>
          <p:cNvGrpSpPr/>
          <p:nvPr/>
        </p:nvGrpSpPr>
        <p:grpSpPr>
          <a:xfrm>
            <a:off x="1866723" y="885227"/>
            <a:ext cx="2917927" cy="711393"/>
            <a:chOff x="5380401" y="2195188"/>
            <a:chExt cx="2917927" cy="7113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CEC168F-3632-4392-8AA2-05132232C882}"/>
                </a:ext>
              </a:extLst>
            </p:cNvPr>
            <p:cNvSpPr txBox="1"/>
            <p:nvPr/>
          </p:nvSpPr>
          <p:spPr>
            <a:xfrm>
              <a:off x="5773343" y="2289274"/>
              <a:ext cx="252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>
                <a:defRPr sz="2200" i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defRPr>
              </a:lvl1pPr>
            </a:lstStyle>
            <a:p>
              <a:pPr marL="69750" algn="ctr"/>
              <a:r>
                <a:rPr lang="ru-RU" sz="1200" b="1" i="0" dirty="0">
                  <a:solidFill>
                    <a:srgbClr val="006A7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Комплекс </a:t>
              </a:r>
            </a:p>
            <a:p>
              <a:pPr marL="69750" algn="ctr"/>
              <a:r>
                <a:rPr lang="ru-RU" sz="1200" b="1" i="0" dirty="0">
                  <a:solidFill>
                    <a:srgbClr val="006A7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градостроительных задач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D4332273-97FB-4870-988E-B2DD303A4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401" y="2195188"/>
              <a:ext cx="711393" cy="711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76CF92-7B0B-416F-9003-9CCADCFBEDAB}"/>
              </a:ext>
            </a:extLst>
          </p:cNvPr>
          <p:cNvSpPr txBox="1"/>
          <p:nvPr/>
        </p:nvSpPr>
        <p:spPr>
          <a:xfrm>
            <a:off x="7693363" y="2424167"/>
            <a:ext cx="3556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Комплекс автоматического </a:t>
            </a:r>
          </a:p>
          <a:p>
            <a:pPr algn="ctr"/>
            <a:r>
              <a:rPr lang="ru-RU" sz="1200" b="1" i="0" dirty="0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распознавания и векторизации </a:t>
            </a:r>
          </a:p>
          <a:p>
            <a:pPr algn="ctr"/>
            <a:r>
              <a:rPr lang="ru-RU" sz="1200" b="1" i="0" dirty="0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</a:t>
            </a:r>
            <a:r>
              <a:rPr lang="ru-RU" sz="1200" b="1" i="0" dirty="0" err="1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Panorama</a:t>
            </a:r>
            <a:r>
              <a:rPr lang="ru-RU" sz="1200" b="1" i="0" dirty="0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Vision"</a:t>
            </a:r>
            <a:endParaRPr lang="ru-RU" sz="1200" b="1" dirty="0">
              <a:solidFill>
                <a:srgbClr val="006A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xmlns="" id="{7F8DE5FB-0B5E-4676-9963-EE42A697886A}"/>
              </a:ext>
            </a:extLst>
          </p:cNvPr>
          <p:cNvSpPr/>
          <p:nvPr/>
        </p:nvSpPr>
        <p:spPr>
          <a:xfrm rot="6272589">
            <a:off x="4165931" y="1929661"/>
            <a:ext cx="101847" cy="463158"/>
          </a:xfrm>
          <a:prstGeom prst="downArrow">
            <a:avLst>
              <a:gd name="adj1" fmla="val 30952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FDD7EFE5-96AC-4C04-BA37-E4E88C577BA1}"/>
              </a:ext>
            </a:extLst>
          </p:cNvPr>
          <p:cNvSpPr/>
          <p:nvPr/>
        </p:nvSpPr>
        <p:spPr>
          <a:xfrm rot="8009087">
            <a:off x="4676370" y="1439624"/>
            <a:ext cx="101847" cy="463159"/>
          </a:xfrm>
          <a:prstGeom prst="downArrow">
            <a:avLst>
              <a:gd name="adj1" fmla="val 30952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xmlns="" id="{E3095D88-26EE-4E6F-A6EF-C495E2861727}"/>
              </a:ext>
            </a:extLst>
          </p:cNvPr>
          <p:cNvSpPr/>
          <p:nvPr/>
        </p:nvSpPr>
        <p:spPr>
          <a:xfrm rot="13031594">
            <a:off x="7216706" y="1411517"/>
            <a:ext cx="101847" cy="463160"/>
          </a:xfrm>
          <a:prstGeom prst="downArrow">
            <a:avLst>
              <a:gd name="adj1" fmla="val 30952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D91F0187-873A-4D79-AE8E-B6D7D0F549A8}"/>
              </a:ext>
            </a:extLst>
          </p:cNvPr>
          <p:cNvSpPr/>
          <p:nvPr/>
        </p:nvSpPr>
        <p:spPr>
          <a:xfrm rot="14612845">
            <a:off x="7897408" y="1880190"/>
            <a:ext cx="101847" cy="463160"/>
          </a:xfrm>
          <a:prstGeom prst="downArrow">
            <a:avLst>
              <a:gd name="adj1" fmla="val 30952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xmlns="" id="{3A9439AC-70D5-4166-8B7A-348B2056289C}"/>
              </a:ext>
            </a:extLst>
          </p:cNvPr>
          <p:cNvSpPr/>
          <p:nvPr/>
        </p:nvSpPr>
        <p:spPr>
          <a:xfrm rot="5400000">
            <a:off x="4125525" y="2511847"/>
            <a:ext cx="101847" cy="463158"/>
          </a:xfrm>
          <a:prstGeom prst="downArrow">
            <a:avLst>
              <a:gd name="adj1" fmla="val 30952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xmlns="" id="{63FB27F8-D162-4898-869C-36D79121EC21}"/>
              </a:ext>
            </a:extLst>
          </p:cNvPr>
          <p:cNvSpPr/>
          <p:nvPr/>
        </p:nvSpPr>
        <p:spPr>
          <a:xfrm rot="16200000">
            <a:off x="7890233" y="2503451"/>
            <a:ext cx="101847" cy="463158"/>
          </a:xfrm>
          <a:prstGeom prst="downArrow">
            <a:avLst>
              <a:gd name="adj1" fmla="val 30952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xmlns="" id="{B0C8A648-BD0D-4D76-9175-A3DF08F3B9FC}"/>
              </a:ext>
            </a:extLst>
          </p:cNvPr>
          <p:cNvSpPr/>
          <p:nvPr/>
        </p:nvSpPr>
        <p:spPr>
          <a:xfrm rot="4344613">
            <a:off x="4176637" y="3104039"/>
            <a:ext cx="101847" cy="463158"/>
          </a:xfrm>
          <a:prstGeom prst="downArrow">
            <a:avLst>
              <a:gd name="adj1" fmla="val 30952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xmlns="" id="{C45289DD-ACD9-4EE4-B3AF-25C1A7403A7D}"/>
              </a:ext>
            </a:extLst>
          </p:cNvPr>
          <p:cNvSpPr/>
          <p:nvPr/>
        </p:nvSpPr>
        <p:spPr>
          <a:xfrm rot="17442425">
            <a:off x="7858585" y="3034734"/>
            <a:ext cx="101847" cy="463158"/>
          </a:xfrm>
          <a:prstGeom prst="downArrow">
            <a:avLst>
              <a:gd name="adj1" fmla="val 30952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2D06D18-A657-48C3-BE9E-6CB908B8D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538" y="2047580"/>
            <a:ext cx="2346846" cy="1557320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D73A1932-DA16-44B4-8409-671FDBD00914}"/>
              </a:ext>
            </a:extLst>
          </p:cNvPr>
          <p:cNvSpPr/>
          <p:nvPr/>
        </p:nvSpPr>
        <p:spPr>
          <a:xfrm>
            <a:off x="5637194" y="2152406"/>
            <a:ext cx="879175" cy="88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EFEEB04-570F-436C-B6DD-8966AA0B33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74896" y="3314631"/>
            <a:ext cx="618074" cy="6207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0ECC67CB-F024-4FB3-8945-309D03C38127}"/>
              </a:ext>
            </a:extLst>
          </p:cNvPr>
          <p:cNvGrpSpPr/>
          <p:nvPr/>
        </p:nvGrpSpPr>
        <p:grpSpPr>
          <a:xfrm>
            <a:off x="7843260" y="3250936"/>
            <a:ext cx="2588757" cy="582078"/>
            <a:chOff x="1139160" y="2705786"/>
            <a:chExt cx="2588757" cy="5820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7713655-EEB6-463A-949E-77A8347F2277}"/>
                </a:ext>
              </a:extLst>
            </p:cNvPr>
            <p:cNvSpPr txBox="1"/>
            <p:nvPr/>
          </p:nvSpPr>
          <p:spPr>
            <a:xfrm>
              <a:off x="1139160" y="2705786"/>
              <a:ext cx="2366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>
                <a:defRPr sz="2200" i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defRPr>
              </a:lvl1pPr>
            </a:lstStyle>
            <a:p>
              <a:pPr marL="69750" algn="ctr"/>
              <a:r>
                <a:rPr lang="ru-RU" sz="1200" b="1" i="0" dirty="0">
                  <a:solidFill>
                    <a:srgbClr val="006A7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Комплекс </a:t>
              </a:r>
            </a:p>
            <a:p>
              <a:pPr marL="69750" algn="ctr"/>
              <a:r>
                <a:rPr lang="ru-RU" sz="1200" b="1" i="0" dirty="0">
                  <a:solidFill>
                    <a:srgbClr val="006A7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геодезических задач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16DDC95C-06D7-4A54-BA9C-92A05106E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89118" y="2742523"/>
              <a:ext cx="438799" cy="545341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C1FF5BFF-7C1D-4084-82CE-6CB7766A6E41}"/>
              </a:ext>
            </a:extLst>
          </p:cNvPr>
          <p:cNvGrpSpPr/>
          <p:nvPr/>
        </p:nvGrpSpPr>
        <p:grpSpPr>
          <a:xfrm>
            <a:off x="1237138" y="1748852"/>
            <a:ext cx="3217303" cy="461665"/>
            <a:chOff x="1462373" y="1793707"/>
            <a:chExt cx="3217303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547B63E-400A-4208-A773-9DCFCF51AFD7}"/>
                </a:ext>
              </a:extLst>
            </p:cNvPr>
            <p:cNvSpPr txBox="1"/>
            <p:nvPr/>
          </p:nvSpPr>
          <p:spPr>
            <a:xfrm>
              <a:off x="1462373" y="1793707"/>
              <a:ext cx="3217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>
                <a:defRPr sz="2200" i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defRPr>
              </a:lvl1pPr>
            </a:lstStyle>
            <a:p>
              <a:pPr marL="69750" algn="ctr"/>
              <a:r>
                <a:rPr lang="ru-RU" sz="1200" b="1" i="0" dirty="0">
                  <a:solidFill>
                    <a:srgbClr val="006A7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Комплекс</a:t>
              </a:r>
            </a:p>
            <a:p>
              <a:pPr marL="69750" algn="ctr"/>
              <a:r>
                <a:rPr lang="ru-RU" sz="1200" b="1" i="0" dirty="0">
                  <a:solidFill>
                    <a:srgbClr val="006A7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гидрологических задач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22C5BFD8-5533-4874-9C4A-0B1B6AC0F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538783" y="1793707"/>
              <a:ext cx="597900" cy="459723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6E24E7E-9473-4794-AC50-AC6646ECBB49}"/>
              </a:ext>
            </a:extLst>
          </p:cNvPr>
          <p:cNvGrpSpPr/>
          <p:nvPr/>
        </p:nvGrpSpPr>
        <p:grpSpPr>
          <a:xfrm>
            <a:off x="6905312" y="862536"/>
            <a:ext cx="3161801" cy="581297"/>
            <a:chOff x="6271375" y="776933"/>
            <a:chExt cx="3161801" cy="58129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9F42923-9BE5-41B1-B94F-E798933700E3}"/>
                </a:ext>
              </a:extLst>
            </p:cNvPr>
            <p:cNvSpPr txBox="1"/>
            <p:nvPr/>
          </p:nvSpPr>
          <p:spPr>
            <a:xfrm>
              <a:off x="6271375" y="867321"/>
              <a:ext cx="2920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>
                <a:defRPr sz="2200" i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defRPr>
              </a:lvl1pPr>
            </a:lstStyle>
            <a:p>
              <a:pPr marL="69750" algn="ctr"/>
              <a:r>
                <a:rPr lang="ru-RU" sz="1200" b="1" i="0" dirty="0">
                  <a:solidFill>
                    <a:srgbClr val="006A7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Комплекс прогнозирования чрезвычайных ситуаций</a:t>
              </a: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64ACC28A-75DF-4503-853D-703DC4C91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49330" y="776933"/>
              <a:ext cx="483846" cy="581297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AD88979-FEF9-4F89-ABC8-2483DA1317D1}"/>
              </a:ext>
            </a:extLst>
          </p:cNvPr>
          <p:cNvGrpSpPr/>
          <p:nvPr/>
        </p:nvGrpSpPr>
        <p:grpSpPr>
          <a:xfrm>
            <a:off x="925512" y="2489728"/>
            <a:ext cx="3431091" cy="731818"/>
            <a:chOff x="7462790" y="1535033"/>
            <a:chExt cx="3431091" cy="7318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A70DB30-5A52-4F24-96FB-6D5180C5AA0F}"/>
                </a:ext>
              </a:extLst>
            </p:cNvPr>
            <p:cNvSpPr txBox="1"/>
            <p:nvPr/>
          </p:nvSpPr>
          <p:spPr>
            <a:xfrm>
              <a:off x="7522741" y="1620520"/>
              <a:ext cx="3371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>
                <a:defRPr sz="2200" i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defRPr>
              </a:lvl1pPr>
            </a:lstStyle>
            <a:p>
              <a:pPr marL="69750" algn="ctr"/>
              <a:r>
                <a:rPr lang="ru-RU" sz="1200" b="1" i="0" dirty="0">
                  <a:solidFill>
                    <a:srgbClr val="006A7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Комплекс </a:t>
              </a:r>
            </a:p>
            <a:p>
              <a:pPr marL="69750" algn="ctr"/>
              <a:r>
                <a:rPr lang="ru-RU" sz="1200" b="1" i="0" dirty="0">
                  <a:solidFill>
                    <a:srgbClr val="006A7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подготовки документов аэронавигационной информации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AD151DD9-A3A4-4AB1-BB4E-40E929015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62790" y="1535033"/>
              <a:ext cx="633572" cy="597883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1997A31B-56DE-460F-B7CA-D097A34AFDFB}"/>
              </a:ext>
            </a:extLst>
          </p:cNvPr>
          <p:cNvGrpSpPr/>
          <p:nvPr/>
        </p:nvGrpSpPr>
        <p:grpSpPr>
          <a:xfrm>
            <a:off x="7641701" y="1624093"/>
            <a:ext cx="3016606" cy="561703"/>
            <a:chOff x="7577459" y="2577281"/>
            <a:chExt cx="3016606" cy="5617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D3761BA-0E59-4EAC-B041-4DF4BDEE9D88}"/>
                </a:ext>
              </a:extLst>
            </p:cNvPr>
            <p:cNvSpPr txBox="1"/>
            <p:nvPr/>
          </p:nvSpPr>
          <p:spPr>
            <a:xfrm>
              <a:off x="7577459" y="2663354"/>
              <a:ext cx="30116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0" dirty="0">
                  <a:solidFill>
                    <a:srgbClr val="006A7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Комплекс</a:t>
              </a:r>
            </a:p>
            <a:p>
              <a:pPr algn="ctr"/>
              <a:r>
                <a:rPr lang="ru-RU" sz="1200" b="1" i="0" dirty="0">
                  <a:solidFill>
                    <a:srgbClr val="006A7A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экологических задач</a:t>
              </a:r>
              <a:endParaRPr lang="ru-RU" sz="1200" b="1" dirty="0">
                <a:solidFill>
                  <a:srgbClr val="006A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D6B0EAD7-957E-4DBD-88D8-1C8078C12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74524" y="2577281"/>
              <a:ext cx="619541" cy="56170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17F01D6-4E6C-482D-A3E1-5C25B0B08B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2726" y="2447884"/>
            <a:ext cx="738656" cy="5832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2417D5A-0662-4682-BB43-B4B9DB79C7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4726" y="2287910"/>
            <a:ext cx="691818" cy="673486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5B35B90-33C8-445A-AF8B-943205645953}"/>
              </a:ext>
            </a:extLst>
          </p:cNvPr>
          <p:cNvSpPr/>
          <p:nvPr/>
        </p:nvSpPr>
        <p:spPr>
          <a:xfrm>
            <a:off x="4897538" y="3217091"/>
            <a:ext cx="2346846" cy="252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772379D-847D-44D2-A212-538A513799FE}"/>
              </a:ext>
            </a:extLst>
          </p:cNvPr>
          <p:cNvSpPr txBox="1"/>
          <p:nvPr/>
        </p:nvSpPr>
        <p:spPr>
          <a:xfrm>
            <a:off x="4977566" y="3134257"/>
            <a:ext cx="212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2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defRPr>
            </a:lvl1pPr>
          </a:lstStyle>
          <a:p>
            <a:pPr marL="69750"/>
            <a:r>
              <a:rPr lang="ru-RU" sz="1800" b="1" i="0" dirty="0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ГИС «Панорама»</a:t>
            </a:r>
            <a:endParaRPr lang="ru-RU" sz="1800" b="1" i="0" dirty="0">
              <a:solidFill>
                <a:srgbClr val="006A7A"/>
              </a:solidFill>
              <a:effectLst/>
              <a:latin typeface="Arial" panose="020B0604020202020204" pitchFamily="34" charset="0"/>
              <a:ea typeface="Meiryo UI" pitchFamily="34" charset="-128"/>
              <a:cs typeface="Arial" panose="020B0604020202020204" pitchFamily="34" charset="0"/>
            </a:endParaRP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xmlns="" id="{14F410C8-0734-42ED-8B1B-C832061D660F}"/>
              </a:ext>
            </a:extLst>
          </p:cNvPr>
          <p:cNvSpPr/>
          <p:nvPr/>
        </p:nvSpPr>
        <p:spPr>
          <a:xfrm rot="10800000">
            <a:off x="5987097" y="1336980"/>
            <a:ext cx="101847" cy="463160"/>
          </a:xfrm>
          <a:prstGeom prst="downArrow">
            <a:avLst>
              <a:gd name="adj1" fmla="val 30952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53CAB00-DC54-4462-A428-A250B4E19005}"/>
              </a:ext>
            </a:extLst>
          </p:cNvPr>
          <p:cNvSpPr txBox="1"/>
          <p:nvPr/>
        </p:nvSpPr>
        <p:spPr>
          <a:xfrm>
            <a:off x="4584845" y="1003399"/>
            <a:ext cx="3217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2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defRPr>
            </a:lvl1pPr>
          </a:lstStyle>
          <a:p>
            <a:pPr algn="ctr"/>
            <a:r>
              <a:rPr lang="ru-RU" sz="1200" b="1" i="0" dirty="0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Панорама Фото</a:t>
            </a:r>
            <a:endParaRPr lang="ru-RU" sz="1200" b="1" dirty="0">
              <a:solidFill>
                <a:srgbClr val="006A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24A5E425-6E46-4A16-8229-50B3EBB6AB90}"/>
              </a:ext>
            </a:extLst>
          </p:cNvPr>
          <p:cNvGrpSpPr/>
          <p:nvPr/>
        </p:nvGrpSpPr>
        <p:grpSpPr>
          <a:xfrm>
            <a:off x="859689" y="4345515"/>
            <a:ext cx="3156043" cy="1908484"/>
            <a:chOff x="818121" y="4386155"/>
            <a:chExt cx="3156043" cy="1908484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C0911E71-4A7A-4521-AD15-89407C9CB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121" y="4386155"/>
              <a:ext cx="3156043" cy="1908484"/>
            </a:xfrm>
            <a:prstGeom prst="rect">
              <a:avLst/>
            </a:prstGeom>
            <a:ln>
              <a:solidFill>
                <a:srgbClr val="4B9DAA"/>
              </a:solidFill>
            </a:ln>
          </p:spPr>
        </p:pic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xmlns="" id="{0571317A-9E53-466E-BFAA-DD359E591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462" y="4583529"/>
              <a:ext cx="2056232" cy="1543253"/>
            </a:xfrm>
            <a:prstGeom prst="rect">
              <a:avLst/>
            </a:prstGeom>
            <a:noFill/>
            <a:ln>
              <a:solidFill>
                <a:srgbClr val="4B9DA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Рисунок 33">
            <a:extLst>
              <a:ext uri="{FF2B5EF4-FFF2-40B4-BE49-F238E27FC236}">
                <a16:creationId xmlns:a16="http://schemas.microsoft.com/office/drawing/2014/main" xmlns="" id="{054B1085-D2D6-4BD1-9B75-4DD9B454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124" y="4333376"/>
            <a:ext cx="3093389" cy="191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33">
            <a:extLst>
              <a:ext uri="{FF2B5EF4-FFF2-40B4-BE49-F238E27FC236}">
                <a16:creationId xmlns:a16="http://schemas.microsoft.com/office/drawing/2014/main" xmlns="" id="{23DA149C-C211-492B-B7EA-C2F28000E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936" y="4309366"/>
            <a:ext cx="3093389" cy="1909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493CBB1-F545-44BC-88B5-ED5F3ED17A6A}"/>
              </a:ext>
            </a:extLst>
          </p:cNvPr>
          <p:cNvSpPr txBox="1"/>
          <p:nvPr/>
        </p:nvSpPr>
        <p:spPr>
          <a:xfrm>
            <a:off x="778109" y="6250976"/>
            <a:ext cx="3217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2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defRPr>
            </a:lvl1pPr>
          </a:lstStyle>
          <a:p>
            <a:pPr marL="69750" algn="ctr"/>
            <a:r>
              <a:rPr lang="ru-RU" sz="1000" b="1" i="0" dirty="0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Комплекс геологических задач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8D1EEC7-505A-4C8B-B8C4-1E17A04C3F23}"/>
              </a:ext>
            </a:extLst>
          </p:cNvPr>
          <p:cNvSpPr txBox="1"/>
          <p:nvPr/>
        </p:nvSpPr>
        <p:spPr>
          <a:xfrm>
            <a:off x="8180785" y="6218654"/>
            <a:ext cx="3217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2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defRPr>
            </a:lvl1pPr>
          </a:lstStyle>
          <a:p>
            <a:pPr marL="69750" algn="ctr"/>
            <a:r>
              <a:rPr lang="ru-RU" sz="1000" b="1" i="0" dirty="0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Комплекс гидрологических задач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BE51A23-3067-49D4-B7EC-33D4E1207CC2}"/>
              </a:ext>
            </a:extLst>
          </p:cNvPr>
          <p:cNvSpPr txBox="1"/>
          <p:nvPr/>
        </p:nvSpPr>
        <p:spPr>
          <a:xfrm>
            <a:off x="4452765" y="6250976"/>
            <a:ext cx="3217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2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defRPr>
            </a:lvl1pPr>
          </a:lstStyle>
          <a:p>
            <a:pPr marL="69750" algn="ctr"/>
            <a:r>
              <a:rPr lang="ru-RU" sz="1000" b="1" i="0" dirty="0">
                <a:solidFill>
                  <a:srgbClr val="006A7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Комплекс градостроительных задач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F8440F72-3208-40C5-AB1A-A422F9D6F12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6543" y="746072"/>
            <a:ext cx="734475" cy="7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27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E512E4B-FCCC-40CB-8EAA-6A94A905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EB0-A528-4526-B6A9-B2514E3C8F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8541031A-7AAE-4896-B704-C88763FBFA73}"/>
              </a:ext>
            </a:extLst>
          </p:cNvPr>
          <p:cNvSpPr txBox="1">
            <a:spLocks/>
          </p:cNvSpPr>
          <p:nvPr/>
        </p:nvSpPr>
        <p:spPr>
          <a:xfrm>
            <a:off x="471289" y="181371"/>
            <a:ext cx="1105751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инструментальных ГИС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9E96162-CCB3-4A00-A28C-849A736B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25" y="1278207"/>
            <a:ext cx="4003935" cy="2172448"/>
          </a:xfrm>
          <a:prstGeom prst="rect">
            <a:avLst/>
          </a:prstGeom>
          <a:ln>
            <a:solidFill>
              <a:srgbClr val="2F5D63"/>
            </a:solidFill>
          </a:ln>
        </p:spPr>
      </p:pic>
      <p:pic>
        <p:nvPicPr>
          <p:cNvPr id="9" name="Picture 3" descr="E:\_WORK\ПРЕЗЕНТАЦИИ\Панорама Фото\плотное облако копия.png">
            <a:extLst>
              <a:ext uri="{FF2B5EF4-FFF2-40B4-BE49-F238E27FC236}">
                <a16:creationId xmlns:a16="http://schemas.microsoft.com/office/drawing/2014/main" xmlns="" id="{315B3660-507C-4E6D-9A0D-E0C0AC3F4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581" y="4249937"/>
            <a:ext cx="4373222" cy="2172448"/>
          </a:xfrm>
          <a:prstGeom prst="rect">
            <a:avLst/>
          </a:prstGeom>
          <a:noFill/>
          <a:ln>
            <a:solidFill>
              <a:srgbClr val="2F5D6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45101B-5CB8-45EA-8CFC-7680362FDE39}"/>
              </a:ext>
            </a:extLst>
          </p:cNvPr>
          <p:cNvSpPr txBox="1"/>
          <p:nvPr/>
        </p:nvSpPr>
        <p:spPr>
          <a:xfrm>
            <a:off x="2186554" y="918732"/>
            <a:ext cx="3206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Встраивание внешних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web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-сервисов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B7F7B0-3C42-4283-9BC8-1DECB5EDE196}"/>
              </a:ext>
            </a:extLst>
          </p:cNvPr>
          <p:cNvSpPr txBox="1"/>
          <p:nvPr/>
        </p:nvSpPr>
        <p:spPr>
          <a:xfrm>
            <a:off x="1537275" y="3685650"/>
            <a:ext cx="408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Поддержка обработки новых видов и форматов пространственных данных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406F241-90C6-4D5C-9411-4E73EA3CE2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163" y="1439205"/>
            <a:ext cx="4235118" cy="20114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1CB7AF-D881-4FCB-B95B-C10DBE5A24C5}"/>
              </a:ext>
            </a:extLst>
          </p:cNvPr>
          <p:cNvSpPr txBox="1"/>
          <p:nvPr/>
        </p:nvSpPr>
        <p:spPr>
          <a:xfrm>
            <a:off x="6273232" y="918732"/>
            <a:ext cx="423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Применение искусственного интеллекта для обработки и создания пространственных данных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24A15E-283E-4234-9E4F-9CB9346C63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0"/>
          <a:stretch/>
        </p:blipFill>
        <p:spPr>
          <a:xfrm>
            <a:off x="6557717" y="4233457"/>
            <a:ext cx="4106010" cy="2188928"/>
          </a:xfrm>
          <a:prstGeom prst="rect">
            <a:avLst/>
          </a:prstGeom>
          <a:ln>
            <a:solidFill>
              <a:srgbClr val="006A7A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E010BEF-F160-429A-BBB1-E216D8DD9C52}"/>
              </a:ext>
            </a:extLst>
          </p:cNvPr>
          <p:cNvSpPr txBox="1"/>
          <p:nvPr/>
        </p:nvSpPr>
        <p:spPr>
          <a:xfrm>
            <a:off x="6328129" y="3560152"/>
            <a:ext cx="4469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Наращивание функциональности в части анализа пространственных данных в комплексе с данными из других источников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503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ветлый фон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Светлый фон">
  <a:themeElements>
    <a:clrScheme name="PRESIUM.PRO">
      <a:dk1>
        <a:srgbClr val="242834"/>
      </a:dk1>
      <a:lt1>
        <a:srgbClr val="FFFFFF"/>
      </a:lt1>
      <a:dk2>
        <a:srgbClr val="D1D1D1"/>
      </a:dk2>
      <a:lt2>
        <a:srgbClr val="111111"/>
      </a:lt2>
      <a:accent1>
        <a:srgbClr val="1568E8"/>
      </a:accent1>
      <a:accent2>
        <a:srgbClr val="D61B76"/>
      </a:accent2>
      <a:accent3>
        <a:srgbClr val="EF9718"/>
      </a:accent3>
      <a:accent4>
        <a:srgbClr val="771BCD"/>
      </a:accent4>
      <a:accent5>
        <a:srgbClr val="11E9BA"/>
      </a:accent5>
      <a:accent6>
        <a:srgbClr val="1ECAE4"/>
      </a:accent6>
      <a:hlink>
        <a:srgbClr val="C2DFFD"/>
      </a:hlink>
      <a:folHlink>
        <a:srgbClr val="954F72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24147</TotalTime>
  <Words>1200</Words>
  <Application>Microsoft Office PowerPoint</Application>
  <PresentationFormat>Произвольный</PresentationFormat>
  <Paragraphs>147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Светлый фон</vt:lpstr>
      <vt:lpstr>3_Светлый фон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Альберт Демиденко</dc:creator>
  <cp:lastModifiedBy>Zheleznyakov</cp:lastModifiedBy>
  <cp:revision>208</cp:revision>
  <dcterms:created xsi:type="dcterms:W3CDTF">2020-10-29T14:51:46Z</dcterms:created>
  <dcterms:modified xsi:type="dcterms:W3CDTF">2024-09-13T07:18:10Z</dcterms:modified>
</cp:coreProperties>
</file>