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60" r:id="rId2"/>
  </p:sldMasterIdLst>
  <p:notesMasterIdLst>
    <p:notesMasterId r:id="rId15"/>
  </p:notesMasterIdLst>
  <p:sldIdLst>
    <p:sldId id="292" r:id="rId3"/>
    <p:sldId id="351" r:id="rId4"/>
    <p:sldId id="346" r:id="rId5"/>
    <p:sldId id="347" r:id="rId6"/>
    <p:sldId id="353" r:id="rId7"/>
    <p:sldId id="352" r:id="rId8"/>
    <p:sldId id="336" r:id="rId9"/>
    <p:sldId id="317" r:id="rId10"/>
    <p:sldId id="349" r:id="rId11"/>
    <p:sldId id="337" r:id="rId12"/>
    <p:sldId id="348" r:id="rId13"/>
    <p:sldId id="257" r:id="rId14"/>
  </p:sldIdLst>
  <p:sldSz cx="9144000" cy="5143500" type="screen16x9"/>
  <p:notesSz cx="10020300" cy="6888163"/>
  <p:defaultTextStyle>
    <a:defPPr>
      <a:defRPr lang="ru-RU"/>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defaultTextStyle>
  <p:extLst>
    <p:ext uri="{521415D9-36F7-43E2-AB2F-B90AF26B5E84}">
      <p14:sectionLst xmlns:p14="http://schemas.microsoft.com/office/powerpoint/2010/main">
        <p14:section name="Опыт интеграции фотогр.и гис Белгеодезия" id="{CBFE4378-6F0C-4EF0-90EB-53BCF64DF99E}">
          <p14:sldIdLst>
            <p14:sldId id="292"/>
            <p14:sldId id="351"/>
            <p14:sldId id="346"/>
            <p14:sldId id="347"/>
            <p14:sldId id="353"/>
            <p14:sldId id="352"/>
            <p14:sldId id="336"/>
            <p14:sldId id="317"/>
            <p14:sldId id="349"/>
            <p14:sldId id="337"/>
            <p14:sldId id="348"/>
            <p14:sldId id="25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Надежда И. Рудницкая" initials="НИР" lastIdx="1" clrIdx="0">
    <p:extLst>
      <p:ext uri="{19B8F6BF-5375-455C-9EA6-DF929625EA0E}">
        <p15:presenceInfo xmlns:p15="http://schemas.microsoft.com/office/powerpoint/2012/main" userId="S-1-5-21-3887997992-3349891241-3727747843-11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06CFF"/>
    <a:srgbClr val="176CFA"/>
    <a:srgbClr val="3356FA"/>
    <a:srgbClr val="FFFF97"/>
    <a:srgbClr val="6565FF"/>
    <a:srgbClr val="3737FF"/>
    <a:srgbClr val="406CFA"/>
    <a:srgbClr val="547CFA"/>
    <a:srgbClr val="5D6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7" autoAdjust="0"/>
    <p:restoredTop sz="73450" autoAdjust="0"/>
  </p:normalViewPr>
  <p:slideViewPr>
    <p:cSldViewPr>
      <p:cViewPr varScale="1">
        <p:scale>
          <a:sx n="106" d="100"/>
          <a:sy n="106" d="100"/>
        </p:scale>
        <p:origin x="1662" y="10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111" d="100"/>
          <a:sy n="111" d="100"/>
        </p:scale>
        <p:origin x="214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4342130" cy="344408"/>
          </a:xfrm>
          <a:prstGeom prst="rect">
            <a:avLst/>
          </a:prstGeom>
        </p:spPr>
        <p:txBody>
          <a:bodyPr vert="horz" lIns="93107" tIns="46553" rIns="93107" bIns="46553" rtlCol="0"/>
          <a:lstStyle>
            <a:lvl1pPr algn="l">
              <a:defRPr sz="1200"/>
            </a:lvl1pPr>
          </a:lstStyle>
          <a:p>
            <a:endParaRPr lang="ru-RU"/>
          </a:p>
        </p:txBody>
      </p:sp>
      <p:sp>
        <p:nvSpPr>
          <p:cNvPr id="3" name="Дата 2"/>
          <p:cNvSpPr>
            <a:spLocks noGrp="1"/>
          </p:cNvSpPr>
          <p:nvPr>
            <p:ph type="dt" idx="1"/>
          </p:nvPr>
        </p:nvSpPr>
        <p:spPr>
          <a:xfrm>
            <a:off x="5676430" y="0"/>
            <a:ext cx="4342130" cy="344408"/>
          </a:xfrm>
          <a:prstGeom prst="rect">
            <a:avLst/>
          </a:prstGeom>
        </p:spPr>
        <p:txBody>
          <a:bodyPr vert="horz" lIns="93107" tIns="46553" rIns="93107" bIns="46553" rtlCol="0"/>
          <a:lstStyle>
            <a:lvl1pPr algn="r">
              <a:defRPr sz="1200"/>
            </a:lvl1pPr>
          </a:lstStyle>
          <a:p>
            <a:fld id="{E0D29ED9-BBCD-4A6E-8C31-2CFEB6E54797}" type="datetimeFigureOut">
              <a:rPr lang="ru-RU" smtClean="0"/>
              <a:t>12.09.2024</a:t>
            </a:fld>
            <a:endParaRPr lang="ru-RU"/>
          </a:p>
        </p:txBody>
      </p:sp>
      <p:sp>
        <p:nvSpPr>
          <p:cNvPr id="4" name="Образ слайда 3"/>
          <p:cNvSpPr>
            <a:spLocks noGrp="1" noRot="1" noChangeAspect="1"/>
          </p:cNvSpPr>
          <p:nvPr>
            <p:ph type="sldImg" idx="2"/>
          </p:nvPr>
        </p:nvSpPr>
        <p:spPr>
          <a:xfrm>
            <a:off x="2713038" y="515938"/>
            <a:ext cx="4594225" cy="2584450"/>
          </a:xfrm>
          <a:prstGeom prst="rect">
            <a:avLst/>
          </a:prstGeom>
          <a:noFill/>
          <a:ln w="12700">
            <a:solidFill>
              <a:prstClr val="black"/>
            </a:solidFill>
          </a:ln>
        </p:spPr>
        <p:txBody>
          <a:bodyPr vert="horz" lIns="93107" tIns="46553" rIns="93107" bIns="46553" rtlCol="0" anchor="ctr"/>
          <a:lstStyle/>
          <a:p>
            <a:endParaRPr lang="ru-RU"/>
          </a:p>
        </p:txBody>
      </p:sp>
      <p:sp>
        <p:nvSpPr>
          <p:cNvPr id="5" name="Заметки 4"/>
          <p:cNvSpPr>
            <a:spLocks noGrp="1"/>
          </p:cNvSpPr>
          <p:nvPr>
            <p:ph type="body" sz="quarter" idx="3"/>
          </p:nvPr>
        </p:nvSpPr>
        <p:spPr>
          <a:xfrm>
            <a:off x="1002031" y="3271880"/>
            <a:ext cx="8016240" cy="3099673"/>
          </a:xfrm>
          <a:prstGeom prst="rect">
            <a:avLst/>
          </a:prstGeom>
        </p:spPr>
        <p:txBody>
          <a:bodyPr vert="horz" lIns="93107" tIns="46553" rIns="93107" bIns="46553"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6542161"/>
            <a:ext cx="4342130" cy="344408"/>
          </a:xfrm>
          <a:prstGeom prst="rect">
            <a:avLst/>
          </a:prstGeom>
        </p:spPr>
        <p:txBody>
          <a:bodyPr vert="horz" lIns="93107" tIns="46553" rIns="93107" bIns="46553" rtlCol="0" anchor="b"/>
          <a:lstStyle>
            <a:lvl1pPr algn="l">
              <a:defRPr sz="1200"/>
            </a:lvl1pPr>
          </a:lstStyle>
          <a:p>
            <a:endParaRPr lang="ru-RU"/>
          </a:p>
        </p:txBody>
      </p:sp>
      <p:sp>
        <p:nvSpPr>
          <p:cNvPr id="7" name="Номер слайда 6"/>
          <p:cNvSpPr>
            <a:spLocks noGrp="1"/>
          </p:cNvSpPr>
          <p:nvPr>
            <p:ph type="sldNum" sz="quarter" idx="5"/>
          </p:nvPr>
        </p:nvSpPr>
        <p:spPr>
          <a:xfrm>
            <a:off x="5676430" y="6542161"/>
            <a:ext cx="4342130" cy="344408"/>
          </a:xfrm>
          <a:prstGeom prst="rect">
            <a:avLst/>
          </a:prstGeom>
        </p:spPr>
        <p:txBody>
          <a:bodyPr vert="horz" lIns="93107" tIns="46553" rIns="93107" bIns="46553" rtlCol="0" anchor="b"/>
          <a:lstStyle>
            <a:lvl1pPr algn="r">
              <a:defRPr sz="1200"/>
            </a:lvl1pPr>
          </a:lstStyle>
          <a:p>
            <a:fld id="{67444D73-F322-4765-B5DA-06E94793E51D}" type="slidenum">
              <a:rPr lang="ru-RU" smtClean="0"/>
              <a:t>‹#›</a:t>
            </a:fld>
            <a:endParaRPr lang="ru-RU"/>
          </a:p>
        </p:txBody>
      </p:sp>
    </p:spTree>
    <p:extLst>
      <p:ext uri="{BB962C8B-B14F-4D97-AF65-F5344CB8AC3E}">
        <p14:creationId xmlns:p14="http://schemas.microsoft.com/office/powerpoint/2010/main" val="3600375869"/>
      </p:ext>
    </p:extLst>
  </p:cSld>
  <p:clrMap bg1="lt1" tx1="dk1" bg2="lt2" tx2="dk2" accent1="accent1" accent2="accent2" accent3="accent3" accent4="accent4" accent5="accent5" accent6="accent6" hlink="hlink" folHlink="folHlink"/>
  <p:notesStyle>
    <a:lvl1pPr marL="0" algn="l" defTabSz="779252" rtl="0" eaLnBrk="1" latinLnBrk="0" hangingPunct="1">
      <a:defRPr sz="1000" kern="1200">
        <a:solidFill>
          <a:schemeClr val="tx1"/>
        </a:solidFill>
        <a:latin typeface="+mn-lt"/>
        <a:ea typeface="+mn-ea"/>
        <a:cs typeface="+mn-cs"/>
      </a:defRPr>
    </a:lvl1pPr>
    <a:lvl2pPr marL="389626" algn="l" defTabSz="779252" rtl="0" eaLnBrk="1" latinLnBrk="0" hangingPunct="1">
      <a:defRPr sz="1000" kern="1200">
        <a:solidFill>
          <a:schemeClr val="tx1"/>
        </a:solidFill>
        <a:latin typeface="+mn-lt"/>
        <a:ea typeface="+mn-ea"/>
        <a:cs typeface="+mn-cs"/>
      </a:defRPr>
    </a:lvl2pPr>
    <a:lvl3pPr marL="779252" algn="l" defTabSz="779252" rtl="0" eaLnBrk="1" latinLnBrk="0" hangingPunct="1">
      <a:defRPr sz="1000" kern="1200">
        <a:solidFill>
          <a:schemeClr val="tx1"/>
        </a:solidFill>
        <a:latin typeface="+mn-lt"/>
        <a:ea typeface="+mn-ea"/>
        <a:cs typeface="+mn-cs"/>
      </a:defRPr>
    </a:lvl3pPr>
    <a:lvl4pPr marL="1168878" algn="l" defTabSz="779252" rtl="0" eaLnBrk="1" latinLnBrk="0" hangingPunct="1">
      <a:defRPr sz="1000" kern="1200">
        <a:solidFill>
          <a:schemeClr val="tx1"/>
        </a:solidFill>
        <a:latin typeface="+mn-lt"/>
        <a:ea typeface="+mn-ea"/>
        <a:cs typeface="+mn-cs"/>
      </a:defRPr>
    </a:lvl4pPr>
    <a:lvl5pPr marL="1558503" algn="l" defTabSz="779252" rtl="0" eaLnBrk="1" latinLnBrk="0" hangingPunct="1">
      <a:defRPr sz="1000" kern="1200">
        <a:solidFill>
          <a:schemeClr val="tx1"/>
        </a:solidFill>
        <a:latin typeface="+mn-lt"/>
        <a:ea typeface="+mn-ea"/>
        <a:cs typeface="+mn-cs"/>
      </a:defRPr>
    </a:lvl5pPr>
    <a:lvl6pPr marL="1948129" algn="l" defTabSz="779252" rtl="0" eaLnBrk="1" latinLnBrk="0" hangingPunct="1">
      <a:defRPr sz="1000" kern="1200">
        <a:solidFill>
          <a:schemeClr val="tx1"/>
        </a:solidFill>
        <a:latin typeface="+mn-lt"/>
        <a:ea typeface="+mn-ea"/>
        <a:cs typeface="+mn-cs"/>
      </a:defRPr>
    </a:lvl6pPr>
    <a:lvl7pPr marL="2337755" algn="l" defTabSz="779252" rtl="0" eaLnBrk="1" latinLnBrk="0" hangingPunct="1">
      <a:defRPr sz="1000" kern="1200">
        <a:solidFill>
          <a:schemeClr val="tx1"/>
        </a:solidFill>
        <a:latin typeface="+mn-lt"/>
        <a:ea typeface="+mn-ea"/>
        <a:cs typeface="+mn-cs"/>
      </a:defRPr>
    </a:lvl7pPr>
    <a:lvl8pPr marL="2727381" algn="l" defTabSz="779252" rtl="0" eaLnBrk="1" latinLnBrk="0" hangingPunct="1">
      <a:defRPr sz="1000" kern="1200">
        <a:solidFill>
          <a:schemeClr val="tx1"/>
        </a:solidFill>
        <a:latin typeface="+mn-lt"/>
        <a:ea typeface="+mn-ea"/>
        <a:cs typeface="+mn-cs"/>
      </a:defRPr>
    </a:lvl8pPr>
    <a:lvl9pPr marL="3117007" algn="l" defTabSz="77925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504250" y="3489354"/>
            <a:ext cx="9011800" cy="1259262"/>
          </a:xfrm>
        </p:spPr>
        <p:txBody>
          <a:bodyPr/>
          <a:lstStyle/>
          <a:p>
            <a:pPr marL="0" marR="0" lvl="0" indent="0" algn="just" defTabSz="779252"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endParaRPr lang="ru-RU" dirty="0"/>
          </a:p>
        </p:txBody>
      </p:sp>
      <p:sp>
        <p:nvSpPr>
          <p:cNvPr id="4" name="Номер слайда 3"/>
          <p:cNvSpPr>
            <a:spLocks noGrp="1"/>
          </p:cNvSpPr>
          <p:nvPr>
            <p:ph type="sldNum" sz="quarter" idx="10"/>
          </p:nvPr>
        </p:nvSpPr>
        <p:spPr/>
        <p:txBody>
          <a:bodyPr/>
          <a:lstStyle/>
          <a:p>
            <a:fld id="{67444D73-F322-4765-B5DA-06E94793E51D}" type="slidenum">
              <a:rPr lang="ru-RU" smtClean="0"/>
              <a:t>0</a:t>
            </a:fld>
            <a:endParaRPr lang="ru-RU" dirty="0"/>
          </a:p>
        </p:txBody>
      </p:sp>
    </p:spTree>
    <p:extLst>
      <p:ext uri="{BB962C8B-B14F-4D97-AF65-F5344CB8AC3E}">
        <p14:creationId xmlns:p14="http://schemas.microsoft.com/office/powerpoint/2010/main" val="1239351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dirty="0"/>
              <a:t>Таким образом, в Республике Беларусь новая система отсчета высот реализуется в полном соответствии с резолюцией Международной Ассоциации геодезии, о которой я упоминала. Отсчет нормальных высот в новой системе выполняется от эквипотенциальной поверхности, для которой установлено значение потенциала силы тяжести W0. На данный момент времени в новой системе отсчета высот уже вычислены нормальные высоты пунктов Главной высотной основы Республики Беларусь – пунктов нивелирования I и II класса точности. </a:t>
            </a:r>
          </a:p>
        </p:txBody>
      </p:sp>
      <p:sp>
        <p:nvSpPr>
          <p:cNvPr id="4" name="Номер слайда 3"/>
          <p:cNvSpPr>
            <a:spLocks noGrp="1"/>
          </p:cNvSpPr>
          <p:nvPr>
            <p:ph type="sldNum" sz="quarter" idx="10"/>
          </p:nvPr>
        </p:nvSpPr>
        <p:spPr/>
        <p:txBody>
          <a:bodyPr/>
          <a:lstStyle/>
          <a:p>
            <a:pPr defTabSz="931063">
              <a:defRPr/>
            </a:pPr>
            <a:fld id="{67444D73-F322-4765-B5DA-06E94793E51D}" type="slidenum">
              <a:rPr lang="ru-RU">
                <a:solidFill>
                  <a:prstClr val="black"/>
                </a:solidFill>
                <a:latin typeface="Calibri"/>
              </a:rPr>
              <a:pPr defTabSz="931063">
                <a:defRPr/>
              </a:pPr>
              <a:t>9</a:t>
            </a:fld>
            <a:endParaRPr lang="ru-RU">
              <a:solidFill>
                <a:prstClr val="black"/>
              </a:solidFill>
              <a:latin typeface="Calibri"/>
            </a:endParaRPr>
          </a:p>
        </p:txBody>
      </p:sp>
    </p:spTree>
    <p:extLst>
      <p:ext uri="{BB962C8B-B14F-4D97-AF65-F5344CB8AC3E}">
        <p14:creationId xmlns:p14="http://schemas.microsoft.com/office/powerpoint/2010/main" val="32804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793451">
              <a:defRPr/>
            </a:pPr>
            <a:r>
              <a:rPr lang="ru-RU" sz="1050" dirty="0"/>
              <a:t>Национальная модель высот квазигеоида это связующее звено между системой отсчета пространственных геодезических координат и системой отсчета нормальных высот. Так как вся территория Республики Беларусь обеспечена возможностью определения координат в режиме реального времени с погрешностью ±2 см по плановым компонентам и ±3 см по геодезической высоте, то наличие высокоточной модели, обеспечивающей трансформирование геодезических высот в высоты нормальные (говоря по старинке, над уровнем моря), является в настоящее время необходимым звеном государственной геодезической инфраструктуры. </a:t>
            </a:r>
          </a:p>
          <a:p>
            <a:pPr algn="just" defTabSz="793451">
              <a:defRPr/>
            </a:pPr>
            <a:r>
              <a:rPr lang="ru-RU" sz="1050" dirty="0"/>
              <a:t>Модель создана по результатам гравиметрических съемок, выполненных в советский период. Тем не менее, мы получили хороший результат. </a:t>
            </a:r>
          </a:p>
          <a:p>
            <a:pPr algn="just" defTabSz="793451">
              <a:defRPr/>
            </a:pPr>
            <a:r>
              <a:rPr lang="ru-RU" sz="1050" dirty="0"/>
              <a:t>Геодезическая и нормальная высота связаны уравнением (которое Вы видите на слайде). в котором все три члены имеют некоторую погрешность. Модель оценивалась по ПДП спутниковой системы точного позиционирования, для них получена самая высокая точность геодезической высоты за многолетний период наблюдений, нормальные высоты ПДП определены как нивелированием I класса, так и II класса. Если нормальная высота получена нивелированием I класса, то погрешность то ср. кв. расхождение с вычисленной по модели ±0,010 м, если II классом, то ±0,013 м. На следующем этапе оценка модели выполнена по пунктам спутниковой геодезической сети 1 класса, точность геодезической высоты которых несколько ниже, чем у ПДП, а нормальные высоты получены также нивелированием I и II класса. Результаты Вы видите на экране. В настоящее время модель уже используется для анализа точности нивелирования III и IV класса, потому что точность модели выше. Что касается новой системы отсчета гравиметрических измерений, то работы выполняются также в соответствии с Резолюциями МАГ.</a:t>
            </a:r>
          </a:p>
          <a:p>
            <a:pPr defTabSz="793451">
              <a:defRPr/>
            </a:pPr>
            <a:endParaRPr lang="ru-RU" sz="1600" dirty="0"/>
          </a:p>
        </p:txBody>
      </p:sp>
      <p:sp>
        <p:nvSpPr>
          <p:cNvPr id="4" name="Номер слайда 3"/>
          <p:cNvSpPr>
            <a:spLocks noGrp="1"/>
          </p:cNvSpPr>
          <p:nvPr>
            <p:ph type="sldNum" sz="quarter" idx="10"/>
          </p:nvPr>
        </p:nvSpPr>
        <p:spPr/>
        <p:txBody>
          <a:bodyPr/>
          <a:lstStyle/>
          <a:p>
            <a:pPr defTabSz="931063">
              <a:defRPr/>
            </a:pPr>
            <a:fld id="{67444D73-F322-4765-B5DA-06E94793E51D}" type="slidenum">
              <a:rPr lang="ru-RU">
                <a:solidFill>
                  <a:prstClr val="black"/>
                </a:solidFill>
                <a:latin typeface="Calibri"/>
              </a:rPr>
              <a:pPr defTabSz="931063">
                <a:defRPr/>
              </a:pPr>
              <a:t>10</a:t>
            </a:fld>
            <a:endParaRPr lang="ru-RU">
              <a:solidFill>
                <a:prstClr val="black"/>
              </a:solidFill>
              <a:latin typeface="Calibri"/>
            </a:endParaRPr>
          </a:p>
        </p:txBody>
      </p:sp>
    </p:spTree>
    <p:extLst>
      <p:ext uri="{BB962C8B-B14F-4D97-AF65-F5344CB8AC3E}">
        <p14:creationId xmlns:p14="http://schemas.microsoft.com/office/powerpoint/2010/main" val="3714731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7444D73-F322-4765-B5DA-06E94793E51D}" type="slidenum">
              <a:rPr lang="ru-RU" smtClean="0"/>
              <a:t>11</a:t>
            </a:fld>
            <a:endParaRPr lang="ru-RU"/>
          </a:p>
        </p:txBody>
      </p:sp>
    </p:spTree>
    <p:extLst>
      <p:ext uri="{BB962C8B-B14F-4D97-AF65-F5344CB8AC3E}">
        <p14:creationId xmlns:p14="http://schemas.microsoft.com/office/powerpoint/2010/main" val="292539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dirty="0"/>
              <a:t>Инфраструктура  – это совокупность взаимосвязанных компонентов, которые обеспечивают эффективность государственного геодезического обеспечения в Республике Беларусь. В число этих компонентов входят и государственные системы отсчета геодезических координат и нормальных высот, геодезические сети, их реализующие, в том числе и воспроизводящие государственные системы отсчета в режиме реального времени, база геодезических данных, сервисы, модели , параметры и т.д. Все, что Вы видите на данном слайде. Я ограничена по времени, поэтому коснусь только действующих и предлагаемых к введению (надеюсь, это случится в этом году) новых государственных систем отсчета координат и высот, гравиметрической системы отсчета.</a:t>
            </a:r>
          </a:p>
        </p:txBody>
      </p:sp>
      <p:sp>
        <p:nvSpPr>
          <p:cNvPr id="4" name="Номер слайда 3"/>
          <p:cNvSpPr>
            <a:spLocks noGrp="1"/>
          </p:cNvSpPr>
          <p:nvPr>
            <p:ph type="sldNum" sz="quarter" idx="10"/>
          </p:nvPr>
        </p:nvSpPr>
        <p:spPr/>
        <p:txBody>
          <a:bodyPr/>
          <a:lstStyle/>
          <a:p>
            <a:pPr defTabSz="931063">
              <a:defRPr/>
            </a:pPr>
            <a:fld id="{67444D73-F322-4765-B5DA-06E94793E51D}" type="slidenum">
              <a:rPr lang="ru-RU">
                <a:solidFill>
                  <a:prstClr val="black"/>
                </a:solidFill>
                <a:latin typeface="Calibri"/>
              </a:rPr>
              <a:pPr defTabSz="931063">
                <a:defRPr/>
              </a:pPr>
              <a:t>1</a:t>
            </a:fld>
            <a:endParaRPr lang="ru-RU">
              <a:solidFill>
                <a:prstClr val="black"/>
              </a:solidFill>
              <a:latin typeface="Calibri"/>
            </a:endParaRPr>
          </a:p>
        </p:txBody>
      </p:sp>
    </p:spTree>
    <p:extLst>
      <p:ext uri="{BB962C8B-B14F-4D97-AF65-F5344CB8AC3E}">
        <p14:creationId xmlns:p14="http://schemas.microsoft.com/office/powerpoint/2010/main" val="48830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49602" y="3271880"/>
            <a:ext cx="8648420" cy="3099673"/>
          </a:xfrm>
        </p:spPr>
        <p:txBody>
          <a:bodyPr/>
          <a:lstStyle/>
          <a:p>
            <a:r>
              <a:rPr lang="ru-RU" sz="1000" kern="1200" dirty="0">
                <a:solidFill>
                  <a:schemeClr val="tx1"/>
                </a:solidFill>
                <a:effectLst/>
                <a:latin typeface="+mn-lt"/>
                <a:ea typeface="+mn-ea"/>
                <a:cs typeface="+mn-cs"/>
              </a:rPr>
              <a:t>На слайде показаны действующие в данный момент времени геодезические системы отсчета, и, с правой стороны слайда – новые системы отсчета. Неслучайно новые системы отсчета показаны не как параллельно существующие, а как взаимосвязанные части единой инфраструктуры. При определении круга задач, направленных на установление новых государственных геодезических систем отсчета, специалисты государственного предприятия «Белгеодезия» руководствуются Резолюциями Международного союза геодезии и геофизики и Международной Ассоциации геодезии, а также Конвенциями Международной службы вращения Земли и систем отсчета. Территориально Беларусь, как и европейская часть России, расположены на европейской тектонической плите, поэтому обязательны к исполнению также инструкции и конвенции европейской подкомиссии МАГ EUREF, ответственной за установление геодезических систем отсчета на европейском континенте. Поскольку только при соблюдении всех требований, изложенных в этих документах, имеется возможность ратификации сетей высших классов как сгущения Международной Земной отсчетной основы.</a:t>
            </a:r>
          </a:p>
        </p:txBody>
      </p:sp>
      <p:sp>
        <p:nvSpPr>
          <p:cNvPr id="4" name="Номер слайда 3"/>
          <p:cNvSpPr>
            <a:spLocks noGrp="1"/>
          </p:cNvSpPr>
          <p:nvPr>
            <p:ph type="sldNum" sz="quarter" idx="10"/>
          </p:nvPr>
        </p:nvSpPr>
        <p:spPr/>
        <p:txBody>
          <a:bodyPr/>
          <a:lstStyle/>
          <a:p>
            <a:pPr defTabSz="931063">
              <a:defRPr/>
            </a:pPr>
            <a:fld id="{67444D73-F322-4765-B5DA-06E94793E51D}" type="slidenum">
              <a:rPr lang="ru-RU">
                <a:solidFill>
                  <a:prstClr val="black"/>
                </a:solidFill>
                <a:latin typeface="Calibri"/>
              </a:rPr>
              <a:pPr defTabSz="931063">
                <a:defRPr/>
              </a:pPr>
              <a:t>2</a:t>
            </a:fld>
            <a:endParaRPr lang="ru-RU">
              <a:solidFill>
                <a:prstClr val="black"/>
              </a:solidFill>
              <a:latin typeface="Calibri"/>
            </a:endParaRPr>
          </a:p>
        </p:txBody>
      </p:sp>
    </p:spTree>
    <p:extLst>
      <p:ext uri="{BB962C8B-B14F-4D97-AF65-F5344CB8AC3E}">
        <p14:creationId xmlns:p14="http://schemas.microsoft.com/office/powerpoint/2010/main" val="302290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000" kern="1200" dirty="0">
                <a:solidFill>
                  <a:schemeClr val="tx1"/>
                </a:solidFill>
                <a:effectLst/>
                <a:latin typeface="+mn-lt"/>
                <a:ea typeface="+mn-ea"/>
                <a:cs typeface="+mn-cs"/>
              </a:rPr>
              <a:t>ITRS и ее реализация ITRF – есть международный стандарт в области геодезии, что обозначено в Резолюции № 2 </a:t>
            </a:r>
            <a:r>
              <a:rPr lang="en-US" sz="1000" kern="1200" dirty="0">
                <a:solidFill>
                  <a:schemeClr val="tx1"/>
                </a:solidFill>
                <a:effectLst/>
                <a:latin typeface="+mn-lt"/>
                <a:ea typeface="+mn-ea"/>
                <a:cs typeface="+mn-cs"/>
              </a:rPr>
              <a:t>XXVII </a:t>
            </a:r>
            <a:r>
              <a:rPr lang="ru-RU" sz="1000" kern="1200" dirty="0">
                <a:solidFill>
                  <a:schemeClr val="tx1"/>
                </a:solidFill>
                <a:effectLst/>
                <a:latin typeface="+mn-lt"/>
                <a:ea typeface="+mn-ea"/>
                <a:cs typeface="+mn-cs"/>
              </a:rPr>
              <a:t>Генеральной Ассамблеи </a:t>
            </a:r>
            <a:r>
              <a:rPr lang="en-US" sz="1000" kern="1200" dirty="0">
                <a:solidFill>
                  <a:schemeClr val="tx1"/>
                </a:solidFill>
                <a:effectLst/>
                <a:latin typeface="+mn-lt"/>
                <a:ea typeface="+mn-ea"/>
                <a:cs typeface="+mn-cs"/>
              </a:rPr>
              <a:t>IUGG</a:t>
            </a:r>
            <a:r>
              <a:rPr lang="ru-RU" sz="1000" kern="1200" dirty="0">
                <a:solidFill>
                  <a:schemeClr val="tx1"/>
                </a:solidFill>
                <a:effectLst/>
                <a:latin typeface="+mn-lt"/>
                <a:ea typeface="+mn-ea"/>
                <a:cs typeface="+mn-cs"/>
              </a:rPr>
              <a:t> и</a:t>
            </a:r>
            <a:r>
              <a:rPr lang="en-US" sz="1000" kern="1200" dirty="0">
                <a:solidFill>
                  <a:schemeClr val="tx1"/>
                </a:solidFill>
                <a:effectLst/>
                <a:latin typeface="+mn-lt"/>
                <a:ea typeface="+mn-ea"/>
                <a:cs typeface="+mn-cs"/>
              </a:rPr>
              <a:t> IAG</a:t>
            </a:r>
            <a:r>
              <a:rPr lang="ru-RU" sz="1000" kern="1200" dirty="0">
                <a:solidFill>
                  <a:schemeClr val="tx1"/>
                </a:solidFill>
                <a:effectLst/>
                <a:latin typeface="+mn-lt"/>
                <a:ea typeface="+mn-ea"/>
                <a:cs typeface="+mn-cs"/>
              </a:rPr>
              <a:t>. Новая система отсчета геодезических координат – геоцентрическая, является реализацией ITRS на 1.01.2020 года. Реализуется пунктами государственной геодезической сети, для которых определены трехмерные координаты, эллипсоидальные и 3-</a:t>
            </a:r>
            <a:r>
              <a:rPr lang="en-US" sz="1000" kern="1200" dirty="0">
                <a:solidFill>
                  <a:schemeClr val="tx1"/>
                </a:solidFill>
                <a:effectLst/>
                <a:latin typeface="+mn-lt"/>
                <a:ea typeface="+mn-ea"/>
                <a:cs typeface="+mn-cs"/>
              </a:rPr>
              <a:t>D</a:t>
            </a:r>
            <a:r>
              <a:rPr lang="ru-RU" sz="1000" kern="1200" dirty="0">
                <a:solidFill>
                  <a:schemeClr val="tx1"/>
                </a:solidFill>
                <a:effectLst/>
                <a:latin typeface="+mn-lt"/>
                <a:ea typeface="+mn-ea"/>
                <a:cs typeface="+mn-cs"/>
              </a:rPr>
              <a:t> прямоугольные. Для ПДГП сети нулевого ранга и спутниковой системы точного позиционирования помимо координат X, Y, Z  за 12 лет непрерывных наблюдений вычислены скорости изменения координат за счет движения Европейской тектонической плиты. Это обеспечивает высокую точность вычисления координат на произвольную эпоху, что, в свою очередь, обеспечивают сопряжение нашего координатного поля с координатным полем любого сопредельного государства, которое реализовало национальную систему отсчета координат в соответствии с международными стандартами. В качестве математической поверхности относимости и для формулирования нормального поля силы тяжести Земли приняты параметры эллипсоида GRS80. </a:t>
            </a:r>
          </a:p>
        </p:txBody>
      </p:sp>
      <p:sp>
        <p:nvSpPr>
          <p:cNvPr id="4" name="Номер слайда 3"/>
          <p:cNvSpPr>
            <a:spLocks noGrp="1"/>
          </p:cNvSpPr>
          <p:nvPr>
            <p:ph type="sldNum" sz="quarter" idx="10"/>
          </p:nvPr>
        </p:nvSpPr>
        <p:spPr/>
        <p:txBody>
          <a:bodyPr/>
          <a:lstStyle/>
          <a:p>
            <a:pPr defTabSz="931063">
              <a:defRPr/>
            </a:pPr>
            <a:fld id="{67444D73-F322-4765-B5DA-06E94793E51D}" type="slidenum">
              <a:rPr lang="ru-RU">
                <a:solidFill>
                  <a:prstClr val="black"/>
                </a:solidFill>
                <a:latin typeface="Calibri"/>
              </a:rPr>
              <a:pPr defTabSz="931063">
                <a:defRPr/>
              </a:pPr>
              <a:t>3</a:t>
            </a:fld>
            <a:endParaRPr lang="ru-RU">
              <a:solidFill>
                <a:prstClr val="black"/>
              </a:solidFill>
              <a:latin typeface="Calibri"/>
            </a:endParaRPr>
          </a:p>
        </p:txBody>
      </p:sp>
    </p:spTree>
    <p:extLst>
      <p:ext uri="{BB962C8B-B14F-4D97-AF65-F5344CB8AC3E}">
        <p14:creationId xmlns:p14="http://schemas.microsoft.com/office/powerpoint/2010/main" val="1276796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000" kern="1200" dirty="0">
                <a:solidFill>
                  <a:schemeClr val="tx1"/>
                </a:solidFill>
                <a:effectLst/>
                <a:latin typeface="+mn-lt"/>
                <a:ea typeface="+mn-ea"/>
                <a:cs typeface="+mn-cs"/>
              </a:rPr>
              <a:t>Как показано на предыдущем слайде, в основе реализации новая государственной системы отсчета координат лежит комбинированное решение за 12 лет непрерывных наблюдений спутников </a:t>
            </a:r>
            <a:r>
              <a:rPr lang="en-US" sz="1000" kern="1200" dirty="0">
                <a:solidFill>
                  <a:schemeClr val="tx1"/>
                </a:solidFill>
                <a:effectLst/>
                <a:latin typeface="+mn-lt"/>
                <a:ea typeface="+mn-ea"/>
                <a:cs typeface="+mn-cs"/>
              </a:rPr>
              <a:t>c </a:t>
            </a:r>
            <a:r>
              <a:rPr lang="ru-RU" sz="1000" kern="1200" dirty="0">
                <a:solidFill>
                  <a:schemeClr val="tx1"/>
                </a:solidFill>
                <a:effectLst/>
                <a:latin typeface="+mn-lt"/>
                <a:ea typeface="+mn-ea"/>
                <a:cs typeface="+mn-cs"/>
              </a:rPr>
              <a:t>последующим повторным уравниванием СГС-1, результате которого повышена точность СГС-1, особенно в отношении геодезической высоты. СГС-1 уравнена на эпоху 2020,0 с опорой на 98 ПДП ССТП: каждый ПДП связан с ближайшими пунктами СГС-1 базовыми линиями точности СГС-1. Вычислены параметры связи между реализациями ITRS на эпоху 2008,31 и эпоху 2020,0, между новой системой отсчета координат и СК-95, Республики Беларусь. Поскольку действующая в настоящий момент СК-95 РБ в границах нашего государства реализована с точностью спутниковых методов, как производная от реализации ITRS (ITRF2005) на эпоху 2008,31, то погрешность трансформирования координат из одной системы отсчета в другую менее 1 см (около ± 5 мм). </a:t>
            </a:r>
          </a:p>
        </p:txBody>
      </p:sp>
      <p:sp>
        <p:nvSpPr>
          <p:cNvPr id="4" name="Номер слайда 3"/>
          <p:cNvSpPr>
            <a:spLocks noGrp="1"/>
          </p:cNvSpPr>
          <p:nvPr>
            <p:ph type="sldNum" sz="quarter" idx="10"/>
          </p:nvPr>
        </p:nvSpPr>
        <p:spPr/>
        <p:txBody>
          <a:bodyPr/>
          <a:lstStyle/>
          <a:p>
            <a:pPr defTabSz="931063">
              <a:defRPr/>
            </a:pPr>
            <a:fld id="{67444D73-F322-4765-B5DA-06E94793E51D}" type="slidenum">
              <a:rPr lang="ru-RU">
                <a:solidFill>
                  <a:prstClr val="black"/>
                </a:solidFill>
                <a:latin typeface="Calibri"/>
              </a:rPr>
              <a:pPr defTabSz="931063">
                <a:defRPr/>
              </a:pPr>
              <a:t>4</a:t>
            </a:fld>
            <a:endParaRPr lang="ru-RU">
              <a:solidFill>
                <a:prstClr val="black"/>
              </a:solidFill>
              <a:latin typeface="Calibri"/>
            </a:endParaRPr>
          </a:p>
        </p:txBody>
      </p:sp>
    </p:spTree>
    <p:extLst>
      <p:ext uri="{BB962C8B-B14F-4D97-AF65-F5344CB8AC3E}">
        <p14:creationId xmlns:p14="http://schemas.microsoft.com/office/powerpoint/2010/main" val="3436887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779252" rtl="0" eaLnBrk="1" fontAlgn="auto" latinLnBrk="0" hangingPunct="1">
              <a:lnSpc>
                <a:spcPct val="100000"/>
              </a:lnSpc>
              <a:spcBef>
                <a:spcPts val="0"/>
              </a:spcBef>
              <a:spcAft>
                <a:spcPts val="0"/>
              </a:spcAft>
              <a:buClrTx/>
              <a:buSzTx/>
              <a:buFontTx/>
              <a:buNone/>
              <a:tabLst/>
              <a:defRPr/>
            </a:pPr>
            <a:r>
              <a:rPr lang="ru-RU" sz="1200" b="0" dirty="0"/>
              <a:t>В Республике Беларусь методично создавались предпосылки для перехода к геоцентрической системе отсчета координат. Мне жаль, что установление геоцентрической системы отсчета не случилось в 2010 году, мы были к этому готовы. Дело в том, что действующая в РБ государственная система отсчета геодезических координат  СК-95 имеет ряд существенных отличий от оригинальной СК-95, полученной в результате уравнивания АГС СССР. В Беларуси  СК-95 реализована как производная от реализации ITRS (ITRF2005) на эпоху 2008,31 через единые для всего государства официальные параметры связи (7 параметров Гельмерта). Координаты пунктов ГГС в СК-95 РБ и в ITRS (ITRF2005) соответствуют указанным параметрам с нулевыми остатками.</a:t>
            </a:r>
          </a:p>
          <a:p>
            <a:pPr marL="0" marR="0" lvl="0" indent="0" algn="l" defTabSz="779252" rtl="0" eaLnBrk="1" fontAlgn="auto" latinLnBrk="0" hangingPunct="1">
              <a:lnSpc>
                <a:spcPct val="100000"/>
              </a:lnSpc>
              <a:spcBef>
                <a:spcPts val="0"/>
              </a:spcBef>
              <a:spcAft>
                <a:spcPts val="0"/>
              </a:spcAft>
              <a:buClrTx/>
              <a:buSzTx/>
              <a:buFontTx/>
              <a:buNone/>
              <a:tabLst/>
              <a:defRPr/>
            </a:pPr>
            <a:r>
              <a:rPr lang="ru-RU" sz="1200" b="0" dirty="0"/>
              <a:t>СК-95 Республики Беларусь – трехмерная + эпоха реализации ITRS. </a:t>
            </a:r>
            <a:r>
              <a:rPr lang="ru-RU" sz="1200" kern="1200" dirty="0">
                <a:solidFill>
                  <a:schemeClr val="tx1"/>
                </a:solidFill>
                <a:effectLst/>
                <a:latin typeface="+mn-lt"/>
                <a:ea typeface="+mn-ea"/>
                <a:cs typeface="+mn-cs"/>
              </a:rPr>
              <a:t>Для пунктов триангуляции геодезические высоты</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вычислены на основе нормальных высот и созданной модели высот квазигеоида, с учетом результатов масштабного обследования и восстановления всех пунктов государственной геодезической сети.  Одна из главных задач по обследованию пунктов ГГС – установление типа центра и точки отнесения высоты (как геодезической, так и нормальной). </a:t>
            </a:r>
          </a:p>
          <a:p>
            <a:pPr marL="0" marR="0" lvl="0" indent="0" algn="l" defTabSz="779252" rtl="0" eaLnBrk="1" fontAlgn="auto" latinLnBrk="0" hangingPunct="1">
              <a:lnSpc>
                <a:spcPct val="100000"/>
              </a:lnSpc>
              <a:spcBef>
                <a:spcPts val="0"/>
              </a:spcBef>
              <a:spcAft>
                <a:spcPts val="0"/>
              </a:spcAft>
              <a:buClrTx/>
              <a:buSzTx/>
              <a:buFontTx/>
              <a:buNone/>
              <a:tabLst/>
              <a:defRPr/>
            </a:pPr>
            <a:r>
              <a:rPr lang="ru-RU" sz="1200" b="0" dirty="0"/>
              <a:t>С 2010 года все основные геодезические работы выполняются в ITRS (пост-обработка результатов GNSS-наблюдений и уравнивание спутниковых геодезических сетей), после чего координаты просто трансформируются в СК-95 РБ</a:t>
            </a:r>
            <a:endParaRPr lang="ru-RU" sz="1200" kern="1200" dirty="0">
              <a:solidFill>
                <a:schemeClr val="tx1"/>
              </a:solidFill>
              <a:effectLst/>
              <a:latin typeface="+mn-lt"/>
              <a:ea typeface="+mn-ea"/>
              <a:cs typeface="+mn-cs"/>
            </a:endParaRPr>
          </a:p>
          <a:p>
            <a:pPr marL="0" marR="0" lvl="0" indent="0" algn="l" defTabSz="779252" rtl="0" eaLnBrk="1" fontAlgn="auto" latinLnBrk="0" hangingPunct="1">
              <a:lnSpc>
                <a:spcPct val="100000"/>
              </a:lnSpc>
              <a:spcBef>
                <a:spcPts val="0"/>
              </a:spcBef>
              <a:spcAft>
                <a:spcPts val="0"/>
              </a:spcAft>
              <a:buClrTx/>
              <a:buSzTx/>
              <a:buFontTx/>
              <a:buNone/>
              <a:tabLst/>
              <a:defRPr/>
            </a:pPr>
            <a:r>
              <a:rPr lang="ru-RU" sz="1200" b="0" dirty="0"/>
              <a:t>ССТП Республики Беларусь функционирует в ITRS, координаты ССТП «закреплены» на эпоху 2008,31. Поэтому одновременно с созданием ССТП выполнялась ревизия локальных геодезических сетей, реализующим МСК в населенных пунктах. По результатам ревизии составлен план реконструкции локальных сетей для устранения обнаруженных деформаций с целью устранения конфликта между определениями координат спутниковыми методами от ССТП и от пунктов традиционной геодезической основы. На сегодняшний день реконструкция сети полигонометрии с установлением нового ключа выполнена в 25 городах и </a:t>
            </a:r>
            <a:r>
              <a:rPr lang="ru-RU" sz="1200" b="0" dirty="0" err="1"/>
              <a:t>пгт</a:t>
            </a:r>
            <a:r>
              <a:rPr lang="ru-RU" sz="1200" b="0" dirty="0"/>
              <a:t> РБ.</a:t>
            </a:r>
          </a:p>
          <a:p>
            <a:pPr marL="0" marR="0" lvl="0" indent="0" algn="l" defTabSz="779252" rtl="0" eaLnBrk="1" fontAlgn="auto" latinLnBrk="0" hangingPunct="1">
              <a:lnSpc>
                <a:spcPct val="100000"/>
              </a:lnSpc>
              <a:spcBef>
                <a:spcPts val="0"/>
              </a:spcBef>
              <a:spcAft>
                <a:spcPts val="0"/>
              </a:spcAft>
              <a:buClrTx/>
              <a:buSzTx/>
              <a:buFontTx/>
              <a:buNone/>
              <a:tabLst/>
              <a:defRPr/>
            </a:pPr>
            <a:r>
              <a:rPr lang="ru-RU" sz="1200" b="0" dirty="0"/>
              <a:t>Созданы все инструменты трансформирования координат из любой из легитимных в стране систем отсчета координат в новую систему отсчета  и наоборот без потери точности (погрешности обусловлены деформациями в сетях, созданных методами традиционной геодезии). Одновременно с созданием ССТП выполнялась ревизия локальных геодезических сетей, реализующим МСК в населенных пунктах. По результатам ревизии составлен план реконструкции локальных сетей для устранения обнаруженных деформаций. Устранили конфликт между определениями координат спутниковыми методами от ССТП и от пунктов традиционной геодезической основы. </a:t>
            </a:r>
            <a:endParaRPr lang="ru-RU" sz="1200" dirty="0"/>
          </a:p>
        </p:txBody>
      </p:sp>
      <p:sp>
        <p:nvSpPr>
          <p:cNvPr id="4" name="Номер слайда 3"/>
          <p:cNvSpPr>
            <a:spLocks noGrp="1"/>
          </p:cNvSpPr>
          <p:nvPr>
            <p:ph type="sldNum" sz="quarter" idx="10"/>
          </p:nvPr>
        </p:nvSpPr>
        <p:spPr/>
        <p:txBody>
          <a:bodyPr/>
          <a:lstStyle/>
          <a:p>
            <a:pPr defTabSz="931063">
              <a:defRPr/>
            </a:pPr>
            <a:fld id="{67444D73-F322-4765-B5DA-06E94793E51D}" type="slidenum">
              <a:rPr lang="ru-RU">
                <a:solidFill>
                  <a:prstClr val="black"/>
                </a:solidFill>
                <a:latin typeface="Calibri"/>
              </a:rPr>
              <a:pPr defTabSz="931063">
                <a:defRPr/>
              </a:pPr>
              <a:t>5</a:t>
            </a:fld>
            <a:endParaRPr lang="ru-RU">
              <a:solidFill>
                <a:prstClr val="black"/>
              </a:solidFill>
              <a:latin typeface="Calibri"/>
            </a:endParaRPr>
          </a:p>
        </p:txBody>
      </p:sp>
    </p:spTree>
    <p:extLst>
      <p:ext uri="{BB962C8B-B14F-4D97-AF65-F5344CB8AC3E}">
        <p14:creationId xmlns:p14="http://schemas.microsoft.com/office/powerpoint/2010/main" val="1984148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49601" y="3271880"/>
            <a:ext cx="8721097" cy="3099673"/>
          </a:xfrm>
        </p:spPr>
        <p:txBody>
          <a:bodyPr/>
          <a:lstStyle/>
          <a:p>
            <a:pPr algn="just"/>
            <a:r>
              <a:rPr lang="ru-RU" sz="1600" dirty="0"/>
              <a:t>Балтийская система высот 1977 года (Кронштадтская) система отсчета нормальных высот. За начало отсчета высот принята  имеющая нулевую отметку высоты горизонтальная черта на пластине </a:t>
            </a:r>
            <a:r>
              <a:rPr lang="ru-RU" sz="1600" dirty="0" err="1"/>
              <a:t>Тонберга</a:t>
            </a:r>
            <a:r>
              <a:rPr lang="ru-RU" sz="1600" dirty="0"/>
              <a:t>, установленной в устое синего моста на обводном канале, недалеко от памятника Пахтусову, в Кронштадте. </a:t>
            </a:r>
          </a:p>
          <a:p>
            <a:pPr algn="just"/>
            <a:r>
              <a:rPr lang="ru-RU" sz="1600" dirty="0"/>
              <a:t>Важно: В Главную высотную основу СССР 1951 г. на территории Республики Беларусь входили линии нивелирования </a:t>
            </a:r>
            <a:r>
              <a:rPr lang="en-US" sz="1600" dirty="0"/>
              <a:t>I </a:t>
            </a:r>
            <a:r>
              <a:rPr lang="ru-RU" sz="1600" dirty="0"/>
              <a:t>и</a:t>
            </a:r>
            <a:r>
              <a:rPr lang="en-US" sz="1600" dirty="0"/>
              <a:t> II </a:t>
            </a:r>
            <a:r>
              <a:rPr lang="ru-RU" sz="1600" dirty="0"/>
              <a:t>классов, проложенные МАГП в 1947-1949 гг. И в Главную высотную основу 1980 г. издания, реализацию Балтийской системы отсчета высот 1977 г. (года завершения уравнивания ГВО) вошли также данные этого же нивелирования, но не все, а часть линий, хотя в начале 1970-х годов было исполнено новое нивелирование </a:t>
            </a:r>
            <a:r>
              <a:rPr lang="en-US" sz="1600" dirty="0"/>
              <a:t>I</a:t>
            </a:r>
            <a:r>
              <a:rPr lang="ru-RU" sz="1600" dirty="0"/>
              <a:t> класса по линии Москва – Брест, Барановичи – Лида – Вильнюс и Кузнецовка – Крупки. </a:t>
            </a:r>
          </a:p>
          <a:p>
            <a:pPr algn="just"/>
            <a:r>
              <a:rPr lang="ru-RU" sz="1600" dirty="0"/>
              <a:t>Согласно определению нормальная высота  численно равна отношению геопотенциальной величины в данной точке физической поверхности Земли к среднему значению нормальной силы тяжести на отрезке силовой линии нормального поля от уровенного эллипсоида до точки в которой выполняется условие </a:t>
            </a:r>
            <a:r>
              <a:rPr lang="en-US" sz="1600" dirty="0"/>
              <a:t>U=W</a:t>
            </a:r>
            <a:r>
              <a:rPr lang="en-US" sz="1600" baseline="-25000" dirty="0"/>
              <a:t>P</a:t>
            </a:r>
            <a:r>
              <a:rPr lang="ru-RU" sz="1600" dirty="0"/>
              <a:t>. Геопотенциальное число – есть разность потенциала на </a:t>
            </a:r>
            <a:r>
              <a:rPr lang="ru-RU" sz="1600" dirty="0" err="1"/>
              <a:t>уровенной</a:t>
            </a:r>
            <a:r>
              <a:rPr lang="ru-RU" sz="1600" dirty="0"/>
              <a:t> поверхности, от которой ведется счет высот, и потенциала в рассматриваемой точке. Но что мы берем за начало, если между двумя футштоками на береговой линии сообщающихся морей </a:t>
            </a:r>
            <a:r>
              <a:rPr lang="en-US" sz="1600" dirty="0"/>
              <a:t> </a:t>
            </a:r>
            <a:r>
              <a:rPr lang="ru-RU" sz="1600" dirty="0"/>
              <a:t>есть превышение, то есть, имеет место разность потенциалов силы тяжести в этих пунктах. </a:t>
            </a:r>
          </a:p>
          <a:p>
            <a:pPr marL="0" marR="0" lvl="0" indent="0" algn="just" defTabSz="779252" rtl="0" eaLnBrk="1" fontAlgn="auto" latinLnBrk="0" hangingPunct="1">
              <a:lnSpc>
                <a:spcPct val="100000"/>
              </a:lnSpc>
              <a:spcBef>
                <a:spcPts val="0"/>
              </a:spcBef>
              <a:spcAft>
                <a:spcPts val="0"/>
              </a:spcAft>
              <a:buClrTx/>
              <a:buSzTx/>
              <a:buFontTx/>
              <a:buNone/>
              <a:tabLst/>
              <a:defRPr/>
            </a:pPr>
            <a:r>
              <a:rPr lang="ru-RU" sz="1600" dirty="0"/>
              <a:t>Несмотря на всемирное признание теории Молоденского  и закрепленное ГОСТом-22276  «Геодезия. Термины и определения» определение нормальной высоты, задача определения нормальных высот в условиях геопотенциала не решалась. </a:t>
            </a:r>
          </a:p>
          <a:p>
            <a:pPr algn="just"/>
            <a:endParaRPr lang="ru-RU" sz="1600" b="1" dirty="0"/>
          </a:p>
        </p:txBody>
      </p:sp>
      <p:sp>
        <p:nvSpPr>
          <p:cNvPr id="4" name="Номер слайда 3"/>
          <p:cNvSpPr>
            <a:spLocks noGrp="1"/>
          </p:cNvSpPr>
          <p:nvPr>
            <p:ph type="sldNum" sz="quarter" idx="10"/>
          </p:nvPr>
        </p:nvSpPr>
        <p:spPr/>
        <p:txBody>
          <a:bodyPr/>
          <a:lstStyle/>
          <a:p>
            <a:pPr defTabSz="931063">
              <a:defRPr/>
            </a:pPr>
            <a:fld id="{67444D73-F322-4765-B5DA-06E94793E51D}" type="slidenum">
              <a:rPr lang="ru-RU">
                <a:solidFill>
                  <a:prstClr val="black"/>
                </a:solidFill>
                <a:latin typeface="Calibri"/>
              </a:rPr>
              <a:pPr defTabSz="931063">
                <a:defRPr/>
              </a:pPr>
              <a:t>6</a:t>
            </a:fld>
            <a:endParaRPr lang="ru-RU">
              <a:solidFill>
                <a:prstClr val="black"/>
              </a:solidFill>
              <a:latin typeface="Calibri"/>
            </a:endParaRPr>
          </a:p>
        </p:txBody>
      </p:sp>
    </p:spTree>
    <p:extLst>
      <p:ext uri="{BB962C8B-B14F-4D97-AF65-F5344CB8AC3E}">
        <p14:creationId xmlns:p14="http://schemas.microsoft.com/office/powerpoint/2010/main" val="3164222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1002030" y="3099836"/>
            <a:ext cx="8441343" cy="3271718"/>
          </a:xfrm>
        </p:spPr>
        <p:txBody>
          <a:bodyPr/>
          <a:lstStyle/>
          <a:p>
            <a:pPr marL="0" marR="0" lvl="0" indent="0" algn="just" defTabSz="779252" rtl="0" eaLnBrk="1" fontAlgn="auto" latinLnBrk="0" hangingPunct="1">
              <a:lnSpc>
                <a:spcPct val="100000"/>
              </a:lnSpc>
              <a:spcBef>
                <a:spcPts val="0"/>
              </a:spcBef>
              <a:spcAft>
                <a:spcPts val="0"/>
              </a:spcAft>
              <a:buClrTx/>
              <a:buSzTx/>
              <a:buFontTx/>
              <a:buNone/>
              <a:tabLst/>
              <a:defRPr/>
            </a:pPr>
            <a:r>
              <a:rPr lang="ru-RU" sz="1400" dirty="0"/>
              <a:t>Практика установления систем отсчета высот от среднего уровня моря на локальном футштоке ушла в прошлое, поскольку не отвечает уровню развития геодезии на современном этапе и запросам смежных фундаментальных наук о Земле. Высота, которой мы пользуемся на практике, есть параметр физический, связанный с полем силы тяжести Земли, с конкретной силой этого поля в рассматриваемой точке, с направлением силы тяжести.</a:t>
            </a:r>
          </a:p>
          <a:p>
            <a:pPr algn="just"/>
            <a:r>
              <a:rPr lang="ru-RU" sz="1400" dirty="0"/>
              <a:t>Согласно резолюции №1 </a:t>
            </a:r>
            <a:r>
              <a:rPr lang="en-US" sz="1400" dirty="0"/>
              <a:t>XXVI </a:t>
            </a:r>
            <a:r>
              <a:rPr lang="ru-RU" sz="1400" dirty="0"/>
              <a:t>Генеральной Ассамблеи </a:t>
            </a:r>
            <a:r>
              <a:rPr lang="en-US" sz="1400" dirty="0"/>
              <a:t>IUGG</a:t>
            </a:r>
            <a:r>
              <a:rPr lang="ru-RU" sz="1400" dirty="0"/>
              <a:t> и </a:t>
            </a:r>
            <a:r>
              <a:rPr lang="en-US" sz="1400" dirty="0"/>
              <a:t> IAG</a:t>
            </a:r>
            <a:r>
              <a:rPr lang="ru-RU" sz="1400" dirty="0"/>
              <a:t> Международная система отсчета высот должна быть реализована в условиях геопотенциала, вертикальная координата есть геопотенциальное число (не зависит от типа высот). Параметр связи национальной системы отсчета высот и Международной задается через разницу потенциалов на отсчетных поверхностях. Перед нами стояла задача определения </a:t>
            </a:r>
            <a:r>
              <a:rPr lang="en-US" sz="1400" dirty="0"/>
              <a:t>W</a:t>
            </a:r>
            <a:r>
              <a:rPr lang="en-US" sz="1400" baseline="-25000" dirty="0"/>
              <a:t>0</a:t>
            </a:r>
            <a:r>
              <a:rPr lang="en-US" sz="1400" baseline="0" dirty="0"/>
              <a:t>.</a:t>
            </a:r>
            <a:r>
              <a:rPr lang="ru-RU" sz="1400" baseline="0" dirty="0"/>
              <a:t> </a:t>
            </a:r>
            <a:r>
              <a:rPr lang="ru-RU" sz="1400" dirty="0"/>
              <a:t>Для решения данной задачи предварительно были протестированы несколько глобальных моделей потенциала Земли и мы пришли к выводу, что </a:t>
            </a:r>
            <a:r>
              <a:rPr lang="en-US" sz="1400" dirty="0"/>
              <a:t>EGM2008 </a:t>
            </a:r>
            <a:r>
              <a:rPr lang="ru-RU" sz="1400" dirty="0"/>
              <a:t>на данный момент времени – лучшее решение. Глобальная модель поля силы тяжести Земли необходима также и для решения задачи по созданию национальной модели высот квазигеоида, поскольку все методы, которые сегодня используются в международной практике (удаление вычисление восстановление, метод модификации интеграла Стокса по методу наименьших квадратов и метод Молоденского –Бровара), длинноволновую часть получают по глобальным моделям. Коротковолновая часть – по локальным гравиметрическим данным. </a:t>
            </a:r>
            <a:r>
              <a:rPr lang="en-US" sz="1400" dirty="0"/>
              <a:t>W</a:t>
            </a:r>
            <a:r>
              <a:rPr lang="en-US" sz="1400" baseline="-25000" dirty="0"/>
              <a:t>P</a:t>
            </a:r>
            <a:r>
              <a:rPr lang="en-US" sz="1400" dirty="0"/>
              <a:t> </a:t>
            </a:r>
            <a:r>
              <a:rPr lang="ru-RU" sz="1400" dirty="0"/>
              <a:t>вычислено по </a:t>
            </a:r>
            <a:r>
              <a:rPr lang="en-US" sz="1400" dirty="0"/>
              <a:t>EGM2008</a:t>
            </a:r>
            <a:r>
              <a:rPr lang="ru-RU" sz="1400" dirty="0"/>
              <a:t>, вопрос с нормальной высотой решался поэтапно.</a:t>
            </a:r>
            <a:r>
              <a:rPr lang="en-US" sz="1400" dirty="0"/>
              <a:t> </a:t>
            </a:r>
            <a:endParaRPr lang="ru-RU" sz="1400" dirty="0"/>
          </a:p>
        </p:txBody>
      </p:sp>
      <p:sp>
        <p:nvSpPr>
          <p:cNvPr id="4" name="Номер слайда 3"/>
          <p:cNvSpPr>
            <a:spLocks noGrp="1"/>
          </p:cNvSpPr>
          <p:nvPr>
            <p:ph type="sldNum" sz="quarter" idx="10"/>
          </p:nvPr>
        </p:nvSpPr>
        <p:spPr/>
        <p:txBody>
          <a:bodyPr/>
          <a:lstStyle/>
          <a:p>
            <a:pPr defTabSz="931063">
              <a:defRPr/>
            </a:pPr>
            <a:fld id="{67444D73-F322-4765-B5DA-06E94793E51D}" type="slidenum">
              <a:rPr lang="ru-RU">
                <a:solidFill>
                  <a:prstClr val="black"/>
                </a:solidFill>
                <a:latin typeface="Calibri"/>
              </a:rPr>
              <a:pPr defTabSz="931063">
                <a:defRPr/>
              </a:pPr>
              <a:t>7</a:t>
            </a:fld>
            <a:endParaRPr lang="ru-RU">
              <a:solidFill>
                <a:prstClr val="black"/>
              </a:solidFill>
              <a:latin typeface="Calibri"/>
            </a:endParaRPr>
          </a:p>
        </p:txBody>
      </p:sp>
    </p:spTree>
    <p:extLst>
      <p:ext uri="{BB962C8B-B14F-4D97-AF65-F5344CB8AC3E}">
        <p14:creationId xmlns:p14="http://schemas.microsoft.com/office/powerpoint/2010/main" val="161677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dirty="0"/>
              <a:t>Мы имели результаты экспериментального уравнивания нивелирной сети </a:t>
            </a:r>
            <a:r>
              <a:rPr lang="en-US" sz="1200" dirty="0"/>
              <a:t>I</a:t>
            </a:r>
            <a:r>
              <a:rPr lang="ru-RU" sz="1200" dirty="0"/>
              <a:t>,</a:t>
            </a:r>
            <a:r>
              <a:rPr lang="en-US" sz="1200" dirty="0"/>
              <a:t> II</a:t>
            </a:r>
            <a:r>
              <a:rPr lang="ru-RU" sz="1200" dirty="0"/>
              <a:t> классов на европейской части России и Беларуси. Но в этом варианте нивелирная сеть РБ была просто присоединена к российской, приграничные пункты РФ приняты в качестве исходных для нашей нивелирной сети. Наша сеть оказалась слабо обусловлена, на результатах в полной мере сказался граничный эффект, что не является хорошим результатом. Поэтому РБ присоединилась е Объединенной европейской нивелирной сети . На нижнем рисунке видно, что нивелирная сеть РБ связана с сетями сопредельных государств, высоты приграничных угловых пунктов вычисляются с достаточной избыточностью.  В центре помещен рисунок, на котором показаны результаты сравнения высот из уравнивания МАГП и</a:t>
            </a:r>
            <a:r>
              <a:rPr lang="en-US" sz="1200" dirty="0"/>
              <a:t> BKG</a:t>
            </a:r>
            <a:r>
              <a:rPr lang="ru-RU" sz="1200" dirty="0"/>
              <a:t>. Вычисление значения </a:t>
            </a:r>
            <a:r>
              <a:rPr lang="en-US" sz="1200" dirty="0"/>
              <a:t>W</a:t>
            </a:r>
            <a:r>
              <a:rPr lang="en-US" sz="1200" baseline="-25000" dirty="0"/>
              <a:t>0</a:t>
            </a:r>
            <a:r>
              <a:rPr lang="en-US" sz="1200" dirty="0"/>
              <a:t> </a:t>
            </a:r>
            <a:r>
              <a:rPr lang="ru-RU" sz="1200" dirty="0"/>
              <a:t>выполнено на основе результатов уравнивания </a:t>
            </a:r>
            <a:r>
              <a:rPr lang="en-US" sz="1200" dirty="0"/>
              <a:t>BKG (EVRF2019)</a:t>
            </a:r>
            <a:r>
              <a:rPr lang="ru-RU" sz="1200" dirty="0"/>
              <a:t>. С учетом заявленной систематики в БС1977 года и с целью сохранения топографических карт масштаба 1:10 000 и мельче, к высотам </a:t>
            </a:r>
            <a:r>
              <a:rPr lang="en-US" sz="1200" dirty="0"/>
              <a:t>EVRF2019</a:t>
            </a:r>
            <a:r>
              <a:rPr lang="ru-RU" sz="1200" dirty="0"/>
              <a:t> применена поправка в -9 см. Вычислено значение </a:t>
            </a:r>
            <a:r>
              <a:rPr lang="en-US" sz="1200" dirty="0"/>
              <a:t>W</a:t>
            </a:r>
            <a:r>
              <a:rPr lang="en-US" sz="1200" baseline="-25000" dirty="0"/>
              <a:t>0</a:t>
            </a:r>
            <a:r>
              <a:rPr lang="en-US" sz="1200" baseline="0" dirty="0"/>
              <a:t>.</a:t>
            </a:r>
            <a:r>
              <a:rPr lang="ru-RU" sz="1200" baseline="0" dirty="0"/>
              <a:t> На рисунке справа показано расхождение высот БС1977 года и в новой системе отсчета высот.</a:t>
            </a:r>
            <a:endParaRPr lang="en-US" sz="1200" baseline="0" dirty="0"/>
          </a:p>
          <a:p>
            <a:pPr algn="l"/>
            <a:endParaRPr lang="ru-RU" sz="1200" dirty="0"/>
          </a:p>
        </p:txBody>
      </p:sp>
      <p:sp>
        <p:nvSpPr>
          <p:cNvPr id="4" name="Номер слайда 3"/>
          <p:cNvSpPr>
            <a:spLocks noGrp="1"/>
          </p:cNvSpPr>
          <p:nvPr>
            <p:ph type="sldNum" sz="quarter" idx="10"/>
          </p:nvPr>
        </p:nvSpPr>
        <p:spPr/>
        <p:txBody>
          <a:bodyPr/>
          <a:lstStyle/>
          <a:p>
            <a:pPr defTabSz="931063">
              <a:defRPr/>
            </a:pPr>
            <a:fld id="{67444D73-F322-4765-B5DA-06E94793E51D}" type="slidenum">
              <a:rPr lang="ru-RU">
                <a:solidFill>
                  <a:prstClr val="black"/>
                </a:solidFill>
                <a:latin typeface="Calibri"/>
              </a:rPr>
              <a:pPr defTabSz="931063">
                <a:defRPr/>
              </a:pPr>
              <a:t>8</a:t>
            </a:fld>
            <a:endParaRPr lang="ru-RU">
              <a:solidFill>
                <a:prstClr val="black"/>
              </a:solidFill>
              <a:latin typeface="Calibri"/>
            </a:endParaRPr>
          </a:p>
        </p:txBody>
      </p:sp>
    </p:spTree>
    <p:extLst>
      <p:ext uri="{BB962C8B-B14F-4D97-AF65-F5344CB8AC3E}">
        <p14:creationId xmlns:p14="http://schemas.microsoft.com/office/powerpoint/2010/main" val="3330393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0"/>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A5261A2F-C846-4BA4-BD19-00F1F9BCB69D}" type="datetimeFigureOut">
              <a:rPr lang="ru-RU" smtClean="0"/>
              <a:t>12.09.2024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3290970424"/>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5261A2F-C846-4BA4-BD19-00F1F9BCB69D}" type="datetimeFigureOut">
              <a:rPr lang="ru-RU" smtClean="0"/>
              <a:t>12.09.2024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136544412"/>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0"/>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80"/>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5261A2F-C846-4BA4-BD19-00F1F9BCB69D}" type="datetimeFigureOut">
              <a:rPr lang="ru-RU" smtClean="0"/>
              <a:t>12.09.2024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1833297105"/>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0"/>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1D938D86-E72D-4771-8947-FBC9D17200F6}" type="datetime1">
              <a:rPr lang="ru-RU" smtClean="0"/>
              <a:t>12.09.2024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2261471240"/>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EC40874-75AE-4204-A581-FB4395495517}" type="datetime1">
              <a:rPr lang="ru-RU" smtClean="0"/>
              <a:t>12.09.2024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2794295434"/>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3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272FC81-94AF-4B65-81FC-2198147A258D}" type="datetime1">
              <a:rPr lang="ru-RU" smtClean="0"/>
              <a:t>12.09.2024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539916485"/>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4A4FA5F-46A2-4340-BFD2-E5D2BF8F24F3}" type="datetime1">
              <a:rPr lang="ru-RU" smtClean="0"/>
              <a:t>12.09.2024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1636335846"/>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C8AE3DB-8679-4BB4-B099-2994A9659CED}" type="datetime1">
              <a:rPr lang="ru-RU" smtClean="0"/>
              <a:t>12.09.2024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3972157152"/>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F20DE67-8138-4A0A-9813-734D71DDCDF8}" type="datetime1">
              <a:rPr lang="ru-RU" smtClean="0"/>
              <a:t>12.09.2024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97449868"/>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B2F749A-6FD6-4C12-83D0-B2FB51493A08}" type="datetime1">
              <a:rPr lang="ru-RU" smtClean="0"/>
              <a:t>12.09.2024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301259551"/>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4787"/>
            <a:ext cx="3008313" cy="871538"/>
          </a:xfrm>
        </p:spPr>
        <p:txBody>
          <a:bodyPr anchor="b"/>
          <a:lstStyle>
            <a:lvl1pPr algn="l">
              <a:defRPr sz="1500" b="1"/>
            </a:lvl1pPr>
          </a:lstStyle>
          <a:p>
            <a:r>
              <a:rPr lang="ru-RU"/>
              <a:t>Образец заголовка</a:t>
            </a:r>
          </a:p>
        </p:txBody>
      </p:sp>
      <p:sp>
        <p:nvSpPr>
          <p:cNvPr id="3" name="Объект 2"/>
          <p:cNvSpPr>
            <a:spLocks noGrp="1"/>
          </p:cNvSpPr>
          <p:nvPr>
            <p:ph idx="1"/>
          </p:nvPr>
        </p:nvSpPr>
        <p:spPr>
          <a:xfrm>
            <a:off x="3575051"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Дата 4"/>
          <p:cNvSpPr>
            <a:spLocks noGrp="1"/>
          </p:cNvSpPr>
          <p:nvPr>
            <p:ph type="dt" sz="half" idx="10"/>
          </p:nvPr>
        </p:nvSpPr>
        <p:spPr/>
        <p:txBody>
          <a:bodyPr/>
          <a:lstStyle/>
          <a:p>
            <a:fld id="{5933E565-9F22-47BD-8DDA-DA0F12BA860D}" type="datetime1">
              <a:rPr lang="ru-RU" smtClean="0"/>
              <a:t>12.09.2024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2028679387"/>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5261A2F-C846-4BA4-BD19-00F1F9BCB69D}" type="datetimeFigureOut">
              <a:rPr lang="ru-RU" smtClean="0"/>
              <a:t>12.09.2024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800334343"/>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15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Дата 4"/>
          <p:cNvSpPr>
            <a:spLocks noGrp="1"/>
          </p:cNvSpPr>
          <p:nvPr>
            <p:ph type="dt" sz="half" idx="10"/>
          </p:nvPr>
        </p:nvSpPr>
        <p:spPr/>
        <p:txBody>
          <a:bodyPr/>
          <a:lstStyle/>
          <a:p>
            <a:fld id="{9541E032-B4E7-4E2D-BF07-0CE6812385A7}" type="datetime1">
              <a:rPr lang="ru-RU" smtClean="0"/>
              <a:t>12.09.2024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3062632752"/>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C83445B-9526-414C-BFF7-C628A32A51C3}" type="datetime1">
              <a:rPr lang="ru-RU" smtClean="0"/>
              <a:t>12.09.2024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3963254922"/>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0"/>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80"/>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43CF43E-45B5-4D11-834A-48246A3A3FBF}" type="datetime1">
              <a:rPr lang="ru-RU" smtClean="0"/>
              <a:t>12.09.2024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2338231729"/>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34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1700">
                <a:solidFill>
                  <a:schemeClr val="tx1">
                    <a:tint val="75000"/>
                  </a:schemeClr>
                </a:solidFill>
              </a:defRPr>
            </a:lvl1pPr>
            <a:lvl2pPr marL="389626" indent="0">
              <a:buNone/>
              <a:defRPr sz="1500">
                <a:solidFill>
                  <a:schemeClr val="tx1">
                    <a:tint val="75000"/>
                  </a:schemeClr>
                </a:solidFill>
              </a:defRPr>
            </a:lvl2pPr>
            <a:lvl3pPr marL="779252" indent="0">
              <a:buNone/>
              <a:defRPr sz="1400">
                <a:solidFill>
                  <a:schemeClr val="tx1">
                    <a:tint val="75000"/>
                  </a:schemeClr>
                </a:solidFill>
              </a:defRPr>
            </a:lvl3pPr>
            <a:lvl4pPr marL="1168878" indent="0">
              <a:buNone/>
              <a:defRPr sz="1200">
                <a:solidFill>
                  <a:schemeClr val="tx1">
                    <a:tint val="75000"/>
                  </a:schemeClr>
                </a:solidFill>
              </a:defRPr>
            </a:lvl4pPr>
            <a:lvl5pPr marL="1558503" indent="0">
              <a:buNone/>
              <a:defRPr sz="1200">
                <a:solidFill>
                  <a:schemeClr val="tx1">
                    <a:tint val="75000"/>
                  </a:schemeClr>
                </a:solidFill>
              </a:defRPr>
            </a:lvl5pPr>
            <a:lvl6pPr marL="1948129" indent="0">
              <a:buNone/>
              <a:defRPr sz="1200">
                <a:solidFill>
                  <a:schemeClr val="tx1">
                    <a:tint val="75000"/>
                  </a:schemeClr>
                </a:solidFill>
              </a:defRPr>
            </a:lvl6pPr>
            <a:lvl7pPr marL="2337755" indent="0">
              <a:buNone/>
              <a:defRPr sz="1200">
                <a:solidFill>
                  <a:schemeClr val="tx1">
                    <a:tint val="75000"/>
                  </a:schemeClr>
                </a:solidFill>
              </a:defRPr>
            </a:lvl7pPr>
            <a:lvl8pPr marL="2727381" indent="0">
              <a:buNone/>
              <a:defRPr sz="1200">
                <a:solidFill>
                  <a:schemeClr val="tx1">
                    <a:tint val="75000"/>
                  </a:schemeClr>
                </a:solidFill>
              </a:defRPr>
            </a:lvl8pPr>
            <a:lvl9pPr marL="3117007"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5261A2F-C846-4BA4-BD19-00F1F9BCB69D}" type="datetimeFigureOut">
              <a:rPr lang="ru-RU" smtClean="0"/>
              <a:t>12.09.2024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3214583861"/>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200151"/>
            <a:ext cx="4038600" cy="3394472"/>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200151"/>
            <a:ext cx="4038600" cy="3394472"/>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5261A2F-C846-4BA4-BD19-00F1F9BCB69D}" type="datetimeFigureOut">
              <a:rPr lang="ru-RU" smtClean="0"/>
              <a:t>12.09.2024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335713159"/>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ru-RU"/>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5261A2F-C846-4BA4-BD19-00F1F9BCB69D}" type="datetimeFigureOut">
              <a:rPr lang="ru-RU" smtClean="0"/>
              <a:t>12.09.2024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3599261706"/>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5261A2F-C846-4BA4-BD19-00F1F9BCB69D}" type="datetimeFigureOut">
              <a:rPr lang="ru-RU" smtClean="0"/>
              <a:t>12.09.2024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4501508"/>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261A2F-C846-4BA4-BD19-00F1F9BCB69D}" type="datetimeFigureOut">
              <a:rPr lang="ru-RU" smtClean="0"/>
              <a:t>12.09.2024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752363726"/>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4787"/>
            <a:ext cx="3008313" cy="871538"/>
          </a:xfrm>
        </p:spPr>
        <p:txBody>
          <a:bodyPr anchor="b"/>
          <a:lstStyle>
            <a:lvl1pPr algn="l">
              <a:defRPr sz="1700" b="1"/>
            </a:lvl1pPr>
          </a:lstStyle>
          <a:p>
            <a:r>
              <a:rPr lang="ru-RU"/>
              <a:t>Образец заголовка</a:t>
            </a:r>
          </a:p>
        </p:txBody>
      </p:sp>
      <p:sp>
        <p:nvSpPr>
          <p:cNvPr id="3" name="Объект 2"/>
          <p:cNvSpPr>
            <a:spLocks noGrp="1"/>
          </p:cNvSpPr>
          <p:nvPr>
            <p:ph idx="1"/>
          </p:nvPr>
        </p:nvSpPr>
        <p:spPr>
          <a:xfrm>
            <a:off x="3575051" y="204789"/>
            <a:ext cx="5111750" cy="4389835"/>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076326"/>
            <a:ext cx="3008313" cy="351829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ru-RU"/>
              <a:t>Образец текста</a:t>
            </a:r>
          </a:p>
        </p:txBody>
      </p:sp>
      <p:sp>
        <p:nvSpPr>
          <p:cNvPr id="5" name="Дата 4"/>
          <p:cNvSpPr>
            <a:spLocks noGrp="1"/>
          </p:cNvSpPr>
          <p:nvPr>
            <p:ph type="dt" sz="half" idx="10"/>
          </p:nvPr>
        </p:nvSpPr>
        <p:spPr/>
        <p:txBody>
          <a:bodyPr/>
          <a:lstStyle/>
          <a:p>
            <a:fld id="{A5261A2F-C846-4BA4-BD19-00F1F9BCB69D}" type="datetimeFigureOut">
              <a:rPr lang="ru-RU" smtClean="0"/>
              <a:t>12.09.2024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2974572524"/>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17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r>
              <a:rPr lang="ru-RU"/>
              <a:t>Вставка рисунка</a:t>
            </a:r>
          </a:p>
        </p:txBody>
      </p:sp>
      <p:sp>
        <p:nvSpPr>
          <p:cNvPr id="4" name="Текст 3"/>
          <p:cNvSpPr>
            <a:spLocks noGrp="1"/>
          </p:cNvSpPr>
          <p:nvPr>
            <p:ph type="body" sz="half" idx="2"/>
          </p:nvPr>
        </p:nvSpPr>
        <p:spPr>
          <a:xfrm>
            <a:off x="1792288" y="4025503"/>
            <a:ext cx="5486400" cy="60364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ru-RU"/>
              <a:t>Образец текста</a:t>
            </a:r>
          </a:p>
        </p:txBody>
      </p:sp>
      <p:sp>
        <p:nvSpPr>
          <p:cNvPr id="5" name="Дата 4"/>
          <p:cNvSpPr>
            <a:spLocks noGrp="1"/>
          </p:cNvSpPr>
          <p:nvPr>
            <p:ph type="dt" sz="half" idx="10"/>
          </p:nvPr>
        </p:nvSpPr>
        <p:spPr/>
        <p:txBody>
          <a:bodyPr/>
          <a:lstStyle/>
          <a:p>
            <a:fld id="{A5261A2F-C846-4BA4-BD19-00F1F9BCB69D}" type="datetimeFigureOut">
              <a:rPr lang="ru-RU" smtClean="0"/>
              <a:t>12.09.2024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176AEA-FEF1-42BB-8222-3DED3F287EED}" type="slidenum">
              <a:rPr lang="ru-RU" smtClean="0"/>
              <a:t>‹#›</a:t>
            </a:fld>
            <a:endParaRPr lang="ru-RU"/>
          </a:p>
        </p:txBody>
      </p:sp>
    </p:spTree>
    <p:extLst>
      <p:ext uri="{BB962C8B-B14F-4D97-AF65-F5344CB8AC3E}">
        <p14:creationId xmlns:p14="http://schemas.microsoft.com/office/powerpoint/2010/main" val="2199886097"/>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77925" tIns="38963" rIns="77925" bIns="38963"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77925" tIns="38963" rIns="77925" bIns="38963"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4"/>
            <a:ext cx="2133600" cy="273844"/>
          </a:xfrm>
          <a:prstGeom prst="rect">
            <a:avLst/>
          </a:prstGeom>
        </p:spPr>
        <p:txBody>
          <a:bodyPr vert="horz" lIns="77925" tIns="38963" rIns="77925" bIns="38963" rtlCol="0" anchor="ctr"/>
          <a:lstStyle>
            <a:lvl1pPr algn="l">
              <a:defRPr sz="1000">
                <a:solidFill>
                  <a:schemeClr val="tx1">
                    <a:tint val="75000"/>
                  </a:schemeClr>
                </a:solidFill>
              </a:defRPr>
            </a:lvl1pPr>
          </a:lstStyle>
          <a:p>
            <a:fld id="{A5261A2F-C846-4BA4-BD19-00F1F9BCB69D}" type="datetimeFigureOut">
              <a:rPr lang="ru-RU" smtClean="0"/>
              <a:t>12.09.2024</a:t>
            </a:fld>
            <a:endParaRPr lang="ru-RU"/>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77925" tIns="38963" rIns="77925" bIns="38963" rtlCol="0" anchor="ctr"/>
          <a:lstStyle>
            <a:lvl1pPr algn="ctr">
              <a:defRPr sz="10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77925" tIns="38963" rIns="77925" bIns="38963" rtlCol="0" anchor="ctr"/>
          <a:lstStyle>
            <a:lvl1pPr algn="r">
              <a:defRPr sz="1000">
                <a:solidFill>
                  <a:schemeClr val="tx1">
                    <a:tint val="75000"/>
                  </a:schemeClr>
                </a:solidFill>
              </a:defRPr>
            </a:lvl1pPr>
          </a:lstStyle>
          <a:p>
            <a:fld id="{A0176AEA-FEF1-42BB-8222-3DED3F287EED}" type="slidenum">
              <a:rPr lang="ru-RU" smtClean="0"/>
              <a:t>‹#›</a:t>
            </a:fld>
            <a:endParaRPr lang="ru-RU"/>
          </a:p>
        </p:txBody>
      </p:sp>
    </p:spTree>
    <p:extLst>
      <p:ext uri="{BB962C8B-B14F-4D97-AF65-F5344CB8AC3E}">
        <p14:creationId xmlns:p14="http://schemas.microsoft.com/office/powerpoint/2010/main" val="2160050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0"/>
    </mc:Choice>
    <mc:Fallback xmlns="">
      <p:transition/>
    </mc:Fallback>
  </mc:AlternateContent>
  <p:txStyles>
    <p:titleStyle>
      <a:lvl1pPr algn="ctr" defTabSz="779252" rtl="0" eaLnBrk="1" latinLnBrk="0" hangingPunct="1">
        <a:spcBef>
          <a:spcPct val="0"/>
        </a:spcBef>
        <a:buNone/>
        <a:defRPr sz="3700" kern="1200">
          <a:solidFill>
            <a:schemeClr val="tx1"/>
          </a:solidFill>
          <a:latin typeface="+mj-lt"/>
          <a:ea typeface="+mj-ea"/>
          <a:cs typeface="+mj-cs"/>
        </a:defRPr>
      </a:lvl1pPr>
    </p:titleStyle>
    <p:bodyStyle>
      <a:lvl1pPr marL="292219" indent="-292219" algn="l" defTabSz="77925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1pPr>
      <a:lvl2pPr marL="633142" indent="-243516" algn="l" defTabSz="77925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974065" indent="-194813" algn="l" defTabSz="77925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63690"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4pPr>
      <a:lvl5pPr marL="1753316"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5pPr>
      <a:lvl6pPr marL="2142942"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9pPr>
    </p:bodyStyle>
    <p:otherStyle>
      <a:defPPr>
        <a:defRPr lang="ru-RU"/>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228BEEB-1A87-44EF-8F1A-F24DA45ADB31}" type="datetime1">
              <a:rPr lang="ru-RU" smtClean="0"/>
              <a:t>12.09.2024</a:t>
            </a:fld>
            <a:endParaRPr lang="ru-RU"/>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0176AEA-FEF1-42BB-8222-3DED3F287EED}" type="slidenum">
              <a:rPr lang="ru-RU" smtClean="0"/>
              <a:t>‹#›</a:t>
            </a:fld>
            <a:endParaRPr lang="ru-RU"/>
          </a:p>
        </p:txBody>
      </p:sp>
    </p:spTree>
    <p:extLst>
      <p:ext uri="{BB962C8B-B14F-4D97-AF65-F5344CB8AC3E}">
        <p14:creationId xmlns:p14="http://schemas.microsoft.com/office/powerpoint/2010/main" val="3872238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0"/>
    </mc:Choice>
    <mc:Fallback xmlns="">
      <p:transition/>
    </mc:Fallback>
  </mc:AlternateConten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2.emf"/><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1.emf"/><Relationship Id="rId11" Type="http://schemas.openxmlformats.org/officeDocument/2006/relationships/image" Target="../media/image36.emf"/><Relationship Id="rId5" Type="http://schemas.openxmlformats.org/officeDocument/2006/relationships/image" Target="../media/image30.emf"/><Relationship Id="rId10" Type="http://schemas.openxmlformats.org/officeDocument/2006/relationships/image" Target="../media/image35.png"/><Relationship Id="rId4" Type="http://schemas.openxmlformats.org/officeDocument/2006/relationships/image" Target="../media/image3.emf"/><Relationship Id="rId9"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mailto:info@belgeodesy.by" TargetMode="External"/><Relationship Id="rId4" Type="http://schemas.openxmlformats.org/officeDocument/2006/relationships/hyperlink" Target="http://www.geo.b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em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emf"/><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8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emf"/><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emf"/><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p:cNvSpPr/>
          <p:nvPr/>
        </p:nvSpPr>
        <p:spPr>
          <a:xfrm>
            <a:off x="-1" y="0"/>
            <a:ext cx="4572000" cy="5143500"/>
          </a:xfrm>
          <a:prstGeom prst="rect">
            <a:avLst/>
          </a:prstGeom>
          <a:solidFill>
            <a:srgbClr val="33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Заголовок 1">
            <a:extLst>
              <a:ext uri="{FF2B5EF4-FFF2-40B4-BE49-F238E27FC236}">
                <a16:creationId xmlns:a16="http://schemas.microsoft.com/office/drawing/2014/main" id="{1667BF67-2461-46D6-A020-0CBF6B676AD3}"/>
              </a:ext>
            </a:extLst>
          </p:cNvPr>
          <p:cNvSpPr txBox="1">
            <a:spLocks/>
          </p:cNvSpPr>
          <p:nvPr/>
        </p:nvSpPr>
        <p:spPr>
          <a:xfrm>
            <a:off x="-1" y="1697064"/>
            <a:ext cx="4248472" cy="2268251"/>
          </a:xfrm>
          <a:prstGeom prst="rect">
            <a:avLst/>
          </a:prstGeom>
        </p:spPr>
        <p:txBody>
          <a:bodyPr lIns="77925" tIns="38963" rIns="77925" bIns="38963" anchor="ctr" anchorCtr="0">
            <a:noAutofit/>
          </a:bodyPr>
          <a:lstStyle>
            <a:lvl1pPr algn="l" defTabSz="914400" rtl="0" eaLnBrk="1" latinLnBrk="0" hangingPunct="1">
              <a:lnSpc>
                <a:spcPct val="90000"/>
              </a:lnSpc>
              <a:spcBef>
                <a:spcPct val="0"/>
              </a:spcBef>
              <a:buNone/>
              <a:defRPr sz="4400" b="1" i="0" kern="1200">
                <a:solidFill>
                  <a:schemeClr val="tx1"/>
                </a:solidFill>
                <a:latin typeface="Montserrat" charset="0"/>
                <a:ea typeface="Montserrat" charset="0"/>
                <a:cs typeface="Montserrat" charset="0"/>
              </a:defRPr>
            </a:lvl1pPr>
          </a:lstStyle>
          <a:p>
            <a:pPr algn="ctr"/>
            <a:r>
              <a:rPr lang="ru-RU" sz="2000" dirty="0">
                <a:solidFill>
                  <a:schemeClr val="bg1"/>
                </a:solidFill>
              </a:rPr>
              <a:t>ГОСУДАРСТВЕННАЯ ГЕОДЕЗИЧЕСКАЯ ИНФРАСТРУКТУРА </a:t>
            </a:r>
          </a:p>
          <a:p>
            <a:pPr algn="ctr"/>
            <a:r>
              <a:rPr lang="ru-RU" sz="2000" dirty="0">
                <a:solidFill>
                  <a:schemeClr val="bg1"/>
                </a:solidFill>
              </a:rPr>
              <a:t>РЕСПУБЛИКИ БЕЛАРУСЬ</a:t>
            </a:r>
          </a:p>
        </p:txBody>
      </p:sp>
      <p:sp>
        <p:nvSpPr>
          <p:cNvPr id="8" name="Прямоугольник 7"/>
          <p:cNvSpPr/>
          <p:nvPr/>
        </p:nvSpPr>
        <p:spPr>
          <a:xfrm>
            <a:off x="101218" y="4072637"/>
            <a:ext cx="3955930" cy="1008111"/>
          </a:xfrm>
          <a:prstGeom prst="rect">
            <a:avLst/>
          </a:prstGeom>
        </p:spPr>
        <p:txBody>
          <a:bodyPr wrap="square" lIns="77925" tIns="38963" rIns="77925" bIns="38963" anchor="ctr" anchorCtr="0">
            <a:noAutofit/>
          </a:bodyPr>
          <a:lstStyle/>
          <a:p>
            <a:r>
              <a:rPr lang="en-US" sz="1200" b="1" dirty="0">
                <a:solidFill>
                  <a:schemeClr val="bg1"/>
                </a:solidFill>
                <a:latin typeface="Montserrat" charset="0"/>
                <a:ea typeface="Montserrat" charset="0"/>
                <a:cs typeface="Montserrat" charset="0"/>
              </a:rPr>
              <a:t> </a:t>
            </a:r>
            <a:r>
              <a:rPr lang="ru-RU" sz="1200" b="1" dirty="0">
                <a:solidFill>
                  <a:schemeClr val="bg1"/>
                </a:solidFill>
                <a:latin typeface="Montserrat" charset="0"/>
                <a:ea typeface="Montserrat" charset="0"/>
                <a:cs typeface="Montserrat" charset="0"/>
              </a:rPr>
              <a:t>Н.И. Рудницкая, к.т.н.</a:t>
            </a:r>
            <a:br>
              <a:rPr lang="en-US" sz="1200" b="1" dirty="0">
                <a:solidFill>
                  <a:schemeClr val="bg1"/>
                </a:solidFill>
                <a:latin typeface="Montserrat" charset="0"/>
                <a:ea typeface="Montserrat" charset="0"/>
                <a:cs typeface="Montserrat" charset="0"/>
              </a:rPr>
            </a:br>
            <a:r>
              <a:rPr lang="en-US" sz="1200" b="1" dirty="0">
                <a:solidFill>
                  <a:schemeClr val="bg1"/>
                </a:solidFill>
                <a:latin typeface="Montserrat" charset="0"/>
                <a:ea typeface="Montserrat" charset="0"/>
                <a:cs typeface="Montserrat" charset="0"/>
              </a:rPr>
              <a:t> </a:t>
            </a:r>
            <a:r>
              <a:rPr lang="ru-RU" sz="1200" b="1" dirty="0">
                <a:solidFill>
                  <a:schemeClr val="bg1"/>
                </a:solidFill>
                <a:latin typeface="Montserrat" charset="0"/>
                <a:ea typeface="Montserrat" charset="0"/>
                <a:cs typeface="Montserrat" charset="0"/>
              </a:rPr>
              <a:t>государственное предприятие</a:t>
            </a:r>
            <a:r>
              <a:rPr lang="en-US" sz="1200" b="1" dirty="0">
                <a:solidFill>
                  <a:schemeClr val="bg1"/>
                </a:solidFill>
                <a:latin typeface="Montserrat" charset="0"/>
                <a:ea typeface="Montserrat" charset="0"/>
                <a:cs typeface="Montserrat" charset="0"/>
              </a:rPr>
              <a:t> “</a:t>
            </a:r>
            <a:r>
              <a:rPr lang="ru-RU" sz="1200" b="1" dirty="0">
                <a:solidFill>
                  <a:schemeClr val="bg1"/>
                </a:solidFill>
                <a:latin typeface="Montserrat" charset="0"/>
                <a:ea typeface="Montserrat" charset="0"/>
                <a:cs typeface="Montserrat" charset="0"/>
              </a:rPr>
              <a:t>Белгеодезия</a:t>
            </a:r>
            <a:r>
              <a:rPr lang="en-US" sz="1200" b="1" dirty="0">
                <a:solidFill>
                  <a:schemeClr val="bg1"/>
                </a:solidFill>
                <a:latin typeface="Montserrat" charset="0"/>
                <a:ea typeface="Montserrat" charset="0"/>
                <a:cs typeface="Montserrat" charset="0"/>
              </a:rPr>
              <a:t>”</a:t>
            </a:r>
            <a:endParaRPr lang="ru-RU" sz="1200" b="1" dirty="0">
              <a:solidFill>
                <a:schemeClr val="bg1"/>
              </a:solidFill>
              <a:latin typeface="Montserrat" charset="0"/>
              <a:ea typeface="Montserrat" charset="0"/>
              <a:cs typeface="Montserrat" charset="0"/>
            </a:endParaRPr>
          </a:p>
          <a:p>
            <a:r>
              <a:rPr lang="ru-RU" sz="1200" b="1" dirty="0">
                <a:solidFill>
                  <a:schemeClr val="bg1"/>
                </a:solidFill>
                <a:latin typeface="Montserrat" charset="0"/>
                <a:ea typeface="Montserrat" charset="0"/>
                <a:cs typeface="Montserrat" charset="0"/>
              </a:rPr>
              <a:t> Республика  Беларусь</a:t>
            </a:r>
          </a:p>
        </p:txBody>
      </p:sp>
      <p:sp>
        <p:nvSpPr>
          <p:cNvPr id="2" name="Прямоугольник 1"/>
          <p:cNvSpPr/>
          <p:nvPr/>
        </p:nvSpPr>
        <p:spPr>
          <a:xfrm>
            <a:off x="4571998" y="4227934"/>
            <a:ext cx="4572001" cy="915565"/>
          </a:xfrm>
          <a:prstGeom prst="rect">
            <a:avLst/>
          </a:prstGeom>
        </p:spPr>
        <p:txBody>
          <a:bodyPr wrap="square" lIns="77925" tIns="38963" rIns="77925" bIns="38963" anchor="ctr" anchorCtr="0">
            <a:noAutofit/>
          </a:bodyPr>
          <a:lstStyle/>
          <a:p>
            <a:pPr algn="r"/>
            <a:endParaRPr lang="en-US" sz="1200" dirty="0">
              <a:latin typeface="Montserrat" charset="0"/>
              <a:ea typeface="Montserrat" charset="0"/>
              <a:cs typeface="Montserrat" charset="0"/>
            </a:endParaRPr>
          </a:p>
          <a:p>
            <a:pPr algn="r"/>
            <a:endParaRPr lang="ru-RU" sz="1200" b="1" dirty="0"/>
          </a:p>
          <a:p>
            <a:pPr algn="ctr"/>
            <a:endParaRPr lang="ru-RU" sz="1200" b="1" dirty="0"/>
          </a:p>
        </p:txBody>
      </p:sp>
      <p:pic>
        <p:nvPicPr>
          <p:cNvPr id="9" name="Рисунок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2474"/>
            <a:ext cx="1687426" cy="1335140"/>
          </a:xfrm>
          <a:prstGeom prst="rect">
            <a:avLst/>
          </a:prstGeom>
        </p:spPr>
      </p:pic>
      <p:sp>
        <p:nvSpPr>
          <p:cNvPr id="4" name="Прямоугольник 3">
            <a:extLst>
              <a:ext uri="{FF2B5EF4-FFF2-40B4-BE49-F238E27FC236}">
                <a16:creationId xmlns:a16="http://schemas.microsoft.com/office/drawing/2014/main" id="{AA216B3D-F75D-4BD7-BBBB-6821379C5C33}"/>
              </a:ext>
            </a:extLst>
          </p:cNvPr>
          <p:cNvSpPr/>
          <p:nvPr/>
        </p:nvSpPr>
        <p:spPr>
          <a:xfrm>
            <a:off x="4932041" y="4153208"/>
            <a:ext cx="4211959" cy="646331"/>
          </a:xfrm>
          <a:prstGeom prst="rect">
            <a:avLst/>
          </a:prstGeom>
        </p:spPr>
        <p:txBody>
          <a:bodyPr wrap="square">
            <a:spAutoFit/>
          </a:bodyPr>
          <a:lstStyle/>
          <a:p>
            <a:endParaRPr lang="ru-RU" sz="1800" dirty="0">
              <a:solidFill>
                <a:srgbClr val="000000"/>
              </a:solidFill>
            </a:endParaRPr>
          </a:p>
          <a:p>
            <a:endParaRPr lang="ru-RU" sz="1800" dirty="0"/>
          </a:p>
        </p:txBody>
      </p:sp>
      <p:pic>
        <p:nvPicPr>
          <p:cNvPr id="10" name="Рисунок 9">
            <a:extLst>
              <a:ext uri="{FF2B5EF4-FFF2-40B4-BE49-F238E27FC236}">
                <a16:creationId xmlns:a16="http://schemas.microsoft.com/office/drawing/2014/main" id="{55FF9194-D949-4F88-ABC4-0DFF6FBD9ADB}"/>
              </a:ext>
            </a:extLst>
          </p:cNvPr>
          <p:cNvPicPr>
            <a:picLocks noChangeAspect="1"/>
          </p:cNvPicPr>
          <p:nvPr/>
        </p:nvPicPr>
        <p:blipFill>
          <a:blip r:embed="rId4"/>
          <a:stretch>
            <a:fillRect/>
          </a:stretch>
        </p:blipFill>
        <p:spPr>
          <a:xfrm>
            <a:off x="4253083" y="-1"/>
            <a:ext cx="4890917" cy="5143500"/>
          </a:xfrm>
          <a:prstGeom prst="rect">
            <a:avLst/>
          </a:prstGeom>
        </p:spPr>
      </p:pic>
    </p:spTree>
    <p:extLst>
      <p:ext uri="{BB962C8B-B14F-4D97-AF65-F5344CB8AC3E}">
        <p14:creationId xmlns:p14="http://schemas.microsoft.com/office/powerpoint/2010/main" val="1616815310"/>
      </p:ext>
    </p:extLst>
  </p:cSld>
  <p:clrMapOvr>
    <a:masterClrMapping/>
  </p:clrMapOvr>
  <mc:AlternateContent xmlns:mc="http://schemas.openxmlformats.org/markup-compatibility/2006" xmlns:p14="http://schemas.microsoft.com/office/powerpoint/2010/main">
    <mc:Choice Requires="p14">
      <p:transition p14:dur="10" advTm="50000"/>
    </mc:Choice>
    <mc:Fallback xmlns="">
      <p:transition advTm="5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295DB58-E42F-4980-AF06-B6F94C6059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877" r="1"/>
          <a:stretch/>
        </p:blipFill>
        <p:spPr>
          <a:xfrm>
            <a:off x="0" y="543292"/>
            <a:ext cx="318253" cy="702077"/>
          </a:xfrm>
          <a:prstGeom prst="rect">
            <a:avLst/>
          </a:prstGeom>
          <a:noFill/>
        </p:spPr>
      </p:pic>
      <p:sp>
        <p:nvSpPr>
          <p:cNvPr id="6" name="Номер слайда 5"/>
          <p:cNvSpPr>
            <a:spLocks noGrp="1"/>
          </p:cNvSpPr>
          <p:nvPr>
            <p:ph type="sldNum" sz="quarter" idx="12"/>
          </p:nvPr>
        </p:nvSpPr>
        <p:spPr>
          <a:xfrm>
            <a:off x="0" y="693957"/>
            <a:ext cx="216024" cy="335335"/>
          </a:xfrm>
          <a:noFill/>
        </p:spPr>
        <p:txBody>
          <a:bodyPr vert="horz" lIns="0" tIns="0" rIns="0" bIns="0" rtlCol="0" anchor="ctr"/>
          <a:lstStyle/>
          <a:p>
            <a:pPr algn="ctr" defTabSz="685800"/>
            <a:fld id="{4E267A08-DF21-45E9-819B-9B31FDB4F39A}" type="slidenum">
              <a:rPr lang="ru-RU" sz="1500" b="1">
                <a:solidFill>
                  <a:prstClr val="white"/>
                </a:solidFill>
                <a:latin typeface="Calibri"/>
              </a:rPr>
              <a:pPr algn="ctr" defTabSz="685800"/>
              <a:t>9</a:t>
            </a:fld>
            <a:endParaRPr lang="ru-RU" sz="1500" b="1" dirty="0">
              <a:solidFill>
                <a:prstClr val="white"/>
              </a:solidFill>
              <a:latin typeface="Calibri"/>
            </a:endParaRPr>
          </a:p>
        </p:txBody>
      </p:sp>
      <p:pic>
        <p:nvPicPr>
          <p:cNvPr id="9" name="Рисунок 8"/>
          <p:cNvPicPr>
            <a:picLocks/>
          </p:cNvPicPr>
          <p:nvPr/>
        </p:nvPicPr>
        <p:blipFill>
          <a:blip r:embed="rId4" cstate="print">
            <a:extLst>
              <a:ext uri="{28A0092B-C50C-407E-A947-70E740481C1C}">
                <a14:useLocalDpi xmlns:a14="http://schemas.microsoft.com/office/drawing/2010/main"/>
              </a:ext>
            </a:extLst>
          </a:blip>
          <a:stretch>
            <a:fillRect/>
          </a:stretch>
        </p:blipFill>
        <p:spPr>
          <a:xfrm>
            <a:off x="0" y="57292"/>
            <a:ext cx="891000" cy="486000"/>
          </a:xfrm>
          <a:prstGeom prst="rect">
            <a:avLst/>
          </a:prstGeom>
        </p:spPr>
      </p:pic>
      <p:sp>
        <p:nvSpPr>
          <p:cNvPr id="26" name="Прямоугольник 25"/>
          <p:cNvSpPr/>
          <p:nvPr/>
        </p:nvSpPr>
        <p:spPr>
          <a:xfrm>
            <a:off x="891000" y="0"/>
            <a:ext cx="8253000" cy="486000"/>
          </a:xfrm>
          <a:prstGeom prst="rect">
            <a:avLst/>
          </a:prstGeom>
          <a:solidFill>
            <a:srgbClr val="3356FA"/>
          </a:solidFill>
        </p:spPr>
        <p:txBody>
          <a:bodyPr wrap="square" lIns="0" tIns="0" rIns="0" bIns="0" anchor="ctr" anchorCtr="0">
            <a:noAutofit/>
          </a:bodyPr>
          <a:lstStyle/>
          <a:p>
            <a:pPr indent="174625"/>
            <a:r>
              <a:rPr lang="ru-RU" sz="1800" b="1" dirty="0">
                <a:solidFill>
                  <a:schemeClr val="bg1"/>
                </a:solidFill>
              </a:rPr>
              <a:t>НОВАЯ СИСТЕМА ОТСЧЕТА НОРМАЛЬНЫХ ВЫСОТ РЕСПУБЛИКИ БЕЛАРУСЬ</a:t>
            </a:r>
          </a:p>
        </p:txBody>
      </p:sp>
      <p:sp>
        <p:nvSpPr>
          <p:cNvPr id="7" name="Объект 6">
            <a:extLst>
              <a:ext uri="{FF2B5EF4-FFF2-40B4-BE49-F238E27FC236}">
                <a16:creationId xmlns:a16="http://schemas.microsoft.com/office/drawing/2014/main" id="{CED15930-38FB-4C7C-BF35-CF9AE17E770F}"/>
              </a:ext>
            </a:extLst>
          </p:cNvPr>
          <p:cNvSpPr>
            <a:spLocks noGrp="1"/>
          </p:cNvSpPr>
          <p:nvPr>
            <p:ph idx="1"/>
          </p:nvPr>
        </p:nvSpPr>
        <p:spPr>
          <a:xfrm>
            <a:off x="249119" y="565536"/>
            <a:ext cx="8927976" cy="4332714"/>
          </a:xfrm>
        </p:spPr>
        <p:txBody>
          <a:bodyPr>
            <a:noAutofit/>
          </a:bodyPr>
          <a:lstStyle/>
          <a:p>
            <a:pPr algn="just">
              <a:spcBef>
                <a:spcPts val="0"/>
              </a:spcBef>
              <a:buClr>
                <a:srgbClr val="0000FF"/>
              </a:buClr>
              <a:buFont typeface="Wingdings" panose="05000000000000000000" pitchFamily="2" charset="2"/>
              <a:buChar char="Ø"/>
            </a:pPr>
            <a:r>
              <a:rPr lang="ru-RU" sz="1800" dirty="0"/>
              <a:t>Государственная система отсчета высот Республики Беларусь </a:t>
            </a:r>
            <a:r>
              <a:rPr lang="en-US" sz="1800" dirty="0"/>
              <a:t> </a:t>
            </a:r>
            <a:r>
              <a:rPr lang="ru-RU" sz="1800" dirty="0"/>
              <a:t>–</a:t>
            </a:r>
            <a:r>
              <a:rPr lang="en-US" sz="1800" dirty="0"/>
              <a:t> </a:t>
            </a:r>
            <a:r>
              <a:rPr lang="ru-RU" sz="1800" dirty="0"/>
              <a:t>система отсчета </a:t>
            </a:r>
            <a:r>
              <a:rPr lang="ru-RU" sz="1800" dirty="0">
                <a:solidFill>
                  <a:srgbClr val="C00000"/>
                </a:solidFill>
              </a:rPr>
              <a:t>нормальных</a:t>
            </a:r>
            <a:r>
              <a:rPr lang="ru-RU" sz="1800" dirty="0"/>
              <a:t> высот</a:t>
            </a:r>
          </a:p>
          <a:p>
            <a:pPr algn="just">
              <a:spcBef>
                <a:spcPts val="0"/>
              </a:spcBef>
              <a:buClr>
                <a:srgbClr val="0000FF"/>
              </a:buClr>
              <a:buFont typeface="Wingdings" panose="05000000000000000000" pitchFamily="2" charset="2"/>
              <a:buChar char="Ø"/>
            </a:pPr>
            <a:r>
              <a:rPr lang="ru-RU" sz="1800" dirty="0"/>
              <a:t>Отсчетной поверхностью для высот служит эквипотенциальная поверхность   гравитационного   поля   Земли с   установленным значением потенциала силы тяжести</a:t>
            </a:r>
          </a:p>
          <a:p>
            <a:pPr marL="0" indent="0" algn="just">
              <a:spcBef>
                <a:spcPts val="0"/>
              </a:spcBef>
              <a:buClr>
                <a:srgbClr val="0000FF"/>
              </a:buClr>
              <a:buNone/>
            </a:pPr>
            <a:r>
              <a:rPr lang="ru-RU" sz="1800" dirty="0"/>
              <a:t>       </a:t>
            </a:r>
            <a:r>
              <a:rPr lang="en-US" sz="1800" i="1" dirty="0">
                <a:solidFill>
                  <a:srgbClr val="C00000"/>
                </a:solidFill>
              </a:rPr>
              <a:t>W</a:t>
            </a:r>
            <a:r>
              <a:rPr lang="ru-RU" sz="1800" i="1" baseline="-25000" dirty="0">
                <a:solidFill>
                  <a:srgbClr val="C00000"/>
                </a:solidFill>
              </a:rPr>
              <a:t>0</a:t>
            </a:r>
            <a:r>
              <a:rPr lang="ru-RU" sz="1800" dirty="0">
                <a:solidFill>
                  <a:srgbClr val="C00000"/>
                </a:solidFill>
              </a:rPr>
              <a:t> = 62 636 856,00 м</a:t>
            </a:r>
            <a:r>
              <a:rPr lang="ru-RU" sz="1800" baseline="30000" dirty="0">
                <a:solidFill>
                  <a:srgbClr val="C00000"/>
                </a:solidFill>
              </a:rPr>
              <a:t>2</a:t>
            </a:r>
            <a:r>
              <a:rPr lang="ru-RU" sz="1800" dirty="0">
                <a:solidFill>
                  <a:srgbClr val="C00000"/>
                </a:solidFill>
              </a:rPr>
              <a:t>/сек</a:t>
            </a:r>
            <a:r>
              <a:rPr lang="ru-RU" sz="1800" baseline="30000" dirty="0">
                <a:solidFill>
                  <a:srgbClr val="C00000"/>
                </a:solidFill>
              </a:rPr>
              <a:t>2</a:t>
            </a:r>
            <a:endParaRPr lang="ru-RU" sz="1800" dirty="0">
              <a:solidFill>
                <a:srgbClr val="C00000"/>
              </a:solidFill>
            </a:endParaRPr>
          </a:p>
          <a:p>
            <a:pPr algn="just">
              <a:spcBef>
                <a:spcPts val="0"/>
              </a:spcBef>
              <a:buClr>
                <a:srgbClr val="0000FF"/>
              </a:buClr>
              <a:buFont typeface="Wingdings" panose="05000000000000000000" pitchFamily="2" charset="2"/>
              <a:buChar char="Ø"/>
            </a:pPr>
            <a:r>
              <a:rPr lang="ru-RU" sz="1800" dirty="0"/>
              <a:t>Параметры, наблюдения и данные, реализующие систему отсчета нормальных высот, относятся к системе </a:t>
            </a:r>
            <a:r>
              <a:rPr lang="ru-RU" sz="1800" dirty="0">
                <a:solidFill>
                  <a:srgbClr val="C00000"/>
                </a:solidFill>
              </a:rPr>
              <a:t>среднего прилива (</a:t>
            </a:r>
            <a:r>
              <a:rPr lang="en-US" sz="1800" dirty="0">
                <a:solidFill>
                  <a:srgbClr val="C00000"/>
                </a:solidFill>
              </a:rPr>
              <a:t>mean tide</a:t>
            </a:r>
            <a:r>
              <a:rPr lang="ru-RU" sz="1800" dirty="0">
                <a:solidFill>
                  <a:srgbClr val="C00000"/>
                </a:solidFill>
              </a:rPr>
              <a:t>)</a:t>
            </a:r>
          </a:p>
          <a:p>
            <a:pPr algn="just">
              <a:spcBef>
                <a:spcPts val="0"/>
              </a:spcBef>
              <a:buClr>
                <a:srgbClr val="0000FF"/>
              </a:buClr>
              <a:buFont typeface="Wingdings" panose="05000000000000000000" pitchFamily="2" charset="2"/>
              <a:buChar char="Ø"/>
            </a:pPr>
            <a:r>
              <a:rPr lang="ru-RU" sz="1800" dirty="0"/>
              <a:t>Единицей длины является метр, единицей времени – секунда (в системе СИ)</a:t>
            </a:r>
          </a:p>
          <a:p>
            <a:pPr algn="just">
              <a:spcBef>
                <a:spcPts val="0"/>
              </a:spcBef>
              <a:buClr>
                <a:srgbClr val="0000FF"/>
              </a:buClr>
              <a:buFont typeface="Wingdings" panose="05000000000000000000" pitchFamily="2" charset="2"/>
              <a:buChar char="Ø"/>
            </a:pPr>
            <a:r>
              <a:rPr lang="ru-RU" sz="1800" dirty="0">
                <a:solidFill>
                  <a:srgbClr val="C00000"/>
                </a:solidFill>
              </a:rPr>
              <a:t>Вертикальная координата </a:t>
            </a:r>
            <a:r>
              <a:rPr lang="ru-RU" sz="1800" dirty="0"/>
              <a:t>есть геопотенциальное число</a:t>
            </a:r>
          </a:p>
          <a:p>
            <a:pPr marL="0" indent="0" algn="ctr">
              <a:spcBef>
                <a:spcPts val="0"/>
              </a:spcBef>
              <a:buClr>
                <a:srgbClr val="0000FF"/>
              </a:buClr>
              <a:buNone/>
            </a:pPr>
            <a:r>
              <a:rPr lang="ru-RU" sz="1800" dirty="0"/>
              <a:t> </a:t>
            </a:r>
            <a:r>
              <a:rPr lang="en-US" sz="1800" i="1" dirty="0">
                <a:solidFill>
                  <a:srgbClr val="C00000"/>
                </a:solidFill>
              </a:rPr>
              <a:t>C</a:t>
            </a:r>
            <a:r>
              <a:rPr lang="en-US" sz="1800" i="1" baseline="-25000" dirty="0">
                <a:solidFill>
                  <a:srgbClr val="C00000"/>
                </a:solidFill>
              </a:rPr>
              <a:t>P </a:t>
            </a:r>
            <a:r>
              <a:rPr lang="ru-RU" sz="1800" i="1" dirty="0">
                <a:solidFill>
                  <a:srgbClr val="C00000"/>
                </a:solidFill>
              </a:rPr>
              <a:t>=</a:t>
            </a:r>
            <a:r>
              <a:rPr lang="ru-RU" sz="1800" i="1" baseline="-25000" dirty="0">
                <a:solidFill>
                  <a:srgbClr val="C00000"/>
                </a:solidFill>
              </a:rPr>
              <a:t> </a:t>
            </a:r>
            <a:r>
              <a:rPr lang="en-US" sz="1800" i="1" dirty="0">
                <a:solidFill>
                  <a:srgbClr val="C00000"/>
                </a:solidFill>
              </a:rPr>
              <a:t>W</a:t>
            </a:r>
            <a:r>
              <a:rPr lang="ru-RU" sz="1800" i="1" baseline="-25000" dirty="0">
                <a:solidFill>
                  <a:srgbClr val="C00000"/>
                </a:solidFill>
              </a:rPr>
              <a:t>0 </a:t>
            </a:r>
            <a:r>
              <a:rPr lang="ru-RU" sz="1800" i="1" dirty="0">
                <a:solidFill>
                  <a:srgbClr val="C00000"/>
                </a:solidFill>
              </a:rPr>
              <a:t>- </a:t>
            </a:r>
            <a:r>
              <a:rPr lang="en-US" sz="1800" i="1" dirty="0">
                <a:solidFill>
                  <a:srgbClr val="C00000"/>
                </a:solidFill>
              </a:rPr>
              <a:t>W</a:t>
            </a:r>
            <a:r>
              <a:rPr lang="en-US" sz="1800" i="1" baseline="-25000" dirty="0">
                <a:solidFill>
                  <a:srgbClr val="C00000"/>
                </a:solidFill>
              </a:rPr>
              <a:t>P</a:t>
            </a:r>
            <a:r>
              <a:rPr lang="ru-RU" sz="1800" dirty="0">
                <a:solidFill>
                  <a:srgbClr val="C00000"/>
                </a:solidFill>
              </a:rPr>
              <a:t>, </a:t>
            </a:r>
          </a:p>
          <a:p>
            <a:pPr algn="just">
              <a:spcBef>
                <a:spcPts val="0"/>
              </a:spcBef>
              <a:buClr>
                <a:srgbClr val="0000FF"/>
              </a:buClr>
              <a:buFont typeface="Wingdings" panose="05000000000000000000" pitchFamily="2" charset="2"/>
              <a:buChar char="Ø"/>
            </a:pPr>
            <a:r>
              <a:rPr lang="ru-RU" sz="1800" dirty="0"/>
              <a:t>Пространственные координаты точки </a:t>
            </a:r>
            <a:r>
              <a:rPr lang="en-US" sz="1800" i="1" dirty="0"/>
              <a:t>P</a:t>
            </a:r>
            <a:r>
              <a:rPr lang="ru-RU" sz="1800" dirty="0"/>
              <a:t> в рассматриваемой точке </a:t>
            </a:r>
            <a:r>
              <a:rPr lang="en-US" sz="1800" i="1" dirty="0"/>
              <a:t>W</a:t>
            </a:r>
            <a:r>
              <a:rPr lang="en-US" sz="1800" i="1" baseline="-25000" dirty="0"/>
              <a:t>P </a:t>
            </a:r>
            <a:r>
              <a:rPr lang="ru-RU" sz="1800" dirty="0"/>
              <a:t>выражаются в государственной геоцентрической системе отсчета геодезических координат (реализация </a:t>
            </a:r>
            <a:r>
              <a:rPr lang="en-US" sz="1800" dirty="0"/>
              <a:t>ITRS</a:t>
            </a:r>
            <a:r>
              <a:rPr lang="ru-RU" sz="1800" dirty="0"/>
              <a:t> на эпоху 2020,0)</a:t>
            </a:r>
            <a:endParaRPr lang="en-US" sz="1800" dirty="0"/>
          </a:p>
          <a:p>
            <a:pPr algn="just">
              <a:spcBef>
                <a:spcPts val="0"/>
              </a:spcBef>
              <a:buClr>
                <a:srgbClr val="0000FF"/>
              </a:buClr>
              <a:buFont typeface="Wingdings" panose="05000000000000000000" pitchFamily="2" charset="2"/>
              <a:buChar char="Ø"/>
            </a:pPr>
            <a:r>
              <a:rPr lang="ru-RU" sz="1800" dirty="0"/>
              <a:t>В качестве нормального поля принято поле силы тяжести Нормальной Земли </a:t>
            </a:r>
            <a:r>
              <a:rPr lang="en-US" sz="1800" dirty="0">
                <a:solidFill>
                  <a:srgbClr val="C00000"/>
                </a:solidFill>
              </a:rPr>
              <a:t>GRS80</a:t>
            </a:r>
            <a:endParaRPr lang="ru-RU" sz="1800" dirty="0">
              <a:solidFill>
                <a:srgbClr val="C00000"/>
              </a:solidFill>
            </a:endParaRPr>
          </a:p>
        </p:txBody>
      </p:sp>
    </p:spTree>
    <p:extLst>
      <p:ext uri="{BB962C8B-B14F-4D97-AF65-F5344CB8AC3E}">
        <p14:creationId xmlns:p14="http://schemas.microsoft.com/office/powerpoint/2010/main" val="3025761477"/>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p:cNvPicPr>
          <p:nvPr/>
        </p:nvPicPr>
        <p:blipFill>
          <a:blip r:embed="rId3" cstate="print">
            <a:extLst>
              <a:ext uri="{28A0092B-C50C-407E-A947-70E740481C1C}">
                <a14:useLocalDpi xmlns:a14="http://schemas.microsoft.com/office/drawing/2010/main"/>
              </a:ext>
            </a:extLst>
          </a:blip>
          <a:stretch>
            <a:fillRect/>
          </a:stretch>
        </p:blipFill>
        <p:spPr>
          <a:xfrm>
            <a:off x="35168" y="-25687"/>
            <a:ext cx="891000" cy="486000"/>
          </a:xfrm>
          <a:prstGeom prst="rect">
            <a:avLst/>
          </a:prstGeom>
        </p:spPr>
      </p:pic>
      <p:sp>
        <p:nvSpPr>
          <p:cNvPr id="26" name="Прямоугольник 25"/>
          <p:cNvSpPr/>
          <p:nvPr/>
        </p:nvSpPr>
        <p:spPr>
          <a:xfrm>
            <a:off x="891000" y="0"/>
            <a:ext cx="8253000" cy="407873"/>
          </a:xfrm>
          <a:prstGeom prst="rect">
            <a:avLst/>
          </a:prstGeom>
          <a:solidFill>
            <a:srgbClr val="3356FA"/>
          </a:solidFill>
        </p:spPr>
        <p:txBody>
          <a:bodyPr wrap="square" lIns="0" tIns="0" rIns="0" bIns="0" anchor="ctr" anchorCtr="0">
            <a:noAutofit/>
          </a:bodyPr>
          <a:lstStyle/>
          <a:p>
            <a:pPr defTabSz="685800"/>
            <a:r>
              <a:rPr lang="ru-RU" dirty="0">
                <a:solidFill>
                  <a:prstClr val="white"/>
                </a:solidFill>
                <a:latin typeface="Calibri"/>
              </a:rPr>
              <a:t> </a:t>
            </a:r>
            <a:r>
              <a:rPr lang="ru-RU" sz="1600" b="1" dirty="0">
                <a:solidFill>
                  <a:schemeClr val="bg1"/>
                </a:solidFill>
              </a:rPr>
              <a:t>НАЦИОНАЛЬНАЯ МОДЕЛЬ ВЫСОТ КВАЗИГЕОИДА</a:t>
            </a:r>
            <a:endParaRPr lang="ru-RU" sz="1400" dirty="0">
              <a:solidFill>
                <a:schemeClr val="bg1"/>
              </a:solidFill>
              <a:latin typeface="Calibri"/>
            </a:endParaRPr>
          </a:p>
        </p:txBody>
      </p:sp>
      <p:pic>
        <p:nvPicPr>
          <p:cNvPr id="4" name="Рисунок 3">
            <a:extLst>
              <a:ext uri="{FF2B5EF4-FFF2-40B4-BE49-F238E27FC236}">
                <a16:creationId xmlns:a16="http://schemas.microsoft.com/office/drawing/2014/main" id="{2295DB58-E42F-4980-AF06-B6F94C6059D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0877" r="1"/>
          <a:stretch/>
        </p:blipFill>
        <p:spPr>
          <a:xfrm>
            <a:off x="0" y="543292"/>
            <a:ext cx="318253" cy="702077"/>
          </a:xfrm>
          <a:prstGeom prst="rect">
            <a:avLst/>
          </a:prstGeom>
          <a:noFill/>
        </p:spPr>
      </p:pic>
      <p:sp>
        <p:nvSpPr>
          <p:cNvPr id="6" name="Номер слайда 5"/>
          <p:cNvSpPr>
            <a:spLocks noGrp="1"/>
          </p:cNvSpPr>
          <p:nvPr>
            <p:ph type="sldNum" sz="quarter" idx="12"/>
          </p:nvPr>
        </p:nvSpPr>
        <p:spPr>
          <a:xfrm>
            <a:off x="0" y="693957"/>
            <a:ext cx="216024" cy="335335"/>
          </a:xfrm>
          <a:noFill/>
        </p:spPr>
        <p:txBody>
          <a:bodyPr vert="horz" lIns="0" tIns="0" rIns="0" bIns="0" rtlCol="0" anchor="ctr"/>
          <a:lstStyle/>
          <a:p>
            <a:pPr algn="ctr" defTabSz="685800"/>
            <a:fld id="{4E267A08-DF21-45E9-819B-9B31FDB4F39A}" type="slidenum">
              <a:rPr lang="ru-RU" sz="1500" b="1">
                <a:solidFill>
                  <a:prstClr val="white"/>
                </a:solidFill>
                <a:latin typeface="Calibri"/>
              </a:rPr>
              <a:pPr algn="ctr" defTabSz="685800"/>
              <a:t>10</a:t>
            </a:fld>
            <a:endParaRPr lang="ru-RU" sz="1500" b="1" dirty="0">
              <a:solidFill>
                <a:prstClr val="white"/>
              </a:solidFill>
              <a:latin typeface="Calibri"/>
            </a:endParaRPr>
          </a:p>
        </p:txBody>
      </p:sp>
      <p:grpSp>
        <p:nvGrpSpPr>
          <p:cNvPr id="15" name="Группа 14">
            <a:extLst>
              <a:ext uri="{FF2B5EF4-FFF2-40B4-BE49-F238E27FC236}">
                <a16:creationId xmlns:a16="http://schemas.microsoft.com/office/drawing/2014/main" id="{C2885203-EF05-46FB-8676-AF43512AB9C5}"/>
              </a:ext>
            </a:extLst>
          </p:cNvPr>
          <p:cNvGrpSpPr/>
          <p:nvPr/>
        </p:nvGrpSpPr>
        <p:grpSpPr>
          <a:xfrm>
            <a:off x="4453925" y="1228593"/>
            <a:ext cx="4690075" cy="3900883"/>
            <a:chOff x="4128021" y="1221343"/>
            <a:chExt cx="4873131" cy="3921748"/>
          </a:xfrm>
        </p:grpSpPr>
        <p:pic>
          <p:nvPicPr>
            <p:cNvPr id="5" name="Рисунок 4">
              <a:extLst>
                <a:ext uri="{FF2B5EF4-FFF2-40B4-BE49-F238E27FC236}">
                  <a16:creationId xmlns:a16="http://schemas.microsoft.com/office/drawing/2014/main" id="{25265AE6-375C-4135-BCA2-283586A77995}"/>
                </a:ext>
              </a:extLst>
            </p:cNvPr>
            <p:cNvPicPr>
              <a:picLocks noChangeAspect="1"/>
            </p:cNvPicPr>
            <p:nvPr/>
          </p:nvPicPr>
          <p:blipFill>
            <a:blip r:embed="rId5"/>
            <a:stretch>
              <a:fillRect/>
            </a:stretch>
          </p:blipFill>
          <p:spPr>
            <a:xfrm>
              <a:off x="4128021" y="1491221"/>
              <a:ext cx="4390488" cy="3651870"/>
            </a:xfrm>
            <a:prstGeom prst="rect">
              <a:avLst/>
            </a:prstGeom>
          </p:spPr>
        </p:pic>
        <p:pic>
          <p:nvPicPr>
            <p:cNvPr id="10" name="Рисунок 9">
              <a:extLst>
                <a:ext uri="{FF2B5EF4-FFF2-40B4-BE49-F238E27FC236}">
                  <a16:creationId xmlns:a16="http://schemas.microsoft.com/office/drawing/2014/main" id="{6CF4B3C2-D133-436E-B278-9F45F05CFF4D}"/>
                </a:ext>
              </a:extLst>
            </p:cNvPr>
            <p:cNvPicPr>
              <a:picLocks noChangeAspect="1"/>
            </p:cNvPicPr>
            <p:nvPr/>
          </p:nvPicPr>
          <p:blipFill>
            <a:blip r:embed="rId6"/>
            <a:stretch>
              <a:fillRect/>
            </a:stretch>
          </p:blipFill>
          <p:spPr>
            <a:xfrm>
              <a:off x="7899480" y="1221343"/>
              <a:ext cx="1101672" cy="1718414"/>
            </a:xfrm>
            <a:prstGeom prst="rect">
              <a:avLst/>
            </a:prstGeom>
          </p:spPr>
        </p:pic>
      </p:grpSp>
      <p:grpSp>
        <p:nvGrpSpPr>
          <p:cNvPr id="14" name="Группа 13">
            <a:extLst>
              <a:ext uri="{FF2B5EF4-FFF2-40B4-BE49-F238E27FC236}">
                <a16:creationId xmlns:a16="http://schemas.microsoft.com/office/drawing/2014/main" id="{F441D14C-84E1-4400-8CB9-8662D2021EF4}"/>
              </a:ext>
            </a:extLst>
          </p:cNvPr>
          <p:cNvGrpSpPr/>
          <p:nvPr/>
        </p:nvGrpSpPr>
        <p:grpSpPr>
          <a:xfrm>
            <a:off x="89426" y="1263760"/>
            <a:ext cx="4167277" cy="3872331"/>
            <a:chOff x="72425" y="982493"/>
            <a:chExt cx="4439582" cy="4047702"/>
          </a:xfrm>
        </p:grpSpPr>
        <p:pic>
          <p:nvPicPr>
            <p:cNvPr id="2" name="Рисунок 1">
              <a:extLst>
                <a:ext uri="{FF2B5EF4-FFF2-40B4-BE49-F238E27FC236}">
                  <a16:creationId xmlns:a16="http://schemas.microsoft.com/office/drawing/2014/main" id="{54F82D8A-D9E2-4A2C-AAB5-5B8650E352DE}"/>
                </a:ext>
              </a:extLst>
            </p:cNvPr>
            <p:cNvPicPr>
              <a:picLocks noChangeAspect="1"/>
            </p:cNvPicPr>
            <p:nvPr/>
          </p:nvPicPr>
          <p:blipFill>
            <a:blip r:embed="rId7"/>
            <a:stretch>
              <a:fillRect/>
            </a:stretch>
          </p:blipFill>
          <p:spPr>
            <a:xfrm>
              <a:off x="72425" y="1280572"/>
              <a:ext cx="4439582" cy="3749623"/>
            </a:xfrm>
            <a:prstGeom prst="rect">
              <a:avLst/>
            </a:prstGeom>
          </p:spPr>
        </p:pic>
        <p:pic>
          <p:nvPicPr>
            <p:cNvPr id="3" name="Рисунок 2">
              <a:extLst>
                <a:ext uri="{FF2B5EF4-FFF2-40B4-BE49-F238E27FC236}">
                  <a16:creationId xmlns:a16="http://schemas.microsoft.com/office/drawing/2014/main" id="{86D7CAFE-66C8-4D97-B2F7-B930EBB75BDF}"/>
                </a:ext>
              </a:extLst>
            </p:cNvPr>
            <p:cNvPicPr>
              <a:picLocks noChangeAspect="1"/>
            </p:cNvPicPr>
            <p:nvPr/>
          </p:nvPicPr>
          <p:blipFill>
            <a:blip r:embed="rId8"/>
            <a:stretch>
              <a:fillRect/>
            </a:stretch>
          </p:blipFill>
          <p:spPr>
            <a:xfrm>
              <a:off x="166482" y="1089457"/>
              <a:ext cx="891000" cy="1702913"/>
            </a:xfrm>
            <a:prstGeom prst="rect">
              <a:avLst/>
            </a:prstGeom>
          </p:spPr>
        </p:pic>
        <p:pic>
          <p:nvPicPr>
            <p:cNvPr id="13" name="Рисунок 12">
              <a:extLst>
                <a:ext uri="{FF2B5EF4-FFF2-40B4-BE49-F238E27FC236}">
                  <a16:creationId xmlns:a16="http://schemas.microsoft.com/office/drawing/2014/main" id="{A9583D74-C23D-42EE-BF3A-BB62270E0827}"/>
                </a:ext>
              </a:extLst>
            </p:cNvPr>
            <p:cNvPicPr>
              <a:picLocks noChangeAspect="1"/>
            </p:cNvPicPr>
            <p:nvPr/>
          </p:nvPicPr>
          <p:blipFill>
            <a:blip r:embed="rId9"/>
            <a:stretch>
              <a:fillRect/>
            </a:stretch>
          </p:blipFill>
          <p:spPr>
            <a:xfrm>
              <a:off x="152881" y="982493"/>
              <a:ext cx="1110702" cy="149691"/>
            </a:xfrm>
            <a:prstGeom prst="rect">
              <a:avLst/>
            </a:prstGeom>
          </p:spPr>
        </p:pic>
      </p:grpSp>
      <p:graphicFrame>
        <p:nvGraphicFramePr>
          <p:cNvPr id="17" name="Таблица 17">
            <a:extLst>
              <a:ext uri="{FF2B5EF4-FFF2-40B4-BE49-F238E27FC236}">
                <a16:creationId xmlns:a16="http://schemas.microsoft.com/office/drawing/2014/main" id="{CD9727C8-C4A8-4187-8619-F40A99F92276}"/>
              </a:ext>
            </a:extLst>
          </p:cNvPr>
          <p:cNvGraphicFramePr>
            <a:graphicFrameLocks noGrp="1"/>
          </p:cNvGraphicFramePr>
          <p:nvPr>
            <p:extLst>
              <p:ext uri="{D42A27DB-BD31-4B8C-83A1-F6EECF244321}">
                <p14:modId xmlns:p14="http://schemas.microsoft.com/office/powerpoint/2010/main" val="317667439"/>
              </p:ext>
            </p:extLst>
          </p:nvPr>
        </p:nvGraphicFramePr>
        <p:xfrm>
          <a:off x="318253" y="411510"/>
          <a:ext cx="3198326" cy="685800"/>
        </p:xfrm>
        <a:graphic>
          <a:graphicData uri="http://schemas.openxmlformats.org/drawingml/2006/table">
            <a:tbl>
              <a:tblPr firstRow="1" bandRow="1">
                <a:tableStyleId>{5C22544A-7EE6-4342-B048-85BDC9FD1C3A}</a:tableStyleId>
              </a:tblPr>
              <a:tblGrid>
                <a:gridCol w="1610189">
                  <a:extLst>
                    <a:ext uri="{9D8B030D-6E8A-4147-A177-3AD203B41FA5}">
                      <a16:colId xmlns:a16="http://schemas.microsoft.com/office/drawing/2014/main" val="1379069036"/>
                    </a:ext>
                  </a:extLst>
                </a:gridCol>
                <a:gridCol w="1588137">
                  <a:extLst>
                    <a:ext uri="{9D8B030D-6E8A-4147-A177-3AD203B41FA5}">
                      <a16:colId xmlns:a16="http://schemas.microsoft.com/office/drawing/2014/main" val="1918736107"/>
                    </a:ext>
                  </a:extLst>
                </a:gridCol>
              </a:tblGrid>
              <a:tr h="208237">
                <a:tc>
                  <a:txBody>
                    <a:bodyPr/>
                    <a:lstStyle/>
                    <a:p>
                      <a:pPr algn="ctr"/>
                      <a:r>
                        <a:rPr lang="ru-RU" sz="1100" dirty="0"/>
                        <a:t>ПДП ССТП</a:t>
                      </a:r>
                    </a:p>
                  </a:txBody>
                  <a:tcPr/>
                </a:tc>
                <a:tc>
                  <a:txBody>
                    <a:bodyPr/>
                    <a:lstStyle/>
                    <a:p>
                      <a:pPr algn="ctr"/>
                      <a:r>
                        <a:rPr lang="ru-RU" sz="1100" dirty="0"/>
                        <a:t>Нивелирование  </a:t>
                      </a:r>
                      <a:r>
                        <a:rPr lang="en-US" sz="1100" dirty="0"/>
                        <a:t>I</a:t>
                      </a:r>
                      <a:r>
                        <a:rPr lang="ru-RU" sz="1100" dirty="0"/>
                        <a:t>,</a:t>
                      </a:r>
                      <a:r>
                        <a:rPr lang="en-US" sz="1100" dirty="0"/>
                        <a:t> II </a:t>
                      </a:r>
                      <a:r>
                        <a:rPr lang="ru-RU" sz="1100" dirty="0" err="1"/>
                        <a:t>кл</a:t>
                      </a:r>
                      <a:r>
                        <a:rPr lang="ru-RU" sz="1100" dirty="0"/>
                        <a:t>.</a:t>
                      </a:r>
                    </a:p>
                  </a:txBody>
                  <a:tcPr/>
                </a:tc>
                <a:extLst>
                  <a:ext uri="{0D108BD9-81ED-4DB2-BD59-A6C34878D82A}">
                    <a16:rowId xmlns:a16="http://schemas.microsoft.com/office/drawing/2014/main" val="1501520178"/>
                  </a:ext>
                </a:extLst>
              </a:tr>
              <a:tr h="208237">
                <a:tc>
                  <a:txBody>
                    <a:bodyPr/>
                    <a:lstStyle/>
                    <a:p>
                      <a:r>
                        <a:rPr lang="ru-RU" sz="1100" b="1" dirty="0">
                          <a:solidFill>
                            <a:schemeClr val="tx1"/>
                          </a:solidFill>
                        </a:rPr>
                        <a:t>Ср. кв. расхождение, м</a:t>
                      </a:r>
                    </a:p>
                  </a:txBody>
                  <a:tcPr/>
                </a:tc>
                <a:tc>
                  <a:txBody>
                    <a:bodyPr/>
                    <a:lstStyle/>
                    <a:p>
                      <a:pPr algn="ctr"/>
                      <a:r>
                        <a:rPr lang="ru-RU" sz="1100" b="1" dirty="0"/>
                        <a:t>0,010 (</a:t>
                      </a:r>
                      <a:r>
                        <a:rPr lang="en-US" sz="1100" b="1" dirty="0"/>
                        <a:t>I), </a:t>
                      </a:r>
                      <a:r>
                        <a:rPr lang="ru-RU" sz="1100" b="1" dirty="0"/>
                        <a:t>– 0,013</a:t>
                      </a:r>
                      <a:r>
                        <a:rPr lang="en-US" sz="1100" b="1" dirty="0"/>
                        <a:t> (II)</a:t>
                      </a:r>
                      <a:endParaRPr lang="ru-RU" sz="1100" b="1" dirty="0"/>
                    </a:p>
                  </a:txBody>
                  <a:tcPr/>
                </a:tc>
                <a:extLst>
                  <a:ext uri="{0D108BD9-81ED-4DB2-BD59-A6C34878D82A}">
                    <a16:rowId xmlns:a16="http://schemas.microsoft.com/office/drawing/2014/main" val="866381970"/>
                  </a:ext>
                </a:extLst>
              </a:tr>
            </a:tbl>
          </a:graphicData>
        </a:graphic>
      </p:graphicFrame>
      <p:graphicFrame>
        <p:nvGraphicFramePr>
          <p:cNvPr id="20" name="Таблица 17">
            <a:extLst>
              <a:ext uri="{FF2B5EF4-FFF2-40B4-BE49-F238E27FC236}">
                <a16:creationId xmlns:a16="http://schemas.microsoft.com/office/drawing/2014/main" id="{E366677E-34B5-4A87-B5AE-E17D12A9F823}"/>
              </a:ext>
            </a:extLst>
          </p:cNvPr>
          <p:cNvGraphicFramePr>
            <a:graphicFrameLocks noGrp="1"/>
          </p:cNvGraphicFramePr>
          <p:nvPr>
            <p:extLst>
              <p:ext uri="{D42A27DB-BD31-4B8C-83A1-F6EECF244321}">
                <p14:modId xmlns:p14="http://schemas.microsoft.com/office/powerpoint/2010/main" val="1776230416"/>
              </p:ext>
            </p:extLst>
          </p:nvPr>
        </p:nvGraphicFramePr>
        <p:xfrm>
          <a:off x="6085399" y="407873"/>
          <a:ext cx="3058601" cy="693137"/>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1379069036"/>
                    </a:ext>
                  </a:extLst>
                </a:gridCol>
                <a:gridCol w="1402417">
                  <a:extLst>
                    <a:ext uri="{9D8B030D-6E8A-4147-A177-3AD203B41FA5}">
                      <a16:colId xmlns:a16="http://schemas.microsoft.com/office/drawing/2014/main" val="1918736107"/>
                    </a:ext>
                  </a:extLst>
                </a:gridCol>
              </a:tblGrid>
              <a:tr h="345880">
                <a:tc>
                  <a:txBody>
                    <a:bodyPr/>
                    <a:lstStyle/>
                    <a:p>
                      <a:pPr algn="ctr"/>
                      <a:r>
                        <a:rPr lang="ru-RU" sz="1100" dirty="0"/>
                        <a:t>СГС-1</a:t>
                      </a:r>
                    </a:p>
                  </a:txBody>
                  <a:tcPr/>
                </a:tc>
                <a:tc>
                  <a:txBody>
                    <a:bodyPr/>
                    <a:lstStyle/>
                    <a:p>
                      <a:pPr algn="ctr"/>
                      <a:r>
                        <a:rPr lang="ru-RU" sz="1100" dirty="0"/>
                        <a:t>Нивелирование  </a:t>
                      </a:r>
                      <a:r>
                        <a:rPr lang="en-US" sz="1100" dirty="0"/>
                        <a:t>I</a:t>
                      </a:r>
                      <a:r>
                        <a:rPr lang="ru-RU" sz="1100" dirty="0"/>
                        <a:t>,</a:t>
                      </a:r>
                      <a:r>
                        <a:rPr lang="en-US" sz="1100" dirty="0"/>
                        <a:t> II </a:t>
                      </a:r>
                      <a:r>
                        <a:rPr lang="ru-RU" sz="1100" dirty="0" err="1"/>
                        <a:t>кл</a:t>
                      </a:r>
                      <a:r>
                        <a:rPr lang="ru-RU" sz="1100" dirty="0"/>
                        <a:t>.</a:t>
                      </a:r>
                    </a:p>
                  </a:txBody>
                  <a:tcPr/>
                </a:tc>
                <a:extLst>
                  <a:ext uri="{0D108BD9-81ED-4DB2-BD59-A6C34878D82A}">
                    <a16:rowId xmlns:a16="http://schemas.microsoft.com/office/drawing/2014/main" val="1501520178"/>
                  </a:ext>
                </a:extLst>
              </a:tr>
              <a:tr h="266417">
                <a:tc>
                  <a:txBody>
                    <a:bodyPr/>
                    <a:lstStyle/>
                    <a:p>
                      <a:r>
                        <a:rPr lang="ru-RU" sz="1100" b="1" dirty="0">
                          <a:solidFill>
                            <a:schemeClr val="tx1"/>
                          </a:solidFill>
                        </a:rPr>
                        <a:t>Ср. кв. расхождение, м</a:t>
                      </a:r>
                    </a:p>
                  </a:txBody>
                  <a:tcPr/>
                </a:tc>
                <a:tc>
                  <a:txBody>
                    <a:bodyPr/>
                    <a:lstStyle/>
                    <a:p>
                      <a:pPr algn="ctr"/>
                      <a:r>
                        <a:rPr lang="ru-RU" sz="1100" b="1" dirty="0"/>
                        <a:t>0,017</a:t>
                      </a:r>
                    </a:p>
                  </a:txBody>
                  <a:tcPr/>
                </a:tc>
                <a:extLst>
                  <a:ext uri="{0D108BD9-81ED-4DB2-BD59-A6C34878D82A}">
                    <a16:rowId xmlns:a16="http://schemas.microsoft.com/office/drawing/2014/main" val="866381970"/>
                  </a:ext>
                </a:extLst>
              </a:tr>
            </a:tbl>
          </a:graphicData>
        </a:graphic>
      </p:graphicFrame>
      <p:pic>
        <p:nvPicPr>
          <p:cNvPr id="8" name="Рисунок 7">
            <a:extLst>
              <a:ext uri="{FF2B5EF4-FFF2-40B4-BE49-F238E27FC236}">
                <a16:creationId xmlns:a16="http://schemas.microsoft.com/office/drawing/2014/main" id="{0ACD1CE8-A120-4C8C-8CAF-375945E2EAE5}"/>
              </a:ext>
            </a:extLst>
          </p:cNvPr>
          <p:cNvPicPr>
            <a:picLocks noChangeAspect="1"/>
          </p:cNvPicPr>
          <p:nvPr/>
        </p:nvPicPr>
        <p:blipFill>
          <a:blip r:embed="rId10"/>
          <a:stretch>
            <a:fillRect/>
          </a:stretch>
        </p:blipFill>
        <p:spPr>
          <a:xfrm>
            <a:off x="3516579" y="399344"/>
            <a:ext cx="2119530" cy="1977173"/>
          </a:xfrm>
          <a:prstGeom prst="rect">
            <a:avLst/>
          </a:prstGeom>
        </p:spPr>
      </p:pic>
      <p:pic>
        <p:nvPicPr>
          <p:cNvPr id="22" name="Рисунок 21">
            <a:extLst>
              <a:ext uri="{FF2B5EF4-FFF2-40B4-BE49-F238E27FC236}">
                <a16:creationId xmlns:a16="http://schemas.microsoft.com/office/drawing/2014/main" id="{6ABC930D-CEAA-4881-92F8-3996E2AF3D10}"/>
              </a:ext>
            </a:extLst>
          </p:cNvPr>
          <p:cNvPicPr>
            <a:picLocks noChangeAspect="1"/>
          </p:cNvPicPr>
          <p:nvPr/>
        </p:nvPicPr>
        <p:blipFill>
          <a:blip r:embed="rId11"/>
          <a:stretch>
            <a:fillRect/>
          </a:stretch>
        </p:blipFill>
        <p:spPr>
          <a:xfrm>
            <a:off x="5577183" y="399344"/>
            <a:ext cx="530906" cy="1150924"/>
          </a:xfrm>
          <a:prstGeom prst="rect">
            <a:avLst/>
          </a:prstGeom>
        </p:spPr>
      </p:pic>
      <mc:AlternateContent xmlns:mc="http://schemas.openxmlformats.org/markup-compatibility/2006" xmlns:a14="http://schemas.microsoft.com/office/drawing/2010/main">
        <mc:Choice Requires="a14">
          <p:sp>
            <p:nvSpPr>
              <p:cNvPr id="23" name="Прямоугольник 22">
                <a:extLst>
                  <a:ext uri="{FF2B5EF4-FFF2-40B4-BE49-F238E27FC236}">
                    <a16:creationId xmlns:a16="http://schemas.microsoft.com/office/drawing/2014/main" id="{5BD48408-AD4A-49F0-8C80-DC6A31C66B13}"/>
                  </a:ext>
                </a:extLst>
              </p:cNvPr>
              <p:cNvSpPr/>
              <p:nvPr/>
            </p:nvSpPr>
            <p:spPr>
              <a:xfrm>
                <a:off x="1220290" y="1123062"/>
                <a:ext cx="178491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2000" b="1" i="1" smtClean="0">
                              <a:solidFill>
                                <a:srgbClr val="C00000"/>
                              </a:solidFill>
                              <a:latin typeface="Cambria Math" panose="02040503050406030204" pitchFamily="18" charset="0"/>
                            </a:rPr>
                          </m:ctrlPr>
                        </m:sSubPr>
                        <m:e>
                          <m:r>
                            <a:rPr lang="ru-RU" sz="2000" b="1" i="1">
                              <a:solidFill>
                                <a:srgbClr val="C00000"/>
                              </a:solidFill>
                              <a:latin typeface="Cambria Math" panose="02040503050406030204" pitchFamily="18" charset="0"/>
                            </a:rPr>
                            <m:t>𝑯</m:t>
                          </m:r>
                        </m:e>
                        <m:sub>
                          <m:r>
                            <a:rPr lang="ru-RU" sz="2000" b="0" i="0">
                              <a:solidFill>
                                <a:srgbClr val="C00000"/>
                              </a:solidFill>
                              <a:latin typeface="Cambria Math" panose="02040503050406030204" pitchFamily="18" charset="0"/>
                            </a:rPr>
                            <m:t>эл.</m:t>
                          </m:r>
                        </m:sub>
                      </m:sSub>
                      <m:r>
                        <a:rPr lang="ru-RU" sz="2000" b="0" i="0">
                          <a:solidFill>
                            <a:srgbClr val="C00000"/>
                          </a:solidFill>
                          <a:latin typeface="Cambria Math" panose="02040503050406030204" pitchFamily="18" charset="0"/>
                        </a:rPr>
                        <m:t>=</m:t>
                      </m:r>
                      <m:sSup>
                        <m:sSupPr>
                          <m:ctrlPr>
                            <a:rPr lang="ru-RU" sz="2000" b="0" i="1">
                              <a:solidFill>
                                <a:srgbClr val="C00000"/>
                              </a:solidFill>
                              <a:latin typeface="Cambria Math" panose="02040503050406030204" pitchFamily="18" charset="0"/>
                            </a:rPr>
                          </m:ctrlPr>
                        </m:sSupPr>
                        <m:e>
                          <m:r>
                            <a:rPr lang="ru-RU" sz="2000" b="1" i="1">
                              <a:solidFill>
                                <a:srgbClr val="C00000"/>
                              </a:solidFill>
                              <a:latin typeface="Cambria Math" panose="02040503050406030204" pitchFamily="18" charset="0"/>
                            </a:rPr>
                            <m:t>𝑯</m:t>
                          </m:r>
                        </m:e>
                        <m:sup>
                          <m:r>
                            <a:rPr lang="ru-RU" sz="2000" b="1" i="1">
                              <a:solidFill>
                                <a:srgbClr val="C00000"/>
                              </a:solidFill>
                              <a:latin typeface="Cambria Math" panose="02040503050406030204" pitchFamily="18" charset="0"/>
                            </a:rPr>
                            <m:t>𝜸</m:t>
                          </m:r>
                        </m:sup>
                      </m:sSup>
                      <m:r>
                        <a:rPr lang="ru-RU" sz="2000" b="0" i="0">
                          <a:solidFill>
                            <a:srgbClr val="C00000"/>
                          </a:solidFill>
                          <a:latin typeface="Cambria Math" panose="02040503050406030204" pitchFamily="18" charset="0"/>
                        </a:rPr>
                        <m:t>+</m:t>
                      </m:r>
                      <m:r>
                        <a:rPr lang="ru-RU" sz="2000" b="1" i="1">
                          <a:solidFill>
                            <a:srgbClr val="C00000"/>
                          </a:solidFill>
                          <a:latin typeface="Cambria Math" panose="02040503050406030204" pitchFamily="18" charset="0"/>
                        </a:rPr>
                        <m:t>𝜻</m:t>
                      </m:r>
                    </m:oMath>
                  </m:oMathPara>
                </a14:m>
                <a:endParaRPr lang="ru-RU" sz="2000" dirty="0"/>
              </a:p>
            </p:txBody>
          </p:sp>
        </mc:Choice>
        <mc:Fallback xmlns="">
          <p:sp>
            <p:nvSpPr>
              <p:cNvPr id="23" name="Прямоугольник 22">
                <a:extLst>
                  <a:ext uri="{FF2B5EF4-FFF2-40B4-BE49-F238E27FC236}">
                    <a16:creationId xmlns:a16="http://schemas.microsoft.com/office/drawing/2014/main" id="{5BD48408-AD4A-49F0-8C80-DC6A31C66B13}"/>
                  </a:ext>
                </a:extLst>
              </p:cNvPr>
              <p:cNvSpPr>
                <a:spLocks noRot="1" noChangeAspect="1" noMove="1" noResize="1" noEditPoints="1" noAdjustHandles="1" noChangeArrowheads="1" noChangeShapeType="1" noTextEdit="1"/>
              </p:cNvSpPr>
              <p:nvPr/>
            </p:nvSpPr>
            <p:spPr>
              <a:xfrm>
                <a:off x="1220290" y="1123062"/>
                <a:ext cx="1784912" cy="400110"/>
              </a:xfrm>
              <a:prstGeom prst="rect">
                <a:avLst/>
              </a:prstGeom>
              <a:blipFill>
                <a:blip r:embed="rId12"/>
                <a:stretch>
                  <a:fillRect b="-1363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5" name="Прямоугольник 24">
                <a:extLst>
                  <a:ext uri="{FF2B5EF4-FFF2-40B4-BE49-F238E27FC236}">
                    <a16:creationId xmlns:a16="http://schemas.microsoft.com/office/drawing/2014/main" id="{5A7DCDB2-FF30-4F6C-8A4F-2FA6CC543064}"/>
                  </a:ext>
                </a:extLst>
              </p:cNvPr>
              <p:cNvSpPr/>
              <p:nvPr/>
            </p:nvSpPr>
            <p:spPr>
              <a:xfrm>
                <a:off x="6110132" y="1063705"/>
                <a:ext cx="178491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2000" b="1" i="1" smtClean="0">
                              <a:solidFill>
                                <a:srgbClr val="C00000"/>
                              </a:solidFill>
                              <a:latin typeface="Cambria Math" panose="02040503050406030204" pitchFamily="18" charset="0"/>
                            </a:rPr>
                          </m:ctrlPr>
                        </m:sSubPr>
                        <m:e>
                          <m:r>
                            <a:rPr lang="ru-RU" sz="2000" b="1" i="1">
                              <a:solidFill>
                                <a:srgbClr val="C00000"/>
                              </a:solidFill>
                              <a:latin typeface="Cambria Math" panose="02040503050406030204" pitchFamily="18" charset="0"/>
                            </a:rPr>
                            <m:t>𝑯</m:t>
                          </m:r>
                        </m:e>
                        <m:sub>
                          <m:r>
                            <a:rPr lang="ru-RU" sz="2000" b="0" i="0">
                              <a:solidFill>
                                <a:srgbClr val="C00000"/>
                              </a:solidFill>
                              <a:latin typeface="Cambria Math" panose="02040503050406030204" pitchFamily="18" charset="0"/>
                            </a:rPr>
                            <m:t>эл.</m:t>
                          </m:r>
                        </m:sub>
                      </m:sSub>
                      <m:r>
                        <a:rPr lang="ru-RU" sz="2000" b="0" i="0">
                          <a:solidFill>
                            <a:srgbClr val="C00000"/>
                          </a:solidFill>
                          <a:latin typeface="Cambria Math" panose="02040503050406030204" pitchFamily="18" charset="0"/>
                        </a:rPr>
                        <m:t>=</m:t>
                      </m:r>
                      <m:sSup>
                        <m:sSupPr>
                          <m:ctrlPr>
                            <a:rPr lang="ru-RU" sz="2000" b="0" i="1">
                              <a:solidFill>
                                <a:srgbClr val="C00000"/>
                              </a:solidFill>
                              <a:latin typeface="Cambria Math" panose="02040503050406030204" pitchFamily="18" charset="0"/>
                            </a:rPr>
                          </m:ctrlPr>
                        </m:sSupPr>
                        <m:e>
                          <m:r>
                            <a:rPr lang="ru-RU" sz="2000" b="1" i="1">
                              <a:solidFill>
                                <a:srgbClr val="C00000"/>
                              </a:solidFill>
                              <a:latin typeface="Cambria Math" panose="02040503050406030204" pitchFamily="18" charset="0"/>
                            </a:rPr>
                            <m:t>𝑯</m:t>
                          </m:r>
                        </m:e>
                        <m:sup>
                          <m:r>
                            <a:rPr lang="ru-RU" sz="2000" b="1" i="1">
                              <a:solidFill>
                                <a:srgbClr val="C00000"/>
                              </a:solidFill>
                              <a:latin typeface="Cambria Math" panose="02040503050406030204" pitchFamily="18" charset="0"/>
                            </a:rPr>
                            <m:t>𝜸</m:t>
                          </m:r>
                        </m:sup>
                      </m:sSup>
                      <m:r>
                        <a:rPr lang="ru-RU" sz="2000" b="0" i="0">
                          <a:solidFill>
                            <a:srgbClr val="C00000"/>
                          </a:solidFill>
                          <a:latin typeface="Cambria Math" panose="02040503050406030204" pitchFamily="18" charset="0"/>
                        </a:rPr>
                        <m:t>+</m:t>
                      </m:r>
                      <m:r>
                        <a:rPr lang="ru-RU" sz="2000" b="1" i="1">
                          <a:solidFill>
                            <a:srgbClr val="C00000"/>
                          </a:solidFill>
                          <a:latin typeface="Cambria Math" panose="02040503050406030204" pitchFamily="18" charset="0"/>
                        </a:rPr>
                        <m:t>𝜻</m:t>
                      </m:r>
                    </m:oMath>
                  </m:oMathPara>
                </a14:m>
                <a:endParaRPr lang="ru-RU" sz="2000" dirty="0"/>
              </a:p>
            </p:txBody>
          </p:sp>
        </mc:Choice>
        <mc:Fallback xmlns="">
          <p:sp>
            <p:nvSpPr>
              <p:cNvPr id="25" name="Прямоугольник 24">
                <a:extLst>
                  <a:ext uri="{FF2B5EF4-FFF2-40B4-BE49-F238E27FC236}">
                    <a16:creationId xmlns:a16="http://schemas.microsoft.com/office/drawing/2014/main" id="{5A7DCDB2-FF30-4F6C-8A4F-2FA6CC543064}"/>
                  </a:ext>
                </a:extLst>
              </p:cNvPr>
              <p:cNvSpPr>
                <a:spLocks noRot="1" noChangeAspect="1" noMove="1" noResize="1" noEditPoints="1" noAdjustHandles="1" noChangeArrowheads="1" noChangeShapeType="1" noTextEdit="1"/>
              </p:cNvSpPr>
              <p:nvPr/>
            </p:nvSpPr>
            <p:spPr>
              <a:xfrm>
                <a:off x="6110132" y="1063705"/>
                <a:ext cx="1784912" cy="400110"/>
              </a:xfrm>
              <a:prstGeom prst="rect">
                <a:avLst/>
              </a:prstGeom>
              <a:blipFill>
                <a:blip r:embed="rId13"/>
                <a:stretch>
                  <a:fillRect b="-13636"/>
                </a:stretch>
              </a:blipFill>
            </p:spPr>
            <p:txBody>
              <a:bodyPr/>
              <a:lstStyle/>
              <a:p>
                <a:r>
                  <a:rPr lang="ru-RU">
                    <a:noFill/>
                  </a:rPr>
                  <a:t> </a:t>
                </a:r>
              </a:p>
            </p:txBody>
          </p:sp>
        </mc:Fallback>
      </mc:AlternateContent>
    </p:spTree>
    <p:extLst>
      <p:ext uri="{BB962C8B-B14F-4D97-AF65-F5344CB8AC3E}">
        <p14:creationId xmlns:p14="http://schemas.microsoft.com/office/powerpoint/2010/main" val="4014364348"/>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56FA"/>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5A8F386-1100-4282-B7BB-F2F5DA30CF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87182"/>
            <a:ext cx="8852256" cy="4941397"/>
          </a:xfrm>
          <a:prstGeom prst="rect">
            <a:avLst/>
          </a:prstGeom>
        </p:spPr>
      </p:pic>
      <p:sp>
        <p:nvSpPr>
          <p:cNvPr id="8" name="Прямоугольник 7"/>
          <p:cNvSpPr/>
          <p:nvPr/>
        </p:nvSpPr>
        <p:spPr>
          <a:xfrm>
            <a:off x="5652121" y="195486"/>
            <a:ext cx="3240360" cy="4941557"/>
          </a:xfrm>
          <a:prstGeom prst="rect">
            <a:avLst/>
          </a:prstGeom>
        </p:spPr>
        <p:txBody>
          <a:bodyPr wrap="square" lIns="77925" tIns="38963" rIns="77925" bIns="38963">
            <a:spAutoFit/>
          </a:bodyPr>
          <a:lstStyle/>
          <a:p>
            <a:pPr algn="r"/>
            <a:r>
              <a:rPr lang="ru-RU" sz="1200" dirty="0">
                <a:solidFill>
                  <a:schemeClr val="bg1"/>
                </a:solidFill>
                <a:latin typeface="Montserrat" charset="0"/>
                <a:ea typeface="Montserrat" charset="0"/>
                <a:cs typeface="Montserrat" charset="0"/>
              </a:rPr>
              <a:t>Государственный комитет</a:t>
            </a:r>
          </a:p>
          <a:p>
            <a:pPr algn="r"/>
            <a:r>
              <a:rPr lang="ru-RU" sz="1200" dirty="0">
                <a:solidFill>
                  <a:schemeClr val="bg1"/>
                </a:solidFill>
                <a:latin typeface="Montserrat" charset="0"/>
                <a:ea typeface="Montserrat" charset="0"/>
                <a:cs typeface="Montserrat" charset="0"/>
              </a:rPr>
              <a:t>по имуществу Республики Беларусь</a:t>
            </a:r>
          </a:p>
          <a:p>
            <a:endParaRPr lang="ru-RU" sz="1200" dirty="0">
              <a:solidFill>
                <a:schemeClr val="bg1"/>
              </a:solidFill>
              <a:latin typeface="Montserrat" charset="0"/>
              <a:ea typeface="Montserrat" charset="0"/>
              <a:cs typeface="Montserrat" charset="0"/>
            </a:endParaRPr>
          </a:p>
          <a:p>
            <a:pPr algn="r"/>
            <a:r>
              <a:rPr lang="ru-RU" sz="1200" dirty="0">
                <a:solidFill>
                  <a:schemeClr val="bg1"/>
                </a:solidFill>
                <a:latin typeface="Montserrat" charset="0"/>
                <a:ea typeface="Montserrat" charset="0"/>
                <a:cs typeface="Montserrat" charset="0"/>
              </a:rPr>
              <a:t>Топографо-геодезическое республиканское унитарное предприятие </a:t>
            </a:r>
            <a:r>
              <a:rPr lang="en-US" sz="1200" dirty="0">
                <a:solidFill>
                  <a:schemeClr val="bg1"/>
                </a:solidFill>
                <a:latin typeface="Montserrat" charset="0"/>
                <a:ea typeface="Montserrat" charset="0"/>
                <a:cs typeface="Montserrat" charset="0"/>
              </a:rPr>
              <a:t>“</a:t>
            </a:r>
            <a:r>
              <a:rPr lang="ru-RU" sz="1200" dirty="0">
                <a:solidFill>
                  <a:schemeClr val="bg1"/>
                </a:solidFill>
                <a:latin typeface="Montserrat" charset="0"/>
                <a:ea typeface="Montserrat" charset="0"/>
                <a:cs typeface="Montserrat" charset="0"/>
              </a:rPr>
              <a:t>Белгеодезия</a:t>
            </a:r>
            <a:r>
              <a:rPr lang="en-US" sz="1200" dirty="0">
                <a:solidFill>
                  <a:schemeClr val="bg1"/>
                </a:solidFill>
                <a:latin typeface="Montserrat" charset="0"/>
                <a:ea typeface="Montserrat" charset="0"/>
                <a:cs typeface="Montserrat" charset="0"/>
              </a:rPr>
              <a:t>”</a:t>
            </a:r>
            <a:endParaRPr lang="ru-RU" sz="1200" dirty="0">
              <a:solidFill>
                <a:schemeClr val="bg1"/>
              </a:solidFill>
              <a:latin typeface="Montserrat" charset="0"/>
              <a:ea typeface="Montserrat" charset="0"/>
              <a:cs typeface="Montserrat" charset="0"/>
            </a:endParaRPr>
          </a:p>
          <a:p>
            <a:endParaRPr lang="ru-RU" sz="1600" dirty="0">
              <a:solidFill>
                <a:schemeClr val="bg1"/>
              </a:solidFill>
              <a:latin typeface="Montserrat" charset="0"/>
              <a:ea typeface="Montserrat" charset="0"/>
              <a:cs typeface="Montserrat" charset="0"/>
            </a:endParaRPr>
          </a:p>
          <a:p>
            <a:endParaRPr lang="ru-RU" sz="1600" dirty="0">
              <a:solidFill>
                <a:schemeClr val="bg1"/>
              </a:solidFill>
              <a:latin typeface="Montserrat" charset="0"/>
              <a:ea typeface="Montserrat" charset="0"/>
              <a:cs typeface="Montserrat" charset="0"/>
            </a:endParaRPr>
          </a:p>
          <a:p>
            <a:endParaRPr lang="ru-RU" sz="1600" dirty="0">
              <a:solidFill>
                <a:schemeClr val="bg1"/>
              </a:solidFill>
              <a:latin typeface="Montserrat" charset="0"/>
              <a:ea typeface="Montserrat" charset="0"/>
              <a:cs typeface="Montserrat" charset="0"/>
            </a:endParaRPr>
          </a:p>
          <a:p>
            <a:endParaRPr lang="ru-RU" sz="1600" dirty="0">
              <a:solidFill>
                <a:schemeClr val="bg1"/>
              </a:solidFill>
              <a:latin typeface="Montserrat" charset="0"/>
              <a:ea typeface="Montserrat" charset="0"/>
              <a:cs typeface="Montserrat" charset="0"/>
            </a:endParaRPr>
          </a:p>
          <a:p>
            <a:endParaRPr lang="ru-RU" sz="1600" dirty="0">
              <a:solidFill>
                <a:schemeClr val="bg1"/>
              </a:solidFill>
              <a:latin typeface="Montserrat" charset="0"/>
              <a:ea typeface="Montserrat" charset="0"/>
              <a:cs typeface="Montserrat" charset="0"/>
            </a:endParaRPr>
          </a:p>
          <a:p>
            <a:endParaRPr lang="ru-RU" sz="1600" dirty="0">
              <a:solidFill>
                <a:schemeClr val="bg1"/>
              </a:solidFill>
              <a:latin typeface="Montserrat" charset="0"/>
              <a:ea typeface="Montserrat" charset="0"/>
              <a:cs typeface="Montserrat" charset="0"/>
            </a:endParaRPr>
          </a:p>
          <a:p>
            <a:endParaRPr lang="ru-RU" sz="1600" dirty="0">
              <a:solidFill>
                <a:schemeClr val="bg1"/>
              </a:solidFill>
              <a:latin typeface="Montserrat" charset="0"/>
              <a:ea typeface="Montserrat" charset="0"/>
              <a:cs typeface="Montserrat" charset="0"/>
            </a:endParaRPr>
          </a:p>
          <a:p>
            <a:endParaRPr lang="ru-RU" sz="1600" dirty="0">
              <a:solidFill>
                <a:schemeClr val="bg1"/>
              </a:solidFill>
              <a:latin typeface="Montserrat" charset="0"/>
              <a:ea typeface="Montserrat" charset="0"/>
              <a:cs typeface="Montserrat" charset="0"/>
            </a:endParaRPr>
          </a:p>
          <a:p>
            <a:endParaRPr lang="ru-RU" sz="1600" dirty="0">
              <a:solidFill>
                <a:schemeClr val="bg1"/>
              </a:solidFill>
              <a:latin typeface="Montserrat" charset="0"/>
              <a:ea typeface="Montserrat" charset="0"/>
              <a:cs typeface="Montserrat" charset="0"/>
            </a:endParaRPr>
          </a:p>
          <a:p>
            <a:endParaRPr lang="ru-RU" sz="1200" dirty="0">
              <a:solidFill>
                <a:schemeClr val="bg1"/>
              </a:solidFill>
              <a:latin typeface="Montserrat" charset="0"/>
              <a:ea typeface="Montserrat" charset="0"/>
              <a:cs typeface="Montserrat" charset="0"/>
            </a:endParaRPr>
          </a:p>
          <a:p>
            <a:endParaRPr lang="ru-RU" sz="1200" dirty="0">
              <a:solidFill>
                <a:schemeClr val="bg1"/>
              </a:solidFill>
              <a:latin typeface="Montserrat" charset="0"/>
              <a:ea typeface="Montserrat" charset="0"/>
              <a:cs typeface="Montserrat" charset="0"/>
            </a:endParaRPr>
          </a:p>
          <a:p>
            <a:endParaRPr lang="ru-RU" sz="1200" dirty="0">
              <a:solidFill>
                <a:schemeClr val="bg1"/>
              </a:solidFill>
              <a:latin typeface="Montserrat" charset="0"/>
              <a:ea typeface="Montserrat" charset="0"/>
              <a:cs typeface="Montserrat" charset="0"/>
            </a:endParaRPr>
          </a:p>
          <a:p>
            <a:pPr algn="r"/>
            <a:r>
              <a:rPr lang="ru-RU" sz="1200" dirty="0">
                <a:solidFill>
                  <a:schemeClr val="bg1"/>
                </a:solidFill>
                <a:latin typeface="Montserrat" charset="0"/>
                <a:ea typeface="Montserrat" charset="0"/>
                <a:cs typeface="Montserrat" charset="0"/>
              </a:rPr>
              <a:t>220029, пр-т Машерова, 17,</a:t>
            </a:r>
          </a:p>
          <a:p>
            <a:pPr algn="r"/>
            <a:r>
              <a:rPr lang="ru-RU" sz="1200" dirty="0">
                <a:solidFill>
                  <a:schemeClr val="bg1"/>
                </a:solidFill>
                <a:latin typeface="Montserrat" charset="0"/>
                <a:ea typeface="Montserrat" charset="0"/>
                <a:cs typeface="Montserrat" charset="0"/>
              </a:rPr>
              <a:t>Минск, Республика Беларусь</a:t>
            </a:r>
          </a:p>
          <a:p>
            <a:pPr algn="r"/>
            <a:endParaRPr lang="en-US" sz="1200" dirty="0">
              <a:solidFill>
                <a:schemeClr val="bg1"/>
              </a:solidFill>
              <a:latin typeface="Montserrat" charset="0"/>
              <a:ea typeface="Montserrat" charset="0"/>
              <a:cs typeface="Montserrat" charset="0"/>
              <a:hlinkClick r:id="rId4">
                <a:extLst>
                  <a:ext uri="{A12FA001-AC4F-418D-AE19-62706E023703}">
                    <ahyp:hlinkClr xmlns:ahyp="http://schemas.microsoft.com/office/drawing/2018/hyperlinkcolor" val="tx"/>
                  </a:ext>
                </a:extLst>
              </a:hlinkClick>
            </a:endParaRPr>
          </a:p>
          <a:p>
            <a:pPr algn="r"/>
            <a:r>
              <a:rPr lang="en-US" sz="1100" dirty="0">
                <a:solidFill>
                  <a:schemeClr val="bg1"/>
                </a:solidFill>
                <a:latin typeface="Montserrat" charset="0"/>
                <a:ea typeface="Montserrat" charset="0"/>
                <a:cs typeface="Montserrat" charset="0"/>
                <a:hlinkClick r:id="rId4">
                  <a:extLst>
                    <a:ext uri="{A12FA001-AC4F-418D-AE19-62706E023703}">
                      <ahyp:hlinkClr xmlns:ahyp="http://schemas.microsoft.com/office/drawing/2018/hyperlinkcolor" val="tx"/>
                    </a:ext>
                  </a:extLst>
                </a:hlinkClick>
              </a:rPr>
              <a:t>www.geo.by</a:t>
            </a:r>
            <a:r>
              <a:rPr lang="ru-RU" sz="1100" dirty="0">
                <a:solidFill>
                  <a:schemeClr val="bg1"/>
                </a:solidFill>
                <a:latin typeface="Montserrat" charset="0"/>
                <a:ea typeface="Montserrat" charset="0"/>
                <a:cs typeface="Montserrat" charset="0"/>
              </a:rPr>
              <a:t> </a:t>
            </a:r>
            <a:r>
              <a:rPr lang="en-US" sz="1100" dirty="0">
                <a:solidFill>
                  <a:schemeClr val="bg1"/>
                </a:solidFill>
                <a:latin typeface="Montserrat" charset="0"/>
                <a:ea typeface="Montserrat" charset="0"/>
                <a:cs typeface="Montserrat" charset="0"/>
              </a:rPr>
              <a:t>  </a:t>
            </a:r>
          </a:p>
          <a:p>
            <a:pPr algn="r"/>
            <a:r>
              <a:rPr lang="en-US" sz="1100" dirty="0">
                <a:solidFill>
                  <a:schemeClr val="bg1"/>
                </a:solidFill>
                <a:latin typeface="Montserrat" charset="0"/>
                <a:ea typeface="Montserrat" charset="0"/>
                <a:cs typeface="Montserrat" charset="0"/>
                <a:hlinkClick r:id="rId5">
                  <a:extLst>
                    <a:ext uri="{A12FA001-AC4F-418D-AE19-62706E023703}">
                      <ahyp:hlinkClr xmlns:ahyp="http://schemas.microsoft.com/office/drawing/2018/hyperlinkcolor" val="tx"/>
                    </a:ext>
                  </a:extLst>
                </a:hlinkClick>
              </a:rPr>
              <a:t>info@belgeodesy.by</a:t>
            </a:r>
            <a:endParaRPr lang="en-US" sz="1100" dirty="0">
              <a:solidFill>
                <a:schemeClr val="bg1"/>
              </a:solidFill>
              <a:latin typeface="Montserrat" charset="0"/>
              <a:ea typeface="Montserrat" charset="0"/>
              <a:cs typeface="Montserrat" charset="0"/>
            </a:endParaRPr>
          </a:p>
          <a:p>
            <a:endParaRPr lang="ru-RU" sz="1600" dirty="0">
              <a:solidFill>
                <a:schemeClr val="bg1"/>
              </a:solidFill>
              <a:latin typeface="Montserrat" charset="0"/>
              <a:ea typeface="Montserrat" charset="0"/>
              <a:cs typeface="Montserrat" charset="0"/>
            </a:endParaRPr>
          </a:p>
        </p:txBody>
      </p:sp>
      <p:sp>
        <p:nvSpPr>
          <p:cNvPr id="10" name="TextBox 9">
            <a:extLst>
              <a:ext uri="{FF2B5EF4-FFF2-40B4-BE49-F238E27FC236}">
                <a16:creationId xmlns:a16="http://schemas.microsoft.com/office/drawing/2014/main" id="{E5972DC8-9779-4912-9F55-8A0053BF7DC5}"/>
              </a:ext>
            </a:extLst>
          </p:cNvPr>
          <p:cNvSpPr txBox="1"/>
          <p:nvPr/>
        </p:nvSpPr>
        <p:spPr>
          <a:xfrm>
            <a:off x="184240" y="4480319"/>
            <a:ext cx="2299528" cy="540352"/>
          </a:xfrm>
          <a:prstGeom prst="rect">
            <a:avLst/>
          </a:prstGeom>
          <a:noFill/>
        </p:spPr>
        <p:txBody>
          <a:bodyPr wrap="square" lIns="77925" tIns="38963" rIns="77925" bIns="38963" rtlCol="0">
            <a:spAutoFit/>
          </a:bodyPr>
          <a:lstStyle/>
          <a:p>
            <a:r>
              <a:rPr lang="ru-RU" sz="3000" b="1" dirty="0">
                <a:solidFill>
                  <a:schemeClr val="bg1"/>
                </a:solidFill>
                <a:latin typeface="Montserrat" charset="0"/>
                <a:ea typeface="Montserrat" charset="0"/>
                <a:cs typeface="Montserrat" charset="0"/>
              </a:rPr>
              <a:t>Спасибо!</a:t>
            </a:r>
          </a:p>
        </p:txBody>
      </p:sp>
      <p:pic>
        <p:nvPicPr>
          <p:cNvPr id="5" name="Рисунок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601" y="20626"/>
            <a:ext cx="1687426" cy="1335140"/>
          </a:xfrm>
          <a:prstGeom prst="rect">
            <a:avLst/>
          </a:prstGeom>
        </p:spPr>
      </p:pic>
    </p:spTree>
    <p:extLst>
      <p:ext uri="{BB962C8B-B14F-4D97-AF65-F5344CB8AC3E}">
        <p14:creationId xmlns:p14="http://schemas.microsoft.com/office/powerpoint/2010/main" val="4088699929"/>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295DB58-E42F-4980-AF06-B6F94C6059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877" r="1"/>
          <a:stretch/>
        </p:blipFill>
        <p:spPr>
          <a:xfrm>
            <a:off x="0" y="543292"/>
            <a:ext cx="318253" cy="702077"/>
          </a:xfrm>
          <a:prstGeom prst="rect">
            <a:avLst/>
          </a:prstGeom>
          <a:noFill/>
        </p:spPr>
      </p:pic>
      <p:sp>
        <p:nvSpPr>
          <p:cNvPr id="6" name="Номер слайда 5"/>
          <p:cNvSpPr>
            <a:spLocks noGrp="1"/>
          </p:cNvSpPr>
          <p:nvPr>
            <p:ph type="sldNum" sz="quarter" idx="12"/>
          </p:nvPr>
        </p:nvSpPr>
        <p:spPr>
          <a:xfrm>
            <a:off x="0" y="693957"/>
            <a:ext cx="216024" cy="335335"/>
          </a:xfrm>
          <a:noFill/>
        </p:spPr>
        <p:txBody>
          <a:bodyPr vert="horz" lIns="0" tIns="0" rIns="0" bIns="0" rtlCol="0" anchor="ctr"/>
          <a:lstStyle/>
          <a:p>
            <a:pPr algn="ctr" defTabSz="685800"/>
            <a:fld id="{4E267A08-DF21-45E9-819B-9B31FDB4F39A}" type="slidenum">
              <a:rPr lang="ru-RU" sz="1500" b="1">
                <a:solidFill>
                  <a:prstClr val="white"/>
                </a:solidFill>
                <a:latin typeface="Calibri"/>
              </a:rPr>
              <a:pPr algn="ctr" defTabSz="685800"/>
              <a:t>1</a:t>
            </a:fld>
            <a:endParaRPr lang="ru-RU" sz="1500" b="1" dirty="0">
              <a:solidFill>
                <a:prstClr val="white"/>
              </a:solidFill>
              <a:latin typeface="Calibri"/>
            </a:endParaRPr>
          </a:p>
        </p:txBody>
      </p:sp>
      <p:pic>
        <p:nvPicPr>
          <p:cNvPr id="9" name="Рисунок 8"/>
          <p:cNvPicPr>
            <a:picLocks/>
          </p:cNvPicPr>
          <p:nvPr/>
        </p:nvPicPr>
        <p:blipFill>
          <a:blip r:embed="rId4" cstate="print">
            <a:extLst>
              <a:ext uri="{28A0092B-C50C-407E-A947-70E740481C1C}">
                <a14:useLocalDpi xmlns:a14="http://schemas.microsoft.com/office/drawing/2010/main"/>
              </a:ext>
            </a:extLst>
          </a:blip>
          <a:stretch>
            <a:fillRect/>
          </a:stretch>
        </p:blipFill>
        <p:spPr>
          <a:xfrm>
            <a:off x="0" y="57292"/>
            <a:ext cx="891000" cy="486000"/>
          </a:xfrm>
          <a:prstGeom prst="rect">
            <a:avLst/>
          </a:prstGeom>
        </p:spPr>
      </p:pic>
      <p:sp>
        <p:nvSpPr>
          <p:cNvPr id="26" name="Прямоугольник 25"/>
          <p:cNvSpPr/>
          <p:nvPr/>
        </p:nvSpPr>
        <p:spPr>
          <a:xfrm>
            <a:off x="891000" y="0"/>
            <a:ext cx="8253000" cy="486000"/>
          </a:xfrm>
          <a:prstGeom prst="rect">
            <a:avLst/>
          </a:prstGeom>
          <a:solidFill>
            <a:srgbClr val="3356FA"/>
          </a:solidFill>
        </p:spPr>
        <p:txBody>
          <a:bodyPr wrap="square" lIns="0" tIns="0" rIns="0" bIns="0" anchor="ctr" anchorCtr="0">
            <a:noAutofit/>
          </a:bodyPr>
          <a:lstStyle/>
          <a:p>
            <a:pPr indent="90488"/>
            <a:r>
              <a:rPr lang="ru-RU" sz="1800" b="1" dirty="0">
                <a:solidFill>
                  <a:schemeClr val="bg1"/>
                </a:solidFill>
              </a:rPr>
              <a:t>ГОСУДАРСТВЕННАЯ ГЕОДЕЗИЧЕСКАЯ ИНФРАСТРУКТУРА РЕСПУБЛИКИ БЕЛАРУСЬ</a:t>
            </a:r>
          </a:p>
        </p:txBody>
      </p:sp>
      <p:pic>
        <p:nvPicPr>
          <p:cNvPr id="2" name="Рисунок 1">
            <a:extLst>
              <a:ext uri="{FF2B5EF4-FFF2-40B4-BE49-F238E27FC236}">
                <a16:creationId xmlns:a16="http://schemas.microsoft.com/office/drawing/2014/main" id="{FA59F77A-611D-47A0-B4E0-E9F80E5FF840}"/>
              </a:ext>
            </a:extLst>
          </p:cNvPr>
          <p:cNvPicPr>
            <a:picLocks noChangeAspect="1"/>
          </p:cNvPicPr>
          <p:nvPr/>
        </p:nvPicPr>
        <p:blipFill>
          <a:blip r:embed="rId5"/>
          <a:stretch>
            <a:fillRect/>
          </a:stretch>
        </p:blipFill>
        <p:spPr>
          <a:xfrm>
            <a:off x="1043608" y="543292"/>
            <a:ext cx="7402135" cy="4590318"/>
          </a:xfrm>
          <a:prstGeom prst="rect">
            <a:avLst/>
          </a:prstGeom>
        </p:spPr>
      </p:pic>
    </p:spTree>
    <p:extLst>
      <p:ext uri="{BB962C8B-B14F-4D97-AF65-F5344CB8AC3E}">
        <p14:creationId xmlns:p14="http://schemas.microsoft.com/office/powerpoint/2010/main" val="1679446059"/>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295DB58-E42F-4980-AF06-B6F94C6059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877" r="1"/>
          <a:stretch/>
        </p:blipFill>
        <p:spPr>
          <a:xfrm>
            <a:off x="0" y="543292"/>
            <a:ext cx="318253" cy="702077"/>
          </a:xfrm>
          <a:prstGeom prst="rect">
            <a:avLst/>
          </a:prstGeom>
          <a:noFill/>
        </p:spPr>
      </p:pic>
      <p:sp>
        <p:nvSpPr>
          <p:cNvPr id="6" name="Номер слайда 5"/>
          <p:cNvSpPr>
            <a:spLocks noGrp="1"/>
          </p:cNvSpPr>
          <p:nvPr>
            <p:ph type="sldNum" sz="quarter" idx="12"/>
          </p:nvPr>
        </p:nvSpPr>
        <p:spPr>
          <a:xfrm>
            <a:off x="0" y="693957"/>
            <a:ext cx="216024" cy="335335"/>
          </a:xfrm>
          <a:noFill/>
        </p:spPr>
        <p:txBody>
          <a:bodyPr vert="horz" lIns="0" tIns="0" rIns="0" bIns="0" rtlCol="0" anchor="ctr"/>
          <a:lstStyle/>
          <a:p>
            <a:pPr algn="ctr" defTabSz="685800"/>
            <a:fld id="{4E267A08-DF21-45E9-819B-9B31FDB4F39A}" type="slidenum">
              <a:rPr lang="ru-RU" sz="1500" b="1">
                <a:solidFill>
                  <a:prstClr val="white"/>
                </a:solidFill>
                <a:latin typeface="Calibri"/>
              </a:rPr>
              <a:pPr algn="ctr" defTabSz="685800"/>
              <a:t>2</a:t>
            </a:fld>
            <a:endParaRPr lang="ru-RU" sz="1500" b="1" dirty="0">
              <a:solidFill>
                <a:prstClr val="white"/>
              </a:solidFill>
              <a:latin typeface="Calibri"/>
            </a:endParaRPr>
          </a:p>
        </p:txBody>
      </p:sp>
      <p:pic>
        <p:nvPicPr>
          <p:cNvPr id="9" name="Рисунок 8"/>
          <p:cNvPicPr>
            <a:picLocks/>
          </p:cNvPicPr>
          <p:nvPr/>
        </p:nvPicPr>
        <p:blipFill>
          <a:blip r:embed="rId4" cstate="print">
            <a:extLst>
              <a:ext uri="{28A0092B-C50C-407E-A947-70E740481C1C}">
                <a14:useLocalDpi xmlns:a14="http://schemas.microsoft.com/office/drawing/2010/main"/>
              </a:ext>
            </a:extLst>
          </a:blip>
          <a:stretch>
            <a:fillRect/>
          </a:stretch>
        </p:blipFill>
        <p:spPr>
          <a:xfrm>
            <a:off x="0" y="57292"/>
            <a:ext cx="891000" cy="486000"/>
          </a:xfrm>
          <a:prstGeom prst="rect">
            <a:avLst/>
          </a:prstGeom>
        </p:spPr>
      </p:pic>
      <p:sp>
        <p:nvSpPr>
          <p:cNvPr id="26" name="Прямоугольник 25"/>
          <p:cNvSpPr/>
          <p:nvPr/>
        </p:nvSpPr>
        <p:spPr>
          <a:xfrm>
            <a:off x="891000" y="0"/>
            <a:ext cx="8253000" cy="486000"/>
          </a:xfrm>
          <a:prstGeom prst="rect">
            <a:avLst/>
          </a:prstGeom>
          <a:solidFill>
            <a:srgbClr val="3356FA"/>
          </a:solidFill>
        </p:spPr>
        <p:txBody>
          <a:bodyPr wrap="square" lIns="0" tIns="0" rIns="0" bIns="0" anchor="ctr" anchorCtr="0">
            <a:noAutofit/>
          </a:bodyPr>
          <a:lstStyle/>
          <a:p>
            <a:pPr defTabSz="685800"/>
            <a:r>
              <a:rPr lang="ru-RU" sz="1350" b="1" dirty="0">
                <a:solidFill>
                  <a:prstClr val="white"/>
                </a:solidFill>
                <a:latin typeface="Calibri"/>
              </a:rPr>
              <a:t>       </a:t>
            </a:r>
            <a:r>
              <a:rPr lang="ru-RU" sz="1800" b="1" dirty="0">
                <a:solidFill>
                  <a:prstClr val="white"/>
                </a:solidFill>
                <a:latin typeface="Calibri"/>
              </a:rPr>
              <a:t>НАЦИОНАЛЬНЫЕ ГЕОДЕЗИЧЕСКИЕ СИСТЕМЫ ОТСЧЕТА РЕСПУБЛИКИ БЕЛАРУСЬ</a:t>
            </a:r>
            <a:endParaRPr lang="ru-RU" sz="1800" b="1" dirty="0">
              <a:solidFill>
                <a:schemeClr val="bg1"/>
              </a:solidFill>
            </a:endParaRPr>
          </a:p>
        </p:txBody>
      </p:sp>
      <p:pic>
        <p:nvPicPr>
          <p:cNvPr id="2" name="Рисунок 1">
            <a:extLst>
              <a:ext uri="{FF2B5EF4-FFF2-40B4-BE49-F238E27FC236}">
                <a16:creationId xmlns:a16="http://schemas.microsoft.com/office/drawing/2014/main" id="{EB82A98E-7C67-4797-8ACB-F4FC72623D71}"/>
              </a:ext>
            </a:extLst>
          </p:cNvPr>
          <p:cNvPicPr>
            <a:picLocks noChangeAspect="1"/>
          </p:cNvPicPr>
          <p:nvPr/>
        </p:nvPicPr>
        <p:blipFill>
          <a:blip r:embed="rId5"/>
          <a:stretch>
            <a:fillRect/>
          </a:stretch>
        </p:blipFill>
        <p:spPr>
          <a:xfrm>
            <a:off x="0" y="1356566"/>
            <a:ext cx="9144000" cy="3680513"/>
          </a:xfrm>
          <a:prstGeom prst="rect">
            <a:avLst/>
          </a:prstGeom>
        </p:spPr>
      </p:pic>
      <p:sp>
        <p:nvSpPr>
          <p:cNvPr id="3" name="TextBox 2">
            <a:extLst>
              <a:ext uri="{FF2B5EF4-FFF2-40B4-BE49-F238E27FC236}">
                <a16:creationId xmlns:a16="http://schemas.microsoft.com/office/drawing/2014/main" id="{B5F315B2-D51B-4A1C-94F8-D3CFD78C468D}"/>
              </a:ext>
            </a:extLst>
          </p:cNvPr>
          <p:cNvSpPr txBox="1"/>
          <p:nvPr/>
        </p:nvSpPr>
        <p:spPr>
          <a:xfrm>
            <a:off x="5508104" y="1299274"/>
            <a:ext cx="2664296" cy="323165"/>
          </a:xfrm>
          <a:prstGeom prst="rect">
            <a:avLst/>
          </a:prstGeom>
          <a:solidFill>
            <a:schemeClr val="bg1"/>
          </a:solidFill>
          <a:ln>
            <a:solidFill>
              <a:schemeClr val="bg1"/>
            </a:solidFill>
          </a:ln>
        </p:spPr>
        <p:txBody>
          <a:bodyPr wrap="square" rtlCol="0">
            <a:spAutoFit/>
          </a:bodyPr>
          <a:lstStyle/>
          <a:p>
            <a:r>
              <a:rPr lang="ru-RU" b="1" dirty="0"/>
              <a:t>Новые системы отсчета</a:t>
            </a:r>
          </a:p>
        </p:txBody>
      </p:sp>
    </p:spTree>
    <p:extLst>
      <p:ext uri="{BB962C8B-B14F-4D97-AF65-F5344CB8AC3E}">
        <p14:creationId xmlns:p14="http://schemas.microsoft.com/office/powerpoint/2010/main" val="1103577039"/>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DEE4B9DD-DEAA-44E1-AAB1-469B7C9F5D15}"/>
              </a:ext>
            </a:extLst>
          </p:cNvPr>
          <p:cNvPicPr>
            <a:picLocks noChangeAspect="1"/>
          </p:cNvPicPr>
          <p:nvPr/>
        </p:nvPicPr>
        <p:blipFill>
          <a:blip r:embed="rId3"/>
          <a:stretch>
            <a:fillRect/>
          </a:stretch>
        </p:blipFill>
        <p:spPr>
          <a:xfrm>
            <a:off x="611560" y="3499604"/>
            <a:ext cx="8136904" cy="1648732"/>
          </a:xfrm>
          <a:prstGeom prst="rect">
            <a:avLst/>
          </a:prstGeom>
        </p:spPr>
      </p:pic>
      <p:pic>
        <p:nvPicPr>
          <p:cNvPr id="4" name="Рисунок 3">
            <a:extLst>
              <a:ext uri="{FF2B5EF4-FFF2-40B4-BE49-F238E27FC236}">
                <a16:creationId xmlns:a16="http://schemas.microsoft.com/office/drawing/2014/main" id="{2295DB58-E42F-4980-AF06-B6F94C6059D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0877" r="1"/>
          <a:stretch/>
        </p:blipFill>
        <p:spPr>
          <a:xfrm>
            <a:off x="0" y="543292"/>
            <a:ext cx="318253" cy="702077"/>
          </a:xfrm>
          <a:prstGeom prst="rect">
            <a:avLst/>
          </a:prstGeom>
          <a:noFill/>
        </p:spPr>
      </p:pic>
      <p:sp>
        <p:nvSpPr>
          <p:cNvPr id="6" name="Номер слайда 5"/>
          <p:cNvSpPr>
            <a:spLocks noGrp="1"/>
          </p:cNvSpPr>
          <p:nvPr>
            <p:ph type="sldNum" sz="quarter" idx="12"/>
          </p:nvPr>
        </p:nvSpPr>
        <p:spPr>
          <a:xfrm>
            <a:off x="0" y="693957"/>
            <a:ext cx="216024" cy="335335"/>
          </a:xfrm>
          <a:noFill/>
        </p:spPr>
        <p:txBody>
          <a:bodyPr vert="horz" lIns="0" tIns="0" rIns="0" bIns="0" rtlCol="0" anchor="ctr"/>
          <a:lstStyle/>
          <a:p>
            <a:pPr algn="ctr" defTabSz="685800"/>
            <a:fld id="{4E267A08-DF21-45E9-819B-9B31FDB4F39A}" type="slidenum">
              <a:rPr lang="ru-RU" sz="1500" b="1">
                <a:solidFill>
                  <a:prstClr val="white"/>
                </a:solidFill>
                <a:latin typeface="Calibri"/>
              </a:rPr>
              <a:pPr algn="ctr" defTabSz="685800"/>
              <a:t>3</a:t>
            </a:fld>
            <a:endParaRPr lang="ru-RU" sz="1500" b="1" dirty="0">
              <a:solidFill>
                <a:prstClr val="white"/>
              </a:solidFill>
              <a:latin typeface="Calibri"/>
            </a:endParaRPr>
          </a:p>
        </p:txBody>
      </p:sp>
      <p:pic>
        <p:nvPicPr>
          <p:cNvPr id="9" name="Рисунок 8"/>
          <p:cNvPicPr>
            <a:picLocks/>
          </p:cNvPicPr>
          <p:nvPr/>
        </p:nvPicPr>
        <p:blipFill>
          <a:blip r:embed="rId5" cstate="print">
            <a:extLst>
              <a:ext uri="{28A0092B-C50C-407E-A947-70E740481C1C}">
                <a14:useLocalDpi xmlns:a14="http://schemas.microsoft.com/office/drawing/2010/main"/>
              </a:ext>
            </a:extLst>
          </a:blip>
          <a:stretch>
            <a:fillRect/>
          </a:stretch>
        </p:blipFill>
        <p:spPr>
          <a:xfrm>
            <a:off x="0" y="57292"/>
            <a:ext cx="891000" cy="486000"/>
          </a:xfrm>
          <a:prstGeom prst="rect">
            <a:avLst/>
          </a:prstGeom>
        </p:spPr>
      </p:pic>
      <p:sp>
        <p:nvSpPr>
          <p:cNvPr id="26" name="Прямоугольник 25"/>
          <p:cNvSpPr/>
          <p:nvPr/>
        </p:nvSpPr>
        <p:spPr>
          <a:xfrm>
            <a:off x="891000" y="0"/>
            <a:ext cx="8253000" cy="486000"/>
          </a:xfrm>
          <a:prstGeom prst="rect">
            <a:avLst/>
          </a:prstGeom>
          <a:solidFill>
            <a:srgbClr val="3356FA"/>
          </a:solidFill>
        </p:spPr>
        <p:txBody>
          <a:bodyPr wrap="square" lIns="0" tIns="0" rIns="0" bIns="0" anchor="ctr" anchorCtr="0">
            <a:noAutofit/>
          </a:bodyPr>
          <a:lstStyle/>
          <a:p>
            <a:pPr indent="179388" defTabSz="685800"/>
            <a:r>
              <a:rPr lang="ru-RU" sz="1600" b="1" dirty="0">
                <a:solidFill>
                  <a:schemeClr val="bg1"/>
                </a:solidFill>
              </a:rPr>
              <a:t>ГЕОЦЕНТРИЧЕСКАЯ СИСТЕМА ОТСЧЕТА КООРДИНАТ</a:t>
            </a:r>
            <a:r>
              <a:rPr lang="en-US" sz="1600" b="1" dirty="0">
                <a:solidFill>
                  <a:schemeClr val="bg1"/>
                </a:solidFill>
              </a:rPr>
              <a:t> </a:t>
            </a:r>
            <a:r>
              <a:rPr lang="ru-RU" sz="1600" b="1" dirty="0">
                <a:solidFill>
                  <a:schemeClr val="bg1"/>
                </a:solidFill>
              </a:rPr>
              <a:t>РЕСПУБЛИКИ БЕЛАРУСЬ</a:t>
            </a:r>
            <a:endParaRPr lang="ru-RU" sz="1600" dirty="0">
              <a:solidFill>
                <a:schemeClr val="bg1"/>
              </a:solidFill>
              <a:latin typeface="Calibri"/>
            </a:endParaRPr>
          </a:p>
        </p:txBody>
      </p:sp>
      <p:sp>
        <p:nvSpPr>
          <p:cNvPr id="2" name="TextBox 1">
            <a:extLst>
              <a:ext uri="{FF2B5EF4-FFF2-40B4-BE49-F238E27FC236}">
                <a16:creationId xmlns:a16="http://schemas.microsoft.com/office/drawing/2014/main" id="{ECC9480C-429D-4D5D-8546-2768D9BB7C4F}"/>
              </a:ext>
            </a:extLst>
          </p:cNvPr>
          <p:cNvSpPr txBox="1"/>
          <p:nvPr/>
        </p:nvSpPr>
        <p:spPr>
          <a:xfrm>
            <a:off x="216024" y="491894"/>
            <a:ext cx="8970271" cy="3445815"/>
          </a:xfrm>
          <a:prstGeom prst="rect">
            <a:avLst/>
          </a:prstGeom>
          <a:noFill/>
        </p:spPr>
        <p:txBody>
          <a:bodyPr wrap="square" rtlCol="0">
            <a:spAutoFit/>
          </a:bodyPr>
          <a:lstStyle/>
          <a:p>
            <a:pPr marL="90488" algn="just">
              <a:lnSpc>
                <a:spcPct val="80000"/>
              </a:lnSpc>
              <a:buClr>
                <a:srgbClr val="0000FF"/>
              </a:buClr>
            </a:pPr>
            <a:r>
              <a:rPr lang="ru-RU" sz="1600" dirty="0"/>
              <a:t>Государственная геоцентрическая система отсчета геодезических координат  – реализация </a:t>
            </a:r>
            <a:r>
              <a:rPr lang="en-US" sz="1600" dirty="0">
                <a:solidFill>
                  <a:srgbClr val="C00000"/>
                </a:solidFill>
              </a:rPr>
              <a:t>ITRS</a:t>
            </a:r>
            <a:r>
              <a:rPr lang="ru-RU" sz="1600" dirty="0">
                <a:solidFill>
                  <a:srgbClr val="C00000"/>
                </a:solidFill>
              </a:rPr>
              <a:t>  (</a:t>
            </a:r>
            <a:r>
              <a:rPr lang="en-US" sz="1600" dirty="0">
                <a:solidFill>
                  <a:srgbClr val="C00000"/>
                </a:solidFill>
              </a:rPr>
              <a:t>ITRF</a:t>
            </a:r>
            <a:r>
              <a:rPr lang="ru-RU" sz="1600" dirty="0">
                <a:solidFill>
                  <a:srgbClr val="C00000"/>
                </a:solidFill>
              </a:rPr>
              <a:t>2014) на эпоху 2020,0 </a:t>
            </a:r>
            <a:r>
              <a:rPr lang="ru-RU" sz="1600" dirty="0"/>
              <a:t>со следующими параметрами:</a:t>
            </a:r>
          </a:p>
          <a:p>
            <a:pPr marL="285750" indent="-285750" algn="just">
              <a:lnSpc>
                <a:spcPct val="80000"/>
              </a:lnSpc>
              <a:buClr>
                <a:srgbClr val="0000FF"/>
              </a:buClr>
              <a:buFont typeface="Wingdings" panose="05000000000000000000" pitchFamily="2" charset="2"/>
              <a:buChar char="Ø"/>
            </a:pPr>
            <a:r>
              <a:rPr lang="ru-RU" sz="1600" dirty="0"/>
              <a:t>параметры, наблюдения и данные, реализующие систему отсчета, относятся к системе </a:t>
            </a:r>
            <a:r>
              <a:rPr lang="ru-RU" sz="1600" dirty="0">
                <a:solidFill>
                  <a:srgbClr val="C00000"/>
                </a:solidFill>
              </a:rPr>
              <a:t>свободной от приливообразующего потенциала (</a:t>
            </a:r>
            <a:r>
              <a:rPr lang="en-US" sz="1600" dirty="0">
                <a:solidFill>
                  <a:srgbClr val="C00000"/>
                </a:solidFill>
              </a:rPr>
              <a:t>tide free</a:t>
            </a:r>
            <a:r>
              <a:rPr lang="ru-RU" sz="1600" dirty="0">
                <a:solidFill>
                  <a:srgbClr val="C00000"/>
                </a:solidFill>
              </a:rPr>
              <a:t>)</a:t>
            </a:r>
          </a:p>
          <a:p>
            <a:pPr marL="285750" indent="-285750" algn="just">
              <a:lnSpc>
                <a:spcPct val="80000"/>
              </a:lnSpc>
              <a:buClr>
                <a:srgbClr val="0000FF"/>
              </a:buClr>
              <a:buFont typeface="Wingdings" panose="05000000000000000000" pitchFamily="2" charset="2"/>
              <a:buChar char="Ø"/>
            </a:pPr>
            <a:r>
              <a:rPr lang="ru-RU" sz="1600" dirty="0"/>
              <a:t>единицей длины является метр, единицей времени – секунда (в системе СИ)</a:t>
            </a:r>
          </a:p>
          <a:p>
            <a:pPr marL="285750" indent="-285750" algn="just">
              <a:lnSpc>
                <a:spcPct val="80000"/>
              </a:lnSpc>
              <a:buClr>
                <a:srgbClr val="0000FF"/>
              </a:buClr>
              <a:buFont typeface="Wingdings" panose="05000000000000000000" pitchFamily="2" charset="2"/>
              <a:buChar char="Ø"/>
            </a:pPr>
            <a:r>
              <a:rPr lang="ru-RU" sz="1600" dirty="0"/>
              <a:t>математической поверхностью относимости служит двуосный эллипсоид вращения</a:t>
            </a:r>
            <a:r>
              <a:rPr lang="en-US" sz="1600" dirty="0"/>
              <a:t> </a:t>
            </a:r>
            <a:r>
              <a:rPr lang="en-US" sz="1600" dirty="0">
                <a:solidFill>
                  <a:srgbClr val="C00000"/>
                </a:solidFill>
              </a:rPr>
              <a:t>GRS80</a:t>
            </a:r>
            <a:endParaRPr lang="ru-RU" sz="1600" dirty="0">
              <a:solidFill>
                <a:srgbClr val="C00000"/>
              </a:solidFill>
            </a:endParaRPr>
          </a:p>
          <a:p>
            <a:pPr marL="285750" indent="-285750" algn="just">
              <a:lnSpc>
                <a:spcPct val="80000"/>
              </a:lnSpc>
              <a:buClr>
                <a:srgbClr val="0000FF"/>
              </a:buClr>
              <a:buFont typeface="Wingdings" panose="05000000000000000000" pitchFamily="2" charset="2"/>
              <a:buChar char="Ø"/>
            </a:pPr>
            <a:r>
              <a:rPr lang="ru-RU" sz="1600" dirty="0"/>
              <a:t>реализуется государственной геодезической отсчетной основой, а именно:</a:t>
            </a:r>
          </a:p>
          <a:p>
            <a:pPr marL="442913" indent="182563" algn="just">
              <a:lnSpc>
                <a:spcPct val="80000"/>
              </a:lnSpc>
              <a:buClr>
                <a:srgbClr val="0000FF"/>
              </a:buClr>
              <a:buFont typeface="Wingdings" panose="05000000000000000000" pitchFamily="2" charset="2"/>
              <a:buChar char="q"/>
            </a:pPr>
            <a:r>
              <a:rPr lang="ru-RU" sz="1600" dirty="0"/>
              <a:t>пунктами государственной геодезической сети высшего ранга и ПДП ССТП для которых определены </a:t>
            </a:r>
            <a:r>
              <a:rPr lang="ru-RU" sz="1600" dirty="0">
                <a:solidFill>
                  <a:srgbClr val="C00000"/>
                </a:solidFill>
              </a:rPr>
              <a:t>трехмерные прямоугольные координаты и скорости </a:t>
            </a:r>
            <a:r>
              <a:rPr lang="ru-RU" sz="1600" dirty="0"/>
              <a:t>изменения координат за один год за счет движения Европейской тектонической плиты относительно начала отсчета координат – центра масс Земли</a:t>
            </a:r>
          </a:p>
          <a:p>
            <a:pPr marL="442913" indent="182563" algn="just">
              <a:lnSpc>
                <a:spcPct val="80000"/>
              </a:lnSpc>
              <a:buClr>
                <a:srgbClr val="0000FF"/>
              </a:buClr>
              <a:buFont typeface="Wingdings" panose="05000000000000000000" pitchFamily="2" charset="2"/>
              <a:buChar char="q"/>
            </a:pPr>
            <a:r>
              <a:rPr lang="ru-RU" sz="1600" dirty="0"/>
              <a:t>пунктами государственной геодезической сети, для которых определены трехмерные прямоугольные и эллипсоидальные координаты</a:t>
            </a:r>
          </a:p>
          <a:p>
            <a:pPr marL="285750" indent="-285750" algn="just">
              <a:lnSpc>
                <a:spcPct val="80000"/>
              </a:lnSpc>
              <a:buClr>
                <a:srgbClr val="0000FF"/>
              </a:buClr>
              <a:buFont typeface="Wingdings" panose="05000000000000000000" pitchFamily="2" charset="2"/>
              <a:buChar char="Ø"/>
            </a:pPr>
            <a:r>
              <a:rPr lang="ru-RU" sz="1600" dirty="0"/>
              <a:t>СК-95 Республики Беларусь остается промежуточной системой отсчета, поскольку все местные системы координат образованы от координат в картографической проекции Гаусса-Крюгера на эллипсоиде Красовского</a:t>
            </a:r>
          </a:p>
          <a:p>
            <a:pPr marL="285750" indent="-285750" algn="just">
              <a:lnSpc>
                <a:spcPct val="80000"/>
              </a:lnSpc>
              <a:buClr>
                <a:srgbClr val="0000FF"/>
              </a:buClr>
              <a:buFont typeface="Wingdings" panose="05000000000000000000" pitchFamily="2" charset="2"/>
              <a:buChar char="Ø"/>
            </a:pPr>
            <a:endParaRPr lang="ru-RU" sz="1600" dirty="0"/>
          </a:p>
        </p:txBody>
      </p:sp>
    </p:spTree>
    <p:extLst>
      <p:ext uri="{BB962C8B-B14F-4D97-AF65-F5344CB8AC3E}">
        <p14:creationId xmlns:p14="http://schemas.microsoft.com/office/powerpoint/2010/main" val="3567963682"/>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295DB58-E42F-4980-AF06-B6F94C6059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877" r="1"/>
          <a:stretch/>
        </p:blipFill>
        <p:spPr>
          <a:xfrm>
            <a:off x="0" y="543292"/>
            <a:ext cx="318253" cy="702077"/>
          </a:xfrm>
          <a:prstGeom prst="rect">
            <a:avLst/>
          </a:prstGeom>
          <a:noFill/>
        </p:spPr>
      </p:pic>
      <p:sp>
        <p:nvSpPr>
          <p:cNvPr id="6" name="Номер слайда 5"/>
          <p:cNvSpPr>
            <a:spLocks noGrp="1"/>
          </p:cNvSpPr>
          <p:nvPr>
            <p:ph type="sldNum" sz="quarter" idx="12"/>
          </p:nvPr>
        </p:nvSpPr>
        <p:spPr>
          <a:xfrm>
            <a:off x="0" y="693957"/>
            <a:ext cx="216024" cy="335335"/>
          </a:xfrm>
          <a:noFill/>
        </p:spPr>
        <p:txBody>
          <a:bodyPr vert="horz" lIns="0" tIns="0" rIns="0" bIns="0" rtlCol="0" anchor="ctr"/>
          <a:lstStyle/>
          <a:p>
            <a:pPr algn="ctr" defTabSz="685800"/>
            <a:fld id="{4E267A08-DF21-45E9-819B-9B31FDB4F39A}" type="slidenum">
              <a:rPr lang="ru-RU" sz="1500" b="1">
                <a:solidFill>
                  <a:prstClr val="white"/>
                </a:solidFill>
                <a:latin typeface="Calibri"/>
              </a:rPr>
              <a:pPr algn="ctr" defTabSz="685800"/>
              <a:t>4</a:t>
            </a:fld>
            <a:endParaRPr lang="ru-RU" sz="1500" b="1" dirty="0">
              <a:solidFill>
                <a:prstClr val="white"/>
              </a:solidFill>
              <a:latin typeface="Calibri"/>
            </a:endParaRPr>
          </a:p>
        </p:txBody>
      </p:sp>
      <p:pic>
        <p:nvPicPr>
          <p:cNvPr id="9" name="Рисунок 8"/>
          <p:cNvPicPr>
            <a:picLocks/>
          </p:cNvPicPr>
          <p:nvPr/>
        </p:nvPicPr>
        <p:blipFill>
          <a:blip r:embed="rId4" cstate="print">
            <a:extLst>
              <a:ext uri="{28A0092B-C50C-407E-A947-70E740481C1C}">
                <a14:useLocalDpi xmlns:a14="http://schemas.microsoft.com/office/drawing/2010/main"/>
              </a:ext>
            </a:extLst>
          </a:blip>
          <a:stretch>
            <a:fillRect/>
          </a:stretch>
        </p:blipFill>
        <p:spPr>
          <a:xfrm>
            <a:off x="0" y="57292"/>
            <a:ext cx="891000" cy="486000"/>
          </a:xfrm>
          <a:prstGeom prst="rect">
            <a:avLst/>
          </a:prstGeom>
        </p:spPr>
      </p:pic>
      <p:sp>
        <p:nvSpPr>
          <p:cNvPr id="26" name="Прямоугольник 25"/>
          <p:cNvSpPr/>
          <p:nvPr/>
        </p:nvSpPr>
        <p:spPr>
          <a:xfrm>
            <a:off x="891000" y="0"/>
            <a:ext cx="8253000" cy="486000"/>
          </a:xfrm>
          <a:prstGeom prst="rect">
            <a:avLst/>
          </a:prstGeom>
          <a:solidFill>
            <a:srgbClr val="3356FA"/>
          </a:solidFill>
        </p:spPr>
        <p:txBody>
          <a:bodyPr wrap="square" lIns="0" tIns="0" rIns="0" bIns="0" anchor="ctr" anchorCtr="0">
            <a:noAutofit/>
          </a:bodyPr>
          <a:lstStyle/>
          <a:p>
            <a:pPr indent="179388" defTabSz="685800"/>
            <a:r>
              <a:rPr lang="ru-RU" sz="1600" b="1" dirty="0">
                <a:solidFill>
                  <a:schemeClr val="bg1"/>
                </a:solidFill>
              </a:rPr>
              <a:t>ТРАНСФОРМИРОВАНИЕ КООРДИНАТ  МЕЖДУ СК-95 РБ И НОВОЙ СИСТЕМОЙ ОТСЧЕТА ГЕОДЕЗИЧЕСКИХ КООРДИНАТ</a:t>
            </a:r>
            <a:endParaRPr lang="ru-RU" sz="1600" dirty="0">
              <a:solidFill>
                <a:schemeClr val="bg1"/>
              </a:solidFill>
              <a:latin typeface="Calibri"/>
            </a:endParaRPr>
          </a:p>
        </p:txBody>
      </p:sp>
      <p:pic>
        <p:nvPicPr>
          <p:cNvPr id="5" name="Рисунок 4">
            <a:extLst>
              <a:ext uri="{FF2B5EF4-FFF2-40B4-BE49-F238E27FC236}">
                <a16:creationId xmlns:a16="http://schemas.microsoft.com/office/drawing/2014/main" id="{3672E74E-1E76-4A2D-8719-02DDCF41685F}"/>
              </a:ext>
            </a:extLst>
          </p:cNvPr>
          <p:cNvPicPr>
            <a:picLocks noChangeAspect="1"/>
          </p:cNvPicPr>
          <p:nvPr/>
        </p:nvPicPr>
        <p:blipFill>
          <a:blip r:embed="rId5"/>
          <a:stretch>
            <a:fillRect/>
          </a:stretch>
        </p:blipFill>
        <p:spPr>
          <a:xfrm>
            <a:off x="5226" y="2571750"/>
            <a:ext cx="2970577" cy="2571750"/>
          </a:xfrm>
          <a:prstGeom prst="rect">
            <a:avLst/>
          </a:prstGeom>
        </p:spPr>
      </p:pic>
      <p:pic>
        <p:nvPicPr>
          <p:cNvPr id="7" name="Рисунок 6">
            <a:extLst>
              <a:ext uri="{FF2B5EF4-FFF2-40B4-BE49-F238E27FC236}">
                <a16:creationId xmlns:a16="http://schemas.microsoft.com/office/drawing/2014/main" id="{3083A406-7A64-41CC-80C5-23787FC44036}"/>
              </a:ext>
            </a:extLst>
          </p:cNvPr>
          <p:cNvPicPr>
            <a:picLocks noChangeAspect="1"/>
          </p:cNvPicPr>
          <p:nvPr/>
        </p:nvPicPr>
        <p:blipFill>
          <a:blip r:embed="rId6"/>
          <a:stretch>
            <a:fillRect/>
          </a:stretch>
        </p:blipFill>
        <p:spPr>
          <a:xfrm>
            <a:off x="5040" y="1302219"/>
            <a:ext cx="1010882" cy="1933566"/>
          </a:xfrm>
          <a:prstGeom prst="rect">
            <a:avLst/>
          </a:prstGeom>
        </p:spPr>
      </p:pic>
      <p:pic>
        <p:nvPicPr>
          <p:cNvPr id="10" name="Рисунок 9">
            <a:extLst>
              <a:ext uri="{FF2B5EF4-FFF2-40B4-BE49-F238E27FC236}">
                <a16:creationId xmlns:a16="http://schemas.microsoft.com/office/drawing/2014/main" id="{BC6EFCB3-B857-4B0E-8213-8C2CBBF3A1A4}"/>
              </a:ext>
            </a:extLst>
          </p:cNvPr>
          <p:cNvPicPr>
            <a:picLocks noChangeAspect="1"/>
          </p:cNvPicPr>
          <p:nvPr/>
        </p:nvPicPr>
        <p:blipFill>
          <a:blip r:embed="rId7"/>
          <a:stretch>
            <a:fillRect/>
          </a:stretch>
        </p:blipFill>
        <p:spPr>
          <a:xfrm>
            <a:off x="3039385" y="2655899"/>
            <a:ext cx="2900767" cy="2487601"/>
          </a:xfrm>
          <a:prstGeom prst="rect">
            <a:avLst/>
          </a:prstGeom>
        </p:spPr>
      </p:pic>
      <p:pic>
        <p:nvPicPr>
          <p:cNvPr id="11" name="Рисунок 10">
            <a:extLst>
              <a:ext uri="{FF2B5EF4-FFF2-40B4-BE49-F238E27FC236}">
                <a16:creationId xmlns:a16="http://schemas.microsoft.com/office/drawing/2014/main" id="{87135638-66F2-47D0-98EE-1C7E3F6A9F36}"/>
              </a:ext>
            </a:extLst>
          </p:cNvPr>
          <p:cNvPicPr>
            <a:picLocks noChangeAspect="1"/>
          </p:cNvPicPr>
          <p:nvPr/>
        </p:nvPicPr>
        <p:blipFill>
          <a:blip r:embed="rId8"/>
          <a:stretch>
            <a:fillRect/>
          </a:stretch>
        </p:blipFill>
        <p:spPr>
          <a:xfrm>
            <a:off x="2627784" y="1302219"/>
            <a:ext cx="948521" cy="1756768"/>
          </a:xfrm>
          <a:prstGeom prst="rect">
            <a:avLst/>
          </a:prstGeom>
        </p:spPr>
      </p:pic>
      <p:pic>
        <p:nvPicPr>
          <p:cNvPr id="12" name="Рисунок 11">
            <a:extLst>
              <a:ext uri="{FF2B5EF4-FFF2-40B4-BE49-F238E27FC236}">
                <a16:creationId xmlns:a16="http://schemas.microsoft.com/office/drawing/2014/main" id="{7AE8646C-63AA-462B-B638-86CD5042EBC5}"/>
              </a:ext>
            </a:extLst>
          </p:cNvPr>
          <p:cNvPicPr>
            <a:picLocks noChangeAspect="1"/>
          </p:cNvPicPr>
          <p:nvPr/>
        </p:nvPicPr>
        <p:blipFill>
          <a:blip r:embed="rId9"/>
          <a:stretch>
            <a:fillRect/>
          </a:stretch>
        </p:blipFill>
        <p:spPr>
          <a:xfrm>
            <a:off x="6058357" y="2651461"/>
            <a:ext cx="2970577" cy="2512577"/>
          </a:xfrm>
          <a:prstGeom prst="rect">
            <a:avLst/>
          </a:prstGeom>
        </p:spPr>
      </p:pic>
      <p:pic>
        <p:nvPicPr>
          <p:cNvPr id="13" name="Рисунок 12">
            <a:extLst>
              <a:ext uri="{FF2B5EF4-FFF2-40B4-BE49-F238E27FC236}">
                <a16:creationId xmlns:a16="http://schemas.microsoft.com/office/drawing/2014/main" id="{A398916A-B244-40FA-A60B-B85A8A37C4A8}"/>
              </a:ext>
            </a:extLst>
          </p:cNvPr>
          <p:cNvPicPr>
            <a:picLocks noChangeAspect="1"/>
          </p:cNvPicPr>
          <p:nvPr/>
        </p:nvPicPr>
        <p:blipFill>
          <a:blip r:embed="rId10"/>
          <a:stretch>
            <a:fillRect/>
          </a:stretch>
        </p:blipFill>
        <p:spPr>
          <a:xfrm>
            <a:off x="6061727" y="1448925"/>
            <a:ext cx="801894" cy="2086227"/>
          </a:xfrm>
          <a:prstGeom prst="rect">
            <a:avLst/>
          </a:prstGeom>
        </p:spPr>
      </p:pic>
      <p:sp>
        <p:nvSpPr>
          <p:cNvPr id="14" name="TextBox 13">
            <a:extLst>
              <a:ext uri="{FF2B5EF4-FFF2-40B4-BE49-F238E27FC236}">
                <a16:creationId xmlns:a16="http://schemas.microsoft.com/office/drawing/2014/main" id="{B30F4619-2931-4202-8DE9-716E540C031D}"/>
              </a:ext>
            </a:extLst>
          </p:cNvPr>
          <p:cNvSpPr txBox="1"/>
          <p:nvPr/>
        </p:nvSpPr>
        <p:spPr>
          <a:xfrm>
            <a:off x="5986349" y="1276186"/>
            <a:ext cx="2114043" cy="215444"/>
          </a:xfrm>
          <a:prstGeom prst="rect">
            <a:avLst/>
          </a:prstGeom>
          <a:noFill/>
        </p:spPr>
        <p:txBody>
          <a:bodyPr wrap="square" rtlCol="0">
            <a:spAutoFit/>
          </a:bodyPr>
          <a:lstStyle/>
          <a:p>
            <a:r>
              <a:rPr lang="ru-RU" sz="800" dirty="0">
                <a:latin typeface="Times New Roman" panose="02020603050405020304" pitchFamily="18" charset="0"/>
                <a:cs typeface="Times New Roman" panose="02020603050405020304" pitchFamily="18" charset="0"/>
              </a:rPr>
              <a:t>Расхождение по геодезической высоте, м</a:t>
            </a:r>
          </a:p>
        </p:txBody>
      </p:sp>
      <p:sp>
        <p:nvSpPr>
          <p:cNvPr id="15" name="TextBox 14">
            <a:extLst>
              <a:ext uri="{FF2B5EF4-FFF2-40B4-BE49-F238E27FC236}">
                <a16:creationId xmlns:a16="http://schemas.microsoft.com/office/drawing/2014/main" id="{4CCE8D3F-0382-4DB5-976A-EDC1D036116E}"/>
              </a:ext>
            </a:extLst>
          </p:cNvPr>
          <p:cNvSpPr txBox="1"/>
          <p:nvPr/>
        </p:nvSpPr>
        <p:spPr>
          <a:xfrm>
            <a:off x="683568" y="543292"/>
            <a:ext cx="8136904" cy="646331"/>
          </a:xfrm>
          <a:prstGeom prst="rect">
            <a:avLst/>
          </a:prstGeom>
          <a:noFill/>
        </p:spPr>
        <p:txBody>
          <a:bodyPr wrap="square" rtlCol="0">
            <a:spAutoFit/>
          </a:bodyPr>
          <a:lstStyle/>
          <a:p>
            <a:pPr algn="just"/>
            <a:r>
              <a:rPr lang="ru-RU" sz="1800" dirty="0"/>
              <a:t>Параметры трансформирования вычислены по пунктам государственной спутниковой геодезической сети (ФАГС, ВГС, СГС-1 и ПДП ССТП )</a:t>
            </a:r>
          </a:p>
        </p:txBody>
      </p:sp>
    </p:spTree>
    <p:extLst>
      <p:ext uri="{BB962C8B-B14F-4D97-AF65-F5344CB8AC3E}">
        <p14:creationId xmlns:p14="http://schemas.microsoft.com/office/powerpoint/2010/main" val="1863961229"/>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295DB58-E42F-4980-AF06-B6F94C6059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877" r="1"/>
          <a:stretch/>
        </p:blipFill>
        <p:spPr>
          <a:xfrm>
            <a:off x="0" y="543292"/>
            <a:ext cx="318253" cy="702077"/>
          </a:xfrm>
          <a:prstGeom prst="rect">
            <a:avLst/>
          </a:prstGeom>
          <a:noFill/>
        </p:spPr>
      </p:pic>
      <p:sp>
        <p:nvSpPr>
          <p:cNvPr id="6" name="Номер слайда 5"/>
          <p:cNvSpPr>
            <a:spLocks noGrp="1"/>
          </p:cNvSpPr>
          <p:nvPr>
            <p:ph type="sldNum" sz="quarter" idx="12"/>
          </p:nvPr>
        </p:nvSpPr>
        <p:spPr>
          <a:xfrm>
            <a:off x="0" y="693957"/>
            <a:ext cx="216024" cy="335335"/>
          </a:xfrm>
          <a:noFill/>
        </p:spPr>
        <p:txBody>
          <a:bodyPr vert="horz" lIns="0" tIns="0" rIns="0" bIns="0" rtlCol="0" anchor="ctr"/>
          <a:lstStyle/>
          <a:p>
            <a:pPr algn="ctr" defTabSz="685800"/>
            <a:fld id="{4E267A08-DF21-45E9-819B-9B31FDB4F39A}" type="slidenum">
              <a:rPr lang="ru-RU" sz="1500" b="1">
                <a:solidFill>
                  <a:prstClr val="white"/>
                </a:solidFill>
                <a:latin typeface="Calibri"/>
              </a:rPr>
              <a:pPr algn="ctr" defTabSz="685800"/>
              <a:t>5</a:t>
            </a:fld>
            <a:endParaRPr lang="ru-RU" sz="1500" b="1" dirty="0">
              <a:solidFill>
                <a:prstClr val="white"/>
              </a:solidFill>
              <a:latin typeface="Calibri"/>
            </a:endParaRPr>
          </a:p>
        </p:txBody>
      </p:sp>
      <p:pic>
        <p:nvPicPr>
          <p:cNvPr id="9" name="Рисунок 8"/>
          <p:cNvPicPr>
            <a:picLocks/>
          </p:cNvPicPr>
          <p:nvPr/>
        </p:nvPicPr>
        <p:blipFill>
          <a:blip r:embed="rId4" cstate="print">
            <a:extLst>
              <a:ext uri="{28A0092B-C50C-407E-A947-70E740481C1C}">
                <a14:useLocalDpi xmlns:a14="http://schemas.microsoft.com/office/drawing/2010/main"/>
              </a:ext>
            </a:extLst>
          </a:blip>
          <a:stretch>
            <a:fillRect/>
          </a:stretch>
        </p:blipFill>
        <p:spPr>
          <a:xfrm>
            <a:off x="0" y="57292"/>
            <a:ext cx="891000" cy="486000"/>
          </a:xfrm>
          <a:prstGeom prst="rect">
            <a:avLst/>
          </a:prstGeom>
        </p:spPr>
      </p:pic>
      <p:sp>
        <p:nvSpPr>
          <p:cNvPr id="26" name="Прямоугольник 25"/>
          <p:cNvSpPr/>
          <p:nvPr/>
        </p:nvSpPr>
        <p:spPr>
          <a:xfrm>
            <a:off x="891000" y="0"/>
            <a:ext cx="8253000" cy="486000"/>
          </a:xfrm>
          <a:prstGeom prst="rect">
            <a:avLst/>
          </a:prstGeom>
          <a:solidFill>
            <a:srgbClr val="3356FA"/>
          </a:solidFill>
        </p:spPr>
        <p:txBody>
          <a:bodyPr wrap="square" lIns="0" tIns="0" rIns="0" bIns="0" anchor="ctr" anchorCtr="0">
            <a:noAutofit/>
          </a:bodyPr>
          <a:lstStyle/>
          <a:p>
            <a:pPr indent="90488"/>
            <a:r>
              <a:rPr lang="ru-RU" sz="1800" b="1" dirty="0">
                <a:solidFill>
                  <a:schemeClr val="bg1"/>
                </a:solidFill>
              </a:rPr>
              <a:t>СК-95 РЕСПУБЛИКИ БЕЛАРУСЬ</a:t>
            </a:r>
          </a:p>
        </p:txBody>
      </p:sp>
      <p:sp>
        <p:nvSpPr>
          <p:cNvPr id="10" name="Подзаголовок 10">
            <a:extLst>
              <a:ext uri="{FF2B5EF4-FFF2-40B4-BE49-F238E27FC236}">
                <a16:creationId xmlns:a16="http://schemas.microsoft.com/office/drawing/2014/main" id="{F4577F68-0BC2-4033-8215-045DD73B3444}"/>
              </a:ext>
            </a:extLst>
          </p:cNvPr>
          <p:cNvSpPr txBox="1">
            <a:spLocks/>
          </p:cNvSpPr>
          <p:nvPr/>
        </p:nvSpPr>
        <p:spPr>
          <a:xfrm>
            <a:off x="307088" y="486000"/>
            <a:ext cx="8836912" cy="1878304"/>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42900" indent="-342900" algn="just">
              <a:spcBef>
                <a:spcPts val="0"/>
              </a:spcBef>
              <a:buClr>
                <a:srgbClr val="0000FF"/>
              </a:buClr>
              <a:buFont typeface="Wingdings" panose="05000000000000000000" pitchFamily="2" charset="2"/>
              <a:buChar char="Ø"/>
            </a:pPr>
            <a:r>
              <a:rPr lang="ru-RU" sz="1600" dirty="0"/>
              <a:t>СК-95 в Республике Беларусь реализована как производная от реализации </a:t>
            </a:r>
            <a:r>
              <a:rPr lang="en-US" sz="1600" dirty="0"/>
              <a:t>ITRS (ITRF2005) </a:t>
            </a:r>
            <a:r>
              <a:rPr lang="ru-RU" sz="1600" dirty="0"/>
              <a:t>на эпоху 2008,31</a:t>
            </a:r>
            <a:r>
              <a:rPr lang="en-US" sz="1600" dirty="0"/>
              <a:t> </a:t>
            </a:r>
            <a:r>
              <a:rPr lang="ru-RU" sz="1600" dirty="0"/>
              <a:t>через единые для всего государства официальные параметры связи (7 параметров Гельмерта).</a:t>
            </a:r>
          </a:p>
          <a:p>
            <a:pPr marL="342900" indent="-342900" algn="just">
              <a:spcBef>
                <a:spcPts val="0"/>
              </a:spcBef>
              <a:buClr>
                <a:srgbClr val="0000FF"/>
              </a:buClr>
              <a:buFont typeface="Wingdings" panose="05000000000000000000" pitchFamily="2" charset="2"/>
              <a:buChar char="Ø"/>
            </a:pPr>
            <a:r>
              <a:rPr lang="ru-RU" sz="1600" dirty="0"/>
              <a:t>Геодезические высоты пунктов ГГС 1-4 классов, созданной методами триангуляции и полигонометрии, над эллипсоидом Красовского имеют точность  на уровне ±5-10 см. </a:t>
            </a:r>
          </a:p>
          <a:p>
            <a:pPr marL="342900" indent="-342900" algn="just">
              <a:spcBef>
                <a:spcPts val="0"/>
              </a:spcBef>
              <a:buClr>
                <a:srgbClr val="0000FF"/>
              </a:buClr>
              <a:buFont typeface="Wingdings" panose="05000000000000000000" pitchFamily="2" charset="2"/>
              <a:buChar char="Ø"/>
            </a:pPr>
            <a:r>
              <a:rPr lang="ru-RU" sz="1600" dirty="0"/>
              <a:t>ССТП Республики Беларусь функционирует в </a:t>
            </a:r>
            <a:r>
              <a:rPr lang="en-US" sz="1600" dirty="0"/>
              <a:t>ITRS</a:t>
            </a:r>
            <a:r>
              <a:rPr lang="ru-RU" sz="1600" dirty="0"/>
              <a:t>, координаты ССТП «закреплены» на эпоху 2008,31; весь поток данных обрабатывается постоянно, создаются временные серии координат ПДП в </a:t>
            </a:r>
            <a:r>
              <a:rPr lang="en-US" sz="1600" dirty="0"/>
              <a:t>ITRS</a:t>
            </a:r>
            <a:r>
              <a:rPr lang="ru-RU" sz="1600" dirty="0"/>
              <a:t>. </a:t>
            </a:r>
          </a:p>
          <a:p>
            <a:pPr marL="342900" indent="-342900" algn="just">
              <a:spcBef>
                <a:spcPts val="0"/>
              </a:spcBef>
              <a:buClr>
                <a:srgbClr val="0000FF"/>
              </a:buClr>
              <a:buFont typeface="Wingdings" panose="05000000000000000000" pitchFamily="2" charset="2"/>
              <a:buChar char="Ø"/>
            </a:pPr>
            <a:r>
              <a:rPr lang="ru-RU" sz="1600" dirty="0"/>
              <a:t>Созданы все инструменты трансформирования координат из любой из легитимных в стране систем координат в ITRS и наоборот без потери точности (погрешности обусловлены деформациями в сетях, созданных методами традиционной геодезии) </a:t>
            </a:r>
          </a:p>
        </p:txBody>
      </p:sp>
      <p:pic>
        <p:nvPicPr>
          <p:cNvPr id="2" name="Рисунок 1">
            <a:extLst>
              <a:ext uri="{FF2B5EF4-FFF2-40B4-BE49-F238E27FC236}">
                <a16:creationId xmlns:a16="http://schemas.microsoft.com/office/drawing/2014/main" id="{D1C7A7AE-CEC4-440F-A799-EC750ED82A20}"/>
              </a:ext>
            </a:extLst>
          </p:cNvPr>
          <p:cNvPicPr>
            <a:picLocks noChangeAspect="1"/>
          </p:cNvPicPr>
          <p:nvPr/>
        </p:nvPicPr>
        <p:blipFill>
          <a:blip r:embed="rId5"/>
          <a:stretch>
            <a:fillRect/>
          </a:stretch>
        </p:blipFill>
        <p:spPr>
          <a:xfrm>
            <a:off x="107503" y="3390955"/>
            <a:ext cx="2843807" cy="1724398"/>
          </a:xfrm>
          <a:prstGeom prst="rect">
            <a:avLst/>
          </a:prstGeom>
        </p:spPr>
      </p:pic>
      <p:pic>
        <p:nvPicPr>
          <p:cNvPr id="3" name="Рисунок 2">
            <a:extLst>
              <a:ext uri="{FF2B5EF4-FFF2-40B4-BE49-F238E27FC236}">
                <a16:creationId xmlns:a16="http://schemas.microsoft.com/office/drawing/2014/main" id="{81FECB70-117A-479B-BC7F-10009FBFB4BD}"/>
              </a:ext>
            </a:extLst>
          </p:cNvPr>
          <p:cNvPicPr>
            <a:picLocks noChangeAspect="1"/>
          </p:cNvPicPr>
          <p:nvPr/>
        </p:nvPicPr>
        <p:blipFill>
          <a:blip r:embed="rId6"/>
          <a:stretch>
            <a:fillRect/>
          </a:stretch>
        </p:blipFill>
        <p:spPr>
          <a:xfrm>
            <a:off x="3059833" y="3391573"/>
            <a:ext cx="2952329" cy="1739765"/>
          </a:xfrm>
          <a:prstGeom prst="rect">
            <a:avLst/>
          </a:prstGeom>
        </p:spPr>
      </p:pic>
      <p:pic>
        <p:nvPicPr>
          <p:cNvPr id="5" name="Рисунок 4">
            <a:extLst>
              <a:ext uri="{FF2B5EF4-FFF2-40B4-BE49-F238E27FC236}">
                <a16:creationId xmlns:a16="http://schemas.microsoft.com/office/drawing/2014/main" id="{EAFF754C-A649-46B9-BDE2-713BF664071C}"/>
              </a:ext>
            </a:extLst>
          </p:cNvPr>
          <p:cNvPicPr>
            <a:picLocks noChangeAspect="1"/>
          </p:cNvPicPr>
          <p:nvPr/>
        </p:nvPicPr>
        <p:blipFill>
          <a:blip r:embed="rId7"/>
          <a:stretch>
            <a:fillRect/>
          </a:stretch>
        </p:blipFill>
        <p:spPr>
          <a:xfrm>
            <a:off x="6084168" y="3388145"/>
            <a:ext cx="2952329" cy="1775893"/>
          </a:xfrm>
          <a:prstGeom prst="rect">
            <a:avLst/>
          </a:prstGeom>
        </p:spPr>
      </p:pic>
    </p:spTree>
    <p:extLst>
      <p:ext uri="{BB962C8B-B14F-4D97-AF65-F5344CB8AC3E}">
        <p14:creationId xmlns:p14="http://schemas.microsoft.com/office/powerpoint/2010/main" val="3150337064"/>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295DB58-E42F-4980-AF06-B6F94C6059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877" r="1"/>
          <a:stretch/>
        </p:blipFill>
        <p:spPr>
          <a:xfrm>
            <a:off x="0" y="543292"/>
            <a:ext cx="318253" cy="702077"/>
          </a:xfrm>
          <a:prstGeom prst="rect">
            <a:avLst/>
          </a:prstGeom>
          <a:noFill/>
        </p:spPr>
      </p:pic>
      <p:sp>
        <p:nvSpPr>
          <p:cNvPr id="6" name="Номер слайда 5"/>
          <p:cNvSpPr>
            <a:spLocks noGrp="1"/>
          </p:cNvSpPr>
          <p:nvPr>
            <p:ph type="sldNum" sz="quarter" idx="12"/>
          </p:nvPr>
        </p:nvSpPr>
        <p:spPr>
          <a:xfrm>
            <a:off x="0" y="693957"/>
            <a:ext cx="216024" cy="335335"/>
          </a:xfrm>
          <a:noFill/>
        </p:spPr>
        <p:txBody>
          <a:bodyPr vert="horz" lIns="0" tIns="0" rIns="0" bIns="0" rtlCol="0" anchor="ctr"/>
          <a:lstStyle/>
          <a:p>
            <a:pPr algn="ctr" defTabSz="685800"/>
            <a:fld id="{4E267A08-DF21-45E9-819B-9B31FDB4F39A}" type="slidenum">
              <a:rPr lang="ru-RU" sz="1500" b="1">
                <a:solidFill>
                  <a:prstClr val="white"/>
                </a:solidFill>
                <a:latin typeface="Calibri"/>
              </a:rPr>
              <a:pPr algn="ctr" defTabSz="685800"/>
              <a:t>6</a:t>
            </a:fld>
            <a:endParaRPr lang="ru-RU" sz="1500" b="1" dirty="0">
              <a:solidFill>
                <a:prstClr val="white"/>
              </a:solidFill>
              <a:latin typeface="Calibri"/>
            </a:endParaRPr>
          </a:p>
        </p:txBody>
      </p:sp>
      <p:pic>
        <p:nvPicPr>
          <p:cNvPr id="9" name="Рисунок 8"/>
          <p:cNvPicPr>
            <a:picLocks/>
          </p:cNvPicPr>
          <p:nvPr/>
        </p:nvPicPr>
        <p:blipFill>
          <a:blip r:embed="rId4" cstate="print">
            <a:extLst>
              <a:ext uri="{28A0092B-C50C-407E-A947-70E740481C1C}">
                <a14:useLocalDpi xmlns:a14="http://schemas.microsoft.com/office/drawing/2010/main"/>
              </a:ext>
            </a:extLst>
          </a:blip>
          <a:stretch>
            <a:fillRect/>
          </a:stretch>
        </p:blipFill>
        <p:spPr>
          <a:xfrm>
            <a:off x="0" y="57292"/>
            <a:ext cx="891000" cy="486000"/>
          </a:xfrm>
          <a:prstGeom prst="rect">
            <a:avLst/>
          </a:prstGeom>
        </p:spPr>
      </p:pic>
      <p:pic>
        <p:nvPicPr>
          <p:cNvPr id="11" name="Рисунок 10">
            <a:extLst>
              <a:ext uri="{FF2B5EF4-FFF2-40B4-BE49-F238E27FC236}">
                <a16:creationId xmlns:a16="http://schemas.microsoft.com/office/drawing/2014/main" id="{FC456D18-E082-48B2-984B-551396CDA4FC}"/>
              </a:ext>
            </a:extLst>
          </p:cNvPr>
          <p:cNvPicPr>
            <a:picLocks noChangeAspect="1"/>
          </p:cNvPicPr>
          <p:nvPr/>
        </p:nvPicPr>
        <p:blipFill>
          <a:blip r:embed="rId5"/>
          <a:stretch>
            <a:fillRect/>
          </a:stretch>
        </p:blipFill>
        <p:spPr>
          <a:xfrm>
            <a:off x="5243274" y="1245369"/>
            <a:ext cx="3930629" cy="3230216"/>
          </a:xfrm>
          <a:prstGeom prst="rect">
            <a:avLst/>
          </a:prstGeom>
        </p:spPr>
      </p:pic>
      <p:grpSp>
        <p:nvGrpSpPr>
          <p:cNvPr id="13" name="Группа 12">
            <a:extLst>
              <a:ext uri="{FF2B5EF4-FFF2-40B4-BE49-F238E27FC236}">
                <a16:creationId xmlns:a16="http://schemas.microsoft.com/office/drawing/2014/main" id="{D32024BD-99B0-6137-F0E8-2E1483F944B7}"/>
              </a:ext>
            </a:extLst>
          </p:cNvPr>
          <p:cNvGrpSpPr/>
          <p:nvPr/>
        </p:nvGrpSpPr>
        <p:grpSpPr>
          <a:xfrm>
            <a:off x="4744853" y="222282"/>
            <a:ext cx="4480675" cy="2964193"/>
            <a:chOff x="6474201" y="1661935"/>
            <a:chExt cx="5005400" cy="3444770"/>
          </a:xfrm>
        </p:grpSpPr>
        <p:pic>
          <p:nvPicPr>
            <p:cNvPr id="12" name="Рисунок 11">
              <a:extLst>
                <a:ext uri="{FF2B5EF4-FFF2-40B4-BE49-F238E27FC236}">
                  <a16:creationId xmlns:a16="http://schemas.microsoft.com/office/drawing/2014/main" id="{624A10E2-BED1-4233-A479-BF0010AA83D9}"/>
                </a:ext>
              </a:extLst>
            </p:cNvPr>
            <p:cNvPicPr>
              <a:picLocks noChangeAspect="1"/>
            </p:cNvPicPr>
            <p:nvPr/>
          </p:nvPicPr>
          <p:blipFill>
            <a:blip r:embed="rId6"/>
            <a:stretch>
              <a:fillRect/>
            </a:stretch>
          </p:blipFill>
          <p:spPr>
            <a:xfrm>
              <a:off x="6622677" y="1720798"/>
              <a:ext cx="4856924" cy="3385907"/>
            </a:xfrm>
            <a:prstGeom prst="rect">
              <a:avLst/>
            </a:prstGeom>
          </p:spPr>
        </p:pic>
        <p:sp>
          <p:nvSpPr>
            <p:cNvPr id="7" name="Прямоугольник 6">
              <a:extLst>
                <a:ext uri="{FF2B5EF4-FFF2-40B4-BE49-F238E27FC236}">
                  <a16:creationId xmlns:a16="http://schemas.microsoft.com/office/drawing/2014/main" id="{EA4DC7E6-0ECA-0852-447B-7B5756E5A754}"/>
                </a:ext>
              </a:extLst>
            </p:cNvPr>
            <p:cNvSpPr/>
            <p:nvPr/>
          </p:nvSpPr>
          <p:spPr>
            <a:xfrm>
              <a:off x="6474201" y="1661935"/>
              <a:ext cx="348791" cy="11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a:solidFill>
                  <a:schemeClr val="bg1"/>
                </a:solidFill>
              </a:endParaRPr>
            </a:p>
          </p:txBody>
        </p:sp>
      </p:grpSp>
      <p:sp>
        <p:nvSpPr>
          <p:cNvPr id="14" name="TextBox 13">
            <a:extLst>
              <a:ext uri="{FF2B5EF4-FFF2-40B4-BE49-F238E27FC236}">
                <a16:creationId xmlns:a16="http://schemas.microsoft.com/office/drawing/2014/main" id="{353B4F3F-6A4F-4092-B6CB-A1DD71F39266}"/>
              </a:ext>
            </a:extLst>
          </p:cNvPr>
          <p:cNvSpPr txBox="1"/>
          <p:nvPr/>
        </p:nvSpPr>
        <p:spPr>
          <a:xfrm>
            <a:off x="246122" y="472427"/>
            <a:ext cx="4973950" cy="4732578"/>
          </a:xfrm>
          <a:prstGeom prst="rect">
            <a:avLst/>
          </a:prstGeom>
          <a:noFill/>
        </p:spPr>
        <p:txBody>
          <a:bodyPr wrap="square" rtlCol="0">
            <a:spAutoFit/>
          </a:bodyPr>
          <a:lstStyle/>
          <a:p>
            <a:pPr marL="285750" indent="-285750" algn="just">
              <a:buClr>
                <a:srgbClr val="0000FF"/>
              </a:buClr>
              <a:buFont typeface="Wingdings" panose="05000000000000000000" pitchFamily="2" charset="2"/>
              <a:buChar char="ü"/>
            </a:pPr>
            <a:r>
              <a:rPr lang="ru-RU" sz="1400" dirty="0"/>
              <a:t>Система отсчета </a:t>
            </a:r>
            <a:r>
              <a:rPr lang="ru-RU" sz="1400" b="1" dirty="0">
                <a:solidFill>
                  <a:srgbClr val="FF0000"/>
                </a:solidFill>
              </a:rPr>
              <a:t>нормальных</a:t>
            </a:r>
            <a:r>
              <a:rPr lang="ru-RU" sz="1400" dirty="0"/>
              <a:t> высот</a:t>
            </a:r>
          </a:p>
          <a:p>
            <a:pPr marL="285750" indent="-285750" algn="just">
              <a:buClr>
                <a:srgbClr val="0000FF"/>
              </a:buClr>
              <a:buFont typeface="Wingdings" panose="05000000000000000000" pitchFamily="2" charset="2"/>
              <a:buChar char="ü"/>
            </a:pPr>
            <a:r>
              <a:rPr lang="ru-RU" sz="1400" dirty="0"/>
              <a:t>Получена из уравнивания Главной высотной основы СССР, как свободной сети, от одного исходного пункта – марки б/№ Ломоносов (здание вокзала в Ораниенбауме (Ломоносов), высота которой определена от нуля Кронштадтского футштока и принята равной 5,6480 м ±0,0076 м </a:t>
            </a:r>
          </a:p>
          <a:p>
            <a:pPr marL="285750" indent="-285750" algn="just">
              <a:buClr>
                <a:srgbClr val="0000FF"/>
              </a:buClr>
              <a:buFont typeface="Wingdings" panose="05000000000000000000" pitchFamily="2" charset="2"/>
              <a:buChar char="ü"/>
            </a:pPr>
            <a:r>
              <a:rPr lang="ru-RU" sz="1400" dirty="0"/>
              <a:t>Ср. кв. погрешность километрового хода по результатам уравнивания:</a:t>
            </a:r>
          </a:p>
          <a:p>
            <a:pPr algn="just">
              <a:buClr>
                <a:srgbClr val="0000FF"/>
              </a:buClr>
            </a:pPr>
            <a:r>
              <a:rPr lang="ru-RU" sz="1400" dirty="0">
                <a:solidFill>
                  <a:srgbClr val="FF0000"/>
                </a:solidFill>
              </a:rPr>
              <a:t>                     </a:t>
            </a:r>
            <a:r>
              <a:rPr lang="ru-RU" sz="1400" b="1" dirty="0">
                <a:solidFill>
                  <a:srgbClr val="FF0000"/>
                </a:solidFill>
              </a:rPr>
              <a:t>I класс – ±1,6 мм; II класс – 2,7 мм</a:t>
            </a:r>
          </a:p>
          <a:p>
            <a:pPr marL="285750" indent="-285750" algn="just">
              <a:buClr>
                <a:srgbClr val="0000FF"/>
              </a:buClr>
              <a:buFont typeface="Wingdings" panose="05000000000000000000" pitchFamily="2" charset="2"/>
              <a:buChar char="ü"/>
            </a:pPr>
            <a:r>
              <a:rPr lang="ru-RU" sz="1400" dirty="0"/>
              <a:t>Ср. кв. погрешность высоты относительно исходного пункта для узла «Брест» </a:t>
            </a:r>
            <a:r>
              <a:rPr lang="ru-RU" sz="1400" b="1" dirty="0">
                <a:solidFill>
                  <a:srgbClr val="FF0000"/>
                </a:solidFill>
              </a:rPr>
              <a:t>– ±43,7 мм</a:t>
            </a:r>
          </a:p>
          <a:p>
            <a:pPr marL="285750" indent="-285750" algn="just">
              <a:buClr>
                <a:srgbClr val="0000FF"/>
              </a:buClr>
              <a:buFont typeface="Wingdings" panose="05000000000000000000" pitchFamily="2" charset="2"/>
              <a:buChar char="ü"/>
            </a:pPr>
            <a:r>
              <a:rPr lang="ru-RU" sz="1400" dirty="0"/>
              <a:t>Исходный отсчетный уровень </a:t>
            </a:r>
            <a:r>
              <a:rPr lang="en-US" sz="1400" b="1" i="1" dirty="0"/>
              <a:t>W</a:t>
            </a:r>
            <a:r>
              <a:rPr lang="en-US" sz="1400" b="1" i="1" baseline="-25000" dirty="0"/>
              <a:t>0</a:t>
            </a:r>
            <a:r>
              <a:rPr lang="ru-RU" sz="1400" dirty="0"/>
              <a:t> не определен</a:t>
            </a:r>
          </a:p>
          <a:p>
            <a:pPr marL="285750" indent="-285750" algn="just">
              <a:buClr>
                <a:srgbClr val="0000FF"/>
              </a:buClr>
              <a:buFont typeface="Wingdings" panose="05000000000000000000" pitchFamily="2" charset="2"/>
              <a:buChar char="ü"/>
            </a:pPr>
            <a:r>
              <a:rPr lang="ru-RU" sz="1400" dirty="0"/>
              <a:t> Приливная система не определена (на основе анализа поправок, вводимых в измеренные превышения, можно сделать заключение, что </a:t>
            </a:r>
            <a:r>
              <a:rPr lang="en-US" sz="1400" b="1" dirty="0">
                <a:solidFill>
                  <a:srgbClr val="FF0000"/>
                </a:solidFill>
              </a:rPr>
              <a:t>mean-tide</a:t>
            </a:r>
            <a:r>
              <a:rPr lang="en-US" sz="1400" dirty="0"/>
              <a:t>)</a:t>
            </a:r>
            <a:endParaRPr lang="ru-RU" sz="1400" dirty="0"/>
          </a:p>
          <a:p>
            <a:pPr marL="285750" indent="-285750" algn="just">
              <a:buClr>
                <a:srgbClr val="0000FF"/>
              </a:buClr>
              <a:buFont typeface="Wingdings" panose="05000000000000000000" pitchFamily="2" charset="2"/>
              <a:buChar char="ü"/>
            </a:pPr>
            <a:r>
              <a:rPr lang="ru-RU" sz="1400" dirty="0"/>
              <a:t>Несмотря на всемирное признание теории Молоденского  и закрепленное ГОСТом-22276  «Геодезия. Термины и определения» определение нормальной высоты, задача определения нормальных высот в условиях геопотенциала не решалась </a:t>
            </a:r>
          </a:p>
        </p:txBody>
      </p:sp>
      <p:sp>
        <p:nvSpPr>
          <p:cNvPr id="26" name="Прямоугольник 25"/>
          <p:cNvSpPr/>
          <p:nvPr/>
        </p:nvSpPr>
        <p:spPr>
          <a:xfrm>
            <a:off x="891000" y="0"/>
            <a:ext cx="8253000" cy="486000"/>
          </a:xfrm>
          <a:prstGeom prst="rect">
            <a:avLst/>
          </a:prstGeom>
          <a:solidFill>
            <a:srgbClr val="3356FA"/>
          </a:solidFill>
        </p:spPr>
        <p:txBody>
          <a:bodyPr wrap="square" lIns="0" tIns="0" rIns="0" bIns="0" anchor="ctr" anchorCtr="0">
            <a:noAutofit/>
          </a:bodyPr>
          <a:lstStyle/>
          <a:p>
            <a:pPr defTabSz="685800"/>
            <a:r>
              <a:rPr lang="ru-RU" sz="1350" dirty="0">
                <a:solidFill>
                  <a:prstClr val="white"/>
                </a:solidFill>
                <a:latin typeface="Calibri"/>
              </a:rPr>
              <a:t>     </a:t>
            </a:r>
            <a:r>
              <a:rPr lang="ru-RU" sz="1400" b="1" dirty="0">
                <a:solidFill>
                  <a:prstClr val="white"/>
                </a:solidFill>
                <a:latin typeface="Calibri"/>
              </a:rPr>
              <a:t>БАЛТИЙСКАЯ СИСТЕМА ВЫСОТ 1977 ГОДА</a:t>
            </a:r>
            <a:endParaRPr lang="ru-RU" sz="1400" b="1" dirty="0">
              <a:solidFill>
                <a:schemeClr val="bg1"/>
              </a:solidFill>
            </a:endParaRPr>
          </a:p>
        </p:txBody>
      </p:sp>
      <mc:AlternateContent xmlns:mc="http://schemas.openxmlformats.org/markup-compatibility/2006" xmlns:a14="http://schemas.microsoft.com/office/drawing/2010/main">
        <mc:Choice Requires="a14">
          <p:sp>
            <p:nvSpPr>
              <p:cNvPr id="2" name="Прямоугольник 1">
                <a:extLst>
                  <a:ext uri="{FF2B5EF4-FFF2-40B4-BE49-F238E27FC236}">
                    <a16:creationId xmlns:a16="http://schemas.microsoft.com/office/drawing/2014/main" id="{22D0ACBC-11C9-4F32-9F6A-D8501BA16708}"/>
                  </a:ext>
                </a:extLst>
              </p:cNvPr>
              <p:cNvSpPr/>
              <p:nvPr/>
            </p:nvSpPr>
            <p:spPr>
              <a:xfrm>
                <a:off x="6516216" y="4475585"/>
                <a:ext cx="1958700" cy="59195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ru-RU" sz="1600" b="1" i="1" smtClean="0">
                              <a:solidFill>
                                <a:srgbClr val="FF0000"/>
                              </a:solidFill>
                              <a:latin typeface="Cambria Math" panose="02040503050406030204" pitchFamily="18" charset="0"/>
                            </a:rPr>
                          </m:ctrlPr>
                        </m:sSubSupPr>
                        <m:e>
                          <m:r>
                            <a:rPr lang="ru-RU" sz="1600" b="1" i="1">
                              <a:solidFill>
                                <a:srgbClr val="FF0000"/>
                              </a:solidFill>
                              <a:latin typeface="Cambria Math" panose="02040503050406030204" pitchFamily="18" charset="0"/>
                            </a:rPr>
                            <m:t>𝑯</m:t>
                          </m:r>
                        </m:e>
                        <m:sub>
                          <m:r>
                            <a:rPr lang="ru-RU" sz="1600" b="1" i="1">
                              <a:solidFill>
                                <a:srgbClr val="FF0000"/>
                              </a:solidFill>
                              <a:latin typeface="Cambria Math" panose="02040503050406030204" pitchFamily="18" charset="0"/>
                            </a:rPr>
                            <m:t>𝑷</m:t>
                          </m:r>
                        </m:sub>
                        <m:sup>
                          <m:r>
                            <a:rPr lang="ru-RU" sz="1600" b="1" i="1">
                              <a:solidFill>
                                <a:srgbClr val="FF0000"/>
                              </a:solidFill>
                              <a:latin typeface="Cambria Math" panose="02040503050406030204" pitchFamily="18" charset="0"/>
                            </a:rPr>
                            <m:t>𝜸</m:t>
                          </m:r>
                        </m:sup>
                      </m:sSubSup>
                      <m:r>
                        <a:rPr lang="ru-RU" sz="1600" b="1">
                          <a:solidFill>
                            <a:srgbClr val="FF0000"/>
                          </a:solidFill>
                          <a:latin typeface="Cambria Math" panose="02040503050406030204" pitchFamily="18" charset="0"/>
                        </a:rPr>
                        <m:t>=</m:t>
                      </m:r>
                      <m:f>
                        <m:fPr>
                          <m:ctrlPr>
                            <a:rPr lang="ru-RU" sz="1600" b="1" i="1">
                              <a:solidFill>
                                <a:srgbClr val="FF0000"/>
                              </a:solidFill>
                              <a:latin typeface="Cambria Math" panose="02040503050406030204" pitchFamily="18" charset="0"/>
                            </a:rPr>
                          </m:ctrlPr>
                        </m:fPr>
                        <m:num>
                          <m:sSub>
                            <m:sSubPr>
                              <m:ctrlPr>
                                <a:rPr lang="ru-RU" sz="1600" b="1" i="1">
                                  <a:solidFill>
                                    <a:srgbClr val="FF0000"/>
                                  </a:solidFill>
                                  <a:latin typeface="Cambria Math" panose="02040503050406030204" pitchFamily="18" charset="0"/>
                                </a:rPr>
                              </m:ctrlPr>
                            </m:sSubPr>
                            <m:e>
                              <m:r>
                                <a:rPr lang="ru-RU" sz="1600" b="1" i="1">
                                  <a:solidFill>
                                    <a:srgbClr val="FF0000"/>
                                  </a:solidFill>
                                  <a:latin typeface="Cambria Math" panose="02040503050406030204" pitchFamily="18" charset="0"/>
                                </a:rPr>
                                <m:t>𝑾</m:t>
                              </m:r>
                            </m:e>
                            <m:sub>
                              <m:r>
                                <a:rPr lang="ru-RU" sz="1600" b="1" i="1">
                                  <a:solidFill>
                                    <a:srgbClr val="FF0000"/>
                                  </a:solidFill>
                                  <a:latin typeface="Cambria Math" panose="02040503050406030204" pitchFamily="18" charset="0"/>
                                </a:rPr>
                                <m:t>𝟎</m:t>
                              </m:r>
                            </m:sub>
                          </m:sSub>
                          <m:r>
                            <a:rPr lang="ru-RU" sz="1600" b="1">
                              <a:solidFill>
                                <a:srgbClr val="FF0000"/>
                              </a:solidFill>
                              <a:latin typeface="Cambria Math" panose="02040503050406030204" pitchFamily="18" charset="0"/>
                            </a:rPr>
                            <m:t>−</m:t>
                          </m:r>
                          <m:sSub>
                            <m:sSubPr>
                              <m:ctrlPr>
                                <a:rPr lang="ru-RU" sz="1600" b="1" i="1">
                                  <a:solidFill>
                                    <a:srgbClr val="FF0000"/>
                                  </a:solidFill>
                                  <a:latin typeface="Cambria Math" panose="02040503050406030204" pitchFamily="18" charset="0"/>
                                </a:rPr>
                              </m:ctrlPr>
                            </m:sSubPr>
                            <m:e>
                              <m:r>
                                <a:rPr lang="ru-RU" sz="1600" b="1" i="1">
                                  <a:solidFill>
                                    <a:srgbClr val="FF0000"/>
                                  </a:solidFill>
                                  <a:latin typeface="Cambria Math" panose="02040503050406030204" pitchFamily="18" charset="0"/>
                                </a:rPr>
                                <m:t>𝑾</m:t>
                              </m:r>
                            </m:e>
                            <m:sub>
                              <m:r>
                                <a:rPr lang="ru-RU" sz="1600" b="1" i="1">
                                  <a:solidFill>
                                    <a:srgbClr val="FF0000"/>
                                  </a:solidFill>
                                  <a:latin typeface="Cambria Math" panose="02040503050406030204" pitchFamily="18" charset="0"/>
                                </a:rPr>
                                <m:t>𝑷</m:t>
                              </m:r>
                            </m:sub>
                          </m:sSub>
                        </m:num>
                        <m:den>
                          <m:acc>
                            <m:accPr>
                              <m:chr m:val="̅"/>
                              <m:ctrlPr>
                                <a:rPr lang="ru-RU" sz="1600" b="1" i="1">
                                  <a:solidFill>
                                    <a:srgbClr val="FF0000"/>
                                  </a:solidFill>
                                  <a:latin typeface="Cambria Math" panose="02040503050406030204" pitchFamily="18" charset="0"/>
                                </a:rPr>
                              </m:ctrlPr>
                            </m:accPr>
                            <m:e>
                              <m:r>
                                <a:rPr lang="ru-RU" sz="1600" b="1" i="1">
                                  <a:solidFill>
                                    <a:srgbClr val="FF0000"/>
                                  </a:solidFill>
                                  <a:latin typeface="Cambria Math" panose="02040503050406030204" pitchFamily="18" charset="0"/>
                                </a:rPr>
                                <m:t>𝜸</m:t>
                              </m:r>
                            </m:e>
                          </m:acc>
                        </m:den>
                      </m:f>
                    </m:oMath>
                  </m:oMathPara>
                </a14:m>
                <a:endParaRPr lang="ru-RU" sz="1600" b="1" dirty="0"/>
              </a:p>
            </p:txBody>
          </p:sp>
        </mc:Choice>
        <mc:Fallback xmlns="">
          <p:sp>
            <p:nvSpPr>
              <p:cNvPr id="2" name="Прямоугольник 1">
                <a:extLst>
                  <a:ext uri="{FF2B5EF4-FFF2-40B4-BE49-F238E27FC236}">
                    <a16:creationId xmlns:a16="http://schemas.microsoft.com/office/drawing/2014/main" id="{22D0ACBC-11C9-4F32-9F6A-D8501BA16708}"/>
                  </a:ext>
                </a:extLst>
              </p:cNvPr>
              <p:cNvSpPr>
                <a:spLocks noRot="1" noChangeAspect="1" noMove="1" noResize="1" noEditPoints="1" noAdjustHandles="1" noChangeArrowheads="1" noChangeShapeType="1" noTextEdit="1"/>
              </p:cNvSpPr>
              <p:nvPr/>
            </p:nvSpPr>
            <p:spPr>
              <a:xfrm>
                <a:off x="6516216" y="4475585"/>
                <a:ext cx="1958700" cy="591957"/>
              </a:xfrm>
              <a:prstGeom prst="rect">
                <a:avLst/>
              </a:prstGeom>
              <a:blipFill>
                <a:blip r:embed="rId7"/>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2342723276"/>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295DB58-E42F-4980-AF06-B6F94C6059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877" r="1"/>
          <a:stretch/>
        </p:blipFill>
        <p:spPr>
          <a:xfrm>
            <a:off x="0" y="543292"/>
            <a:ext cx="318253" cy="702077"/>
          </a:xfrm>
          <a:prstGeom prst="rect">
            <a:avLst/>
          </a:prstGeom>
          <a:noFill/>
        </p:spPr>
      </p:pic>
      <p:sp>
        <p:nvSpPr>
          <p:cNvPr id="6" name="Номер слайда 5"/>
          <p:cNvSpPr>
            <a:spLocks noGrp="1"/>
          </p:cNvSpPr>
          <p:nvPr>
            <p:ph type="sldNum" sz="quarter" idx="12"/>
          </p:nvPr>
        </p:nvSpPr>
        <p:spPr>
          <a:xfrm>
            <a:off x="0" y="693957"/>
            <a:ext cx="216024" cy="335335"/>
          </a:xfrm>
          <a:noFill/>
        </p:spPr>
        <p:txBody>
          <a:bodyPr vert="horz" lIns="0" tIns="0" rIns="0" bIns="0" rtlCol="0" anchor="ctr"/>
          <a:lstStyle/>
          <a:p>
            <a:pPr algn="ctr" defTabSz="685800"/>
            <a:fld id="{4E267A08-DF21-45E9-819B-9B31FDB4F39A}" type="slidenum">
              <a:rPr lang="ru-RU" sz="1500" b="1">
                <a:solidFill>
                  <a:prstClr val="white"/>
                </a:solidFill>
                <a:latin typeface="Calibri"/>
              </a:rPr>
              <a:pPr algn="ctr" defTabSz="685800"/>
              <a:t>7</a:t>
            </a:fld>
            <a:endParaRPr lang="ru-RU" sz="1500" b="1" dirty="0">
              <a:solidFill>
                <a:prstClr val="white"/>
              </a:solidFill>
              <a:latin typeface="Calibri"/>
            </a:endParaRPr>
          </a:p>
        </p:txBody>
      </p:sp>
      <p:pic>
        <p:nvPicPr>
          <p:cNvPr id="9" name="Рисунок 8"/>
          <p:cNvPicPr>
            <a:picLocks/>
          </p:cNvPicPr>
          <p:nvPr/>
        </p:nvPicPr>
        <p:blipFill>
          <a:blip r:embed="rId4" cstate="print">
            <a:extLst>
              <a:ext uri="{28A0092B-C50C-407E-A947-70E740481C1C}">
                <a14:useLocalDpi xmlns:a14="http://schemas.microsoft.com/office/drawing/2010/main"/>
              </a:ext>
            </a:extLst>
          </a:blip>
          <a:stretch>
            <a:fillRect/>
          </a:stretch>
        </p:blipFill>
        <p:spPr>
          <a:xfrm>
            <a:off x="0" y="57292"/>
            <a:ext cx="891000" cy="486000"/>
          </a:xfrm>
          <a:prstGeom prst="rect">
            <a:avLst/>
          </a:prstGeom>
        </p:spPr>
      </p:pic>
      <p:sp>
        <p:nvSpPr>
          <p:cNvPr id="26" name="Прямоугольник 25"/>
          <p:cNvSpPr/>
          <p:nvPr/>
        </p:nvSpPr>
        <p:spPr>
          <a:xfrm>
            <a:off x="891000" y="0"/>
            <a:ext cx="8253000" cy="486000"/>
          </a:xfrm>
          <a:prstGeom prst="rect">
            <a:avLst/>
          </a:prstGeom>
          <a:solidFill>
            <a:srgbClr val="3356FA"/>
          </a:solidFill>
        </p:spPr>
        <p:txBody>
          <a:bodyPr wrap="square" lIns="0" tIns="0" rIns="0" bIns="0" anchor="ctr" anchorCtr="0">
            <a:noAutofit/>
          </a:bodyPr>
          <a:lstStyle/>
          <a:p>
            <a:pPr defTabSz="685800"/>
            <a:r>
              <a:rPr lang="ru-RU" sz="1350" dirty="0">
                <a:solidFill>
                  <a:prstClr val="white"/>
                </a:solidFill>
                <a:latin typeface="Calibri"/>
              </a:rPr>
              <a:t>      </a:t>
            </a:r>
          </a:p>
          <a:p>
            <a:pPr defTabSz="685800"/>
            <a:r>
              <a:rPr lang="ru-RU" sz="1350" b="1" dirty="0">
                <a:solidFill>
                  <a:prstClr val="white"/>
                </a:solidFill>
                <a:latin typeface="Calibri"/>
              </a:rPr>
              <a:t>    </a:t>
            </a:r>
            <a:r>
              <a:rPr lang="ru-RU" sz="1400" b="1" dirty="0">
                <a:solidFill>
                  <a:schemeClr val="bg1"/>
                </a:solidFill>
              </a:rPr>
              <a:t>ПУТИ РЕАЛИЗАЦИИ НОВОЙ СИСТЕМЫ ОТСЧЕТА ВЫСОТ РЕСПУБЛИКИ БЕЛАРУСЬ</a:t>
            </a:r>
          </a:p>
          <a:p>
            <a:pPr defTabSz="685800"/>
            <a:endParaRPr lang="ru-RU" sz="1350" dirty="0">
              <a:solidFill>
                <a:schemeClr val="bg1"/>
              </a:solidFill>
              <a:latin typeface="Calibri"/>
            </a:endParaRPr>
          </a:p>
        </p:txBody>
      </p:sp>
      <p:pic>
        <p:nvPicPr>
          <p:cNvPr id="7" name="Рисунок 6">
            <a:extLst>
              <a:ext uri="{FF2B5EF4-FFF2-40B4-BE49-F238E27FC236}">
                <a16:creationId xmlns:a16="http://schemas.microsoft.com/office/drawing/2014/main" id="{C8C15CAB-8CC2-400D-A4B5-84245F87EDB5}"/>
              </a:ext>
            </a:extLst>
          </p:cNvPr>
          <p:cNvPicPr>
            <a:picLocks noChangeAspect="1"/>
          </p:cNvPicPr>
          <p:nvPr/>
        </p:nvPicPr>
        <p:blipFill>
          <a:blip r:embed="rId5"/>
          <a:stretch>
            <a:fillRect/>
          </a:stretch>
        </p:blipFill>
        <p:spPr>
          <a:xfrm>
            <a:off x="0" y="3020677"/>
            <a:ext cx="9144000" cy="2122823"/>
          </a:xfrm>
          <a:prstGeom prst="rect">
            <a:avLst/>
          </a:prstGeom>
        </p:spPr>
      </p:pic>
      <p:pic>
        <p:nvPicPr>
          <p:cNvPr id="12" name="Рисунок 11">
            <a:extLst>
              <a:ext uri="{FF2B5EF4-FFF2-40B4-BE49-F238E27FC236}">
                <a16:creationId xmlns:a16="http://schemas.microsoft.com/office/drawing/2014/main" id="{702A9B06-F575-466F-A563-C2B5E18BF93F}"/>
              </a:ext>
            </a:extLst>
          </p:cNvPr>
          <p:cNvPicPr>
            <a:picLocks noChangeAspect="1"/>
          </p:cNvPicPr>
          <p:nvPr/>
        </p:nvPicPr>
        <p:blipFill>
          <a:blip r:embed="rId6"/>
          <a:stretch>
            <a:fillRect/>
          </a:stretch>
        </p:blipFill>
        <p:spPr>
          <a:xfrm>
            <a:off x="1259632" y="2606425"/>
            <a:ext cx="2808312" cy="470523"/>
          </a:xfrm>
          <a:prstGeom prst="rect">
            <a:avLst/>
          </a:prstGeom>
        </p:spPr>
      </p:pic>
      <mc:AlternateContent xmlns:mc="http://schemas.openxmlformats.org/markup-compatibility/2006" xmlns:a14="http://schemas.microsoft.com/office/drawing/2010/main">
        <mc:Choice Requires="a14">
          <p:sp>
            <p:nvSpPr>
              <p:cNvPr id="11" name="Подзаголовок 13">
                <a:extLst>
                  <a:ext uri="{FF2B5EF4-FFF2-40B4-BE49-F238E27FC236}">
                    <a16:creationId xmlns:a16="http://schemas.microsoft.com/office/drawing/2014/main" id="{3F99DD54-379D-4AC4-B4E1-552E23A5D16C}"/>
                  </a:ext>
                </a:extLst>
              </p:cNvPr>
              <p:cNvSpPr>
                <a:spLocks noGrp="1"/>
              </p:cNvSpPr>
              <p:nvPr>
                <p:ph idx="1"/>
              </p:nvPr>
            </p:nvSpPr>
            <p:spPr>
              <a:xfrm>
                <a:off x="318253" y="496994"/>
                <a:ext cx="4401994" cy="2131027"/>
              </a:xfrm>
              <a:prstGeom prst="rect">
                <a:avLst/>
              </a:prstGeom>
            </p:spPr>
            <p:txBody>
              <a:bodyPr wrap="square">
                <a:spAutoFit/>
              </a:bodyPr>
              <a:lstStyle/>
              <a:p>
                <a:pPr algn="just">
                  <a:buClr>
                    <a:srgbClr val="0000FF"/>
                  </a:buClr>
                  <a:buFont typeface="Wingdings" panose="05000000000000000000" pitchFamily="2" charset="2"/>
                  <a:buChar char="ü"/>
                </a:pPr>
                <a:r>
                  <a:rPr lang="ru-RU" sz="1600" dirty="0"/>
                  <a:t>Система отчета нормальных высот должна быть реализована в условиях геопотенциала</a:t>
                </a:r>
                <a:endParaRPr lang="ru-RU" sz="1600" b="1" dirty="0">
                  <a:solidFill>
                    <a:schemeClr val="tx2">
                      <a:lumMod val="75000"/>
                    </a:schemeClr>
                  </a:solidFill>
                </a:endParaRPr>
              </a:p>
              <a:p>
                <a:pPr marL="0" indent="0" algn="just">
                  <a:spcBef>
                    <a:spcPts val="0"/>
                  </a:spcBef>
                  <a:buClr>
                    <a:srgbClr val="0000FF"/>
                  </a:buClr>
                  <a:buNone/>
                </a:pPr>
                <a14:m>
                  <m:oMathPara xmlns:m="http://schemas.openxmlformats.org/officeDocument/2006/math">
                    <m:oMathParaPr>
                      <m:jc m:val="centerGroup"/>
                    </m:oMathParaPr>
                    <m:oMath xmlns:m="http://schemas.openxmlformats.org/officeDocument/2006/math">
                      <m:sSubSup>
                        <m:sSubSupPr>
                          <m:ctrlPr>
                            <a:rPr lang="ru-RU" sz="1600" i="1">
                              <a:latin typeface="Cambria Math" panose="02040503050406030204" pitchFamily="18" charset="0"/>
                            </a:rPr>
                          </m:ctrlPr>
                        </m:sSubSupPr>
                        <m:e>
                          <m:r>
                            <a:rPr lang="ru-RU" sz="1600" i="1">
                              <a:latin typeface="Cambria Math" panose="02040503050406030204" pitchFamily="18" charset="0"/>
                            </a:rPr>
                            <m:t>𝐻</m:t>
                          </m:r>
                        </m:e>
                        <m:sub>
                          <m:r>
                            <a:rPr lang="ru-RU" sz="1600" i="1">
                              <a:latin typeface="Cambria Math" panose="02040503050406030204" pitchFamily="18" charset="0"/>
                            </a:rPr>
                            <m:t>𝑃</m:t>
                          </m:r>
                        </m:sub>
                        <m:sup>
                          <m:r>
                            <a:rPr lang="ru-RU" sz="1600" i="1">
                              <a:latin typeface="Cambria Math" panose="02040503050406030204" pitchFamily="18" charset="0"/>
                            </a:rPr>
                            <m:t>𝛾</m:t>
                          </m:r>
                        </m:sup>
                      </m:sSubSup>
                      <m:r>
                        <a:rPr lang="ru-RU" sz="1600">
                          <a:latin typeface="Cambria Math" panose="02040503050406030204" pitchFamily="18" charset="0"/>
                        </a:rPr>
                        <m:t>=</m:t>
                      </m:r>
                      <m:f>
                        <m:fPr>
                          <m:ctrlPr>
                            <a:rPr lang="ru-RU" sz="1600" i="1">
                              <a:latin typeface="Cambria Math" panose="02040503050406030204" pitchFamily="18" charset="0"/>
                            </a:rPr>
                          </m:ctrlPr>
                        </m:fPr>
                        <m:num>
                          <m:sSub>
                            <m:sSubPr>
                              <m:ctrlPr>
                                <a:rPr lang="ru-RU" sz="1600" i="1">
                                  <a:latin typeface="Cambria Math" panose="02040503050406030204" pitchFamily="18" charset="0"/>
                                </a:rPr>
                              </m:ctrlPr>
                            </m:sSubPr>
                            <m:e>
                              <m:r>
                                <a:rPr lang="ru-RU" sz="1600" i="1">
                                  <a:latin typeface="Cambria Math" panose="02040503050406030204" pitchFamily="18" charset="0"/>
                                </a:rPr>
                                <m:t>𝐶</m:t>
                              </m:r>
                            </m:e>
                            <m:sub>
                              <m:r>
                                <a:rPr lang="ru-RU" sz="1600" i="1">
                                  <a:latin typeface="Cambria Math" panose="02040503050406030204" pitchFamily="18" charset="0"/>
                                </a:rPr>
                                <m:t>𝑃</m:t>
                              </m:r>
                            </m:sub>
                          </m:sSub>
                        </m:num>
                        <m:den>
                          <m:acc>
                            <m:accPr>
                              <m:chr m:val="̅"/>
                              <m:ctrlPr>
                                <a:rPr lang="ru-RU" sz="1600" i="1">
                                  <a:latin typeface="Cambria Math" panose="02040503050406030204" pitchFamily="18" charset="0"/>
                                </a:rPr>
                              </m:ctrlPr>
                            </m:accPr>
                            <m:e>
                              <m:r>
                                <a:rPr lang="ru-RU" sz="1600" i="1">
                                  <a:latin typeface="Cambria Math" panose="02040503050406030204" pitchFamily="18" charset="0"/>
                                </a:rPr>
                                <m:t>𝛾</m:t>
                              </m:r>
                            </m:e>
                          </m:acc>
                        </m:den>
                      </m:f>
                      <m:r>
                        <a:rPr lang="ru-RU" sz="1600">
                          <a:latin typeface="Cambria Math" panose="02040503050406030204" pitchFamily="18" charset="0"/>
                        </a:rPr>
                        <m:t>=</m:t>
                      </m:r>
                      <m:f>
                        <m:fPr>
                          <m:ctrlPr>
                            <a:rPr lang="ru-RU" sz="1600" i="1">
                              <a:latin typeface="Cambria Math" panose="02040503050406030204" pitchFamily="18" charset="0"/>
                            </a:rPr>
                          </m:ctrlPr>
                        </m:fPr>
                        <m:num>
                          <m:sSub>
                            <m:sSubPr>
                              <m:ctrlPr>
                                <a:rPr lang="ru-RU" sz="1600" i="1">
                                  <a:latin typeface="Cambria Math" panose="02040503050406030204" pitchFamily="18" charset="0"/>
                                </a:rPr>
                              </m:ctrlPr>
                            </m:sSubPr>
                            <m:e>
                              <m:r>
                                <a:rPr lang="ru-RU" sz="1600" i="1">
                                  <a:latin typeface="Cambria Math" panose="02040503050406030204" pitchFamily="18" charset="0"/>
                                </a:rPr>
                                <m:t>𝑊</m:t>
                              </m:r>
                            </m:e>
                            <m:sub>
                              <m:r>
                                <a:rPr lang="ru-RU" sz="1600">
                                  <a:latin typeface="Cambria Math" panose="02040503050406030204" pitchFamily="18" charset="0"/>
                                </a:rPr>
                                <m:t>0</m:t>
                              </m:r>
                            </m:sub>
                          </m:sSub>
                          <m:r>
                            <a:rPr lang="ru-RU" sz="1600">
                              <a:latin typeface="Cambria Math" panose="02040503050406030204" pitchFamily="18" charset="0"/>
                            </a:rPr>
                            <m:t>−</m:t>
                          </m:r>
                          <m:sSub>
                            <m:sSubPr>
                              <m:ctrlPr>
                                <a:rPr lang="ru-RU" sz="1600" i="1">
                                  <a:latin typeface="Cambria Math" panose="02040503050406030204" pitchFamily="18" charset="0"/>
                                </a:rPr>
                              </m:ctrlPr>
                            </m:sSubPr>
                            <m:e>
                              <m:r>
                                <a:rPr lang="ru-RU" sz="1600" i="1">
                                  <a:latin typeface="Cambria Math" panose="02040503050406030204" pitchFamily="18" charset="0"/>
                                </a:rPr>
                                <m:t>𝑊</m:t>
                              </m:r>
                            </m:e>
                            <m:sub>
                              <m:r>
                                <a:rPr lang="ru-RU" sz="1600" i="1">
                                  <a:latin typeface="Cambria Math" panose="02040503050406030204" pitchFamily="18" charset="0"/>
                                </a:rPr>
                                <m:t>𝑃</m:t>
                              </m:r>
                            </m:sub>
                          </m:sSub>
                        </m:num>
                        <m:den>
                          <m:acc>
                            <m:accPr>
                              <m:chr m:val="̅"/>
                              <m:ctrlPr>
                                <a:rPr lang="ru-RU" sz="1600" i="1">
                                  <a:latin typeface="Cambria Math" panose="02040503050406030204" pitchFamily="18" charset="0"/>
                                </a:rPr>
                              </m:ctrlPr>
                            </m:accPr>
                            <m:e>
                              <m:r>
                                <a:rPr lang="ru-RU" sz="1600" i="1">
                                  <a:latin typeface="Cambria Math" panose="02040503050406030204" pitchFamily="18" charset="0"/>
                                </a:rPr>
                                <m:t>𝛾</m:t>
                              </m:r>
                            </m:e>
                          </m:acc>
                        </m:den>
                      </m:f>
                    </m:oMath>
                  </m:oMathPara>
                </a14:m>
                <a:endParaRPr lang="ru-RU" sz="1600" dirty="0"/>
              </a:p>
              <a:p>
                <a:pPr algn="just">
                  <a:buClr>
                    <a:srgbClr val="0000FF"/>
                  </a:buClr>
                  <a:buFont typeface="Wingdings" panose="05000000000000000000" pitchFamily="2" charset="2"/>
                  <a:buChar char="ü"/>
                </a:pPr>
                <a:r>
                  <a:rPr lang="ru-RU" sz="1600" dirty="0"/>
                  <a:t>Определить исходную  эквипотенциальную поверхность для отсчета высот заданием значения потенциала реального поля силы тяжести в среднеприливной системе</a:t>
                </a:r>
              </a:p>
            </p:txBody>
          </p:sp>
        </mc:Choice>
        <mc:Fallback xmlns="">
          <p:sp>
            <p:nvSpPr>
              <p:cNvPr id="11" name="Подзаголовок 13">
                <a:extLst>
                  <a:ext uri="{FF2B5EF4-FFF2-40B4-BE49-F238E27FC236}">
                    <a16:creationId xmlns:a16="http://schemas.microsoft.com/office/drawing/2014/main" id="{3F99DD54-379D-4AC4-B4E1-552E23A5D16C}"/>
                  </a:ext>
                </a:extLst>
              </p:cNvPr>
              <p:cNvSpPr>
                <a:spLocks noGrp="1" noRot="1" noChangeAspect="1" noMove="1" noResize="1" noEditPoints="1" noAdjustHandles="1" noChangeArrowheads="1" noChangeShapeType="1" noTextEdit="1"/>
              </p:cNvSpPr>
              <p:nvPr>
                <p:ph idx="1"/>
              </p:nvPr>
            </p:nvSpPr>
            <p:spPr>
              <a:xfrm>
                <a:off x="318253" y="496994"/>
                <a:ext cx="4401994" cy="2131027"/>
              </a:xfrm>
              <a:prstGeom prst="rect">
                <a:avLst/>
              </a:prstGeom>
              <a:blipFill>
                <a:blip r:embed="rId7"/>
                <a:stretch>
                  <a:fillRect l="-554" t="-860" r="-831" b="-2579"/>
                </a:stretch>
              </a:blipFill>
            </p:spPr>
            <p:txBody>
              <a:bodyPr/>
              <a:lstStyle/>
              <a:p>
                <a:r>
                  <a:rPr lang="ru-RU">
                    <a:noFill/>
                  </a:rPr>
                  <a:t> </a:t>
                </a:r>
              </a:p>
            </p:txBody>
          </p:sp>
        </mc:Fallback>
      </mc:AlternateContent>
      <p:pic>
        <p:nvPicPr>
          <p:cNvPr id="2" name="Рисунок 1">
            <a:extLst>
              <a:ext uri="{FF2B5EF4-FFF2-40B4-BE49-F238E27FC236}">
                <a16:creationId xmlns:a16="http://schemas.microsoft.com/office/drawing/2014/main" id="{D72DE95B-0F97-4C8F-99B1-E5CD7BFBC814}"/>
              </a:ext>
            </a:extLst>
          </p:cNvPr>
          <p:cNvPicPr>
            <a:picLocks noChangeAspect="1"/>
          </p:cNvPicPr>
          <p:nvPr/>
        </p:nvPicPr>
        <p:blipFill>
          <a:blip r:embed="rId8"/>
          <a:stretch>
            <a:fillRect/>
          </a:stretch>
        </p:blipFill>
        <p:spPr>
          <a:xfrm>
            <a:off x="4850296" y="496994"/>
            <a:ext cx="4336965" cy="2074756"/>
          </a:xfrm>
          <a:prstGeom prst="rect">
            <a:avLst/>
          </a:prstGeom>
        </p:spPr>
      </p:pic>
    </p:spTree>
    <p:extLst>
      <p:ext uri="{BB962C8B-B14F-4D97-AF65-F5344CB8AC3E}">
        <p14:creationId xmlns:p14="http://schemas.microsoft.com/office/powerpoint/2010/main" val="3882248066"/>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295DB58-E42F-4980-AF06-B6F94C6059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877" r="1"/>
          <a:stretch/>
        </p:blipFill>
        <p:spPr>
          <a:xfrm>
            <a:off x="0" y="543292"/>
            <a:ext cx="318253" cy="702077"/>
          </a:xfrm>
          <a:prstGeom prst="rect">
            <a:avLst/>
          </a:prstGeom>
          <a:noFill/>
        </p:spPr>
      </p:pic>
      <p:sp>
        <p:nvSpPr>
          <p:cNvPr id="6" name="Номер слайда 5"/>
          <p:cNvSpPr>
            <a:spLocks noGrp="1"/>
          </p:cNvSpPr>
          <p:nvPr>
            <p:ph type="sldNum" sz="quarter" idx="12"/>
          </p:nvPr>
        </p:nvSpPr>
        <p:spPr>
          <a:xfrm>
            <a:off x="0" y="693957"/>
            <a:ext cx="216024" cy="335335"/>
          </a:xfrm>
          <a:noFill/>
        </p:spPr>
        <p:txBody>
          <a:bodyPr vert="horz" lIns="0" tIns="0" rIns="0" bIns="0" rtlCol="0" anchor="ctr"/>
          <a:lstStyle/>
          <a:p>
            <a:pPr algn="ctr" defTabSz="685800"/>
            <a:fld id="{4E267A08-DF21-45E9-819B-9B31FDB4F39A}" type="slidenum">
              <a:rPr lang="ru-RU" sz="1500" b="1">
                <a:solidFill>
                  <a:prstClr val="white"/>
                </a:solidFill>
                <a:latin typeface="Calibri"/>
              </a:rPr>
              <a:pPr algn="ctr" defTabSz="685800"/>
              <a:t>8</a:t>
            </a:fld>
            <a:endParaRPr lang="ru-RU" sz="1500" b="1" dirty="0">
              <a:solidFill>
                <a:prstClr val="white"/>
              </a:solidFill>
              <a:latin typeface="Calibri"/>
            </a:endParaRPr>
          </a:p>
        </p:txBody>
      </p:sp>
      <p:pic>
        <p:nvPicPr>
          <p:cNvPr id="9" name="Рисунок 8"/>
          <p:cNvPicPr>
            <a:picLocks/>
          </p:cNvPicPr>
          <p:nvPr/>
        </p:nvPicPr>
        <p:blipFill>
          <a:blip r:embed="rId4" cstate="print">
            <a:extLst>
              <a:ext uri="{28A0092B-C50C-407E-A947-70E740481C1C}">
                <a14:useLocalDpi xmlns:a14="http://schemas.microsoft.com/office/drawing/2010/main"/>
              </a:ext>
            </a:extLst>
          </a:blip>
          <a:stretch>
            <a:fillRect/>
          </a:stretch>
        </p:blipFill>
        <p:spPr>
          <a:xfrm>
            <a:off x="0" y="57292"/>
            <a:ext cx="891000" cy="486000"/>
          </a:xfrm>
          <a:prstGeom prst="rect">
            <a:avLst/>
          </a:prstGeom>
        </p:spPr>
      </p:pic>
      <p:sp>
        <p:nvSpPr>
          <p:cNvPr id="26" name="Прямоугольник 25"/>
          <p:cNvSpPr/>
          <p:nvPr/>
        </p:nvSpPr>
        <p:spPr>
          <a:xfrm>
            <a:off x="891000" y="0"/>
            <a:ext cx="8253000" cy="474820"/>
          </a:xfrm>
          <a:prstGeom prst="rect">
            <a:avLst/>
          </a:prstGeom>
          <a:solidFill>
            <a:srgbClr val="3356FA"/>
          </a:solidFill>
        </p:spPr>
        <p:txBody>
          <a:bodyPr wrap="square" lIns="0" tIns="0" rIns="0" bIns="0" anchor="ctr" anchorCtr="0">
            <a:noAutofit/>
          </a:bodyPr>
          <a:lstStyle/>
          <a:p>
            <a:pPr indent="90488"/>
            <a:r>
              <a:rPr lang="ru-RU" sz="1800" b="1" dirty="0">
                <a:solidFill>
                  <a:schemeClr val="bg1"/>
                </a:solidFill>
              </a:rPr>
              <a:t>ОТ БАЛТИЙСКОЙ СИСТЕМЫ ВЫСОТ 1977 ГОДА К НОВОЙ СИСТЕМЕ ОТСЧЕТА НОРМАЛЬНЫХ  ВЫСОТ</a:t>
            </a:r>
          </a:p>
        </p:txBody>
      </p:sp>
      <p:grpSp>
        <p:nvGrpSpPr>
          <p:cNvPr id="7" name="Группа 6">
            <a:extLst>
              <a:ext uri="{FF2B5EF4-FFF2-40B4-BE49-F238E27FC236}">
                <a16:creationId xmlns:a16="http://schemas.microsoft.com/office/drawing/2014/main" id="{B77DFB2E-80E3-4F77-A08C-0A50E5A901AF}"/>
              </a:ext>
            </a:extLst>
          </p:cNvPr>
          <p:cNvGrpSpPr/>
          <p:nvPr/>
        </p:nvGrpSpPr>
        <p:grpSpPr>
          <a:xfrm>
            <a:off x="318253" y="471001"/>
            <a:ext cx="2843808" cy="2473117"/>
            <a:chOff x="5508104" y="472165"/>
            <a:chExt cx="3635896" cy="2822321"/>
          </a:xfrm>
        </p:grpSpPr>
        <p:pic>
          <p:nvPicPr>
            <p:cNvPr id="3" name="Рисунок 2">
              <a:extLst>
                <a:ext uri="{FF2B5EF4-FFF2-40B4-BE49-F238E27FC236}">
                  <a16:creationId xmlns:a16="http://schemas.microsoft.com/office/drawing/2014/main" id="{0B44A48C-6FAD-4B02-905C-36AF36AB45CB}"/>
                </a:ext>
              </a:extLst>
            </p:cNvPr>
            <p:cNvPicPr>
              <a:picLocks noChangeAspect="1"/>
            </p:cNvPicPr>
            <p:nvPr/>
          </p:nvPicPr>
          <p:blipFill>
            <a:blip r:embed="rId5"/>
            <a:stretch>
              <a:fillRect/>
            </a:stretch>
          </p:blipFill>
          <p:spPr>
            <a:xfrm>
              <a:off x="5512189" y="472451"/>
              <a:ext cx="3631811" cy="2819379"/>
            </a:xfrm>
            <a:prstGeom prst="rect">
              <a:avLst/>
            </a:prstGeom>
          </p:spPr>
        </p:pic>
        <p:sp>
          <p:nvSpPr>
            <p:cNvPr id="5" name="Прямоугольник 4">
              <a:extLst>
                <a:ext uri="{FF2B5EF4-FFF2-40B4-BE49-F238E27FC236}">
                  <a16:creationId xmlns:a16="http://schemas.microsoft.com/office/drawing/2014/main" id="{CBD49389-4106-4495-ADAE-5256E22C8A38}"/>
                </a:ext>
              </a:extLst>
            </p:cNvPr>
            <p:cNvSpPr/>
            <p:nvPr/>
          </p:nvSpPr>
          <p:spPr>
            <a:xfrm>
              <a:off x="5508104" y="472165"/>
              <a:ext cx="3635896" cy="282232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TextBox 7">
            <a:extLst>
              <a:ext uri="{FF2B5EF4-FFF2-40B4-BE49-F238E27FC236}">
                <a16:creationId xmlns:a16="http://schemas.microsoft.com/office/drawing/2014/main" id="{5E89F7D6-3C97-4ED4-98F5-6BE18CEDC2FB}"/>
              </a:ext>
            </a:extLst>
          </p:cNvPr>
          <p:cNvSpPr txBox="1"/>
          <p:nvPr/>
        </p:nvSpPr>
        <p:spPr>
          <a:xfrm>
            <a:off x="360096" y="443902"/>
            <a:ext cx="2160240" cy="492443"/>
          </a:xfrm>
          <a:prstGeom prst="rect">
            <a:avLst/>
          </a:prstGeom>
          <a:noFill/>
        </p:spPr>
        <p:txBody>
          <a:bodyPr wrap="square" rtlCol="0">
            <a:spAutoFit/>
          </a:bodyPr>
          <a:lstStyle/>
          <a:p>
            <a:r>
              <a:rPr lang="ru-RU" dirty="0"/>
              <a:t>Уравнивание ЦНИИГАиК</a:t>
            </a:r>
            <a:endParaRPr lang="en-US" dirty="0"/>
          </a:p>
          <a:p>
            <a:r>
              <a:rPr lang="ru-RU" sz="1100" dirty="0"/>
              <a:t>(Кронштадтский футшток)</a:t>
            </a:r>
          </a:p>
        </p:txBody>
      </p:sp>
      <p:pic>
        <p:nvPicPr>
          <p:cNvPr id="11" name="Рисунок 10">
            <a:extLst>
              <a:ext uri="{FF2B5EF4-FFF2-40B4-BE49-F238E27FC236}">
                <a16:creationId xmlns:a16="http://schemas.microsoft.com/office/drawing/2014/main" id="{3122CD0E-4530-4625-9E41-8665C88FAC44}"/>
              </a:ext>
            </a:extLst>
          </p:cNvPr>
          <p:cNvPicPr>
            <a:picLocks noChangeAspect="1"/>
          </p:cNvPicPr>
          <p:nvPr/>
        </p:nvPicPr>
        <p:blipFill>
          <a:blip r:embed="rId6"/>
          <a:stretch>
            <a:fillRect/>
          </a:stretch>
        </p:blipFill>
        <p:spPr>
          <a:xfrm>
            <a:off x="5691923" y="2256032"/>
            <a:ext cx="3452077" cy="2887468"/>
          </a:xfrm>
          <a:prstGeom prst="rect">
            <a:avLst/>
          </a:prstGeom>
        </p:spPr>
      </p:pic>
      <p:pic>
        <p:nvPicPr>
          <p:cNvPr id="13" name="Рисунок 12">
            <a:extLst>
              <a:ext uri="{FF2B5EF4-FFF2-40B4-BE49-F238E27FC236}">
                <a16:creationId xmlns:a16="http://schemas.microsoft.com/office/drawing/2014/main" id="{71FE3341-19B4-44AE-B7A0-332759ADEE76}"/>
              </a:ext>
            </a:extLst>
          </p:cNvPr>
          <p:cNvPicPr>
            <a:picLocks noChangeAspect="1"/>
          </p:cNvPicPr>
          <p:nvPr/>
        </p:nvPicPr>
        <p:blipFill>
          <a:blip r:embed="rId7"/>
          <a:stretch>
            <a:fillRect/>
          </a:stretch>
        </p:blipFill>
        <p:spPr>
          <a:xfrm>
            <a:off x="3260891" y="4101789"/>
            <a:ext cx="2420978" cy="923076"/>
          </a:xfrm>
          <a:prstGeom prst="rect">
            <a:avLst/>
          </a:prstGeom>
        </p:spPr>
      </p:pic>
      <p:grpSp>
        <p:nvGrpSpPr>
          <p:cNvPr id="17" name="Группа 16">
            <a:extLst>
              <a:ext uri="{FF2B5EF4-FFF2-40B4-BE49-F238E27FC236}">
                <a16:creationId xmlns:a16="http://schemas.microsoft.com/office/drawing/2014/main" id="{3F8BFE56-81E6-443F-8BCC-58BEAE8A5799}"/>
              </a:ext>
            </a:extLst>
          </p:cNvPr>
          <p:cNvGrpSpPr/>
          <p:nvPr/>
        </p:nvGrpSpPr>
        <p:grpSpPr>
          <a:xfrm>
            <a:off x="213236" y="2726831"/>
            <a:ext cx="2919109" cy="2359377"/>
            <a:chOff x="284795" y="2784123"/>
            <a:chExt cx="2919109" cy="2359377"/>
          </a:xfrm>
        </p:grpSpPr>
        <p:pic>
          <p:nvPicPr>
            <p:cNvPr id="2" name="Рисунок 1">
              <a:extLst>
                <a:ext uri="{FF2B5EF4-FFF2-40B4-BE49-F238E27FC236}">
                  <a16:creationId xmlns:a16="http://schemas.microsoft.com/office/drawing/2014/main" id="{B720659C-60D8-43AD-94B9-68BBB6D3931B}"/>
                </a:ext>
              </a:extLst>
            </p:cNvPr>
            <p:cNvPicPr>
              <a:picLocks noChangeAspect="1"/>
            </p:cNvPicPr>
            <p:nvPr/>
          </p:nvPicPr>
          <p:blipFill>
            <a:blip r:embed="rId8"/>
            <a:stretch>
              <a:fillRect/>
            </a:stretch>
          </p:blipFill>
          <p:spPr>
            <a:xfrm>
              <a:off x="284795" y="2784123"/>
              <a:ext cx="2919109" cy="2359377"/>
            </a:xfrm>
            <a:prstGeom prst="rect">
              <a:avLst/>
            </a:prstGeom>
          </p:spPr>
        </p:pic>
        <p:sp>
          <p:nvSpPr>
            <p:cNvPr id="14" name="Овал 13">
              <a:extLst>
                <a:ext uri="{FF2B5EF4-FFF2-40B4-BE49-F238E27FC236}">
                  <a16:creationId xmlns:a16="http://schemas.microsoft.com/office/drawing/2014/main" id="{D84D76BC-7682-42E5-A09C-A9139BFBD3C1}"/>
                </a:ext>
              </a:extLst>
            </p:cNvPr>
            <p:cNvSpPr/>
            <p:nvPr/>
          </p:nvSpPr>
          <p:spPr>
            <a:xfrm rot="19748771">
              <a:off x="1907704" y="4011910"/>
              <a:ext cx="216024" cy="1440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5" name="Рисунок 24">
            <a:extLst>
              <a:ext uri="{FF2B5EF4-FFF2-40B4-BE49-F238E27FC236}">
                <a16:creationId xmlns:a16="http://schemas.microsoft.com/office/drawing/2014/main" id="{15B82C3F-113B-40C0-A9AA-557263618F50}"/>
              </a:ext>
            </a:extLst>
          </p:cNvPr>
          <p:cNvPicPr>
            <a:picLocks noChangeAspect="1"/>
          </p:cNvPicPr>
          <p:nvPr/>
        </p:nvPicPr>
        <p:blipFill>
          <a:blip r:embed="rId9"/>
          <a:stretch>
            <a:fillRect/>
          </a:stretch>
        </p:blipFill>
        <p:spPr>
          <a:xfrm>
            <a:off x="3208580" y="1831911"/>
            <a:ext cx="2676126" cy="2224415"/>
          </a:xfrm>
          <a:prstGeom prst="rect">
            <a:avLst/>
          </a:prstGeom>
        </p:spPr>
      </p:pic>
      <p:pic>
        <p:nvPicPr>
          <p:cNvPr id="27" name="Рисунок 26">
            <a:extLst>
              <a:ext uri="{FF2B5EF4-FFF2-40B4-BE49-F238E27FC236}">
                <a16:creationId xmlns:a16="http://schemas.microsoft.com/office/drawing/2014/main" id="{019266B0-6B74-4BE3-83C1-E0F325F584A9}"/>
              </a:ext>
            </a:extLst>
          </p:cNvPr>
          <p:cNvPicPr>
            <a:picLocks noChangeAspect="1"/>
          </p:cNvPicPr>
          <p:nvPr/>
        </p:nvPicPr>
        <p:blipFill>
          <a:blip r:embed="rId10"/>
          <a:stretch>
            <a:fillRect/>
          </a:stretch>
        </p:blipFill>
        <p:spPr>
          <a:xfrm>
            <a:off x="3203904" y="946985"/>
            <a:ext cx="763905" cy="1383287"/>
          </a:xfrm>
          <a:prstGeom prst="rect">
            <a:avLst/>
          </a:prstGeom>
        </p:spPr>
      </p:pic>
      <p:pic>
        <p:nvPicPr>
          <p:cNvPr id="31" name="Рисунок 30">
            <a:extLst>
              <a:ext uri="{FF2B5EF4-FFF2-40B4-BE49-F238E27FC236}">
                <a16:creationId xmlns:a16="http://schemas.microsoft.com/office/drawing/2014/main" id="{BA323B21-CF46-4034-BDC4-5DDC2440AE50}"/>
              </a:ext>
            </a:extLst>
          </p:cNvPr>
          <p:cNvPicPr>
            <a:picLocks noChangeAspect="1"/>
          </p:cNvPicPr>
          <p:nvPr/>
        </p:nvPicPr>
        <p:blipFill>
          <a:blip r:embed="rId11"/>
          <a:stretch>
            <a:fillRect/>
          </a:stretch>
        </p:blipFill>
        <p:spPr>
          <a:xfrm>
            <a:off x="5958888" y="723880"/>
            <a:ext cx="1009791" cy="2124371"/>
          </a:xfrm>
          <a:prstGeom prst="rect">
            <a:avLst/>
          </a:prstGeom>
        </p:spPr>
      </p:pic>
      <p:sp>
        <p:nvSpPr>
          <p:cNvPr id="32" name="TextBox 31">
            <a:extLst>
              <a:ext uri="{FF2B5EF4-FFF2-40B4-BE49-F238E27FC236}">
                <a16:creationId xmlns:a16="http://schemas.microsoft.com/office/drawing/2014/main" id="{556E9E1A-8B22-4798-9148-07B2492287B9}"/>
              </a:ext>
            </a:extLst>
          </p:cNvPr>
          <p:cNvSpPr txBox="1"/>
          <p:nvPr/>
        </p:nvSpPr>
        <p:spPr>
          <a:xfrm>
            <a:off x="6023523" y="408541"/>
            <a:ext cx="3185112" cy="461665"/>
          </a:xfrm>
          <a:prstGeom prst="rect">
            <a:avLst/>
          </a:prstGeom>
          <a:noFill/>
        </p:spPr>
        <p:txBody>
          <a:bodyPr wrap="square" rtlCol="0">
            <a:spAutoFit/>
          </a:bodyPr>
          <a:lstStyle/>
          <a:p>
            <a:pPr algn="ctr"/>
            <a:r>
              <a:rPr lang="ru-RU" sz="1200" dirty="0"/>
              <a:t>Расхождение высот в БС1977 и в новой              системе отсчета высот, в м</a:t>
            </a:r>
          </a:p>
        </p:txBody>
      </p:sp>
      <p:sp>
        <p:nvSpPr>
          <p:cNvPr id="33" name="TextBox 32">
            <a:extLst>
              <a:ext uri="{FF2B5EF4-FFF2-40B4-BE49-F238E27FC236}">
                <a16:creationId xmlns:a16="http://schemas.microsoft.com/office/drawing/2014/main" id="{C1F32FC4-A463-4AEB-9A70-69A9B84EC874}"/>
              </a:ext>
            </a:extLst>
          </p:cNvPr>
          <p:cNvSpPr txBox="1"/>
          <p:nvPr/>
        </p:nvSpPr>
        <p:spPr>
          <a:xfrm>
            <a:off x="2970993" y="419952"/>
            <a:ext cx="3185112" cy="646331"/>
          </a:xfrm>
          <a:prstGeom prst="rect">
            <a:avLst/>
          </a:prstGeom>
          <a:noFill/>
        </p:spPr>
        <p:txBody>
          <a:bodyPr wrap="square" rtlCol="0">
            <a:spAutoFit/>
          </a:bodyPr>
          <a:lstStyle/>
          <a:p>
            <a:pPr algn="ctr"/>
            <a:r>
              <a:rPr lang="ru-RU" sz="1200" dirty="0"/>
              <a:t>Расхождение высот по результатам уравнивания </a:t>
            </a:r>
            <a:r>
              <a:rPr lang="en-US" sz="1200" dirty="0"/>
              <a:t>BKG (EVRF2019) </a:t>
            </a:r>
            <a:r>
              <a:rPr lang="ru-RU" sz="1200" dirty="0"/>
              <a:t>и МАГП (ЦНИИГАиК), в м</a:t>
            </a:r>
          </a:p>
        </p:txBody>
      </p:sp>
      <p:sp>
        <p:nvSpPr>
          <p:cNvPr id="15" name="TextBox 14">
            <a:extLst>
              <a:ext uri="{FF2B5EF4-FFF2-40B4-BE49-F238E27FC236}">
                <a16:creationId xmlns:a16="http://schemas.microsoft.com/office/drawing/2014/main" id="{932E176B-A9D4-47D0-826B-CF3970BE79EC}"/>
              </a:ext>
            </a:extLst>
          </p:cNvPr>
          <p:cNvSpPr txBox="1"/>
          <p:nvPr/>
        </p:nvSpPr>
        <p:spPr>
          <a:xfrm>
            <a:off x="243506" y="2696733"/>
            <a:ext cx="2465538" cy="492443"/>
          </a:xfrm>
          <a:prstGeom prst="rect">
            <a:avLst/>
          </a:prstGeom>
          <a:noFill/>
        </p:spPr>
        <p:txBody>
          <a:bodyPr wrap="square" rtlCol="0">
            <a:spAutoFit/>
          </a:bodyPr>
          <a:lstStyle/>
          <a:p>
            <a:r>
              <a:rPr lang="ru-RU" dirty="0"/>
              <a:t>Уравнивание </a:t>
            </a:r>
            <a:r>
              <a:rPr lang="en-US" dirty="0"/>
              <a:t>UELN (BKG)</a:t>
            </a:r>
            <a:endParaRPr lang="ru-RU" dirty="0"/>
          </a:p>
          <a:p>
            <a:r>
              <a:rPr lang="ru-RU" sz="1100" dirty="0"/>
              <a:t>(Амстердамский футшток</a:t>
            </a:r>
          </a:p>
        </p:txBody>
      </p:sp>
    </p:spTree>
    <p:extLst>
      <p:ext uri="{BB962C8B-B14F-4D97-AF65-F5344CB8AC3E}">
        <p14:creationId xmlns:p14="http://schemas.microsoft.com/office/powerpoint/2010/main" val="1269196019"/>
      </p:ext>
    </p:extLst>
  </p:cSld>
  <p:clrMapOvr>
    <a:masterClrMapping/>
  </p:clrMapOvr>
  <mc:AlternateContent xmlns:mc="http://schemas.openxmlformats.org/markup-compatibility/2006" xmlns:p14="http://schemas.microsoft.com/office/powerpoint/2010/main">
    <mc:Choice Requires="p14">
      <p:transition p14:dur="20"/>
    </mc:Choice>
    <mc:Fallback xmlns="">
      <p:transition/>
    </mc:Fallback>
  </mc:AlternateContent>
</p:sld>
</file>

<file path=ppt/theme/theme1.xml><?xml version="1.0" encoding="utf-8"?>
<a:theme xmlns:a="http://schemas.openxmlformats.org/drawingml/2006/main" name="Шаблон презентации Белгеодезия(окончательный)">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 GEO для презентаций</Template>
  <TotalTime>21915</TotalTime>
  <Words>2752</Words>
  <Application>Microsoft Office PowerPoint</Application>
  <PresentationFormat>Экран (16:9)</PresentationFormat>
  <Paragraphs>132</Paragraphs>
  <Slides>12</Slides>
  <Notes>12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12</vt:i4>
      </vt:variant>
    </vt:vector>
  </HeadingPairs>
  <TitlesOfParts>
    <vt:vector size="20" baseType="lpstr">
      <vt:lpstr>Arial</vt:lpstr>
      <vt:lpstr>Calibri</vt:lpstr>
      <vt:lpstr>Cambria Math</vt:lpstr>
      <vt:lpstr>Montserrat</vt:lpstr>
      <vt:lpstr>Times New Roman</vt:lpstr>
      <vt:lpstr>Wingdings</vt:lpstr>
      <vt:lpstr>Шаблон презентации Белгеодезия(окончательный)</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Мицевич Людмила Александровна</dc:creator>
  <cp:lastModifiedBy>Надежда И. Рудницкая</cp:lastModifiedBy>
  <cp:revision>449</cp:revision>
  <cp:lastPrinted>2022-10-19T10:02:02Z</cp:lastPrinted>
  <dcterms:created xsi:type="dcterms:W3CDTF">2021-06-17T08:15:16Z</dcterms:created>
  <dcterms:modified xsi:type="dcterms:W3CDTF">2024-09-12T14:24:06Z</dcterms:modified>
</cp:coreProperties>
</file>