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0"/>
  </p:notesMasterIdLst>
  <p:sldIdLst>
    <p:sldId id="905" r:id="rId2"/>
    <p:sldId id="907" r:id="rId3"/>
    <p:sldId id="908" r:id="rId4"/>
    <p:sldId id="909" r:id="rId5"/>
    <p:sldId id="910" r:id="rId6"/>
    <p:sldId id="911" r:id="rId7"/>
    <p:sldId id="912" r:id="rId8"/>
    <p:sldId id="796" r:id="rId9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Иванович Андреев" initials="АИА" lastIdx="41" clrIdx="0">
    <p:extLst>
      <p:ext uri="{19B8F6BF-5375-455C-9EA6-DF929625EA0E}">
        <p15:presenceInfo xmlns:p15="http://schemas.microsoft.com/office/powerpoint/2012/main" userId="S-1-5-21-2454086332-771374682-1265361147-26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F2F2F2"/>
    <a:srgbClr val="FF9900"/>
    <a:srgbClr val="54FFFF"/>
    <a:srgbClr val="FEFE5F"/>
    <a:srgbClr val="41719C"/>
    <a:srgbClr val="0000FF"/>
    <a:srgbClr val="000099"/>
    <a:srgbClr val="F6F8FB"/>
    <a:srgbClr val="1F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0937" autoAdjust="0"/>
  </p:normalViewPr>
  <p:slideViewPr>
    <p:cSldViewPr showGuides="1">
      <p:cViewPr varScale="1">
        <p:scale>
          <a:sx n="109" d="100"/>
          <a:sy n="109" d="100"/>
        </p:scale>
        <p:origin x="594" y="96"/>
      </p:cViewPr>
      <p:guideLst>
        <p:guide orient="horz" pos="4156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5660" cy="496411"/>
          </a:xfrm>
          <a:prstGeom prst="rect">
            <a:avLst/>
          </a:prstGeom>
        </p:spPr>
        <p:txBody>
          <a:bodyPr vert="horz" lIns="91376" tIns="45690" rIns="91376" bIns="456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5"/>
            <a:ext cx="2945660" cy="496411"/>
          </a:xfrm>
          <a:prstGeom prst="rect">
            <a:avLst/>
          </a:prstGeom>
        </p:spPr>
        <p:txBody>
          <a:bodyPr vert="horz" lIns="91376" tIns="45690" rIns="91376" bIns="45690" rtlCol="0"/>
          <a:lstStyle>
            <a:lvl1pPr algn="r">
              <a:defRPr sz="1200"/>
            </a:lvl1pPr>
          </a:lstStyle>
          <a:p>
            <a:fld id="{A8332CD7-E6B2-4265-893D-3D7017DFB57A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90" rIns="91376" bIns="456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vert="horz" lIns="91376" tIns="45690" rIns="91376" bIns="456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6"/>
            <a:ext cx="2945660" cy="496411"/>
          </a:xfrm>
          <a:prstGeom prst="rect">
            <a:avLst/>
          </a:prstGeom>
        </p:spPr>
        <p:txBody>
          <a:bodyPr vert="horz" lIns="91376" tIns="45690" rIns="91376" bIns="456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6"/>
            <a:ext cx="2945660" cy="496411"/>
          </a:xfrm>
          <a:prstGeom prst="rect">
            <a:avLst/>
          </a:prstGeom>
        </p:spPr>
        <p:txBody>
          <a:bodyPr vert="horz" lIns="91376" tIns="45690" rIns="91376" bIns="45690" rtlCol="0" anchor="b"/>
          <a:lstStyle>
            <a:lvl1pPr algn="r">
              <a:defRPr sz="1200"/>
            </a:lvl1pPr>
          </a:lstStyle>
          <a:p>
            <a:fld id="{6BBE416E-5321-4F05-9C47-29A61C95D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5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7F5B-592E-4FD1-815B-90C27A22B1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9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февраля 2021 г. на высокоэллиптическую орбиту Земли был запущен гидрометеорологический космический аппарат Арктика-М №1, бортовая целевая аппаратура которого позволяет обеспечивать съемку Арктического региона Земли с периодичностью 15 минут для получения информации метеорологического и гидрологического назначения, как днем, так и ночью.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E416E-5321-4F05-9C47-29A61C95DC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85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февраля 2021 г. на высокоэллиптическую орбиту Земли был запущен гидрометеорологический космический аппарат Арктика-М №1, бортовая целевая аппаратура которого позволяет обеспечивать съемку Арктического региона Земли с периодичностью 15 минут для получения информации метеорологического и гидрологического назначения, как днем, так и ночью.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E416E-5321-4F05-9C47-29A61C95DC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09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февраля 2021 г. на высокоэллиптическую орбиту Земли был запущен гидрометеорологический космический аппарат Арктика-М №1, бортовая целевая аппаратура которого позволяет обеспечивать съемку Арктического региона Земли с периодичностью 15 минут для получения информации метеорологического и гидрологического назначения, как днем, так и ночью.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E416E-5321-4F05-9C47-29A61C95DC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03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февраля 2021 г. на высокоэллиптическую орбиту Земли был запущен гидрометеорологический космический аппарат Арктика-М №1, бортовая целевая аппаратура которого позволяет обеспечивать съемку Арктического региона Земли с периодичностью 15 минут для получения информации метеорологического и гидрологического назначения, как днем, так и ночью.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E416E-5321-4F05-9C47-29A61C95DC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0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февраля 2021 г. на высокоэллиптическую орбиту Земли был запущен гидрометеорологический космический аппарат Арктика-М №1, бортовая целевая аппаратура которого позволяет обеспечивать съемку Арктического региона Земли с периодичностью 15 минут для получения информации метеорологического и гидрологического назначения, как днем, так и ночью.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E416E-5321-4F05-9C47-29A61C95DC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24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0A561-5EB5-4A1B-8AE5-4A018DE683D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4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428108"/>
            <a:ext cx="7429500" cy="920875"/>
          </a:xfrm>
        </p:spPr>
        <p:txBody>
          <a:bodyPr anchor="b">
            <a:normAutofit/>
          </a:bodyPr>
          <a:lstStyle>
            <a:lvl1pPr algn="ctr">
              <a:defRPr lang="ru-RU" sz="2925" b="1" kern="1200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9" y="17362"/>
            <a:ext cx="653859" cy="57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726889" y="87473"/>
            <a:ext cx="6748528" cy="598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13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Дальневосточный</a:t>
            </a:r>
            <a:r>
              <a:rPr lang="ru-RU" sz="113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 ФГБУ «</a:t>
            </a:r>
            <a:r>
              <a:rPr lang="ru-RU" sz="113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Научно-исследовательский центр космической гидрометеорологии «Планета»</a:t>
            </a:r>
          </a:p>
        </p:txBody>
      </p:sp>
    </p:spTree>
    <p:extLst>
      <p:ext uri="{BB962C8B-B14F-4D97-AF65-F5344CB8AC3E}">
        <p14:creationId xmlns:p14="http://schemas.microsoft.com/office/powerpoint/2010/main" val="272002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395" y="6431623"/>
            <a:ext cx="414605" cy="426378"/>
          </a:xfrm>
          <a:noFill/>
        </p:spPr>
        <p:txBody>
          <a:bodyPr/>
          <a:lstStyle>
            <a:lvl1pPr algn="ctr">
              <a:defRPr sz="13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4E27-300E-462E-9414-BAB85EC2F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395" y="6431623"/>
            <a:ext cx="414605" cy="426378"/>
          </a:xfrm>
          <a:noFill/>
        </p:spPr>
        <p:txBody>
          <a:bodyPr/>
          <a:lstStyle>
            <a:lvl1pPr algn="ctr">
              <a:defRPr sz="13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4E27-300E-462E-9414-BAB85EC2F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6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395" y="6431623"/>
            <a:ext cx="414605" cy="426378"/>
          </a:xfrm>
          <a:noFill/>
        </p:spPr>
        <p:txBody>
          <a:bodyPr/>
          <a:lstStyle>
            <a:lvl1pPr algn="ctr">
              <a:defRPr sz="13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C7E9EA-F511-42FA-8C9B-9BA9B092F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06269"/>
            <a:ext cx="9906000" cy="432048"/>
          </a:xfrm>
        </p:spPr>
        <p:txBody>
          <a:bodyPr>
            <a:noAutofit/>
          </a:bodyPr>
          <a:lstStyle>
            <a:lvl1pPr algn="ctr">
              <a:defRPr sz="26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00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395" y="6431623"/>
            <a:ext cx="414605" cy="426378"/>
          </a:xfrm>
          <a:noFill/>
        </p:spPr>
        <p:txBody>
          <a:bodyPr/>
          <a:lstStyle>
            <a:lvl1pPr algn="ctr">
              <a:defRPr sz="13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4E27-300E-462E-9414-BAB85EC2F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395" y="6431623"/>
            <a:ext cx="414605" cy="426378"/>
          </a:xfrm>
          <a:noFill/>
        </p:spPr>
        <p:txBody>
          <a:bodyPr/>
          <a:lstStyle>
            <a:lvl1pPr algn="ctr">
              <a:defRPr sz="13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4E27-300E-462E-9414-BAB85EC2F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0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395" y="6431623"/>
            <a:ext cx="414605" cy="426378"/>
          </a:xfrm>
          <a:noFill/>
        </p:spPr>
        <p:txBody>
          <a:bodyPr/>
          <a:lstStyle>
            <a:lvl1pPr algn="ctr">
              <a:defRPr sz="13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4E27-300E-462E-9414-BAB85EC2F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7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395" y="6431623"/>
            <a:ext cx="414605" cy="426378"/>
          </a:xfrm>
          <a:noFill/>
        </p:spPr>
        <p:txBody>
          <a:bodyPr/>
          <a:lstStyle>
            <a:lvl1pPr algn="ctr">
              <a:defRPr sz="13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4E27-300E-462E-9414-BAB85EC2F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395" y="6431623"/>
            <a:ext cx="414605" cy="426378"/>
          </a:xfrm>
          <a:noFill/>
        </p:spPr>
        <p:txBody>
          <a:bodyPr/>
          <a:lstStyle>
            <a:lvl1pPr algn="ctr">
              <a:defRPr sz="13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4E27-300E-462E-9414-BAB85EC2F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9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395" y="6431623"/>
            <a:ext cx="414605" cy="426378"/>
          </a:xfrm>
          <a:noFill/>
        </p:spPr>
        <p:txBody>
          <a:bodyPr/>
          <a:lstStyle>
            <a:lvl1pPr algn="ctr">
              <a:defRPr sz="13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4E27-300E-462E-9414-BAB85EC2F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0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395" y="6431623"/>
            <a:ext cx="414605" cy="426378"/>
          </a:xfrm>
          <a:noFill/>
        </p:spPr>
        <p:txBody>
          <a:bodyPr/>
          <a:lstStyle>
            <a:lvl1pPr algn="ctr">
              <a:defRPr sz="13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7E4E27-300E-462E-9414-BAB85EC2F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4E27-300E-462E-9414-BAB85EC2F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8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" y="1988840"/>
            <a:ext cx="9905997" cy="239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25" dirty="0" smtClean="0">
              <a:solidFill>
                <a:srgbClr val="42679B"/>
              </a:solidFill>
              <a:latin typeface="+mj-lt"/>
              <a:ea typeface="+mj-ea"/>
              <a:cs typeface="+mj-cs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195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Возможности ГИС систем НИЦ «Планета» </a:t>
            </a:r>
            <a:endParaRPr lang="ru-RU" sz="1950" b="1" cap="al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195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</a:t>
            </a:r>
            <a:r>
              <a:rPr lang="ru-RU" sz="195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решения задач </a:t>
            </a:r>
            <a:r>
              <a:rPr lang="ru-RU" sz="1950" b="1" cap="all" dirty="0" smtClean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мониторинга</a:t>
            </a:r>
            <a:r>
              <a:rPr lang="ru-RU" sz="195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окружающей среды 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8904" y="6465585"/>
            <a:ext cx="220910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Екатеринбург, </a:t>
            </a:r>
          </a:p>
          <a:p>
            <a:pPr algn="ctr"/>
            <a:r>
              <a:rPr lang="ru-RU" sz="975" dirty="0" smtClean="0">
                <a:latin typeface="Arial" panose="020B0604020202020204" pitchFamily="34" charset="0"/>
                <a:cs typeface="Arial" panose="020B0604020202020204" pitchFamily="34" charset="0"/>
              </a:rPr>
              <a:t>22 – 25 сентября </a:t>
            </a:r>
            <a:r>
              <a:rPr lang="ru-RU" sz="9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sz="97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40705"/>
            <a:ext cx="9906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XXIV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научно-техническая конференция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РЕАЛЬНОСТЬ:</a:t>
            </a:r>
          </a:p>
          <a:p>
            <a:pPr algn="ctr"/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космические и пространственные данные, технологии обработки»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15608"/>
            <a:ext cx="9633520" cy="292533"/>
          </a:xfrm>
        </p:spPr>
        <p:txBody>
          <a:bodyPr>
            <a:noAutofit/>
          </a:bodyPr>
          <a:lstStyle/>
          <a:p>
            <a:pPr algn="l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Холодов Егор Игоревич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903" y="-150548"/>
            <a:ext cx="9905999" cy="978091"/>
          </a:xfrm>
        </p:spPr>
        <p:txBody>
          <a:bodyPr anchor="ctr"/>
          <a:lstStyle/>
          <a:p>
            <a:pPr eaLnBrk="0" hangingPunct="0">
              <a:lnSpc>
                <a:spcPts val="2600"/>
              </a:lnSpc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Необходимость КС Арктика-М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94834" y="5532159"/>
          <a:ext cx="4519887" cy="5447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7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 Арктика-М №1</a:t>
                      </a:r>
                    </a:p>
                  </a:txBody>
                  <a:tcPr marL="84406" marR="84406" marT="42203" marB="42203" anchorCtr="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запущен 28.02.2021 г. </a:t>
                      </a:r>
                    </a:p>
                  </a:txBody>
                  <a:tcPr marL="84406" marR="84406" marT="42203" marB="42203"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13987" y="1112299"/>
            <a:ext cx="2532908" cy="554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ru-RU" sz="110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</a:t>
            </a:r>
          </a:p>
          <a:p>
            <a:pPr algn="ctr" defTabSz="844083"/>
            <a:endParaRPr lang="ru-RU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44083"/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Группировка метеоспутников (</a:t>
            </a:r>
            <a:r>
              <a:rPr lang="en-US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METEOSAT</a:t>
            </a: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Электро-Л и др.), расположенных на геостационарной орбите, обеспечивает получение гидрометеорологических данных только до широт около 60° с. ш. и не обеспечивает наблюдений в арктическом регионе.</a:t>
            </a:r>
          </a:p>
          <a:p>
            <a:pPr algn="just" defTabSz="844083"/>
            <a:endParaRPr lang="ru-RU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44083"/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Метеорологические КА на солнечно-синхронных орбитах обеспечивают данные с высоким качеством, но недостающей оперативностью.</a:t>
            </a:r>
          </a:p>
          <a:p>
            <a:pPr algn="just" defTabSz="844083"/>
            <a:endParaRPr lang="ru-RU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44083"/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Орбитальная группировка из двух КА метеонаблюдения на высокоэллиптической орбите обеспечивает высокую периодичность наблюдений и позволяет непрерывно получать оперативную информацию о состоянии атмосферы и поверхности приполярных районов. Это позволяет повысить точность моделей при составлении краткосрочных прогнозов погоды и даст учёным большой объем новых данных.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21754" y="1312560"/>
            <a:ext cx="6500062" cy="4232880"/>
            <a:chOff x="1712640" y="1700808"/>
            <a:chExt cx="7041734" cy="458562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712640" y="1700808"/>
              <a:ext cx="7041734" cy="4585620"/>
              <a:chOff x="2216696" y="1521403"/>
              <a:chExt cx="7041734" cy="4585620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216696" y="1521403"/>
                <a:ext cx="7041734" cy="4585620"/>
                <a:chOff x="272480" y="2233063"/>
                <a:chExt cx="7041734" cy="4585620"/>
              </a:xfrm>
            </p:grpSpPr>
            <p:grpSp>
              <p:nvGrpSpPr>
                <p:cNvPr id="16" name="Группа 15"/>
                <p:cNvGrpSpPr/>
                <p:nvPr/>
              </p:nvGrpSpPr>
              <p:grpSpPr>
                <a:xfrm>
                  <a:off x="272480" y="2233063"/>
                  <a:ext cx="7004884" cy="4585620"/>
                  <a:chOff x="272480" y="2233063"/>
                  <a:chExt cx="7004884" cy="4585620"/>
                </a:xfrm>
              </p:grpSpPr>
              <p:pic>
                <p:nvPicPr>
                  <p:cNvPr id="14" name="Рисунок 13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480" y="2233063"/>
                    <a:ext cx="7004884" cy="4585620"/>
                  </a:xfrm>
                  <a:prstGeom prst="rect">
                    <a:avLst/>
                  </a:prstGeom>
                </p:spPr>
              </p:pic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09181" y="2392771"/>
                    <a:ext cx="1560541" cy="592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844083"/>
                    <a:r>
                      <a:rPr lang="ru-RU" sz="738" b="1" dirty="0">
                        <a:solidFill>
                          <a:prstClr val="black"/>
                        </a:solidFill>
                        <a:latin typeface="Calibri"/>
                      </a:rPr>
                      <a:t>Зона наблюдений Северного полушария международной базовой группировкой геостационарных спутников</a:t>
                    </a:r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5543976" y="2247451"/>
                  <a:ext cx="1770238" cy="592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44083"/>
                  <a:r>
                    <a:rPr lang="ru-RU" sz="738" b="1" dirty="0">
                      <a:solidFill>
                        <a:prstClr val="black"/>
                      </a:solidFill>
                      <a:latin typeface="Calibri"/>
                    </a:rPr>
                    <a:t>Зона наблюдений арктического региона международной группировкой низкоорбитальных спутников</a:t>
                  </a: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2216696" y="3322556"/>
                <a:ext cx="1264292" cy="46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/>
                <a:r>
                  <a:rPr lang="ru-RU" sz="738" b="1" dirty="0">
                    <a:solidFill>
                      <a:prstClr val="black"/>
                    </a:solidFill>
                    <a:latin typeface="Calibri"/>
                  </a:rPr>
                  <a:t>Периодичность получения данных 15 минут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453232" y="3570710"/>
              <a:ext cx="1264292" cy="46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/>
              <a:r>
                <a:rPr lang="ru-RU" sz="738" b="1" dirty="0">
                  <a:solidFill>
                    <a:prstClr val="black"/>
                  </a:solidFill>
                  <a:latin typeface="Calibri"/>
                </a:rPr>
                <a:t>Периодичность получения данных от 6 до 12 часов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 flipH="1">
            <a:off x="1188539" y="5290131"/>
            <a:ext cx="42202" cy="66469"/>
          </a:xfrm>
          <a:prstGeom prst="rect">
            <a:avLst/>
          </a:prstGeom>
          <a:solidFill>
            <a:srgbClr val="B4F6D7"/>
          </a:solidFill>
          <a:ln>
            <a:solidFill>
              <a:srgbClr val="B4F6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7EB5AD05-C648-02FC-DD5C-68DF6CB809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99493" y="6477923"/>
            <a:ext cx="496703" cy="365125"/>
          </a:xfrm>
          <a:prstGeom prst="rect">
            <a:avLst/>
          </a:prstGeom>
        </p:spPr>
        <p:txBody>
          <a:bodyPr/>
          <a:lstStyle/>
          <a:p>
            <a:pPr algn="ctr"/>
            <a:fld id="{D829E84E-0D2E-486B-A87C-B290CEFC579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24D193A-6DB9-995E-432A-2F6EB1BD65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94833" y="6050216"/>
          <a:ext cx="4519887" cy="5447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7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 Арктика-М №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Ctr="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запущен 16</a:t>
                      </a:r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.12.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 г. </a:t>
                      </a:r>
                    </a:p>
                  </a:txBody>
                  <a:tcPr marL="84406" marR="84406" marT="42203" marB="42203"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41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4624CA5-69EF-0D44-1214-9869B66A64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99493" y="6477923"/>
            <a:ext cx="496703" cy="365125"/>
          </a:xfrm>
          <a:prstGeom prst="rect">
            <a:avLst/>
          </a:prstGeom>
        </p:spPr>
        <p:txBody>
          <a:bodyPr/>
          <a:lstStyle/>
          <a:p>
            <a:pPr algn="ctr"/>
            <a:fld id="{D829E84E-0D2E-486B-A87C-B290CEFC5794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D317CE1-D556-FB70-C8EE-787EFD1EC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0" y="-171400"/>
            <a:ext cx="9896196" cy="983647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ts val="2600"/>
              </a:lnSpc>
              <a:spcBef>
                <a:spcPct val="0"/>
              </a:spcBef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Преимущества высокоэллиптических орбит </a:t>
            </a: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ВЭО) </a:t>
            </a:r>
          </a:p>
          <a:p>
            <a:pPr algn="ctr" eaLnBrk="0" hangingPunct="0">
              <a:lnSpc>
                <a:spcPts val="2600"/>
              </a:lnSpc>
              <a:spcBef>
                <a:spcPct val="0"/>
              </a:spcBef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 наблюдении арктического региона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47369" y="812247"/>
            <a:ext cx="9702175" cy="5646301"/>
            <a:chOff x="396308" y="1124744"/>
            <a:chExt cx="9165204" cy="533380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D9BC77-936C-276E-4A9F-182081957A4C}"/>
                </a:ext>
              </a:extLst>
            </p:cNvPr>
            <p:cNvSpPr/>
            <p:nvPr/>
          </p:nvSpPr>
          <p:spPr>
            <a:xfrm>
              <a:off x="9011596" y="1124744"/>
              <a:ext cx="517396" cy="53338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endParaRPr lang="ru-RU" sz="1662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D2D43EB-E406-9341-6856-E6E39888B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6" t="1030" r="904" b="1049"/>
            <a:stretch/>
          </p:blipFill>
          <p:spPr>
            <a:xfrm>
              <a:off x="396308" y="1124744"/>
              <a:ext cx="8660663" cy="533380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2A3510-FDCB-2E8D-31F8-40FAAD860F5E}"/>
                </a:ext>
              </a:extLst>
            </p:cNvPr>
            <p:cNvSpPr txBox="1"/>
            <p:nvPr/>
          </p:nvSpPr>
          <p:spPr>
            <a:xfrm>
              <a:off x="5601072" y="1268246"/>
              <a:ext cx="3811960" cy="3182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3">
                <a:lnSpc>
                  <a:spcPts val="1477"/>
                </a:lnSpc>
                <a:spcBef>
                  <a:spcPct val="45000"/>
                </a:spcBef>
              </a:pPr>
              <a:r>
                <a:rPr lang="ru-RU" sz="1292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Преимущества:</a:t>
              </a:r>
            </a:p>
            <a:p>
              <a:pPr algn="ctr" defTabSz="844083">
                <a:lnSpc>
                  <a:spcPts val="1477"/>
                </a:lnSpc>
              </a:pPr>
              <a:endParaRPr lang="ru-RU" sz="1015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marL="158265" indent="-158265" algn="just" defTabSz="844083">
                <a:lnSpc>
                  <a:spcPts val="1385"/>
                </a:lnSpc>
                <a:buFontTx/>
                <a:buChar char="-"/>
              </a:pPr>
              <a:r>
                <a:rPr lang="ru-RU" sz="969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обеспечивается получение спутниковых данных по территориям, </a:t>
              </a:r>
              <a:r>
                <a:rPr lang="ru-RU" altLang="ru-RU" sz="969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расположенным выше  60° с. ш., </a:t>
              </a:r>
              <a:r>
                <a:rPr lang="ru-RU" sz="969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 периодичностью обзора и качеством данных, не уступающих геостационарным КА;</a:t>
              </a:r>
            </a:p>
            <a:p>
              <a:pPr marL="158265" indent="-158265" algn="just" defTabSz="844083">
                <a:lnSpc>
                  <a:spcPts val="1385"/>
                </a:lnSpc>
                <a:buFontTx/>
                <a:buChar char="-"/>
              </a:pPr>
              <a:endParaRPr lang="ru-RU" sz="969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marL="158265" indent="-158265" algn="just" defTabSz="844083">
                <a:lnSpc>
                  <a:spcPts val="1385"/>
                </a:lnSpc>
                <a:buFontTx/>
                <a:buChar char="-"/>
              </a:pPr>
              <a:r>
                <a:rPr lang="ru-RU" altLang="ru-RU" sz="969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для   </a:t>
              </a:r>
              <a:r>
                <a:rPr lang="ru-RU" altLang="ru-RU" sz="969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квазинепрерывного</a:t>
              </a:r>
              <a:r>
                <a:rPr lang="ru-RU" altLang="ru-RU" sz="969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  наблюдения (мониторинга) арктического региона Земли требуется 4 КА;</a:t>
              </a:r>
            </a:p>
            <a:p>
              <a:pPr algn="just" defTabSz="844083">
                <a:lnSpc>
                  <a:spcPts val="1385"/>
                </a:lnSpc>
              </a:pPr>
              <a:r>
                <a:rPr lang="ru-RU" altLang="ru-RU" sz="969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158265" indent="-158265" algn="just" defTabSz="844083">
                <a:lnSpc>
                  <a:spcPts val="1385"/>
                </a:lnSpc>
                <a:buFontTx/>
                <a:buChar char="-"/>
              </a:pPr>
              <a:r>
                <a:rPr lang="ru-RU" sz="969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обеспечивается постоянная радиовидимость КА на рабочих участках орбит  из пунктов НКПОР Росгидромета в г. Москве, г. Новосибирске, г. Хабаровске.</a:t>
              </a:r>
            </a:p>
            <a:p>
              <a:pPr marL="158265" indent="-158265" algn="just" defTabSz="844083">
                <a:lnSpc>
                  <a:spcPts val="1385"/>
                </a:lnSpc>
                <a:buFontTx/>
                <a:buChar char="-"/>
              </a:pPr>
              <a:endParaRPr lang="ru-RU" sz="1015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844083">
                <a:lnSpc>
                  <a:spcPts val="1385"/>
                </a:lnSpc>
              </a:pPr>
              <a:endParaRPr lang="ru-RU" sz="969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defTabSz="844083">
                <a:lnSpc>
                  <a:spcPts val="1477"/>
                </a:lnSpc>
              </a:pPr>
              <a:endParaRPr lang="ru-RU" sz="1108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8A01A0F-8B5F-037C-7DF8-FE963B50A7AF}"/>
                </a:ext>
              </a:extLst>
            </p:cNvPr>
            <p:cNvSpPr/>
            <p:nvPr/>
          </p:nvSpPr>
          <p:spPr>
            <a:xfrm>
              <a:off x="4420046" y="5486792"/>
              <a:ext cx="5141466" cy="846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844083">
                <a:lnSpc>
                  <a:spcPts val="1477"/>
                </a:lnSpc>
                <a:spcBef>
                  <a:spcPct val="45000"/>
                </a:spcBef>
              </a:pPr>
              <a:r>
                <a:rPr lang="ru-RU" sz="1108" b="1" spc="-9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Наиболее рациональной для КА «Арктика-М» является высокоэллиптическая орбита с высотой апогея - 40000 км, высотой перигея - 1000 км, наклонением - 63°, периодом обращения - 12 ч (из которых 6,5 часов – рабочий участок орбиты).</a:t>
              </a:r>
              <a:r>
                <a:rPr lang="ru-RU" sz="110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54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4624CA5-69EF-0D44-1214-9869B66A64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99493" y="6477923"/>
            <a:ext cx="496703" cy="365125"/>
          </a:xfrm>
          <a:prstGeom prst="rect">
            <a:avLst/>
          </a:prstGeom>
        </p:spPr>
        <p:txBody>
          <a:bodyPr/>
          <a:lstStyle/>
          <a:p>
            <a:pPr algn="ctr"/>
            <a:fld id="{D829E84E-0D2E-486B-A87C-B290CEFC579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D317CE1-D556-FB70-C8EE-787EFD1EC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00"/>
            <a:ext cx="9896196" cy="983647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ts val="2600"/>
              </a:lnSpc>
              <a:spcBef>
                <a:spcPct val="0"/>
              </a:spcBef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Целевые задачи ВГКС Арктика-М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01B6CE-0295-8CD6-44D3-12D00B21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504375"/>
              </p:ext>
            </p:extLst>
          </p:nvPr>
        </p:nvGraphicFramePr>
        <p:xfrm>
          <a:off x="827025" y="1057454"/>
          <a:ext cx="8242146" cy="5111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3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8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8042">
                <a:tc>
                  <a:txBody>
                    <a:bodyPr/>
                    <a:lstStyle/>
                    <a:p>
                      <a:pPr algn="ctr"/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84406" marR="84406" marT="42203" marB="42203" anchorCtr="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обработка многоспектральных снимков облачности и поверхности Земли в пределах наблюдаемого диска Земли в арктическом регионе, недоступном для наблюдения с геостационарной орбиты, для решения задач: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•</a:t>
                      </a:r>
                      <a:r>
                        <a:rPr lang="ru-RU" sz="1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анализа и прогноза погоды;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•</a:t>
                      </a:r>
                      <a:r>
                        <a:rPr lang="ru-RU" sz="1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анализа и прогноза состояния морей и океанов;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• анализа и прогноза условий для полетов авиации;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• мониторинга климата и глобальных изменений;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• контроля чрезвычайных ситуаций;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• экологического контроля окружающей среды и др.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332">
                <a:tc>
                  <a:txBody>
                    <a:bodyPr/>
                    <a:lstStyle/>
                    <a:p>
                      <a:pPr algn="ctr"/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84406" marR="84406" marT="42203" marB="42203" anchorCtr="1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обработка гелиогеофизических данных на высоте орбиты о низкоэнергичных электронах и протонах, о протонах галактического космического излучения, о векторах магнитной индукции.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algn="ctr"/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84406" marR="84406" marT="42203" marB="42203" anchorCtr="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и ретрансляция информации с платформ сбора данных (ПСД),</a:t>
                      </a:r>
                      <a:r>
                        <a:rPr lang="ru-RU" sz="1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расположенных в арктическом регионе, недоступном для связи через геостационарные спутники.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algn="ctr"/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84406" marR="84406" marT="42203" marB="42203" anchorCtr="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двухсторонней радиосвязью между станциями приема данных и гидрометеорологическими пунктами сети наземных платформ сбора данных Росгидромета.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37">
                <a:tc>
                  <a:txBody>
                    <a:bodyPr/>
                    <a:lstStyle/>
                    <a:p>
                      <a:pPr algn="ctr"/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84406" marR="84406" marT="42203" marB="42203" anchorCtr="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Ретрансляция сигналов от аварийных радиобуев системы КОСПАС-САРСАТ.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56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EB13627-4AF8-0E18-D222-5543FACAE5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99493" y="6477923"/>
            <a:ext cx="496703" cy="365125"/>
          </a:xfrm>
          <a:prstGeom prst="rect">
            <a:avLst/>
          </a:prstGeom>
        </p:spPr>
        <p:txBody>
          <a:bodyPr/>
          <a:lstStyle/>
          <a:p>
            <a:pPr algn="ctr"/>
            <a:fld id="{D829E84E-0D2E-486B-A87C-B290CEFC5794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52B546-B13F-A16E-2748-4B0826F9A508}"/>
              </a:ext>
            </a:extLst>
          </p:cNvPr>
          <p:cNvSpPr/>
          <p:nvPr/>
        </p:nvSpPr>
        <p:spPr>
          <a:xfrm>
            <a:off x="189691" y="2790077"/>
            <a:ext cx="3539956" cy="1877259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0000"/>
                  <a:lumOff val="20000"/>
                  <a:alpha val="60000"/>
                </a:schemeClr>
              </a:gs>
              <a:gs pos="93000">
                <a:schemeClr val="accent4">
                  <a:lumMod val="60000"/>
                  <a:lumOff val="40000"/>
                </a:schemeClr>
              </a:gs>
              <a:gs pos="56000">
                <a:srgbClr val="92D050"/>
              </a:gs>
              <a:gs pos="2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FCA687-518C-1E09-C16B-D6FD7C62DA63}"/>
              </a:ext>
            </a:extLst>
          </p:cNvPr>
          <p:cNvSpPr/>
          <p:nvPr/>
        </p:nvSpPr>
        <p:spPr>
          <a:xfrm>
            <a:off x="1145434" y="4677208"/>
            <a:ext cx="7812734" cy="18952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0000">
                <a:srgbClr val="DA4314">
                  <a:alpha val="85882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643DD2-E1FF-8C20-11D3-01322BF3DFE4}"/>
              </a:ext>
            </a:extLst>
          </p:cNvPr>
          <p:cNvSpPr/>
          <p:nvPr/>
        </p:nvSpPr>
        <p:spPr>
          <a:xfrm>
            <a:off x="189691" y="2785190"/>
            <a:ext cx="8768476" cy="3794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86EBDF-A6F1-A221-7463-4A5AE68F7A2C}"/>
              </a:ext>
            </a:extLst>
          </p:cNvPr>
          <p:cNvSpPr/>
          <p:nvPr/>
        </p:nvSpPr>
        <p:spPr>
          <a:xfrm>
            <a:off x="197182" y="4672134"/>
            <a:ext cx="948252" cy="1901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2">
                  <a:lumMod val="75000"/>
                  <a:alpha val="7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2F7BAD-0936-ED50-98E6-7B0AB9D67B55}"/>
              </a:ext>
            </a:extLst>
          </p:cNvPr>
          <p:cNvSpPr/>
          <p:nvPr/>
        </p:nvSpPr>
        <p:spPr>
          <a:xfrm>
            <a:off x="5459268" y="2815430"/>
            <a:ext cx="3493434" cy="18542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2">
                  <a:lumMod val="75000"/>
                  <a:alpha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6B1477-C30A-F987-C39C-5F77427C1F6F}"/>
              </a:ext>
            </a:extLst>
          </p:cNvPr>
          <p:cNvSpPr/>
          <p:nvPr/>
        </p:nvSpPr>
        <p:spPr>
          <a:xfrm>
            <a:off x="3729647" y="2802520"/>
            <a:ext cx="1737160" cy="1867170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"/>
                  <a:lumOff val="95000"/>
                </a:schemeClr>
              </a:gs>
              <a:gs pos="88000">
                <a:schemeClr val="accent2">
                  <a:lumMod val="60000"/>
                  <a:lumOff val="40000"/>
                  <a:alpha val="8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A874C1-CB33-D325-9831-8426C651C59F}"/>
              </a:ext>
            </a:extLst>
          </p:cNvPr>
          <p:cNvSpPr/>
          <p:nvPr/>
        </p:nvSpPr>
        <p:spPr>
          <a:xfrm>
            <a:off x="1866929" y="1105918"/>
            <a:ext cx="70353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088" algn="just" defTabSz="844083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Спектральный диапазон каналов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– 12,5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  <a:sym typeface="Symbol" pitchFamily="18" charset="2"/>
              </a:rPr>
              <a:t>м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 каналов).</a:t>
            </a:r>
          </a:p>
          <a:p>
            <a:pPr marL="271469" indent="-2382" algn="just" defTabSz="844083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Спектральное разрешение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видимые и ближний инфракрасный (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1 км,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9" indent="-2382" algn="just" defTabSz="844083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(MWIR)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дальний инфракрасный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(LWIR)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 км.</a:t>
            </a:r>
          </a:p>
          <a:p>
            <a:pPr marL="271469" indent="-2382" algn="just" defTabSz="844083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охвата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видимая часть земного диска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околоземного космического пространства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9088" algn="just" defTabSz="844083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мин.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2E5D37-4F67-D300-A3ED-7A4F059EBD3D}"/>
              </a:ext>
            </a:extLst>
          </p:cNvPr>
          <p:cNvSpPr/>
          <p:nvPr/>
        </p:nvSpPr>
        <p:spPr>
          <a:xfrm>
            <a:off x="641496" y="4443798"/>
            <a:ext cx="10429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– 0.65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D963BF-B2C0-76C7-C786-1728124A40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8" y="3012190"/>
            <a:ext cx="1458746" cy="14587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9940A3-DB36-8459-711F-0502163CAE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87" y="3012190"/>
            <a:ext cx="1462859" cy="14628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95554B-AB4C-DDA6-12DC-043D167AF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96" y="3011321"/>
            <a:ext cx="1454819" cy="14548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98DE72-0CFF-9980-7805-6166346397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52" y="2995205"/>
            <a:ext cx="1459890" cy="14598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9462D7-3E5B-7FA8-EEA3-75BF3AA0CA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41" y="2986794"/>
            <a:ext cx="1484142" cy="14841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0D9BA6-78A3-F712-9C9C-AD4CCE4C4C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4" y="4877870"/>
            <a:ext cx="1492720" cy="14927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5A117C-DF84-7BAD-2BE0-2F73DEB585A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58" y="4916884"/>
            <a:ext cx="1454637" cy="14546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79AFA1-87D4-1349-B990-5F5007A2187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96" y="4925599"/>
            <a:ext cx="1454529" cy="14545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879364-73C3-5DDA-339D-9846458FA53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30" y="4893979"/>
            <a:ext cx="1486149" cy="148614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BD61C8B-F1A7-BA01-44C3-57E7C39DCD5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72" y="4864828"/>
            <a:ext cx="1512678" cy="1512678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7681BF0-5014-5C59-590F-858C35449D89}"/>
              </a:ext>
            </a:extLst>
          </p:cNvPr>
          <p:cNvSpPr/>
          <p:nvPr/>
        </p:nvSpPr>
        <p:spPr>
          <a:xfrm>
            <a:off x="2369366" y="4447231"/>
            <a:ext cx="10429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0.65 – 0.8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B72C1CF-3627-EC39-D523-6997067F8ABA}"/>
              </a:ext>
            </a:extLst>
          </p:cNvPr>
          <p:cNvSpPr/>
          <p:nvPr/>
        </p:nvSpPr>
        <p:spPr>
          <a:xfrm>
            <a:off x="4075696" y="4449484"/>
            <a:ext cx="10429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– 0.9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E740F46-B298-D14A-B1E2-5604071C2378}"/>
              </a:ext>
            </a:extLst>
          </p:cNvPr>
          <p:cNvSpPr/>
          <p:nvPr/>
        </p:nvSpPr>
        <p:spPr>
          <a:xfrm>
            <a:off x="5813307" y="4449484"/>
            <a:ext cx="10429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– 4.01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7F500B4-54F0-5EEF-F0CC-C9A12CAFC74A}"/>
              </a:ext>
            </a:extLst>
          </p:cNvPr>
          <p:cNvSpPr/>
          <p:nvPr/>
        </p:nvSpPr>
        <p:spPr>
          <a:xfrm>
            <a:off x="7541792" y="4449484"/>
            <a:ext cx="10429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– 7.0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28D4EFF-342C-9DAE-32C6-C81498E7968A}"/>
              </a:ext>
            </a:extLst>
          </p:cNvPr>
          <p:cNvSpPr/>
          <p:nvPr/>
        </p:nvSpPr>
        <p:spPr>
          <a:xfrm>
            <a:off x="641496" y="6348311"/>
            <a:ext cx="10429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– 8.5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6C77D3A-A401-A43F-0893-8F05C49C1913}"/>
              </a:ext>
            </a:extLst>
          </p:cNvPr>
          <p:cNvSpPr/>
          <p:nvPr/>
        </p:nvSpPr>
        <p:spPr>
          <a:xfrm>
            <a:off x="2336523" y="6353613"/>
            <a:ext cx="10429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 – 9.2 </a:t>
            </a:r>
            <a:r>
              <a:rPr lang="en-US" sz="1015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015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м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9CF36AA-BBE0-BE86-084E-775E69E6A059}"/>
              </a:ext>
            </a:extLst>
          </p:cNvPr>
          <p:cNvSpPr/>
          <p:nvPr/>
        </p:nvSpPr>
        <p:spPr>
          <a:xfrm>
            <a:off x="4087007" y="6358614"/>
            <a:ext cx="10429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– 10.2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6B0029F-BCFC-6D1F-AC48-5305E030A8F3}"/>
              </a:ext>
            </a:extLst>
          </p:cNvPr>
          <p:cNvSpPr/>
          <p:nvPr/>
        </p:nvSpPr>
        <p:spPr>
          <a:xfrm>
            <a:off x="5803540" y="6357906"/>
            <a:ext cx="10429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 – 11.2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A12BAE0-968C-84FA-5CEC-EA7A1EBCD82B}"/>
              </a:ext>
            </a:extLst>
          </p:cNvPr>
          <p:cNvSpPr/>
          <p:nvPr/>
        </p:nvSpPr>
        <p:spPr>
          <a:xfrm>
            <a:off x="7541792" y="6363817"/>
            <a:ext cx="10429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 – 12.5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м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80D0EE2-2252-D294-4D9F-25FED2D75275}"/>
              </a:ext>
            </a:extLst>
          </p:cNvPr>
          <p:cNvSpPr/>
          <p:nvPr/>
        </p:nvSpPr>
        <p:spPr>
          <a:xfrm>
            <a:off x="424673" y="2761891"/>
            <a:ext cx="31714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видимого диапазона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63DAF6-1E8B-71EA-90A2-D481F3957F71}"/>
              </a:ext>
            </a:extLst>
          </p:cNvPr>
          <p:cNvSpPr/>
          <p:nvPr/>
        </p:nvSpPr>
        <p:spPr>
          <a:xfrm>
            <a:off x="3854695" y="2767575"/>
            <a:ext cx="1448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25A778A-0DB5-FB62-8E29-04824B1F7264}"/>
              </a:ext>
            </a:extLst>
          </p:cNvPr>
          <p:cNvSpPr/>
          <p:nvPr/>
        </p:nvSpPr>
        <p:spPr>
          <a:xfrm>
            <a:off x="5497650" y="2771024"/>
            <a:ext cx="3466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MWIR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DD2F0DA-EA84-7924-58A8-55256ACC13F0}"/>
              </a:ext>
            </a:extLst>
          </p:cNvPr>
          <p:cNvSpPr/>
          <p:nvPr/>
        </p:nvSpPr>
        <p:spPr>
          <a:xfrm>
            <a:off x="4177571" y="4672984"/>
            <a:ext cx="1262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en-US" sz="1200" dirty="0">
                <a:solidFill>
                  <a:prstClr val="black"/>
                </a:solidFill>
                <a:latin typeface="Calibri"/>
              </a:rPr>
              <a:t>LWIR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38BE35-5877-0769-9C7C-069F611A24A5}"/>
              </a:ext>
            </a:extLst>
          </p:cNvPr>
          <p:cNvSpPr txBox="1"/>
          <p:nvPr/>
        </p:nvSpPr>
        <p:spPr>
          <a:xfrm rot="20487536">
            <a:off x="593415" y="1748099"/>
            <a:ext cx="8707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44083"/>
            <a:r>
              <a:rPr lang="en-US" sz="675" dirty="0">
                <a:solidFill>
                  <a:prstClr val="black"/>
                </a:solidFill>
                <a:latin typeface="Calibri"/>
              </a:rPr>
              <a:t>primary/secondary</a:t>
            </a:r>
            <a:r>
              <a:rPr lang="ru-RU" sz="675" dirty="0">
                <a:solidFill>
                  <a:prstClr val="black"/>
                </a:solidFill>
                <a:latin typeface="Calibri"/>
              </a:rPr>
              <a:t> </a:t>
            </a:r>
            <a:endParaRPr lang="en-US" sz="675" dirty="0">
              <a:solidFill>
                <a:prstClr val="black"/>
              </a:solidFill>
              <a:latin typeface="Calibri"/>
            </a:endParaRPr>
          </a:p>
          <a:p>
            <a:pPr algn="ctr" defTabSz="844083"/>
            <a:r>
              <a:rPr lang="en-US" sz="675" dirty="0">
                <a:solidFill>
                  <a:prstClr val="black"/>
                </a:solidFill>
                <a:latin typeface="Calibri"/>
              </a:rPr>
              <a:t>MSU-GS  subsets</a:t>
            </a:r>
            <a:endParaRPr lang="ru-RU" sz="67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24A32FE-A18D-08D8-0F9E-14B110A1391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" y="819026"/>
            <a:ext cx="1614256" cy="1270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3">
            <a:extLst>
              <a:ext uri="{FF2B5EF4-FFF2-40B4-BE49-F238E27FC236}">
                <a16:creationId xmlns:a16="http://schemas.microsoft.com/office/drawing/2014/main" id="{AFCF2F5D-06AC-BE1E-B64D-FACCD5D1E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8" y="-171400"/>
            <a:ext cx="9896196" cy="983647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ts val="2600"/>
              </a:lnSpc>
              <a:spcBef>
                <a:spcPct val="0"/>
              </a:spcBef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Арктика-М (МСУ-ГС)</a:t>
            </a:r>
          </a:p>
          <a:p>
            <a:pPr algn="ctr" eaLnBrk="0" hangingPunct="0">
              <a:lnSpc>
                <a:spcPts val="2600"/>
              </a:lnSpc>
              <a:spcBef>
                <a:spcPct val="0"/>
              </a:spcBef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технические характеристики прибора</a:t>
            </a:r>
          </a:p>
        </p:txBody>
      </p:sp>
    </p:spTree>
    <p:extLst>
      <p:ext uri="{BB962C8B-B14F-4D97-AF65-F5344CB8AC3E}">
        <p14:creationId xmlns:p14="http://schemas.microsoft.com/office/powerpoint/2010/main" val="257099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6BAD07DE-3028-D7F6-2242-5313BE8D03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99493" y="6477923"/>
            <a:ext cx="496703" cy="365125"/>
          </a:xfrm>
          <a:prstGeom prst="rect">
            <a:avLst/>
          </a:prstGeom>
        </p:spPr>
        <p:txBody>
          <a:bodyPr/>
          <a:lstStyle/>
          <a:p>
            <a:pPr algn="ctr"/>
            <a:fld id="{D829E84E-0D2E-486B-A87C-B290CEFC579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821065-65EF-269C-8F7B-24F24F2F7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896196" cy="98364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ts val="2600"/>
              </a:lnSpc>
              <a:spcBef>
                <a:spcPct val="0"/>
              </a:spcBef>
            </a:pPr>
            <a:r>
              <a:rPr 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Общая структура ГИС «Арктика-М»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718BEF-A575-8F43-7DE2-32DFD5320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" y="1100544"/>
            <a:ext cx="9896196" cy="50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6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805487"/>
            <a:ext cx="9849542" cy="554036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803" y="141196"/>
            <a:ext cx="9896195" cy="3354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 defTabSz="742950">
              <a:lnSpc>
                <a:spcPts val="1842"/>
              </a:lnSpc>
              <a:spcBef>
                <a:spcPct val="0"/>
              </a:spcBef>
              <a:spcAft>
                <a:spcPts val="867"/>
              </a:spcAft>
              <a:defRPr sz="2400">
                <a:solidFill>
                  <a:srgbClr val="002060"/>
                </a:solidFill>
                <a:cs typeface="Tahoma" pitchFamily="34" charset="0"/>
              </a:defRPr>
            </a:lvl1pPr>
          </a:lstStyle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Пользователи ГИС «Арктика-М»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81462" y="1164827"/>
            <a:ext cx="1692146" cy="829766"/>
            <a:chOff x="71824" y="887684"/>
            <a:chExt cx="1692146" cy="82976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A1E868-F7EE-361C-9770-7F3D63C9348D}"/>
                </a:ext>
              </a:extLst>
            </p:cNvPr>
            <p:cNvSpPr txBox="1"/>
            <p:nvPr/>
          </p:nvSpPr>
          <p:spPr>
            <a:xfrm>
              <a:off x="327358" y="1455840"/>
              <a:ext cx="14366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более 250 тыс. шт.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B5D838D-4CD3-1D59-64B0-85A2F4A2E9E7}"/>
                </a:ext>
              </a:extLst>
            </p:cNvPr>
            <p:cNvSpPr/>
            <p:nvPr/>
          </p:nvSpPr>
          <p:spPr>
            <a:xfrm>
              <a:off x="76188" y="1194579"/>
              <a:ext cx="257297" cy="255848"/>
            </a:xfrm>
            <a:prstGeom prst="ellipse">
              <a:avLst/>
            </a:prstGeom>
            <a:solidFill>
              <a:srgbClr val="54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B48F9D-62A9-7873-48D6-119A301F00FF}"/>
                </a:ext>
              </a:extLst>
            </p:cNvPr>
            <p:cNvSpPr txBox="1"/>
            <p:nvPr/>
          </p:nvSpPr>
          <p:spPr>
            <a:xfrm>
              <a:off x="327358" y="1181901"/>
              <a:ext cx="12682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25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250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тыс. шт.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2302DA5-2192-AB71-2ABE-DC1EC70D7559}"/>
                </a:ext>
              </a:extLst>
            </p:cNvPr>
            <p:cNvSpPr/>
            <p:nvPr/>
          </p:nvSpPr>
          <p:spPr>
            <a:xfrm>
              <a:off x="71824" y="908720"/>
              <a:ext cx="257296" cy="255764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F1AB43-D468-490C-B797-CA16F0B6D03C}"/>
                </a:ext>
              </a:extLst>
            </p:cNvPr>
            <p:cNvSpPr txBox="1"/>
            <p:nvPr/>
          </p:nvSpPr>
          <p:spPr>
            <a:xfrm>
              <a:off x="262436" y="887684"/>
              <a:ext cx="13981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 менее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25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тыс. шт.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88004" y="6096824"/>
            <a:ext cx="9345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август 2025 зарегистрировано 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активных пользователей ГИС «Арктика-М» (с числом запросов более 5000) на территории 36 субъектов РФ.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9158" y="3614860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Якутск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3078" y="3939587"/>
            <a:ext cx="4956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Магадан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12679" y="4717293"/>
            <a:ext cx="7393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П.-Камчатский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53237" y="3318379"/>
            <a:ext cx="5068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Анадырь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76923" y="275345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Певек</a:t>
            </a:r>
            <a:endParaRPr lang="ru-RU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5672" y="2385457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Тикси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4157" y="2922322"/>
            <a:ext cx="7617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Среднеколымск</a:t>
            </a:r>
            <a:endParaRPr lang="ru-RU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0965" y="5595158"/>
            <a:ext cx="6896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Владивосток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1841" y="5057664"/>
            <a:ext cx="593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4099" y="4823809"/>
            <a:ext cx="10951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Комсомольск-на-Амуре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6337" y="4820590"/>
            <a:ext cx="7024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Благовещенск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96864" y="4660376"/>
            <a:ext cx="4635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39248" y="4898815"/>
            <a:ext cx="5212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Улан-Удэ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1650" y="4679187"/>
            <a:ext cx="3577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Чита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85989" y="5338735"/>
            <a:ext cx="4267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Артем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75771" y="5323724"/>
            <a:ext cx="7216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Ю.-Сахалинск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28658" y="4327491"/>
            <a:ext cx="6639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Нижнеудинск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09561" y="4255353"/>
            <a:ext cx="5982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20019" y="4299120"/>
            <a:ext cx="6527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Новосибирск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56048" y="4634646"/>
            <a:ext cx="4523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Белово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91682" y="473455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Барнаул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80830" y="3742404"/>
            <a:ext cx="425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Сургут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68250" y="3140381"/>
            <a:ext cx="7393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Новый Уренгой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06544" y="3278021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Салехард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1025" y="3014655"/>
            <a:ext cx="6158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Лабытнанги</a:t>
            </a:r>
            <a:endParaRPr lang="ru-RU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21786" y="3913268"/>
            <a:ext cx="5741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Соликамск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05645" y="4241141"/>
            <a:ext cx="6751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055" y="4216694"/>
            <a:ext cx="4491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Ижевск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21786" y="4432292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Уфа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64571" y="4505009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56329" y="4716015"/>
            <a:ext cx="4667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Самара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19410" y="4685482"/>
            <a:ext cx="4860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Саранск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58765" y="4206599"/>
            <a:ext cx="6270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Н. Новгород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29306" y="4919218"/>
            <a:ext cx="5565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3907" y="5116251"/>
            <a:ext cx="7906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Ростов-на-Дону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58522" y="5323724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Краснодар</a:t>
            </a:r>
          </a:p>
          <a:p>
            <a:endParaRPr lang="ru-RU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7952" y="5504197"/>
            <a:ext cx="7393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Новороссийск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18318" y="4241141"/>
            <a:ext cx="4491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97097" y="4646412"/>
            <a:ext cx="4283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Калуга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302" y="4386472"/>
            <a:ext cx="6815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Калининград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7976" y="4032028"/>
            <a:ext cx="6623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С.-Петербург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09448" y="3397979"/>
            <a:ext cx="6335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13" y="810732"/>
            <a:ext cx="3308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http-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запросов в месяц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EB5D838D-4CD3-1D59-64B0-85A2F4A2E9E7}"/>
              </a:ext>
            </a:extLst>
          </p:cNvPr>
          <p:cNvSpPr/>
          <p:nvPr/>
        </p:nvSpPr>
        <p:spPr>
          <a:xfrm>
            <a:off x="288003" y="1759017"/>
            <a:ext cx="257297" cy="25584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1" name="TextBox 60"/>
          <p:cNvSpPr txBox="1"/>
          <p:nvPr/>
        </p:nvSpPr>
        <p:spPr>
          <a:xfrm>
            <a:off x="5103368" y="3068319"/>
            <a:ext cx="5565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Полярный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44780" y="3805110"/>
            <a:ext cx="3946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Ленск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88427" y="3831179"/>
            <a:ext cx="5774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Олекминск</a:t>
            </a:r>
            <a:endParaRPr lang="ru-RU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56667" y="4208304"/>
            <a:ext cx="4988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Чульман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68802" y="2890838"/>
            <a:ext cx="4732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Батагай</a:t>
            </a:r>
            <a:endParaRPr lang="ru-RU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83957" y="3170141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Зырянка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329264" y="1021085"/>
            <a:ext cx="247903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3337" indent="-211021"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Якутск (АМЦ)</a:t>
            </a:r>
          </a:p>
          <a:p>
            <a:pPr marL="543337" indent="-211021"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Тикси (АМСГ)</a:t>
            </a:r>
          </a:p>
          <a:p>
            <a:pPr marL="332316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3.  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Батагай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(АМСГ)</a:t>
            </a:r>
          </a:p>
          <a:p>
            <a:pPr marL="332316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4.   Зырянка (АМСГ)</a:t>
            </a:r>
          </a:p>
          <a:p>
            <a:pPr marL="332316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5.   Полярный (АМСГ)</a:t>
            </a:r>
          </a:p>
          <a:p>
            <a:pPr marL="543337" indent="-211021">
              <a:buAutoNum type="arabicPeriod" startAt="6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Ленск (АМСГ)</a:t>
            </a:r>
          </a:p>
          <a:p>
            <a:pPr marL="543337" indent="-211021">
              <a:buAutoNum type="arabicPeriod" startAt="6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Олёкминск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(АМСГ)</a:t>
            </a:r>
          </a:p>
          <a:p>
            <a:pPr marL="543337" indent="-211021">
              <a:buAutoNum type="arabicPeriod" startAt="6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Чульман (АМСГ)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329158" y="659900"/>
            <a:ext cx="36784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Информацией и инструментами ГИС «Арктика-М» активно пользуются авиационные синоптики Республики Саха (Якутия):</a:t>
            </a:r>
          </a:p>
        </p:txBody>
      </p:sp>
      <p:sp>
        <p:nvSpPr>
          <p:cNvPr id="64" name="Номер слайда 3">
            <a:extLst>
              <a:ext uri="{FF2B5EF4-FFF2-40B4-BE49-F238E27FC236}">
                <a16:creationId xmlns:a16="http://schemas.microsoft.com/office/drawing/2014/main" id="{6BAD07DE-3028-D7F6-2242-5313BE8D03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99493" y="6477923"/>
            <a:ext cx="496703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5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44488" y="2924944"/>
            <a:ext cx="9144000" cy="55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39" b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en-US" sz="3139" b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6" y="551723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Россия,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г. Хабаровск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ул.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Ленина, д. 18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 </a:t>
            </a:r>
          </a:p>
          <a:p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тел.: 8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-</a:t>
            </a:r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(4212) 21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-</a:t>
            </a:r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43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-</a:t>
            </a:r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11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 </a:t>
            </a:r>
            <a:endParaRPr lang="ru-RU" sz="1400" dirty="0" smtClean="0">
              <a:solidFill>
                <a:prstClr val="black"/>
              </a:solidFill>
              <a:cs typeface="Courier New" pitchFamily="49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cs typeface="Courier New" pitchFamily="49" charset="0"/>
              </a:rPr>
              <a:t>факс</a:t>
            </a:r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: 8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-</a:t>
            </a:r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(4212) 21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-</a:t>
            </a:r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40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-</a:t>
            </a:r>
            <a:r>
              <a:rPr lang="ru-RU" sz="1400" dirty="0">
                <a:solidFill>
                  <a:prstClr val="black"/>
                </a:solidFill>
                <a:cs typeface="Courier New" pitchFamily="49" charset="0"/>
              </a:rPr>
              <a:t>07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 </a:t>
            </a:r>
            <a:endParaRPr lang="ru-RU" sz="1400" dirty="0" smtClean="0">
              <a:solidFill>
                <a:prstClr val="black"/>
              </a:solidFill>
              <a:cs typeface="Courier New" pitchFamily="49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cs typeface="Courier New" pitchFamily="49" charset="0"/>
              </a:rPr>
              <a:t>e-mail</a:t>
            </a:r>
            <a:r>
              <a:rPr lang="en-US" sz="1400" dirty="0">
                <a:solidFill>
                  <a:prstClr val="black"/>
                </a:solidFill>
                <a:cs typeface="Courier New" pitchFamily="49" charset="0"/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  <a:cs typeface="Courier New" pitchFamily="49" charset="0"/>
              </a:rPr>
              <a:t>m.kuchma@dvrcpod.ru</a:t>
            </a:r>
            <a:endParaRPr lang="en-US" sz="1400" dirty="0">
              <a:solidFill>
                <a:prstClr val="black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2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64C0AA3E-ABBF-41AF-8CB5-F7069A1BA6DA}" vid="{17DBB454-9448-4D0A-8BB8-144B69C9C4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Тема-длинная</Template>
  <TotalTime>33746</TotalTime>
  <Words>1071</Words>
  <Application>Microsoft Office PowerPoint</Application>
  <PresentationFormat>Лист A4 (210x297 мм)</PresentationFormat>
  <Paragraphs>175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Open Sans Light</vt:lpstr>
      <vt:lpstr>Symbol</vt:lpstr>
      <vt:lpstr>Times New Roman</vt:lpstr>
      <vt:lpstr>Тема2</vt:lpstr>
      <vt:lpstr>Презентация PowerPoint</vt:lpstr>
      <vt:lpstr>Необходимость КС Арктика-М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Администратор1</dc:creator>
  <cp:lastModifiedBy>Виктория Валентиновна Суханова</cp:lastModifiedBy>
  <cp:revision>1798</cp:revision>
  <cp:lastPrinted>2019-03-19T12:33:49Z</cp:lastPrinted>
  <dcterms:created xsi:type="dcterms:W3CDTF">2014-04-15T12:59:46Z</dcterms:created>
  <dcterms:modified xsi:type="dcterms:W3CDTF">2025-09-19T04:22:26Z</dcterms:modified>
</cp:coreProperties>
</file>