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32" r:id="rId1"/>
  </p:sldMasterIdLst>
  <p:notesMasterIdLst>
    <p:notesMasterId r:id="rId17"/>
  </p:notesMasterIdLst>
  <p:handoutMasterIdLst>
    <p:handoutMasterId r:id="rId18"/>
  </p:handoutMasterIdLst>
  <p:sldIdLst>
    <p:sldId id="590" r:id="rId2"/>
    <p:sldId id="799" r:id="rId3"/>
    <p:sldId id="802" r:id="rId4"/>
    <p:sldId id="801" r:id="rId5"/>
    <p:sldId id="810" r:id="rId6"/>
    <p:sldId id="800" r:id="rId7"/>
    <p:sldId id="811" r:id="rId8"/>
    <p:sldId id="812" r:id="rId9"/>
    <p:sldId id="813" r:id="rId10"/>
    <p:sldId id="814" r:id="rId11"/>
    <p:sldId id="815" r:id="rId12"/>
    <p:sldId id="816" r:id="rId13"/>
    <p:sldId id="818" r:id="rId14"/>
    <p:sldId id="817" r:id="rId15"/>
    <p:sldId id="790" r:id="rId16"/>
  </p:sldIdLst>
  <p:sldSz cx="9144000" cy="5143500" type="screen16x9"/>
  <p:notesSz cx="6794500" cy="9918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600" b="1" kern="1200">
        <a:solidFill>
          <a:srgbClr val="FFFFFF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umimoji="1" sz="1600" b="1" kern="1200">
        <a:solidFill>
          <a:srgbClr val="FFFFFF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umimoji="1" sz="1600" b="1" kern="1200">
        <a:solidFill>
          <a:srgbClr val="FFFFFF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umimoji="1" sz="1600" b="1" kern="1200">
        <a:solidFill>
          <a:srgbClr val="FFFFFF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umimoji="1" sz="1600" b="1" kern="1200">
        <a:solidFill>
          <a:srgbClr val="FFFFFF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umimoji="1" sz="1600" b="1" kern="1200">
        <a:solidFill>
          <a:srgbClr val="FFFFFF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umimoji="1" sz="1600" b="1" kern="1200">
        <a:solidFill>
          <a:srgbClr val="FFFFFF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umimoji="1" sz="1600" b="1" kern="1200">
        <a:solidFill>
          <a:srgbClr val="FFFFFF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umimoji="1" sz="1600" b="1" kern="1200">
        <a:solidFill>
          <a:srgbClr val="FFFFFF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sm" initials="n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9593"/>
    <a:srgbClr val="01529E"/>
    <a:srgbClr val="F9B58F"/>
    <a:srgbClr val="004E9E"/>
    <a:srgbClr val="FF5050"/>
    <a:srgbClr val="FF0066"/>
    <a:srgbClr val="00CC00"/>
    <a:srgbClr val="FFFFFF"/>
    <a:srgbClr val="005AA4"/>
    <a:srgbClr val="004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86905" autoAdjust="0"/>
  </p:normalViewPr>
  <p:slideViewPr>
    <p:cSldViewPr>
      <p:cViewPr varScale="1">
        <p:scale>
          <a:sx n="100" d="100"/>
          <a:sy n="100" d="100"/>
        </p:scale>
        <p:origin x="72" y="2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58" y="-108"/>
      </p:cViewPr>
      <p:guideLst>
        <p:guide orient="horz" pos="3124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Tx/>
              <a:buNone/>
              <a:defRPr kumimoji="0" sz="1200" b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17" y="0"/>
            <a:ext cx="2944283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kumimoji="0" sz="1200" b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2765"/>
            <a:ext cx="2944283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buFontTx/>
              <a:buNone/>
              <a:defRPr kumimoji="0" sz="1200" b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17" y="9422765"/>
            <a:ext cx="2944283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kumimoji="0" sz="1200" b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1BD708C-4477-46E2-AD29-47B912072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4741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Char char="•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Char char="•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B1514A37-B8E1-4E64-BB9E-83253491AF2F}" type="datetimeFigureOut">
              <a:rPr lang="ru-RU"/>
              <a:pPr>
                <a:defRPr/>
              </a:pPr>
              <a:t>20.09.2025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0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1383"/>
            <a:ext cx="5435600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Char char="•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buFontTx/>
              <a:buChar char="•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755C7B4D-1D87-4DAB-94B6-C62D666FA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7347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8A35D-8575-42AB-9533-5CFABD9662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6" y="57150"/>
            <a:ext cx="758825" cy="571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A7F63-E7F3-4D5A-818A-EBC66A59F0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ru-RU" dirty="0"/>
              <a:t>Образец текста</a:t>
            </a:r>
          </a:p>
          <a:p>
            <a:pPr lvl="1" eaLnBrk="1" latinLnBrk="0" hangingPunct="1"/>
            <a:r>
              <a:rPr lang="ru-RU" dirty="0"/>
              <a:t>Второй уровень</a:t>
            </a:r>
          </a:p>
          <a:p>
            <a:pPr lvl="2" eaLnBrk="1" latinLnBrk="0" hangingPunct="1"/>
            <a:r>
              <a:rPr lang="ru-RU" dirty="0"/>
              <a:t>Третий уровень</a:t>
            </a:r>
          </a:p>
          <a:p>
            <a:pPr lvl="3" eaLnBrk="1" latinLnBrk="0" hangingPunct="1"/>
            <a:r>
              <a:rPr lang="ru-RU" dirty="0"/>
              <a:t>Четвертый уровень</a:t>
            </a:r>
          </a:p>
          <a:p>
            <a:pPr lvl="4" eaLnBrk="1" latinLnBrk="0" hangingPunct="1"/>
            <a:r>
              <a:rPr lang="ru-RU" dirty="0"/>
              <a:t>Пятый уровень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9C307-87D4-4CDB-AF83-0F91D236FB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2843808" y="480211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www.izovac.com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Лого временный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16416" y="4569511"/>
            <a:ext cx="654280" cy="4865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2843808" y="480211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www.izovac.com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7504" y="4802111"/>
            <a:ext cx="288032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</a:rPr>
              <a:t>Строго</a:t>
            </a:r>
            <a:r>
              <a:rPr lang="ru-RU" sz="1200" baseline="0" dirty="0">
                <a:solidFill>
                  <a:srgbClr val="FF0000"/>
                </a:solidFill>
              </a:rPr>
              <a:t> конфиденциально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Лого временный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16416" y="4569511"/>
            <a:ext cx="654280" cy="4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9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FEDE1-25ED-4AB4-9B95-28C58ED4F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54864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pPr>
              <a:defRPr/>
            </a:pPr>
            <a:fld id="{B53A9F70-17CD-4DB7-A673-2997F7E54C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69CF2-A108-4913-AAA1-EBF200457B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884DD-5E33-4967-8F48-34DB486E6E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7F855E-DF46-4576-A1A2-E6A9903B00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E6EB36-D60E-4137-B7B9-BE10AA4B5D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55EBEB-A136-4388-A400-9B2098FDA8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C4655-6472-4CC2-8F0A-5A5356BC86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28BE4AD7-7ECB-4DD0-BB56-299FD663CA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5" r:id="rId12"/>
    <p:sldLayoutId id="2147483946" r:id="rId13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480" indent="-30861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510" indent="-21259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17145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984" indent="-13716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900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594" indent="-13716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4470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346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622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55D40-9E6E-4C12-8489-0E8AC9542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9753" y="3217067"/>
            <a:ext cx="2409873" cy="19264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6256" y="0"/>
            <a:ext cx="2270016" cy="1814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459851"/>
            <a:ext cx="1190010" cy="1440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DB0F04-E71A-4EC1-8565-9790B16FC561}"/>
              </a:ext>
            </a:extLst>
          </p:cNvPr>
          <p:cNvSpPr txBox="1"/>
          <p:nvPr/>
        </p:nvSpPr>
        <p:spPr>
          <a:xfrm>
            <a:off x="1115616" y="1821438"/>
            <a:ext cx="6183338" cy="815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ПОДХОДЫ В СОЗДАНИИ МНОГОЗОННЫХ ИНТЕРФЕРЕНЦИОННЫХ СВЕТОФИЛЬТРОВ ДЛЯ БОРТОВОЙ АППАРАТУРЫ КА ДЗЗ ВИДИМОГО И БЛИЖНЕГО ИК-ДИАПАЗОНА</a:t>
            </a:r>
            <a:endParaRPr lang="ru-RU" sz="140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C17BFA-D105-4FE8-83EC-253749ADE728}"/>
              </a:ext>
            </a:extLst>
          </p:cNvPr>
          <p:cNvSpPr txBox="1"/>
          <p:nvPr/>
        </p:nvSpPr>
        <p:spPr>
          <a:xfrm>
            <a:off x="4427984" y="3863848"/>
            <a:ext cx="2409873" cy="63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Поздняков Павел Анатольевич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Куксов</a:t>
            </a:r>
            <a:r>
              <a: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Виталий Сергеевич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FA28867A-75E9-450D-BA3D-0B7E84D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17064F-51AF-4069-B205-7EE75BB5E658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6124B-0B05-4D69-A1D1-0FB9EE7EB382}"/>
              </a:ext>
            </a:extLst>
          </p:cNvPr>
          <p:cNvSpPr txBox="1"/>
          <p:nvPr/>
        </p:nvSpPr>
        <p:spPr>
          <a:xfrm>
            <a:off x="156312" y="71493"/>
            <a:ext cx="787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Примеры выполненных проектов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688F26-47C3-4F0D-9DE4-3DDB388F64CB}"/>
              </a:ext>
            </a:extLst>
          </p:cNvPr>
          <p:cNvSpPr txBox="1"/>
          <p:nvPr/>
        </p:nvSpPr>
        <p:spPr>
          <a:xfrm>
            <a:off x="293895" y="847036"/>
            <a:ext cx="80160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spcAft>
                <a:spcPts val="600"/>
              </a:spcAft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4-зонный светофильтр размером 40х50х1.5 мм изготовленный по технологии склеивания отдельных фотозон на монолитном основании. Зоны пропускания 520-600, 630-690, 500-800, 770-890 </a:t>
            </a:r>
            <a:r>
              <a:rPr lang="ru-RU" sz="1300" b="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нм</a:t>
            </a: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среднее пропускание всех зон более 90%, средняя блокировка менее 0,1%.</a:t>
            </a:r>
            <a:endParaRPr lang="ru-RU" sz="12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4A4F5A-D9F7-4182-B0EA-1E34A46F3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995745"/>
            <a:ext cx="2574821" cy="22274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072817-1E61-4A73-9372-AC911B5DC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2" y="1664498"/>
            <a:ext cx="4469618" cy="28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73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FA28867A-75E9-450D-BA3D-0B7E84D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17064F-51AF-4069-B205-7EE75BB5E658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6124B-0B05-4D69-A1D1-0FB9EE7EB382}"/>
              </a:ext>
            </a:extLst>
          </p:cNvPr>
          <p:cNvSpPr txBox="1"/>
          <p:nvPr/>
        </p:nvSpPr>
        <p:spPr>
          <a:xfrm>
            <a:off x="156312" y="71493"/>
            <a:ext cx="787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Примеры выполненных проектов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688F26-47C3-4F0D-9DE4-3DDB388F64CB}"/>
              </a:ext>
            </a:extLst>
          </p:cNvPr>
          <p:cNvSpPr txBox="1"/>
          <p:nvPr/>
        </p:nvSpPr>
        <p:spPr>
          <a:xfrm>
            <a:off x="293895" y="847036"/>
            <a:ext cx="80160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spcAft>
                <a:spcPts val="600"/>
              </a:spcAft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11-зонный светофильтр размером 33х33х2,1 мм изготовленный по технологии склеивания отдельных фотозон на монолитном основании. Каждая зона имеет среднее пропускание более 90%, средняя блокировка менее 0,01%.</a:t>
            </a:r>
            <a:endParaRPr lang="ru-RU" sz="12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65320A-F576-41FB-9FCD-C887F15B7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1682209"/>
            <a:ext cx="4854826" cy="27855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1F9160-87D0-4A7A-8B0D-E732A9EC4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10" y="2005136"/>
            <a:ext cx="2496319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60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FA28867A-75E9-450D-BA3D-0B7E84D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17064F-51AF-4069-B205-7EE75BB5E658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6124B-0B05-4D69-A1D1-0FB9EE7EB382}"/>
              </a:ext>
            </a:extLst>
          </p:cNvPr>
          <p:cNvSpPr txBox="1"/>
          <p:nvPr/>
        </p:nvSpPr>
        <p:spPr>
          <a:xfrm>
            <a:off x="156312" y="71493"/>
            <a:ext cx="787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Примеры выполненных проектов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688F26-47C3-4F0D-9DE4-3DDB388F64CB}"/>
              </a:ext>
            </a:extLst>
          </p:cNvPr>
          <p:cNvSpPr txBox="1"/>
          <p:nvPr/>
        </p:nvSpPr>
        <p:spPr>
          <a:xfrm>
            <a:off x="293895" y="847036"/>
            <a:ext cx="80160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spcAft>
                <a:spcPts val="600"/>
              </a:spcAft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фото представлен набор из 3</a:t>
            </a:r>
            <a:r>
              <a:rPr lang="en-US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/4/5</a:t>
            </a: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-зонных светофильтров разных размеров изготовленных как по технологии склеивания плоскостями в единый моноблок так и на монолитной подложке. Каждая зона имеет среднее пропускание более 90%, средняя блокировка менее 0,1%.</a:t>
            </a:r>
            <a:endParaRPr lang="ru-RU" sz="12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80F5D4-73BF-4EED-93CE-4CE12536B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685271"/>
            <a:ext cx="2564426" cy="284841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График, линия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92AA3308-9EFC-4EC6-BC36-683FC2E3F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649607" y="1685271"/>
            <a:ext cx="4460042" cy="2848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770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FA28867A-75E9-450D-BA3D-0B7E84D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17064F-51AF-4069-B205-7EE75BB5E658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6124B-0B05-4D69-A1D1-0FB9EE7EB382}"/>
              </a:ext>
            </a:extLst>
          </p:cNvPr>
          <p:cNvSpPr txBox="1"/>
          <p:nvPr/>
        </p:nvSpPr>
        <p:spPr>
          <a:xfrm>
            <a:off x="156312" y="71493"/>
            <a:ext cx="787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Примеры выполненных проектов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688F26-47C3-4F0D-9DE4-3DDB388F64CB}"/>
              </a:ext>
            </a:extLst>
          </p:cNvPr>
          <p:cNvSpPr txBox="1"/>
          <p:nvPr/>
        </p:nvSpPr>
        <p:spPr>
          <a:xfrm>
            <a:off x="293895" y="847036"/>
            <a:ext cx="80160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spcAft>
                <a:spcPts val="600"/>
              </a:spcAft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фото представлен 7-зонный светофильтр изготовленный по технологии склеивания отдельных фотозон на монолитном основании. Каждая зона имеет среднее пропускание более 90%, средняя блокировка менее 0,01%.</a:t>
            </a:r>
            <a:endParaRPr lang="ru-RU" sz="12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787CF8-DBD6-4B5D-8F27-A2FA02719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80" y="1592426"/>
            <a:ext cx="2073763" cy="138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16" name="Рисунок 15" descr="Изображение выглядит как сиденье&#10;&#10;Автоматически созданное описание">
            <a:extLst>
              <a:ext uri="{FF2B5EF4-FFF2-40B4-BE49-F238E27FC236}">
                <a16:creationId xmlns:a16="http://schemas.microsoft.com/office/drawing/2014/main" id="{DA333193-F524-4806-95E6-8AF1B50AE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753" y="2977582"/>
            <a:ext cx="1794019" cy="2073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2317A8-043A-4D1E-8D38-B1072EE3E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08" y="1547457"/>
            <a:ext cx="4504550" cy="306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6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FA28867A-75E9-450D-BA3D-0B7E84D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17064F-51AF-4069-B205-7EE75BB5E658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6124B-0B05-4D69-A1D1-0FB9EE7EB382}"/>
              </a:ext>
            </a:extLst>
          </p:cNvPr>
          <p:cNvSpPr txBox="1"/>
          <p:nvPr/>
        </p:nvSpPr>
        <p:spPr>
          <a:xfrm>
            <a:off x="156312" y="71493"/>
            <a:ext cx="787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Портфолио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00041E-EE93-443A-9853-7490F6D6D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968" y="761000"/>
            <a:ext cx="7120416" cy="36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64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7A1697-B578-4AEE-BC33-166496B7D645}"/>
              </a:ext>
            </a:extLst>
          </p:cNvPr>
          <p:cNvSpPr txBox="1"/>
          <p:nvPr/>
        </p:nvSpPr>
        <p:spPr>
          <a:xfrm>
            <a:off x="4758739" y="1707654"/>
            <a:ext cx="32696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b="0" dirty="0">
                <a:solidFill>
                  <a:schemeClr val="bg1"/>
                </a:solidFill>
                <a:latin typeface="Museo Sans Cyrl 500" panose="02000000000000000000" pitchFamily="2" charset="0"/>
                <a:cs typeface="Calibri" pitchFamily="34" charset="0"/>
              </a:rPr>
              <a:t>ООО «</a:t>
            </a:r>
            <a:r>
              <a:rPr lang="ru-RU" b="0" dirty="0" err="1">
                <a:solidFill>
                  <a:schemeClr val="bg1"/>
                </a:solidFill>
                <a:latin typeface="Museo Sans Cyrl 500" panose="02000000000000000000" pitchFamily="2" charset="0"/>
                <a:cs typeface="Calibri" pitchFamily="34" charset="0"/>
              </a:rPr>
              <a:t>ИнтерНаноТехнологии</a:t>
            </a:r>
            <a:r>
              <a:rPr lang="ru-RU" b="0" dirty="0">
                <a:solidFill>
                  <a:schemeClr val="bg1"/>
                </a:solidFill>
                <a:latin typeface="Museo Sans Cyrl 500" panose="02000000000000000000" pitchFamily="2" charset="0"/>
                <a:cs typeface="Calibri" pitchFamily="34" charset="0"/>
              </a:rPr>
              <a:t>»</a:t>
            </a:r>
          </a:p>
          <a:p>
            <a:pPr eaLnBrk="1" hangingPunct="1">
              <a:defRPr/>
            </a:pPr>
            <a:r>
              <a:rPr lang="ru-RU" b="0" i="0" dirty="0">
                <a:solidFill>
                  <a:srgbClr val="111111"/>
                </a:solidFill>
                <a:effectLst/>
                <a:latin typeface="Museo Sans Cyrl 500" panose="02000000000000000000" pitchFamily="2" charset="0"/>
              </a:rPr>
              <a:t>ул. М. Богдановича, 155А-202А</a:t>
            </a:r>
            <a:br>
              <a:rPr lang="ru-RU" dirty="0">
                <a:latin typeface="Museo Sans Cyrl 500" panose="02000000000000000000" pitchFamily="2" charset="0"/>
              </a:rPr>
            </a:br>
            <a:r>
              <a:rPr lang="ru-RU" b="0" i="0" dirty="0">
                <a:solidFill>
                  <a:srgbClr val="111111"/>
                </a:solidFill>
                <a:effectLst/>
                <a:latin typeface="Museo Sans Cyrl 500" panose="02000000000000000000" pitchFamily="2" charset="0"/>
              </a:rPr>
              <a:t>220040, Минск, Беларусь</a:t>
            </a:r>
            <a:endParaRPr lang="ru-RU" b="0" i="0" dirty="0">
              <a:solidFill>
                <a:schemeClr val="bg1"/>
              </a:solidFill>
              <a:effectLst/>
              <a:latin typeface="Museo Sans Cyrl 500" panose="02000000000000000000" pitchFamily="2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en-US" b="0" i="0" dirty="0">
                <a:solidFill>
                  <a:srgbClr val="111111"/>
                </a:solidFill>
                <a:effectLst/>
                <a:latin typeface="Museo Sans Cyrl 500" panose="02000000000000000000" pitchFamily="2" charset="0"/>
              </a:rPr>
              <a:t>+375 (17) 363 00 0</a:t>
            </a:r>
            <a:r>
              <a:rPr lang="ru-RU" b="0" i="0" dirty="0">
                <a:solidFill>
                  <a:srgbClr val="111111"/>
                </a:solidFill>
                <a:effectLst/>
                <a:latin typeface="Museo Sans Cyrl 500" panose="02000000000000000000" pitchFamily="2" charset="0"/>
              </a:rPr>
              <a:t>6</a:t>
            </a:r>
            <a:br>
              <a:rPr lang="en-US" dirty="0">
                <a:latin typeface="Museo Sans Cyrl 500" panose="02000000000000000000" pitchFamily="2" charset="0"/>
              </a:rPr>
            </a:br>
            <a:r>
              <a:rPr lang="en-US" b="0" i="0" dirty="0">
                <a:solidFill>
                  <a:srgbClr val="111111"/>
                </a:solidFill>
                <a:effectLst/>
                <a:latin typeface="Museo Sans Cyrl 500" panose="02000000000000000000" pitchFamily="2" charset="0"/>
              </a:rPr>
              <a:t>office@inter-nt.com</a:t>
            </a:r>
          </a:p>
          <a:p>
            <a:pPr>
              <a:defRPr/>
            </a:pPr>
            <a:r>
              <a:rPr lang="en-US" b="0" dirty="0">
                <a:solidFill>
                  <a:schemeClr val="bg1"/>
                </a:solidFill>
                <a:latin typeface="Museo Sans Cyrl 500" panose="02000000000000000000" pitchFamily="2" charset="0"/>
                <a:cs typeface="Calibri" pitchFamily="34" charset="0"/>
              </a:rPr>
              <a:t>www.</a:t>
            </a:r>
            <a:r>
              <a:rPr lang="en-US" b="0" dirty="0">
                <a:solidFill>
                  <a:srgbClr val="111111"/>
                </a:solidFill>
                <a:latin typeface="Museo Sans Cyrl 500" panose="02000000000000000000" pitchFamily="2" charset="0"/>
              </a:rPr>
              <a:t> inter-nt</a:t>
            </a:r>
            <a:r>
              <a:rPr lang="en-US" b="0" dirty="0">
                <a:solidFill>
                  <a:schemeClr val="bg1"/>
                </a:solidFill>
                <a:latin typeface="Museo Sans Cyrl 500" panose="02000000000000000000" pitchFamily="2" charset="0"/>
                <a:cs typeface="Calibri" pitchFamily="34" charset="0"/>
              </a:rPr>
              <a:t>.com</a:t>
            </a:r>
            <a:endParaRPr lang="ru-RU" b="0" dirty="0">
              <a:solidFill>
                <a:schemeClr val="bg1"/>
              </a:solidFill>
              <a:latin typeface="Museo Sans Cyrl 500" panose="02000000000000000000" pitchFamily="2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en-US" b="0" dirty="0">
                <a:solidFill>
                  <a:schemeClr val="bg1"/>
                </a:solidFill>
                <a:latin typeface="Museo Sans Cyrl 500" panose="02000000000000000000" pitchFamily="2" charset="0"/>
                <a:cs typeface="Calibri" pitchFamily="34" charset="0"/>
              </a:rPr>
              <a:t>www.izovac.by</a:t>
            </a:r>
            <a:endParaRPr lang="ru-RU" b="0" dirty="0">
              <a:solidFill>
                <a:schemeClr val="bg1"/>
              </a:solidFill>
              <a:latin typeface="Museo Sans Cyrl 500" panose="02000000000000000000" pitchFamily="2" charset="0"/>
              <a:cs typeface="Calibri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55D40-9E6E-4C12-8489-0E8AC9542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9753" y="2977513"/>
            <a:ext cx="2709544" cy="2165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6256" y="0"/>
            <a:ext cx="2270016" cy="1814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03598"/>
            <a:ext cx="2160240" cy="26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61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44D5E2-353E-4F20-BD9C-55F40043C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r="5501"/>
          <a:stretch/>
        </p:blipFill>
        <p:spPr>
          <a:xfrm>
            <a:off x="474584" y="636832"/>
            <a:ext cx="7841832" cy="4161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5F1C86-4B61-4067-A7F2-4E9593AB7E5D}"/>
              </a:ext>
            </a:extLst>
          </p:cNvPr>
          <p:cNvSpPr txBox="1"/>
          <p:nvPr/>
        </p:nvSpPr>
        <p:spPr>
          <a:xfrm>
            <a:off x="931259" y="914101"/>
            <a:ext cx="3222104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chemeClr val="bg1"/>
                </a:solidFill>
                <a:latin typeface="+mj-lt"/>
              </a:rPr>
              <a:t>Группа компаний «ИЗОВАК» </a:t>
            </a:r>
            <a:r>
              <a:rPr lang="ru-RU" sz="1100" b="0" dirty="0">
                <a:solidFill>
                  <a:schemeClr val="bg1"/>
                </a:solidFill>
                <a:latin typeface="+mj-lt"/>
              </a:rPr>
              <a:t>— один из мировых лидеров в разработке тонкопленочных технологий, проектировании и производстве вакуумного технологического оборудования.</a:t>
            </a:r>
          </a:p>
          <a:p>
            <a:pPr algn="just"/>
            <a:endParaRPr lang="ru-RU" sz="1100" b="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ru-RU" sz="1100" b="0" dirty="0">
                <a:solidFill>
                  <a:schemeClr val="bg1"/>
                </a:solidFill>
                <a:latin typeface="+mj-lt"/>
              </a:rPr>
              <a:t>Начиная с научной лаборатории, сегодня мы представляем собой мощную команду профессионалов во всех областях, связанных с физикой поверхности, плазмой, ионными пучками, технологиями и методами нанесения тонких пленок, проектированием и производством напылительных устройств и вакуумного технологического оборудования. Инновации в области тонких пленок, новые перспективные методы их создания и нанесения, создание сложных многослойных структур — основная компетенция и конкурентное преимущество «ИЗОВАК».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67CE3-E80C-400D-AEAA-7EA8FC5EB10D}"/>
              </a:ext>
            </a:extLst>
          </p:cNvPr>
          <p:cNvSpPr txBox="1"/>
          <p:nvPr/>
        </p:nvSpPr>
        <p:spPr>
          <a:xfrm>
            <a:off x="4767529" y="927248"/>
            <a:ext cx="3392276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b="0" dirty="0">
                <a:solidFill>
                  <a:schemeClr val="bg1"/>
                </a:solidFill>
              </a:rPr>
              <a:t>ООО «</a:t>
            </a:r>
            <a:r>
              <a:rPr lang="ru-RU" sz="1100" b="0" dirty="0">
                <a:solidFill>
                  <a:schemeClr val="bg1"/>
                </a:solidFill>
                <a:latin typeface="+mj-lt"/>
              </a:rPr>
              <a:t>ИЗОВАК</a:t>
            </a:r>
            <a:r>
              <a:rPr lang="ru-RU" sz="1100" b="0" dirty="0">
                <a:solidFill>
                  <a:schemeClr val="bg1"/>
                </a:solidFill>
              </a:rPr>
              <a:t>»</a:t>
            </a:r>
            <a:r>
              <a:rPr lang="ru-RU" sz="1100" b="0" dirty="0">
                <a:solidFill>
                  <a:schemeClr val="bg1"/>
                </a:solidFill>
                <a:latin typeface="+mj-lt"/>
              </a:rPr>
              <a:t> — уникальная компания, которая успешно развивает компетенции в проектировании и производстве установок для нанесения покрытий периодического и кластерного действия для НИОКР и мелкосерийного производства, а также сложных многокамерных линейных установок для массового производства. Мы гордимся нашим обширным опытом реализации проектов на рынках технологий и производства дисплеев, оптики и лазеров, микроэлектроники, солнечных элементов, гибридной микроэлектроники и т.д.</a:t>
            </a:r>
          </a:p>
          <a:p>
            <a:pPr algn="just"/>
            <a:endParaRPr lang="ru-RU" sz="1100" b="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ru-RU" sz="1100" b="0" dirty="0">
                <a:solidFill>
                  <a:schemeClr val="bg1"/>
                </a:solidFill>
                <a:latin typeface="+mj-lt"/>
              </a:rPr>
              <a:t>Наша главная миссия — удовлетворить потребности Заказчика в кратчайшие сроки и предоставить ему эксклюзивное, индивидуально разработанное технологическое решение, что в конечном итоге обеспечит ему абсолютное лидерство в его нишевом рынке.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01AD600-E109-4A9D-9C37-D33B435B5940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0089" y="0"/>
            <a:ext cx="1333911" cy="10663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37DCAD-A6E2-4C66-93C9-5B3A45DF5ADE}"/>
              </a:ext>
            </a:extLst>
          </p:cNvPr>
          <p:cNvSpPr txBox="1"/>
          <p:nvPr/>
        </p:nvSpPr>
        <p:spPr>
          <a:xfrm>
            <a:off x="156312" y="7149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1529E"/>
                </a:solidFill>
                <a:latin typeface="+mj-lt"/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357663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BF5BCF6F-F42D-4467-A570-6872941D0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78440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18E3D63-BACC-4A3C-96C8-BB42FDFF6581}"/>
              </a:ext>
            </a:extLst>
          </p:cNvPr>
          <p:cNvSpPr/>
          <p:nvPr/>
        </p:nvSpPr>
        <p:spPr>
          <a:xfrm>
            <a:off x="1293937" y="2898351"/>
            <a:ext cx="1229345" cy="1229345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Picture 4" descr="D:\WORK AND OTHER\IZOVAC\Сайт\Баннеры на главном\head3--.jpg">
            <a:extLst>
              <a:ext uri="{FF2B5EF4-FFF2-40B4-BE49-F238E27FC236}">
                <a16:creationId xmlns:a16="http://schemas.microsoft.com/office/drawing/2014/main" id="{2697BA4A-EBBC-4108-9762-745D21221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6249" y="2934990"/>
            <a:ext cx="1224139" cy="1224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8" name="Picture 5" descr="D:\WORK AND OTHER\IZOVAC\Сайт\Картинки\IMG_5786_Izovac_.jpg">
            <a:extLst>
              <a:ext uri="{FF2B5EF4-FFF2-40B4-BE49-F238E27FC236}">
                <a16:creationId xmlns:a16="http://schemas.microsoft.com/office/drawing/2014/main" id="{317A8FA9-17A6-4092-B125-78F592313F2C}"/>
              </a:ext>
            </a:extLst>
          </p:cNvPr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7765" y="2934185"/>
            <a:ext cx="1224000" cy="12240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45E26C-5EA0-4D3C-8D58-479D18F4DF4D}"/>
              </a:ext>
            </a:extLst>
          </p:cNvPr>
          <p:cNvSpPr txBox="1"/>
          <p:nvPr/>
        </p:nvSpPr>
        <p:spPr>
          <a:xfrm>
            <a:off x="3169053" y="4247735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+mj-lt"/>
              </a:rPr>
              <a:t>Производство оптических компонентов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57A5D4-DF18-4D70-A118-BA02327FF428}"/>
              </a:ext>
            </a:extLst>
          </p:cNvPr>
          <p:cNvSpPr txBox="1"/>
          <p:nvPr/>
        </p:nvSpPr>
        <p:spPr>
          <a:xfrm>
            <a:off x="1080517" y="4247735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R&amp;D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</a:rPr>
              <a:t> в тонких пленках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EC328-46FA-4CF3-9385-352D65F105A8}"/>
              </a:ext>
            </a:extLst>
          </p:cNvPr>
          <p:cNvSpPr txBox="1"/>
          <p:nvPr/>
        </p:nvSpPr>
        <p:spPr>
          <a:xfrm>
            <a:off x="6375094" y="4253990"/>
            <a:ext cx="15864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+mj-lt"/>
              </a:rPr>
              <a:t>Услуги по напылению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14740-003F-4075-8514-019FA90072D8}"/>
              </a:ext>
            </a:extLst>
          </p:cNvPr>
          <p:cNvSpPr txBox="1"/>
          <p:nvPr/>
        </p:nvSpPr>
        <p:spPr>
          <a:xfrm>
            <a:off x="393266" y="1731257"/>
            <a:ext cx="76351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</a:rPr>
              <a:t>Ключевые направления: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dirty="0">
                <a:solidFill>
                  <a:schemeClr val="bg1"/>
                </a:solidFill>
                <a:latin typeface="Arial" panose="020B0604020202020204" pitchFamily="34" charset="0"/>
              </a:rPr>
              <a:t>Услуги по напылению оптических покрытий или полное производство оптических компонентов с покрытиями;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dirty="0">
                <a:solidFill>
                  <a:schemeClr val="bg1"/>
                </a:solidFill>
                <a:latin typeface="Arial" panose="020B0604020202020204" pitchFamily="34" charset="0"/>
              </a:rPr>
              <a:t>НИОКР и инновации в области тонких пленок;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dirty="0">
                <a:solidFill>
                  <a:schemeClr val="bg1"/>
                </a:solidFill>
                <a:latin typeface="Arial" panose="020B0604020202020204" pitchFamily="34" charset="0"/>
              </a:rPr>
              <a:t>Предоставление решений на основе тонкопленочных материалов для фотоники, биологических наук, биомедицины, наблюдения и аэрокосмической промышленности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8CDF8-6170-4681-AE5C-E123F91D9223}"/>
              </a:ext>
            </a:extLst>
          </p:cNvPr>
          <p:cNvSpPr txBox="1"/>
          <p:nvPr/>
        </p:nvSpPr>
        <p:spPr>
          <a:xfrm>
            <a:off x="395536" y="733222"/>
            <a:ext cx="784887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</a:rPr>
              <a:t>ООО «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</a:rPr>
              <a:t>ИнтерНаноТехнологии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</a:rPr>
              <a:t>»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100" b="0" dirty="0">
                <a:solidFill>
                  <a:schemeClr val="bg1"/>
                </a:solidFill>
                <a:latin typeface="Arial" panose="020B0604020202020204" pitchFamily="34" charset="0"/>
              </a:rPr>
              <a:t>– </a:t>
            </a:r>
            <a:r>
              <a:rPr lang="ru-RU" sz="1100" b="0" dirty="0">
                <a:solidFill>
                  <a:schemeClr val="bg1"/>
                </a:solidFill>
                <a:latin typeface="Arial" panose="020B0604020202020204" pitchFamily="34" charset="0"/>
              </a:rPr>
              <a:t>ведущая компания, специализирующаяся на оказании услуг по напылению оптических покрытий, а также разработке оптических компонентов для различных отраслей.</a:t>
            </a:r>
            <a:r>
              <a:rPr lang="en-US" sz="1100" b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ru-RU" sz="11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100" b="0" dirty="0">
                <a:solidFill>
                  <a:schemeClr val="bg1"/>
                </a:solidFill>
                <a:latin typeface="Arial" panose="020B0604020202020204" pitchFamily="34" charset="0"/>
              </a:rPr>
              <a:t>Благодаря большому опыту в расчете и конструировании оптических покрытий, а также применению современных программ расчета и контроля покрытий во время напыления, специалисты нашей компании могут найти оптимальное решение для любых задач наших Клиентов.</a:t>
            </a:r>
          </a:p>
          <a:p>
            <a:pPr algn="ctr"/>
            <a:endParaRPr lang="ru-RU" sz="1000" b="0" dirty="0">
              <a:solidFill>
                <a:schemeClr val="bg1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F044823-AE25-4491-8BDA-A6842E7FF6AA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3B254B-2F05-4F1D-A212-AF76A18676A5}"/>
              </a:ext>
            </a:extLst>
          </p:cNvPr>
          <p:cNvSpPr txBox="1"/>
          <p:nvPr/>
        </p:nvSpPr>
        <p:spPr>
          <a:xfrm>
            <a:off x="156312" y="71493"/>
            <a:ext cx="578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ООО «</a:t>
            </a:r>
            <a:r>
              <a:rPr lang="ru-RU" sz="2000" dirty="0" err="1">
                <a:solidFill>
                  <a:srgbClr val="01529E"/>
                </a:solidFill>
                <a:latin typeface="+mj-lt"/>
              </a:rPr>
              <a:t>ИнтерНаноТехнологии</a:t>
            </a:r>
            <a:r>
              <a:rPr lang="ru-RU" sz="2000" dirty="0">
                <a:solidFill>
                  <a:srgbClr val="01529E"/>
                </a:solidFill>
                <a:latin typeface="+mj-lt"/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6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A6E47EDF-8569-4422-89F3-B67D61B2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A2E51CA-19A3-4120-B0E8-31E60B5F82C4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BDA5699-1613-45B1-902A-6F3B325248AA}"/>
              </a:ext>
            </a:extLst>
          </p:cNvPr>
          <p:cNvSpPr txBox="1"/>
          <p:nvPr/>
        </p:nvSpPr>
        <p:spPr>
          <a:xfrm>
            <a:off x="156312" y="71493"/>
            <a:ext cx="7007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Технологии изготовления светофильтров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653031E-4377-42B3-8F94-34EF0CF66A90}"/>
              </a:ext>
            </a:extLst>
          </p:cNvPr>
          <p:cNvSpPr txBox="1"/>
          <p:nvPr/>
        </p:nvSpPr>
        <p:spPr>
          <a:xfrm>
            <a:off x="156312" y="848201"/>
            <a:ext cx="662473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spcAft>
                <a:spcPts val="600"/>
              </a:spcAft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протяжении более 12 лет компания </a:t>
            </a:r>
            <a:r>
              <a:rPr lang="ru-RU" sz="1300" b="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ООО</a:t>
            </a:r>
            <a:r>
              <a:rPr lang="ru-RU" sz="1300" b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«ИнтерНаноТехнологии</a:t>
            </a: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 является производителем светофильтров для космической отрасли. За это время было изучено и реализовано на практике три основных конструктивно-технологических метода создания таких изделий: 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Склеивание подложек плоскостями в единый моноблок;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Склеивание отдельных фотозон на монолитном основании;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Напыление на монолитную подложку с выделением локальных фотозон.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72BBA1A-34E9-43D2-ADB6-8FA7B9F46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D674594-44A5-48BE-8FEF-C0D08E1A4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B9AFD2-EE5E-4A43-92A2-FCCC38AA2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66681"/>
            <a:ext cx="4120839" cy="30650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8C5A64-3D73-452B-861C-E816EB8EA831}"/>
              </a:ext>
            </a:extLst>
          </p:cNvPr>
          <p:cNvSpPr txBox="1"/>
          <p:nvPr/>
        </p:nvSpPr>
        <p:spPr>
          <a:xfrm>
            <a:off x="1043608" y="2690447"/>
            <a:ext cx="403244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+mj-lt"/>
              </a:rPr>
              <a:t>Наши основные  преимущества: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bg1"/>
                </a:solidFill>
                <a:latin typeface="+mj-lt"/>
              </a:rPr>
              <a:t>Технологическая гибкость и большой опыт;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bg1"/>
                </a:solidFill>
                <a:latin typeface="+mj-lt"/>
              </a:rPr>
              <a:t>Высокое пропускание и блокировка в зонах;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bg1"/>
                </a:solidFill>
                <a:latin typeface="+mj-lt"/>
              </a:rPr>
              <a:t>Напыление IBS;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bg1"/>
                </a:solidFill>
                <a:latin typeface="+mj-lt"/>
              </a:rPr>
              <a:t>Надежность, отсутствие сдвигов во времени;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bg1"/>
                </a:solidFill>
                <a:latin typeface="+mj-lt"/>
              </a:rPr>
              <a:t>Минимальные межзонные переходы;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bg1"/>
                </a:solidFill>
                <a:latin typeface="+mj-lt"/>
              </a:rPr>
              <a:t>Черное поглощающее покрытие;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chemeClr val="bg1"/>
                </a:solidFill>
                <a:latin typeface="+mj-lt"/>
              </a:rPr>
              <a:t>Конструкции с более чем 10 зонами;</a:t>
            </a:r>
          </a:p>
        </p:txBody>
      </p:sp>
    </p:spTree>
    <p:extLst>
      <p:ext uri="{BB962C8B-B14F-4D97-AF65-F5344CB8AC3E}">
        <p14:creationId xmlns:p14="http://schemas.microsoft.com/office/powerpoint/2010/main" val="3969758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FA28867A-75E9-450D-BA3D-0B7E84D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17064F-51AF-4069-B205-7EE75BB5E658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6124B-0B05-4D69-A1D1-0FB9EE7EB382}"/>
              </a:ext>
            </a:extLst>
          </p:cNvPr>
          <p:cNvSpPr txBox="1"/>
          <p:nvPr/>
        </p:nvSpPr>
        <p:spPr>
          <a:xfrm>
            <a:off x="156312" y="71493"/>
            <a:ext cx="736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Склеивание плоскостями в единый моноблок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6E02D9-7453-4ED5-BE35-157ED9CCF070}"/>
              </a:ext>
            </a:extLst>
          </p:cNvPr>
          <p:cNvSpPr txBox="1"/>
          <p:nvPr/>
        </p:nvSpPr>
        <p:spPr>
          <a:xfrm>
            <a:off x="179512" y="773080"/>
            <a:ext cx="604867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spcAft>
                <a:spcPts val="600"/>
              </a:spcAft>
            </a:pPr>
            <a:r>
              <a:rPr lang="ru-RU" sz="12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Сперва на отдельные пластины наносятся фильтрующие и отрезающие покрытия. Затем отдельные пластины с интерференционными покрытиями склеиваются с использованием оптического клея в один монолитный элемент.</a:t>
            </a:r>
          </a:p>
          <a:p>
            <a:pPr indent="269875" algn="just">
              <a:spcAft>
                <a:spcPts val="600"/>
              </a:spcAft>
            </a:pPr>
            <a:r>
              <a:rPr lang="ru-RU" sz="12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Основное преимущество технологии в возможности напыления 3-4 покрытий на каждую фотозону, что существенно упрощает их контроль. </a:t>
            </a:r>
          </a:p>
          <a:p>
            <a:pPr indent="269875" algn="just">
              <a:spcAft>
                <a:spcPts val="600"/>
              </a:spcAft>
            </a:pPr>
            <a:r>
              <a:rPr lang="ru-RU" sz="1200" b="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Основной недостаток заключается в необходимости совмещения 2-3 пластин с очень высокой точностью и низкое пропускание в полосах. </a:t>
            </a:r>
            <a:endParaRPr lang="ru-RU" sz="12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4938B1-612B-4A6C-819E-D993004CB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407552" y="916073"/>
            <a:ext cx="2253198" cy="174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6A18AE-0D6D-4FA9-8276-EAF528408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2909302"/>
            <a:ext cx="2253198" cy="17468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16D598-82DB-469A-806E-3A8EA7F096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59632" y="2496629"/>
            <a:ext cx="3888289" cy="2195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292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FA28867A-75E9-450D-BA3D-0B7E84D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17064F-51AF-4069-B205-7EE75BB5E658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6124B-0B05-4D69-A1D1-0FB9EE7EB382}"/>
              </a:ext>
            </a:extLst>
          </p:cNvPr>
          <p:cNvSpPr txBox="1"/>
          <p:nvPr/>
        </p:nvSpPr>
        <p:spPr>
          <a:xfrm>
            <a:off x="156312" y="71493"/>
            <a:ext cx="787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Склеивание отдельных фотозон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1288" y="1"/>
            <a:ext cx="1324983" cy="10591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6E02D9-7453-4ED5-BE35-157ED9CCF070}"/>
              </a:ext>
            </a:extLst>
          </p:cNvPr>
          <p:cNvSpPr txBox="1"/>
          <p:nvPr/>
        </p:nvSpPr>
        <p:spPr>
          <a:xfrm>
            <a:off x="197769" y="743605"/>
            <a:ext cx="606401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spcAft>
                <a:spcPts val="600"/>
              </a:spcAft>
            </a:pPr>
            <a:r>
              <a:rPr lang="ru-RU" sz="12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При таком методе каждая фотозона напыляется на отдельных подложках большого размера. После напылительных процессов каждую фотозону вырезают на элементы нужного размера и объединяют в монолитный светофильтр путем склеивания (либо сборки в оправу).</a:t>
            </a:r>
            <a:r>
              <a:rPr lang="ru-RU" sz="12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269875" algn="just">
              <a:spcAft>
                <a:spcPts val="600"/>
              </a:spcAft>
            </a:pPr>
            <a:r>
              <a:rPr lang="ru-RU" sz="12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Основным преимуществом данного подхода является возможность реализации светофильтров с количеством зон более 6.</a:t>
            </a:r>
          </a:p>
          <a:p>
            <a:pPr indent="269875" algn="just">
              <a:spcAft>
                <a:spcPts val="600"/>
              </a:spcAft>
            </a:pPr>
            <a:r>
              <a:rPr lang="ru-RU" sz="12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Отрицательным моментом данной технологии является повышенная трудоемкость операции склеивания при большом количестве составных частей светофильтра.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3D14C4-FE77-4A9C-AE0E-CB17BF82E2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/>
        </p:blipFill>
        <p:spPr bwMode="auto">
          <a:xfrm>
            <a:off x="6459555" y="956845"/>
            <a:ext cx="2314033" cy="17130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8D37C8-B6E1-4245-B53C-9B1FCBE53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3054877"/>
            <a:ext cx="2160240" cy="186881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4457E64-1093-4E8C-BC8F-C0C81C9680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150407"/>
            <a:ext cx="2465563" cy="16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15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FA28867A-75E9-450D-BA3D-0B7E84D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17064F-51AF-4069-B205-7EE75BB5E658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6124B-0B05-4D69-A1D1-0FB9EE7EB382}"/>
              </a:ext>
            </a:extLst>
          </p:cNvPr>
          <p:cNvSpPr txBox="1"/>
          <p:nvPr/>
        </p:nvSpPr>
        <p:spPr>
          <a:xfrm>
            <a:off x="156312" y="71493"/>
            <a:ext cx="787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Монолитная подложка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6E02D9-7453-4ED5-BE35-157ED9CCF070}"/>
              </a:ext>
            </a:extLst>
          </p:cNvPr>
          <p:cNvSpPr txBox="1"/>
          <p:nvPr/>
        </p:nvSpPr>
        <p:spPr>
          <a:xfrm>
            <a:off x="156312" y="773081"/>
            <a:ext cx="6071872" cy="2365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spcAft>
                <a:spcPts val="600"/>
              </a:spcAft>
            </a:pPr>
            <a:r>
              <a:rPr lang="ru-RU" sz="12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данном методе фильтрующие фотозоны формируются на одной стеклянной подложке. Как правило, для формирования каждой фотозоны используется 2 покрытия: фильтрующее и блокирующее.</a:t>
            </a:r>
          </a:p>
          <a:p>
            <a:pPr indent="269875" algn="just">
              <a:spcAft>
                <a:spcPts val="600"/>
              </a:spcAft>
            </a:pPr>
            <a:r>
              <a:rPr lang="ru-RU" sz="12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Преимуществом такого светофильтра является повышенная надежность ввиду отсутствия склейки.</a:t>
            </a:r>
            <a:endParaRPr lang="ru-RU" sz="1200" b="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600"/>
              </a:spcAft>
            </a:pPr>
            <a:r>
              <a:rPr lang="ru-RU" sz="12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Среди недостатков можно выделить невысокий выход годных изделий, что связано с большим количеством технологических процессов нанесения покрытий и фотолитографий на один оптический элемент, а также усложнение конструкции покрытий в связи с необходимостью обеспечить высокий уровень пропускания/блокировки только двумя покрытиями.</a:t>
            </a:r>
            <a:endParaRPr lang="ru-RU" sz="12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15000"/>
              </a:lnSpc>
              <a:spcAft>
                <a:spcPts val="600"/>
              </a:spcAft>
            </a:pPr>
            <a:endParaRPr lang="ru-RU" sz="120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5A3416-CCE7-4DDE-B608-747532555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852" y="2954132"/>
            <a:ext cx="2160240" cy="18615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8FB863-CCC2-445F-A8C1-F47F2E12DF3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/>
        </p:blipFill>
        <p:spPr bwMode="auto">
          <a:xfrm>
            <a:off x="6444208" y="949942"/>
            <a:ext cx="2160240" cy="17130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AE0817-2879-4992-BF98-D28CCBE64A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059172"/>
            <a:ext cx="2601066" cy="17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52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FA28867A-75E9-450D-BA3D-0B7E84D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17064F-51AF-4069-B205-7EE75BB5E658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6124B-0B05-4D69-A1D1-0FB9EE7EB382}"/>
              </a:ext>
            </a:extLst>
          </p:cNvPr>
          <p:cNvSpPr txBox="1"/>
          <p:nvPr/>
        </p:nvSpPr>
        <p:spPr>
          <a:xfrm>
            <a:off x="156312" y="71493"/>
            <a:ext cx="787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Сравнение трех методов изготовления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DB8E923F-FE45-4B9B-9B2D-03311E289C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384861"/>
              </p:ext>
            </p:extLst>
          </p:nvPr>
        </p:nvGraphicFramePr>
        <p:xfrm>
          <a:off x="467544" y="1324570"/>
          <a:ext cx="8424937" cy="2731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38503858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70225386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850848977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2210322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90651748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541917216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1959864025"/>
                    </a:ext>
                  </a:extLst>
                </a:gridCol>
              </a:tblGrid>
              <a:tr h="9109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Метод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Кол-во полос на фильтре, </a:t>
                      </a:r>
                      <a:r>
                        <a:rPr lang="ru-RU" sz="1400" dirty="0" err="1"/>
                        <a:t>шт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Пропускание</a:t>
                      </a:r>
                      <a:r>
                        <a:rPr lang="en-US" sz="1400" dirty="0"/>
                        <a:t>, %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Блокировка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Выход годных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Стоимость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Надежность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4858232"/>
                  </a:ext>
                </a:extLst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Склеивание плоскостями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80-9</a:t>
                      </a:r>
                      <a:r>
                        <a:rPr lang="ru-RU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OD3-OD6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Средний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Средняя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754806"/>
                  </a:ext>
                </a:extLst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Склеивание полос на основании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2-11         (</a:t>
                      </a:r>
                      <a:r>
                        <a:rPr lang="ru-RU" sz="1200" dirty="0"/>
                        <a:t>условно не ограничено</a:t>
                      </a:r>
                      <a:r>
                        <a:rPr lang="ru-RU" sz="14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85-95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&gt;OD3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Высокий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Низкая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225676"/>
                  </a:ext>
                </a:extLst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Монолит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85-98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&gt;OD3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Очень Низкий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Очень высокая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Наивысшая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8496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294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F:\Арина\Картинки\картинки абстракция\8830.jpg">
            <a:extLst>
              <a:ext uri="{FF2B5EF4-FFF2-40B4-BE49-F238E27FC236}">
                <a16:creationId xmlns:a16="http://schemas.microsoft.com/office/drawing/2014/main" id="{FA28867A-75E9-450D-BA3D-0B7E84D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47000" contrast="-24000"/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259600"/>
            <a:ext cx="677136" cy="8198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17064F-51AF-4069-B205-7EE75BB5E658}"/>
              </a:ext>
            </a:extLst>
          </p:cNvPr>
          <p:cNvSpPr/>
          <p:nvPr/>
        </p:nvSpPr>
        <p:spPr>
          <a:xfrm>
            <a:off x="-11403" y="526110"/>
            <a:ext cx="8327819" cy="45719"/>
          </a:xfrm>
          <a:prstGeom prst="rect">
            <a:avLst/>
          </a:prstGeom>
          <a:solidFill>
            <a:srgbClr val="959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595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6124B-0B05-4D69-A1D1-0FB9EE7EB382}"/>
              </a:ext>
            </a:extLst>
          </p:cNvPr>
          <p:cNvSpPr txBox="1"/>
          <p:nvPr/>
        </p:nvSpPr>
        <p:spPr>
          <a:xfrm>
            <a:off x="156312" y="71493"/>
            <a:ext cx="787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1529E"/>
                </a:solidFill>
                <a:latin typeface="+mj-lt"/>
              </a:rPr>
              <a:t>Технологические улучшения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1"/>
            <a:ext cx="1333911" cy="10663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F0388-A251-4291-870F-FB3DD3E0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4077184"/>
            <a:ext cx="1333911" cy="1066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9E7FB3-7519-4C15-91DD-520037DFDDA2}"/>
              </a:ext>
            </a:extLst>
          </p:cNvPr>
          <p:cNvSpPr txBox="1"/>
          <p:nvPr/>
        </p:nvSpPr>
        <p:spPr>
          <a:xfrm>
            <a:off x="293895" y="847036"/>
            <a:ext cx="8016088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spcAft>
                <a:spcPts val="600"/>
              </a:spcAft>
            </a:pPr>
            <a:r>
              <a:rPr lang="ru-RU" sz="13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Последними технологическими достижениями компании являются</a:t>
            </a:r>
            <a:r>
              <a:rPr lang="en-US" sz="13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28600" indent="-228600" algn="just">
              <a:spcAft>
                <a:spcPts val="600"/>
              </a:spcAft>
              <a:buAutoNum type="arabicPeriod"/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 (Заголовки)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интерференционных покрытий повышенной сложности (80+ слоев) для достижения резких границ полос светофильтров, высокого пропускания в каждой полосе и хорошего уровня блокировки в требуемом диапазоне; </a:t>
            </a:r>
            <a:endParaRPr lang="en-US" sz="13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spcAft>
                <a:spcPts val="600"/>
              </a:spcAft>
              <a:buFontTx/>
              <a:buAutoNum type="arabicPeriod"/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 (Заголовки)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толщин слоев покрытий для обеспечения контролируемых параметров по плоскостности изделий;</a:t>
            </a:r>
            <a:endParaRPr lang="en-US" sz="13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spcAft>
                <a:spcPts val="600"/>
              </a:spcAft>
              <a:buFontTx/>
              <a:buAutoNum type="arabicPeriod"/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 (Заголовки)"/>
                <a:ea typeface="Calibri" panose="020F0502020204030204" pitchFamily="34" charset="0"/>
                <a:cs typeface="Times New Roman" panose="02020603050405020304" pitchFamily="18" charset="0"/>
              </a:rPr>
              <a:t>Минимизация сколов до менее чем 50 мкм на краях отдельных фотозон для метода склеивания фотозон на монолитном основании;</a:t>
            </a:r>
          </a:p>
          <a:p>
            <a:pPr marL="228600" indent="-228600" algn="just">
              <a:spcAft>
                <a:spcPts val="600"/>
              </a:spcAft>
              <a:buFontTx/>
              <a:buAutoNum type="arabicPeriod"/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 (Заголовки)"/>
                <a:ea typeface="Calibri" panose="020F0502020204030204" pitchFamily="34" charset="0"/>
                <a:cs typeface="Times New Roman" panose="02020603050405020304" pitchFamily="18" charset="0"/>
              </a:rPr>
              <a:t>Новый дизайн черной маски улучшил ее стабильность и надежность вкупе с возможностью минимизировать ширину зоны поглощения до 150 мкм. </a:t>
            </a:r>
          </a:p>
          <a:p>
            <a:pPr marL="228600" indent="-228600" algn="just">
              <a:spcAft>
                <a:spcPts val="600"/>
              </a:spcAft>
              <a:buFontTx/>
              <a:buAutoNum type="arabicPeriod"/>
            </a:pP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Arial (Заголовки)"/>
                <a:ea typeface="Calibri" panose="020F0502020204030204" pitchFamily="34" charset="0"/>
                <a:cs typeface="Times New Roman" panose="02020603050405020304" pitchFamily="18" charset="0"/>
              </a:rPr>
              <a:t>К декабрю 2025 года компания планирует закончить пусконаладочные работы и выйти на полные производственные мощности после переезда в собственное здание с полностью новыми цеховыми помещениями класса чистоты </a:t>
            </a:r>
            <a:r>
              <a:rPr lang="en-US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Arial (Заголовки)"/>
                <a:ea typeface="Calibri" panose="020F0502020204030204" pitchFamily="34" charset="0"/>
                <a:cs typeface="Times New Roman" panose="02020603050405020304" pitchFamily="18" charset="0"/>
              </a:rPr>
              <a:t>ISO 5 </a:t>
            </a: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Arial (Заголовки)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Arial (Заголовки)"/>
                <a:ea typeface="Calibri" panose="020F0502020204030204" pitchFamily="34" charset="0"/>
                <a:cs typeface="Times New Roman" panose="02020603050405020304" pitchFamily="18" charset="0"/>
              </a:rPr>
              <a:t> ISO 6</a:t>
            </a:r>
            <a:r>
              <a:rPr lang="ru-RU" sz="1300" b="0" dirty="0">
                <a:solidFill>
                  <a:schemeClr val="bg1">
                    <a:lumMod val="95000"/>
                    <a:lumOff val="5000"/>
                  </a:schemeClr>
                </a:solidFill>
                <a:latin typeface="Arial (Заголовки)"/>
                <a:ea typeface="Calibri" panose="020F0502020204030204" pitchFamily="34" charset="0"/>
                <a:cs typeface="Times New Roman" panose="02020603050405020304" pitchFamily="18" charset="0"/>
              </a:rPr>
              <a:t> и новым оборудованием чистки, фотолитографии, напыления и контроля. </a:t>
            </a:r>
            <a:endParaRPr lang="ru-RU" sz="13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spcAft>
                <a:spcPts val="600"/>
              </a:spcAft>
              <a:buFontTx/>
              <a:buAutoNum type="arabicPeriod"/>
            </a:pPr>
            <a:endParaRPr lang="ru-RU" sz="12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 (Заголовки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600"/>
              </a:spcAft>
            </a:pPr>
            <a:endParaRPr lang="ru-RU" sz="1200" b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66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42851</TotalTime>
  <Words>1034</Words>
  <Application>Microsoft Office PowerPoint</Application>
  <PresentationFormat>Экран (16:9)</PresentationFormat>
  <Paragraphs>95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</vt:lpstr>
      <vt:lpstr>Arial (Заголовки)</vt:lpstr>
      <vt:lpstr>Book Antiqua</vt:lpstr>
      <vt:lpstr>Calibri</vt:lpstr>
      <vt:lpstr>Lucida Sans</vt:lpstr>
      <vt:lpstr>Museo Sans Cyrl 500</vt:lpstr>
      <vt:lpstr>Tahoma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Ширипов Владимир</dc:creator>
  <cp:lastModifiedBy>Vitali Kuksau</cp:lastModifiedBy>
  <cp:revision>1361</cp:revision>
  <cp:lastPrinted>2013-06-17T15:22:14Z</cp:lastPrinted>
  <dcterms:created xsi:type="dcterms:W3CDTF">1999-04-28T19:36:56Z</dcterms:created>
  <dcterms:modified xsi:type="dcterms:W3CDTF">2025-09-20T12:38:42Z</dcterms:modified>
</cp:coreProperties>
</file>