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9" r:id="rId2"/>
    <p:sldMasterId id="2147483697" r:id="rId3"/>
  </p:sldMasterIdLst>
  <p:notesMasterIdLst>
    <p:notesMasterId r:id="rId21"/>
  </p:notesMasterIdLst>
  <p:sldIdLst>
    <p:sldId id="270" r:id="rId4"/>
    <p:sldId id="299" r:id="rId5"/>
    <p:sldId id="2145706014" r:id="rId6"/>
    <p:sldId id="2145706012" r:id="rId7"/>
    <p:sldId id="2145706013" r:id="rId8"/>
    <p:sldId id="298" r:id="rId9"/>
    <p:sldId id="281" r:id="rId10"/>
    <p:sldId id="2145706015" r:id="rId11"/>
    <p:sldId id="282" r:id="rId12"/>
    <p:sldId id="284" r:id="rId13"/>
    <p:sldId id="2145706032" r:id="rId14"/>
    <p:sldId id="2145706031" r:id="rId15"/>
    <p:sldId id="277" r:id="rId16"/>
    <p:sldId id="287" r:id="rId17"/>
    <p:sldId id="289" r:id="rId18"/>
    <p:sldId id="290" r:id="rId19"/>
    <p:sldId id="2145706017" r:id="rId20"/>
  </p:sldIdLst>
  <p:sldSz cx="9144000" cy="5143500" type="screen16x9"/>
  <p:notesSz cx="9144000" cy="51435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T Astra Sans" panose="020B0603020203020204" pitchFamily="34" charset="-52"/>
      <p:regular r:id="rId26"/>
      <p:bold r:id="rId27"/>
      <p:italic r:id="rId28"/>
      <p:bold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Segoe UI Semibold" panose="020B0702040204020203" pitchFamily="34" charset="0"/>
      <p:bold r:id="rId34"/>
      <p:boldItalic r:id="rId35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8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94" y="7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3175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Альтернативный</a:t>
            </a:r>
            <a:r>
              <a:rPr lang="ru-RU" baseline="0" dirty="0"/>
              <a:t> вариант обложки с логотипом РК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7A3B9-CF88-4D82-A033-00E599C0705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3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21455-813E-49B7-AD84-EF5C637B9A1C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4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543675" y="273844"/>
            <a:ext cx="1971675" cy="4358879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273844"/>
            <a:ext cx="5800725" cy="4358879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2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518" y="992982"/>
            <a:ext cx="7893844" cy="3671888"/>
          </a:xfrm>
        </p:spPr>
        <p:txBody>
          <a:bodyPr>
            <a:normAutofit/>
          </a:bodyPr>
          <a:lstStyle>
            <a:lvl1pPr marL="171446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1pPr>
            <a:lvl2pPr marL="514337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2pPr>
            <a:lvl3pPr marL="857228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3pPr>
            <a:lvl4pPr marL="1200120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4pPr>
            <a:lvl5pPr marL="1543012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282BB-B59B-48E2-AF8B-BEEF0562D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1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4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gradFill flip="none" rotWithShape="1">
          <a:gsLst>
            <a:gs pos="0">
              <a:srgbClr val="008C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0DE5B966-1769-4475-87AC-B648616EE042}"/>
              </a:ext>
            </a:extLst>
          </p:cNvPr>
          <p:cNvSpPr txBox="1">
            <a:spLocks/>
          </p:cNvSpPr>
          <p:nvPr/>
        </p:nvSpPr>
        <p:spPr>
          <a:xfrm>
            <a:off x="284391" y="4474371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dirty="0"/>
          </a:p>
        </p:txBody>
      </p:sp>
      <p:sp>
        <p:nvSpPr>
          <p:cNvPr id="12" name="Прямоугольник 10">
            <a:extLst>
              <a:ext uri="{FF2B5EF4-FFF2-40B4-BE49-F238E27FC236}">
                <a16:creationId xmlns:a16="http://schemas.microsoft.com/office/drawing/2014/main" id="{6142D5B8-2C0E-4C40-A077-2887A8959A29}"/>
              </a:ext>
            </a:extLst>
          </p:cNvPr>
          <p:cNvSpPr/>
          <p:nvPr/>
        </p:nvSpPr>
        <p:spPr>
          <a:xfrm>
            <a:off x="0" y="1462318"/>
            <a:ext cx="9144000" cy="230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8C8CF2-BA9B-4D84-9CBB-A3047C371CDB}"/>
              </a:ext>
            </a:extLst>
          </p:cNvPr>
          <p:cNvSpPr/>
          <p:nvPr/>
        </p:nvSpPr>
        <p:spPr>
          <a:xfrm>
            <a:off x="2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91A3B2-9896-4142-83A1-4724EAF2C1BD}"/>
              </a:ext>
            </a:extLst>
          </p:cNvPr>
          <p:cNvSpPr/>
          <p:nvPr/>
        </p:nvSpPr>
        <p:spPr>
          <a:xfrm>
            <a:off x="2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pic>
        <p:nvPicPr>
          <p:cNvPr id="19" name="Рисунок 12">
            <a:extLst>
              <a:ext uri="{FF2B5EF4-FFF2-40B4-BE49-F238E27FC236}">
                <a16:creationId xmlns:a16="http://schemas.microsoft.com/office/drawing/2014/main" id="{7044ABA6-C520-4DC6-ADDA-0A03D33EB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476938" y="0"/>
            <a:ext cx="8667062" cy="5143500"/>
          </a:xfrm>
          <a:prstGeom prst="rect">
            <a:avLst/>
          </a:prstGeom>
        </p:spPr>
      </p:pic>
      <p:pic>
        <p:nvPicPr>
          <p:cNvPr id="20" name="Рисунок 9">
            <a:extLst>
              <a:ext uri="{FF2B5EF4-FFF2-40B4-BE49-F238E27FC236}">
                <a16:creationId xmlns:a16="http://schemas.microsoft.com/office/drawing/2014/main" id="{AEF8C5AF-6E7C-4EED-942C-153517CF4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6" y="151762"/>
            <a:ext cx="1873787" cy="6857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204E89-8DB2-4689-BF60-C45D48AB6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93" y="0"/>
            <a:ext cx="4852942" cy="5143500"/>
          </a:xfrm>
          <a:prstGeom prst="rect">
            <a:avLst/>
          </a:prstGeom>
        </p:spPr>
      </p:pic>
      <p:pic>
        <p:nvPicPr>
          <p:cNvPr id="22" name="Graphic 8">
            <a:extLst>
              <a:ext uri="{FF2B5EF4-FFF2-40B4-BE49-F238E27FC236}">
                <a16:creationId xmlns:a16="http://schemas.microsoft.com/office/drawing/2014/main" id="{EA06A39E-41F2-4151-B4F7-86D97B72E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54091" y="1110680"/>
            <a:ext cx="2894400" cy="28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25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итульный слайд">
    <p:bg>
      <p:bgPr>
        <a:gradFill flip="none" rotWithShape="1">
          <a:gsLst>
            <a:gs pos="0">
              <a:srgbClr val="008C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0">
            <a:extLst>
              <a:ext uri="{FF2B5EF4-FFF2-40B4-BE49-F238E27FC236}">
                <a16:creationId xmlns:a16="http://schemas.microsoft.com/office/drawing/2014/main" id="{CE721450-184C-4DA8-B2C6-A5CA95E1C431}"/>
              </a:ext>
            </a:extLst>
          </p:cNvPr>
          <p:cNvSpPr/>
          <p:nvPr/>
        </p:nvSpPr>
        <p:spPr>
          <a:xfrm>
            <a:off x="0" y="1599708"/>
            <a:ext cx="9144000" cy="2050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30">
            <a:extLst>
              <a:ext uri="{FF2B5EF4-FFF2-40B4-BE49-F238E27FC236}">
                <a16:creationId xmlns:a16="http://schemas.microsoft.com/office/drawing/2014/main" id="{816346DD-F6EC-47D9-AED0-66E41D92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080000">
            <a:off x="3211312" y="-882627"/>
            <a:ext cx="9177446" cy="5704037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383194F4-BDF2-4BCF-9F4D-53349FD82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711110E-F894-4096-9946-5D50A6EBA934}"/>
              </a:ext>
            </a:extLst>
          </p:cNvPr>
          <p:cNvSpPr txBox="1">
            <a:spLocks/>
          </p:cNvSpPr>
          <p:nvPr/>
        </p:nvSpPr>
        <p:spPr>
          <a:xfrm>
            <a:off x="284391" y="4474371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909080E-0036-41ED-BAFD-DE3664A84F21}"/>
              </a:ext>
            </a:extLst>
          </p:cNvPr>
          <p:cNvSpPr txBox="1">
            <a:spLocks/>
          </p:cNvSpPr>
          <p:nvPr/>
        </p:nvSpPr>
        <p:spPr>
          <a:xfrm>
            <a:off x="284390" y="4474370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dirty="0"/>
          </a:p>
        </p:txBody>
      </p:sp>
      <p:pic>
        <p:nvPicPr>
          <p:cNvPr id="23" name="Рисунок 9">
            <a:extLst>
              <a:ext uri="{FF2B5EF4-FFF2-40B4-BE49-F238E27FC236}">
                <a16:creationId xmlns:a16="http://schemas.microsoft.com/office/drawing/2014/main" id="{44B02EC1-80E9-4AFE-823A-45956F39F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6" y="151762"/>
            <a:ext cx="1873787" cy="6857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F06273D-3078-42A6-93D9-6190460C7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93" y="0"/>
            <a:ext cx="4852942" cy="5143500"/>
          </a:xfrm>
          <a:prstGeom prst="rect">
            <a:avLst/>
          </a:prstGeom>
        </p:spPr>
      </p:pic>
      <p:pic>
        <p:nvPicPr>
          <p:cNvPr id="25" name="Graphic 8">
            <a:extLst>
              <a:ext uri="{FF2B5EF4-FFF2-40B4-BE49-F238E27FC236}">
                <a16:creationId xmlns:a16="http://schemas.microsoft.com/office/drawing/2014/main" id="{D15B50CC-D5D3-46B4-9B85-BAF0CFB4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54091" y="1110680"/>
            <a:ext cx="2894400" cy="28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6718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bg>
      <p:bgPr>
        <a:gradFill flip="none" rotWithShape="1">
          <a:gsLst>
            <a:gs pos="0">
              <a:srgbClr val="008C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0DE5B966-1769-4475-87AC-B648616EE042}"/>
              </a:ext>
            </a:extLst>
          </p:cNvPr>
          <p:cNvSpPr txBox="1">
            <a:spLocks/>
          </p:cNvSpPr>
          <p:nvPr/>
        </p:nvSpPr>
        <p:spPr>
          <a:xfrm>
            <a:off x="284391" y="4474371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8C8CF2-BA9B-4D84-9CBB-A3047C371CDB}"/>
              </a:ext>
            </a:extLst>
          </p:cNvPr>
          <p:cNvSpPr/>
          <p:nvPr/>
        </p:nvSpPr>
        <p:spPr>
          <a:xfrm>
            <a:off x="2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91A3B2-9896-4142-83A1-4724EAF2C1BD}"/>
              </a:ext>
            </a:extLst>
          </p:cNvPr>
          <p:cNvSpPr/>
          <p:nvPr/>
        </p:nvSpPr>
        <p:spPr>
          <a:xfrm>
            <a:off x="2" y="-1"/>
            <a:ext cx="1228725" cy="5143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pic>
        <p:nvPicPr>
          <p:cNvPr id="19" name="Рисунок 12">
            <a:extLst>
              <a:ext uri="{FF2B5EF4-FFF2-40B4-BE49-F238E27FC236}">
                <a16:creationId xmlns:a16="http://schemas.microsoft.com/office/drawing/2014/main" id="{7044ABA6-C520-4DC6-ADDA-0A03D33EB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476938" y="0"/>
            <a:ext cx="8667062" cy="5143500"/>
          </a:xfrm>
          <a:prstGeom prst="rect">
            <a:avLst/>
          </a:prstGeom>
        </p:spPr>
      </p:pic>
      <p:pic>
        <p:nvPicPr>
          <p:cNvPr id="20" name="Рисунок 9">
            <a:extLst>
              <a:ext uri="{FF2B5EF4-FFF2-40B4-BE49-F238E27FC236}">
                <a16:creationId xmlns:a16="http://schemas.microsoft.com/office/drawing/2014/main" id="{AEF8C5AF-6E7C-4EED-942C-153517CF4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6" y="151762"/>
            <a:ext cx="1873787" cy="6857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204E89-8DB2-4689-BF60-C45D48AB6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293" y="0"/>
            <a:ext cx="4852942" cy="5143500"/>
          </a:xfrm>
          <a:prstGeom prst="rect">
            <a:avLst/>
          </a:prstGeom>
        </p:spPr>
      </p:pic>
      <p:pic>
        <p:nvPicPr>
          <p:cNvPr id="22" name="Graphic 8">
            <a:extLst>
              <a:ext uri="{FF2B5EF4-FFF2-40B4-BE49-F238E27FC236}">
                <a16:creationId xmlns:a16="http://schemas.microsoft.com/office/drawing/2014/main" id="{EA06A39E-41F2-4151-B4F7-86D97B72E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54091" y="1110680"/>
            <a:ext cx="2894400" cy="28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9500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C54D66-C918-4FAC-81B8-ECB10E267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4568322"/>
            <a:ext cx="9144900" cy="576605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05C7ED9-4A1C-4264-B6CC-5D5640DBC6CC}"/>
              </a:ext>
            </a:extLst>
          </p:cNvPr>
          <p:cNvSpPr txBox="1">
            <a:spLocks/>
          </p:cNvSpPr>
          <p:nvPr/>
        </p:nvSpPr>
        <p:spPr>
          <a:xfrm>
            <a:off x="7086600" y="488054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349261" rtl="0" eaLnBrk="1" latinLnBrk="0" hangingPunct="1">
              <a:defRPr sz="1400" b="1" kern="1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74630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261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3892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8523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3154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778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241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704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CA335-37F7-42C7-872A-92C3D7072F89}" type="slidenum">
              <a:rPr lang="ru-RU" sz="1050" smtClean="0"/>
              <a:pPr/>
              <a:t>‹#›</a:t>
            </a:fld>
            <a:endParaRPr lang="ru-RU" sz="105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C2CB006-70C0-47A6-A8E0-5E4D9C7C1488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875D0B0-C9BB-4F96-A4F3-384074C5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5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5" name="Picture 3" descr="Logo&#10;&#10;Description automatically generated">
            <a:extLst>
              <a:ext uri="{FF2B5EF4-FFF2-40B4-BE49-F238E27FC236}">
                <a16:creationId xmlns:a16="http://schemas.microsoft.com/office/drawing/2014/main" id="{3C83E7BB-3D01-4C7A-8628-7629E73CF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31545" y="107446"/>
            <a:ext cx="458435" cy="413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2CD363-6FC1-496C-A4AF-9C1FFE4FA3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4675765"/>
            <a:ext cx="5258288" cy="4913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934548-1CC3-49D2-9BBB-A4706348BC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3306396" y="4394409"/>
            <a:ext cx="5837604" cy="7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375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pos="9656">
          <p15:clr>
            <a:srgbClr val="FBAE40"/>
          </p15:clr>
        </p15:guide>
        <p15:guide id="8" pos="796">
          <p15:clr>
            <a:srgbClr val="FBAE40"/>
          </p15:clr>
        </p15:guide>
        <p15:guide id="9" pos="3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">
    <p:bg>
      <p:bgPr>
        <a:gradFill>
          <a:gsLst>
            <a:gs pos="100000">
              <a:srgbClr val="008CFF"/>
            </a:gs>
            <a:gs pos="0">
              <a:srgbClr val="008CFF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662DE26D-C528-4175-B4DE-7451AFE782C0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pic>
        <p:nvPicPr>
          <p:cNvPr id="19" name="Graphic 8">
            <a:extLst>
              <a:ext uri="{FF2B5EF4-FFF2-40B4-BE49-F238E27FC236}">
                <a16:creationId xmlns:a16="http://schemas.microsoft.com/office/drawing/2014/main" id="{D1F4E3F6-7775-45F2-A7A1-41BDE102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81" y="150334"/>
            <a:ext cx="321807" cy="324605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3624684F-730A-494D-867C-97D704966285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 dirty="0"/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D2FFEC9D-8733-479A-BE43-C7A1FDBB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5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2" name="Picture 1" descr="Logo&#10;&#10;Description automatically generated">
            <a:extLst>
              <a:ext uri="{FF2B5EF4-FFF2-40B4-BE49-F238E27FC236}">
                <a16:creationId xmlns:a16="http://schemas.microsoft.com/office/drawing/2014/main" id="{F95778A1-C670-4D30-BF27-DAF17A341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31545" y="107446"/>
            <a:ext cx="458435" cy="413765"/>
          </a:xfrm>
          <a:prstGeom prst="rect">
            <a:avLst/>
          </a:prstGeom>
        </p:spPr>
      </p:pic>
      <p:pic>
        <p:nvPicPr>
          <p:cNvPr id="23" name="Рисунок 12">
            <a:extLst>
              <a:ext uri="{FF2B5EF4-FFF2-40B4-BE49-F238E27FC236}">
                <a16:creationId xmlns:a16="http://schemas.microsoft.com/office/drawing/2014/main" id="{9C5E1390-AF86-49E8-B75D-0B7406A33D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2592242" y="604951"/>
            <a:ext cx="6551761" cy="4530650"/>
          </a:xfrm>
          <a:prstGeom prst="rect">
            <a:avLst/>
          </a:prstGeom>
        </p:spPr>
      </p:pic>
      <p:pic>
        <p:nvPicPr>
          <p:cNvPr id="24" name="Рисунок 12">
            <a:extLst>
              <a:ext uri="{FF2B5EF4-FFF2-40B4-BE49-F238E27FC236}">
                <a16:creationId xmlns:a16="http://schemas.microsoft.com/office/drawing/2014/main" id="{49A2640E-970D-4B9A-97A8-B2B229FD7D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1" y="656998"/>
            <a:ext cx="6551762" cy="4530650"/>
          </a:xfrm>
          <a:prstGeom prst="rect">
            <a:avLst/>
          </a:prstGeom>
        </p:spPr>
      </p:pic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8DD70723-F700-490C-9D57-509181A33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4869654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6632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pos="9656">
          <p15:clr>
            <a:srgbClr val="FBAE40"/>
          </p15:clr>
        </p15:guide>
        <p15:guide id="8" pos="796">
          <p15:clr>
            <a:srgbClr val="FBAE40"/>
          </p15:clr>
        </p15:guide>
        <p15:guide id="9" pos="3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>
          <a:gsLst>
            <a:gs pos="100000">
              <a:srgbClr val="008CFF"/>
            </a:gs>
            <a:gs pos="0">
              <a:srgbClr val="008CFF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85E85106-D8D8-44CB-ADD8-955976376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44402" r="4564" b="42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effectLst/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E4315E7E-3146-4FCC-BC43-7EE6A3A5815B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pic>
        <p:nvPicPr>
          <p:cNvPr id="12" name="Graphic 8">
            <a:extLst>
              <a:ext uri="{FF2B5EF4-FFF2-40B4-BE49-F238E27FC236}">
                <a16:creationId xmlns:a16="http://schemas.microsoft.com/office/drawing/2014/main" id="{A27C4561-CD3A-4B16-8528-55FCCCD7E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281" y="150334"/>
            <a:ext cx="321807" cy="324605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FC92D068-8C45-4602-9726-490CFB07A148}"/>
              </a:ext>
            </a:extLst>
          </p:cNvPr>
          <p:cNvSpPr/>
          <p:nvPr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379913D-9686-4C0D-8A9F-89772341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5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5" name="Picture 1" descr="Logo&#10;&#10;Description automatically generated">
            <a:extLst>
              <a:ext uri="{FF2B5EF4-FFF2-40B4-BE49-F238E27FC236}">
                <a16:creationId xmlns:a16="http://schemas.microsoft.com/office/drawing/2014/main" id="{AD2BB204-632C-49B2-A79C-8B23E2E2DD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31545" y="107446"/>
            <a:ext cx="458435" cy="413765"/>
          </a:xfrm>
          <a:prstGeom prst="rect">
            <a:avLst/>
          </a:prstGeom>
        </p:spPr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115C073E-FBA8-45AA-BB5F-F6C1BAB2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86600" y="4869654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049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7" pos="9656">
          <p15:clr>
            <a:srgbClr val="FBAE40"/>
          </p15:clr>
        </p15:guide>
        <p15:guide id="8" pos="796">
          <p15:clr>
            <a:srgbClr val="FBAE40"/>
          </p15:clr>
        </p15:guide>
        <p15:guide id="9" pos="3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итуль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2BA8-59C4-49CA-A80E-77E37E785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92" y="1503229"/>
            <a:ext cx="4287611" cy="1611986"/>
          </a:xfrm>
        </p:spPr>
        <p:txBody>
          <a:bodyPr anchor="t">
            <a:normAutofit/>
          </a:bodyPr>
          <a:lstStyle>
            <a:lvl1pPr algn="l">
              <a:defRPr sz="2700" b="1">
                <a:solidFill>
                  <a:srgbClr val="00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9EFB6-A77C-4C11-AF39-CFE41C9D5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92" y="4027888"/>
            <a:ext cx="4287611" cy="292895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000000"/>
                </a:solidFill>
                <a:latin typeface="+mn-lt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21A0428-65CA-4233-9588-FE9A4125C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4391" y="4487468"/>
            <a:ext cx="4287613" cy="363141"/>
          </a:xfrm>
        </p:spPr>
        <p:txBody>
          <a:bodyPr anchor="ctr">
            <a:noAutofit/>
          </a:bodyPr>
          <a:lstStyle>
            <a:lvl1pPr marL="0" indent="0">
              <a:buNone/>
              <a:defRPr sz="1050">
                <a:solidFill>
                  <a:srgbClr val="000000"/>
                </a:solidFill>
              </a:defRPr>
            </a:lvl1pPr>
            <a:lvl2pPr marL="342875" indent="0">
              <a:buNone/>
              <a:defRPr sz="1050">
                <a:solidFill>
                  <a:srgbClr val="000000"/>
                </a:solidFill>
              </a:defRPr>
            </a:lvl2pPr>
            <a:lvl3pPr marL="685749" indent="0">
              <a:buNone/>
              <a:defRPr sz="1050">
                <a:solidFill>
                  <a:srgbClr val="000000"/>
                </a:solidFill>
              </a:defRPr>
            </a:lvl3pPr>
            <a:lvl4pPr marL="1028624" indent="0">
              <a:buNone/>
              <a:defRPr sz="1050">
                <a:solidFill>
                  <a:srgbClr val="000000"/>
                </a:solidFill>
              </a:defRPr>
            </a:lvl4pPr>
            <a:lvl5pPr marL="1371498" indent="0">
              <a:buNone/>
              <a:defRPr sz="105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7270F97-532A-4C9F-9E32-A6077E890A41}"/>
              </a:ext>
            </a:extLst>
          </p:cNvPr>
          <p:cNvSpPr txBox="1">
            <a:spLocks/>
          </p:cNvSpPr>
          <p:nvPr/>
        </p:nvSpPr>
        <p:spPr>
          <a:xfrm>
            <a:off x="284390" y="4474370"/>
            <a:ext cx="4287611" cy="2928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0947797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4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518" y="992983"/>
            <a:ext cx="7893844" cy="3671888"/>
          </a:xfrm>
        </p:spPr>
        <p:txBody>
          <a:bodyPr>
            <a:normAutofit/>
          </a:bodyPr>
          <a:lstStyle>
            <a:lvl1pPr marL="171438" indent="-171438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1pPr>
            <a:lvl2pPr marL="514313" indent="-171438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2pPr>
            <a:lvl3pPr marL="857186" indent="-171438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3pPr>
            <a:lvl4pPr marL="1200060" indent="-171438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4pPr>
            <a:lvl5pPr marL="1542935" indent="-171438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17014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5D911-6655-42FB-A193-66D02264E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7438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D39C9-8829-44E1-A668-BAE11A76C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8410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DB790-1D01-460B-BD37-9D764B387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3FD0455-D83D-425D-8518-6745CD3208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E7628DCB-94BB-46C4-8123-31C69535399B}"/>
              </a:ext>
            </a:extLst>
          </p:cNvPr>
          <p:cNvSpPr/>
          <p:nvPr/>
        </p:nvSpPr>
        <p:spPr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/>
            <a:endParaRPr lang="ru-RU" sz="933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08D776A-0D19-4991-BC07-8006CD52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14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7E21D90-6721-41DD-BEA1-087583ADCD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36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5D39C8-776D-4D85-880C-BF1C971C2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286" y="150342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5241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A6EACD-2F64-421E-BD07-D276D14C5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7F93A82-348B-4738-9896-57EE5CB67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019C6AE6-5F3C-4786-83DB-1355ACA44667}"/>
              </a:ext>
            </a:extLst>
          </p:cNvPr>
          <p:cNvSpPr/>
          <p:nvPr/>
        </p:nvSpPr>
        <p:spPr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/>
            <a:endParaRPr lang="ru-RU" sz="933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24274B90-FE32-45C3-A04F-96A3179C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14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2555F3E-25DA-490C-9DED-223AA5B6D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36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193C1E51-5A1C-4F1A-8FF4-FA875DE7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286" y="150342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525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58D32B5-B0E5-4FA7-8564-11BDB5E6E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9ED6411-65FC-4BC6-9047-F9554506EEA2}"/>
              </a:ext>
            </a:extLst>
          </p:cNvPr>
          <p:cNvSpPr/>
          <p:nvPr/>
        </p:nvSpPr>
        <p:spPr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/>
            <a:endParaRPr lang="ru-RU" sz="933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42A8B6CB-FB54-4E5C-B381-2EC249253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14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21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611D1E1-F2E0-41D8-B305-92125CC93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36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8" name="Graphic 8">
            <a:extLst>
              <a:ext uri="{FF2B5EF4-FFF2-40B4-BE49-F238E27FC236}">
                <a16:creationId xmlns:a16="http://schemas.microsoft.com/office/drawing/2014/main" id="{A7CA02A3-55BC-4444-B6FD-724374064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86" y="150342"/>
            <a:ext cx="321807" cy="3246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E5AFAC-72D2-42AA-B79C-4DBBE975C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188"/>
            <a:ext cx="9144000" cy="811315"/>
          </a:xfrm>
          <a:prstGeom prst="rect">
            <a:avLst/>
          </a:prstGeom>
        </p:spPr>
      </p:pic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CAA409AF-A8D3-4C8F-B241-D8316B993385}"/>
              </a:ext>
            </a:extLst>
          </p:cNvPr>
          <p:cNvSpPr txBox="1">
            <a:spLocks/>
          </p:cNvSpPr>
          <p:nvPr/>
        </p:nvSpPr>
        <p:spPr>
          <a:xfrm>
            <a:off x="6557959" y="476021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349261" rtl="0" eaLnBrk="1" latinLnBrk="0" hangingPunct="1">
              <a:defRPr sz="1467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4630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261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3892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8523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3154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778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241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704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CA335-37F7-42C7-872A-92C3D7072F89}" type="slidenum">
              <a:rPr lang="ru-RU" sz="1100" smtClean="0"/>
              <a:pPr/>
              <a:t>‹#›</a:t>
            </a:fld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56277399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ABCF58-1B22-427D-90AC-D43AECEDEDE5}"/>
              </a:ext>
            </a:extLst>
          </p:cNvPr>
          <p:cNvSpPr/>
          <p:nvPr/>
        </p:nvSpPr>
        <p:spPr>
          <a:xfrm>
            <a:off x="0" y="617220"/>
            <a:ext cx="9144000" cy="4526280"/>
          </a:xfrm>
          <a:prstGeom prst="rect">
            <a:avLst/>
          </a:prstGeom>
          <a:gradFill>
            <a:gsLst>
              <a:gs pos="0">
                <a:srgbClr val="007AFF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33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58D32B5-B0E5-4FA7-8564-11BDB5E6E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48C0216-33CC-47EE-8A52-FB8321BADDE3}"/>
              </a:ext>
            </a:extLst>
          </p:cNvPr>
          <p:cNvSpPr txBox="1">
            <a:spLocks/>
          </p:cNvSpPr>
          <p:nvPr/>
        </p:nvSpPr>
        <p:spPr>
          <a:xfrm>
            <a:off x="6557962" y="475059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349261" rtl="0" eaLnBrk="1" latinLnBrk="0" hangingPunct="1">
              <a:defRPr sz="1467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4630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261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3892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8523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3154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778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241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704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D5DD0973-05D2-4160-A5C8-1AD311657963}"/>
              </a:ext>
            </a:extLst>
          </p:cNvPr>
          <p:cNvSpPr/>
          <p:nvPr/>
        </p:nvSpPr>
        <p:spPr>
          <a:xfrm>
            <a:off x="0" y="8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74" rIns="68543" bIns="34274" rtlCol="0" anchor="ctr"/>
          <a:lstStyle/>
          <a:p>
            <a:pPr algn="ctr"/>
            <a:endParaRPr lang="ru-RU" sz="933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CA98C5E-675C-470C-B4EC-0A4F245E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14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CCD921-A14F-4D05-BFB0-4D8D42CE2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36" y="3086103"/>
            <a:ext cx="8174831" cy="1664494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4" name="Graphic 8">
            <a:extLst>
              <a:ext uri="{FF2B5EF4-FFF2-40B4-BE49-F238E27FC236}">
                <a16:creationId xmlns:a16="http://schemas.microsoft.com/office/drawing/2014/main" id="{D19D9408-D9F6-49A0-A0D8-161AF28F0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286" y="150342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398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3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518" y="992983"/>
            <a:ext cx="7893844" cy="3671888"/>
          </a:xfrm>
        </p:spPr>
        <p:txBody>
          <a:bodyPr>
            <a:normAutofit/>
          </a:bodyPr>
          <a:lstStyle>
            <a:lvl1pPr marL="171442" indent="-171442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1pPr>
            <a:lvl2pPr marL="514325" indent="-171442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2pPr>
            <a:lvl3pPr marL="857207" indent="-171442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3pPr>
            <a:lvl4pPr marL="1200090" indent="-171442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4pPr>
            <a:lvl5pPr marL="1542974" indent="-171442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1638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FFE20-AA7B-4FA9-B37C-DF89964978BF}"/>
              </a:ext>
            </a:extLst>
          </p:cNvPr>
          <p:cNvSpPr/>
          <p:nvPr userDrawn="1"/>
        </p:nvSpPr>
        <p:spPr>
          <a:xfrm>
            <a:off x="0" y="2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3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8BC87-99F1-4630-A112-B5116EB38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9702" y="1670658"/>
            <a:ext cx="6772275" cy="1689769"/>
          </a:xfrm>
        </p:spPr>
        <p:txBody>
          <a:bodyPr/>
          <a:lstStyle>
            <a:lvl1pPr marL="0" indent="0">
              <a:buNone/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3655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3" y="1193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Слайд think-cell" r:id="rId5" imgW="444" imgH="443" progId="TCLayout.ActiveDocument.1">
                  <p:embed/>
                </p:oleObj>
              </mc:Choice>
              <mc:Fallback>
                <p:oleObj name="Слайд think-cell" r:id="rId5" imgW="444" imgH="44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3" y="1193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2" cy="119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ru-RU" sz="1350" b="0" i="0" baseline="0" dirty="0"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0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9808" y="4891103"/>
            <a:ext cx="7715709" cy="12725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" b="0" i="0">
                <a:solidFill>
                  <a:srgbClr val="92928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ru-RU" dirty="0"/>
              <a:t>ИСТОЧНИК: источник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31BA9-9ABE-9B44-A924-42ABA18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07" y="335801"/>
            <a:ext cx="8548800" cy="26383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1905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id="{595680E7-AD36-DB43-8336-AFB50750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5806" y="4891103"/>
            <a:ext cx="558387" cy="122145"/>
          </a:xfrm>
          <a:prstGeom prst="rect">
            <a:avLst/>
          </a:prstGeom>
        </p:spPr>
        <p:txBody>
          <a:bodyPr/>
          <a:lstStyle>
            <a:lvl1pPr>
              <a:defRPr sz="794"/>
            </a:lvl1pPr>
          </a:lstStyle>
          <a:p>
            <a:fld id="{F5FFB5A1-13CA-42AA-9B20-81B60DCDD2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83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103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25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20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5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84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67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36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00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6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2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286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29150" y="1369218"/>
            <a:ext cx="3886200" cy="3263504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238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DF5ABC-2F51-4348-936E-5C87AD634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8000"/>
                    </a14:imgEffect>
                  </a14:imgLayer>
                </a14:imgProps>
              </a:ext>
            </a:extLst>
          </a:blip>
          <a:srcRect l="32442"/>
          <a:stretch/>
        </p:blipFill>
        <p:spPr>
          <a:xfrm>
            <a:off x="0" y="4332184"/>
            <a:ext cx="9144000" cy="811316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7962" y="4750596"/>
            <a:ext cx="2057400" cy="273844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1"/>
            <a:ext cx="9144000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25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19" y="2"/>
            <a:ext cx="7900988" cy="628649"/>
          </a:xfrm>
        </p:spPr>
        <p:txBody>
          <a:bodyPr anchor="ctr">
            <a:normAutofit/>
          </a:bodyPr>
          <a:lstStyle>
            <a:lvl1pPr>
              <a:tabLst>
                <a:tab pos="607219" algn="l"/>
              </a:tabLst>
              <a:defRPr sz="18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E3871F9-012E-4CA1-B5B3-003F9F793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518" y="992982"/>
            <a:ext cx="7893844" cy="3671888"/>
          </a:xfrm>
        </p:spPr>
        <p:txBody>
          <a:bodyPr>
            <a:normAutofit/>
          </a:bodyPr>
          <a:lstStyle>
            <a:lvl1pPr marL="171446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1pPr>
            <a:lvl2pPr marL="514337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2pPr>
            <a:lvl3pPr marL="857228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3pPr>
            <a:lvl4pPr marL="1200120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4pPr>
            <a:lvl5pPr marL="1543012" indent="-171446">
              <a:lnSpc>
                <a:spcPct val="100000"/>
              </a:lnSpc>
              <a:spcAft>
                <a:spcPts val="45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35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7282BB-B59B-48E2-AF8B-BEEF0562D3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81" y="150331"/>
            <a:ext cx="321807" cy="3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9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273844"/>
            <a:ext cx="7886700" cy="994172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29842" y="1878806"/>
            <a:ext cx="3868340" cy="276344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29150" y="1878806"/>
            <a:ext cx="3887391" cy="2763441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DE1D1E-1588-4D51-A718-2A96D76C8AC1}" type="datetimeFigureOut">
              <a:rPr lang="ru-RU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A161DD-7BDC-493B-BB9E-28C984B145D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71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ft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E1D1E-1588-4D51-A718-2A96D76C8AC1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61DD-7BDC-493B-BB9E-28C984B145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3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5"/>
          <a:stretch/>
        </p:blipFill>
        <p:spPr>
          <a:xfrm>
            <a:off x="0" y="0"/>
            <a:ext cx="9144000" cy="51577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47558" y="1576378"/>
            <a:ext cx="6192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rtl="0">
              <a:buClrTx/>
            </a:pPr>
            <a:r>
              <a:rPr lang="ru-RU" sz="2700" b="1" kern="1200" dirty="0">
                <a:solidFill>
                  <a:srgbClr val="0070C0"/>
                </a:solidFill>
                <a:latin typeface="PT Astra Sans"/>
                <a:ea typeface="+mn-ea"/>
                <a:cs typeface="+mn-cs"/>
              </a:rPr>
              <a:t>Информационное обеспечение сервисов НСПД. </a:t>
            </a:r>
          </a:p>
          <a:p>
            <a:pPr defTabSz="685800" rtl="0">
              <a:buClrTx/>
            </a:pPr>
            <a:r>
              <a:rPr lang="ru-RU" sz="2700" b="1" kern="1200" dirty="0">
                <a:solidFill>
                  <a:srgbClr val="0070C0"/>
                </a:solidFill>
                <a:latin typeface="PT Astra Sans"/>
              </a:rPr>
              <a:t>Проблемы и решения</a:t>
            </a:r>
            <a:r>
              <a:rPr lang="ru-RU" sz="2700" b="1" kern="1200" dirty="0">
                <a:solidFill>
                  <a:srgbClr val="0070C0"/>
                </a:solidFill>
                <a:latin typeface="PT Astra Sans"/>
                <a:ea typeface="+mn-ea"/>
                <a:cs typeface="+mn-cs"/>
              </a:rPr>
              <a:t> на примере сервиса «Аквакультура»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A2CA3-874B-4F9E-85B4-51F31981B78B}"/>
              </a:ext>
            </a:extLst>
          </p:cNvPr>
          <p:cNvSpPr txBox="1"/>
          <p:nvPr/>
        </p:nvSpPr>
        <p:spPr>
          <a:xfrm>
            <a:off x="0" y="4260751"/>
            <a:ext cx="391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 rtl="0">
              <a:buClrTx/>
              <a:defRPr/>
            </a:pPr>
            <a:r>
              <a:rPr lang="ru-RU" sz="1200" b="1" kern="1200" dirty="0">
                <a:solidFill>
                  <a:srgbClr val="244082"/>
                </a:solidFill>
                <a:latin typeface="PT Astra Sans"/>
                <a:ea typeface="+mn-ea"/>
                <a:sym typeface="Arial"/>
              </a:rPr>
              <a:t>Исполнительный директор – директор филиала </a:t>
            </a:r>
          </a:p>
          <a:p>
            <a:pPr defTabSz="514350" rtl="0">
              <a:buClrTx/>
              <a:defRPr/>
            </a:pPr>
            <a:r>
              <a:rPr lang="ru-RU" sz="1200" b="1" kern="1200" dirty="0">
                <a:solidFill>
                  <a:srgbClr val="244082"/>
                </a:solidFill>
                <a:latin typeface="PT Astra Sans"/>
                <a:ea typeface="+mn-ea"/>
                <a:sym typeface="Arial"/>
              </a:rPr>
              <a:t>ППК «Роскадастр» «Уралгеоинформ»</a:t>
            </a:r>
          </a:p>
          <a:p>
            <a:pPr defTabSz="514350" rtl="0">
              <a:buClrTx/>
              <a:defRPr/>
            </a:pPr>
            <a:r>
              <a:rPr lang="ru-RU" sz="1200" b="1" kern="1200" dirty="0">
                <a:solidFill>
                  <a:srgbClr val="244082"/>
                </a:solidFill>
                <a:latin typeface="PT Astra Sans"/>
                <a:ea typeface="+mn-ea"/>
                <a:sym typeface="Arial"/>
              </a:rPr>
              <a:t>Павел Анатольевич Анашкин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82EFAC-CEE8-BC14-2E3C-7D4B1426A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1" y="267412"/>
            <a:ext cx="2688817" cy="433136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27A5F39-7163-4CFA-A725-86765E66C3F8}"/>
              </a:ext>
            </a:extLst>
          </p:cNvPr>
          <p:cNvSpPr txBox="1">
            <a:spLocks/>
          </p:cNvSpPr>
          <p:nvPr/>
        </p:nvSpPr>
        <p:spPr bwMode="auto">
          <a:xfrm>
            <a:off x="5701855" y="4615005"/>
            <a:ext cx="3889734" cy="528495"/>
          </a:xfrm>
          <a:prstGeom prst="rect">
            <a:avLst/>
          </a:prstGeom>
          <a:effectLst>
            <a:outerShdw blurRad="101600" dist="292100" dir="4800000" sx="17000" sy="17000" algn="ctr" rotWithShape="0">
              <a:schemeClr val="tx1">
                <a:alpha val="26000"/>
              </a:schemeClr>
            </a:outerShdw>
          </a:effectLst>
        </p:spPr>
        <p:txBody>
          <a:bodyPr vert="horz" lIns="68580" tIns="34290" rIns="68580" bIns="34290" rtlCol="0">
            <a:normAutofit/>
          </a:bodyPr>
          <a:lstStyle>
            <a:lvl1pPr marL="0" indent="0" algn="ctr" defTabSz="754380" rtl="0" eaLnBrk="1" latinLnBrk="0" hangingPunct="1">
              <a:lnSpc>
                <a:spcPct val="90000"/>
              </a:lnSpc>
              <a:spcBef>
                <a:spcPts val="825"/>
              </a:spcBef>
              <a:buFont typeface="Arial" panose="020B0604020202020204" pitchFamily="34" charset="0"/>
              <a:buNone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719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438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4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157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76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6314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33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17520" indent="0" algn="ctr" defTabSz="754380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None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65785" rtl="0" eaLnBrk="1" fontAlgn="base" latinLnBrk="0" hangingPunct="1">
              <a:lnSpc>
                <a:spcPct val="90000"/>
              </a:lnSpc>
              <a:spcBef>
                <a:spcPts val="619"/>
              </a:spcBef>
              <a:spcAft>
                <a:spcPts val="0"/>
              </a:spcAft>
              <a:buClr>
                <a:srgbClr val="DB22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00" dirty="0">
                <a:solidFill>
                  <a:srgbClr val="0070C0"/>
                </a:solidFill>
                <a:latin typeface="PT Astra Sans" panose="020B0603020203020204" pitchFamily="34" charset="-52"/>
                <a:ea typeface="PT Astra Sans" panose="020B0603020203020204" pitchFamily="34" charset="-52"/>
                <a:sym typeface="Arial"/>
              </a:rPr>
              <a:t>IV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  <a:sym typeface="Arial"/>
              </a:rPr>
              <a:t>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  <a:sym typeface="Arial"/>
              </a:rPr>
              <a:t>Совместная Международная научно-техническая конференция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  <a:sym typeface="Arial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  <a:sym typeface="Arial"/>
              </a:rPr>
              <a:t>«Цифровая реальность: космические и пространственные данные, технологии обработки», </a:t>
            </a:r>
            <a:r>
              <a:rPr lang="ru-RU" sz="900" dirty="0">
                <a:solidFill>
                  <a:srgbClr val="0070C0"/>
                </a:solidFill>
                <a:latin typeface="PT Astra Sans" panose="020B0603020203020204" pitchFamily="34" charset="-52"/>
                <a:ea typeface="PT Astra Sans" panose="020B0603020203020204" pitchFamily="34" charset="-52"/>
                <a:sym typeface="Arial"/>
              </a:rPr>
              <a:t>Минск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  <a:sym typeface="Arial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598374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518833" y="-8839"/>
            <a:ext cx="657436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Работа системы </a:t>
            </a:r>
            <a:br>
              <a:rPr lang="ru-RU" sz="2000" dirty="0">
                <a:solidFill>
                  <a:srgbClr val="00B0F0"/>
                </a:solidFill>
              </a:rPr>
            </a:br>
            <a:r>
              <a:rPr lang="ru-RU" sz="2000" dirty="0">
                <a:solidFill>
                  <a:srgbClr val="00B0F0"/>
                </a:solidFill>
              </a:rPr>
              <a:t>при обработке запроса субъекта-интересанта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D1BB4A2-7A7D-4003-86B0-4B22863EDD0B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5DA29EA-73F1-48B9-B0E5-6867423D457A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A2A4C91-68CD-408D-9694-355D38DC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  <p:pic>
        <p:nvPicPr>
          <p:cNvPr id="9" name="Рисунок 8" descr="E:\Серебряков\Уралгеоинформ\Статьи\09_2023 Вестник СГУГиТ\Картинки\Рис4_.jpg">
            <a:extLst>
              <a:ext uri="{FF2B5EF4-FFF2-40B4-BE49-F238E27FC236}">
                <a16:creationId xmlns:a16="http://schemas.microsoft.com/office/drawing/2014/main" id="{F8E0E1BF-F5AF-432F-9B07-8162EB5A73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" y="667356"/>
            <a:ext cx="6988925" cy="3808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10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700867" y="-8839"/>
            <a:ext cx="611293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Поддержание актуальности пространственных данных, внесенных в систему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EBEC099-67C7-4C3D-B805-AF958531CD7D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EEC2973-414C-4536-BB63-1899DD03DC41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F5D9504-5907-4456-BA9C-79631D98B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A7C8DCCA-F008-407F-958E-26C267A0A5FA}"/>
              </a:ext>
            </a:extLst>
          </p:cNvPr>
          <p:cNvSpPr txBox="1">
            <a:spLocks/>
          </p:cNvSpPr>
          <p:nvPr/>
        </p:nvSpPr>
        <p:spPr>
          <a:xfrm>
            <a:off x="8743949" y="63341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fld id="{35ACA335-37F7-42C7-872A-92C3D7072F89}" type="slidenum">
              <a:rPr lang="ru-RU" smtClean="0">
                <a:solidFill>
                  <a:prstClr val="white"/>
                </a:solidFill>
                <a:latin typeface="Calibri" panose="020F0502020204030204"/>
              </a:rPr>
              <a:pPr>
                <a:buClrTx/>
                <a:buFontTx/>
              </a:pPr>
              <a:t>11</a:t>
            </a:fld>
            <a:endParaRPr lang="ru-RU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Рисунок 12" descr="E:\Серебряков\Уралгеоинформ\Статьи\09_2023 Вестник СГУГиТ\Картинки\Рис5_.jpg">
            <a:extLst>
              <a:ext uri="{FF2B5EF4-FFF2-40B4-BE49-F238E27FC236}">
                <a16:creationId xmlns:a16="http://schemas.microsoft.com/office/drawing/2014/main" id="{4AD642F5-B7F9-4ABC-A9FE-5418A66781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200" y="702660"/>
            <a:ext cx="4023840" cy="37381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EC5AAB4-2A12-44C1-AD68-92CD57F0B379}"/>
              </a:ext>
            </a:extLst>
          </p:cNvPr>
          <p:cNvSpPr/>
          <p:nvPr/>
        </p:nvSpPr>
        <p:spPr>
          <a:xfrm>
            <a:off x="2586039" y="4574453"/>
            <a:ext cx="380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buClrTx/>
              <a:buFontTx/>
              <a:buNone/>
            </a:pPr>
            <a:r>
              <a:rPr lang="ru-RU" i="1" kern="1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+mn-cs"/>
              </a:rPr>
              <a:t>Изменение элементов предметной области</a:t>
            </a:r>
            <a:endParaRPr lang="ru-RU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33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3E36C5-3F1D-4E95-8783-49EC82574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C29C3-C1F4-45C7-AF97-4B55289CA262}"/>
              </a:ext>
            </a:extLst>
          </p:cNvPr>
          <p:cNvSpPr txBox="1"/>
          <p:nvPr/>
        </p:nvSpPr>
        <p:spPr>
          <a:xfrm>
            <a:off x="211543" y="976714"/>
            <a:ext cx="87209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rtl="0">
              <a:buClrTx/>
              <a:defRPr/>
            </a:pPr>
            <a:r>
              <a:rPr lang="ru-RU" sz="2700" b="1" kern="1200" dirty="0">
                <a:solidFill>
                  <a:srgbClr val="F6831B"/>
                </a:solidFill>
                <a:latin typeface="PT Astra Sans" panose="020B0603020203020204" pitchFamily="34" charset="-52"/>
                <a:ea typeface="PT Astra Sans" panose="020B0603020203020204" pitchFamily="34" charset="-52"/>
                <a:cs typeface="+mn-cs"/>
              </a:rPr>
              <a:t>СЕРВИС «АКВАКУЛЬТУРА ДАЛЬНЕГО ВОСТОКА»</a:t>
            </a:r>
          </a:p>
        </p:txBody>
      </p:sp>
    </p:spTree>
    <p:extLst>
      <p:ext uri="{BB962C8B-B14F-4D97-AF65-F5344CB8AC3E}">
        <p14:creationId xmlns:p14="http://schemas.microsoft.com/office/powerpoint/2010/main" val="357165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721519" y="101960"/>
            <a:ext cx="7432882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</a:rPr>
              <a:t>Интерфейс сервиса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447101-B144-4137-8B37-636950742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"/>
          <a:stretch/>
        </p:blipFill>
        <p:spPr>
          <a:xfrm>
            <a:off x="693420" y="738504"/>
            <a:ext cx="7757160" cy="378839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F218EB4-68BB-4846-81F6-84690D9C3B03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9CFC5CB9-A9CA-4659-AAAE-2E80BACEFBF9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5F34F98-EA4B-4B4E-B01C-0D1CAC15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256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129367" y="129660"/>
            <a:ext cx="6025034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Функциональная модель Сервиса</a:t>
            </a:r>
          </a:p>
        </p:txBody>
      </p:sp>
      <p:pic>
        <p:nvPicPr>
          <p:cNvPr id="6" name="Рисунок 5" descr="E:\Серебряков\Уралгеоинформ\Статьи\09_2023 Вестник СГУГиТ\Картинки\Рис7_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93" y="800417"/>
            <a:ext cx="6504214" cy="3710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599F893-A992-4ED4-91CC-34BF680DD731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5E871F3-CB94-4B63-AA8A-0951E342B21D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92A9DA4-61F6-47E3-9E37-393A87A83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55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1981199" y="129660"/>
            <a:ext cx="617320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Роли пользователей сервиса</a:t>
            </a:r>
          </a:p>
        </p:txBody>
      </p:sp>
      <p:sp>
        <p:nvSpPr>
          <p:cNvPr id="10" name="Прямоугольник: скругленные углы 9"/>
          <p:cNvSpPr/>
          <p:nvPr/>
        </p:nvSpPr>
        <p:spPr bwMode="auto">
          <a:xfrm>
            <a:off x="120302" y="831218"/>
            <a:ext cx="1618864" cy="391937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: скругленные верхние углы 10"/>
          <p:cNvSpPr/>
          <p:nvPr/>
        </p:nvSpPr>
        <p:spPr bwMode="auto">
          <a:xfrm>
            <a:off x="116667" y="840519"/>
            <a:ext cx="1622500" cy="457312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/>
              <a:t>СЕРВИС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146010" y="1307555"/>
            <a:ext cx="1472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latin typeface="PT Astra Sans"/>
              </a:rPr>
              <a:t>«Направляет» действия Инвестора;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endParaRPr lang="ru-RU" sz="1200" dirty="0">
              <a:latin typeface="PT Astra Sans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latin typeface="PT Astra Sans"/>
              </a:rPr>
              <a:t>Прекращает «подсказки» Инвестору, как только созданный участок будет удовлетворять всем актуальным нормативным правовым актам</a:t>
            </a:r>
            <a:endParaRPr dirty="0"/>
          </a:p>
        </p:txBody>
      </p:sp>
      <p:sp>
        <p:nvSpPr>
          <p:cNvPr id="14" name="Прямоугольник: скругленные углы 13"/>
          <p:cNvSpPr/>
          <p:nvPr/>
        </p:nvSpPr>
        <p:spPr bwMode="auto">
          <a:xfrm>
            <a:off x="1853046" y="1371837"/>
            <a:ext cx="1635783" cy="243435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: скругленные верхние углы 14"/>
          <p:cNvSpPr/>
          <p:nvPr/>
        </p:nvSpPr>
        <p:spPr bwMode="auto">
          <a:xfrm>
            <a:off x="1853043" y="1371837"/>
            <a:ext cx="1635786" cy="47633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ИНВЕСТОР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870890" y="1848173"/>
            <a:ext cx="1617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  <a:defRPr/>
            </a:pPr>
            <a:r>
              <a:rPr lang="ru-RU" sz="1200" dirty="0">
                <a:latin typeface="PT Astra Sans"/>
              </a:rPr>
              <a:t>Создает участок (полигон), который удовлетворяет всем актуальным нормативным правовым актам (НПА) </a:t>
            </a:r>
            <a:endParaRPr dirty="0"/>
          </a:p>
        </p:txBody>
      </p:sp>
      <p:sp>
        <p:nvSpPr>
          <p:cNvPr id="18" name="Прямоугольник: скругленные углы 17"/>
          <p:cNvSpPr/>
          <p:nvPr/>
        </p:nvSpPr>
        <p:spPr bwMode="auto">
          <a:xfrm>
            <a:off x="3602707" y="832732"/>
            <a:ext cx="1811846" cy="391576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: скругленные верхние углы 18"/>
          <p:cNvSpPr/>
          <p:nvPr/>
        </p:nvSpPr>
        <p:spPr bwMode="auto">
          <a:xfrm>
            <a:off x="3605921" y="839974"/>
            <a:ext cx="1821523" cy="465478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/>
              <a:t>Уралгеоинформ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3607191" y="1305450"/>
            <a:ext cx="1807362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 lvl="0">
              <a:spcBef>
                <a:spcPts val="300"/>
              </a:spcBef>
              <a:defRPr/>
            </a:pPr>
            <a:r>
              <a:rPr lang="ru-RU" sz="1100" dirty="0">
                <a:latin typeface="PT Astra Sans"/>
                <a:ea typeface="PT Astra Sans"/>
              </a:rPr>
              <a:t>1. Актуализирует функции ГИС.</a:t>
            </a:r>
            <a:endParaRPr dirty="0"/>
          </a:p>
          <a:p>
            <a:pPr marL="36000" lvl="0">
              <a:spcBef>
                <a:spcPts val="300"/>
              </a:spcBef>
              <a:defRPr/>
            </a:pPr>
            <a:r>
              <a:rPr lang="ru-RU" sz="1100" dirty="0">
                <a:latin typeface="PT Astra Sans"/>
                <a:ea typeface="PT Astra Sans"/>
              </a:rPr>
              <a:t>2. Обновляет картографическую основу</a:t>
            </a:r>
            <a:endParaRPr dirty="0"/>
          </a:p>
          <a:p>
            <a:pPr marL="207450" lvl="0" indent="-171450">
              <a:spcBef>
                <a:spcPts val="300"/>
              </a:spcBef>
              <a:buFont typeface="Arial"/>
              <a:buChar char="•"/>
              <a:defRPr/>
            </a:pPr>
            <a:r>
              <a:rPr lang="ru-RU" sz="1100" dirty="0">
                <a:latin typeface="PT Astra Sans"/>
                <a:ea typeface="PT Astra Sans"/>
              </a:rPr>
              <a:t>по вновь принятым НПА,</a:t>
            </a:r>
            <a:endParaRPr dirty="0"/>
          </a:p>
          <a:p>
            <a:pPr marL="207450" lvl="0" indent="-171450">
              <a:spcBef>
                <a:spcPts val="300"/>
              </a:spcBef>
              <a:buFont typeface="Arial"/>
              <a:buChar char="•"/>
              <a:defRPr/>
            </a:pPr>
            <a:r>
              <a:rPr lang="ru-RU" sz="1100" dirty="0">
                <a:latin typeface="PT Astra Sans"/>
                <a:ea typeface="PT Astra Sans"/>
              </a:rPr>
              <a:t>по итогам электронных торгов,</a:t>
            </a:r>
            <a:endParaRPr dirty="0"/>
          </a:p>
          <a:p>
            <a:pPr marL="207450" lvl="0" indent="-171450">
              <a:spcBef>
                <a:spcPts val="300"/>
              </a:spcBef>
              <a:buClrTx/>
              <a:buFont typeface="Arial"/>
              <a:buChar char="•"/>
              <a:defRPr/>
            </a:pPr>
            <a:r>
              <a:rPr lang="ru-RU" sz="1100" dirty="0">
                <a:latin typeface="PT Astra Sans"/>
                <a:ea typeface="PT Astra Sans"/>
              </a:rPr>
              <a:t>по  запросам пользователей.</a:t>
            </a:r>
            <a:endParaRPr dirty="0"/>
          </a:p>
          <a:p>
            <a:pPr marL="36000" lvl="0">
              <a:spcBef>
                <a:spcPts val="300"/>
              </a:spcBef>
              <a:buClrTx/>
              <a:defRPr/>
            </a:pPr>
            <a:r>
              <a:rPr lang="ru-RU" sz="1100" dirty="0">
                <a:latin typeface="PT Astra Sans"/>
                <a:ea typeface="PT Astra Sans"/>
              </a:rPr>
              <a:t>3. Актуализует данные для государственных морских навигационных карт</a:t>
            </a:r>
            <a:r>
              <a:rPr lang="en-US" sz="1100" dirty="0">
                <a:latin typeface="PT Astra Sans"/>
                <a:ea typeface="PT Astra Sans"/>
              </a:rPr>
              <a:t> </a:t>
            </a:r>
            <a:r>
              <a:rPr lang="ru-RU" sz="1100" dirty="0">
                <a:latin typeface="PT Astra Sans"/>
                <a:ea typeface="PT Astra Sans"/>
              </a:rPr>
              <a:t>в Управлении навигации и океанографии Минобороны РФ.</a:t>
            </a:r>
            <a:endParaRPr dirty="0"/>
          </a:p>
        </p:txBody>
      </p:sp>
      <p:sp>
        <p:nvSpPr>
          <p:cNvPr id="22" name="Прямоугольник: скругленные углы 21"/>
          <p:cNvSpPr/>
          <p:nvPr/>
        </p:nvSpPr>
        <p:spPr bwMode="auto">
          <a:xfrm>
            <a:off x="7384585" y="848139"/>
            <a:ext cx="1576534" cy="389673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: скругленные верхние углы 22"/>
          <p:cNvSpPr/>
          <p:nvPr/>
        </p:nvSpPr>
        <p:spPr bwMode="auto">
          <a:xfrm>
            <a:off x="7384583" y="848139"/>
            <a:ext cx="1576533" cy="45731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/>
              <a:t>ЭТП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7424521" y="1324475"/>
            <a:ext cx="1536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>
              <a:buFont typeface="Arial"/>
              <a:buChar char="•"/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организует и проводит торги</a:t>
            </a:r>
            <a:endParaRPr dirty="0"/>
          </a:p>
          <a:p>
            <a:pPr>
              <a:defRPr/>
            </a:pPr>
            <a:r>
              <a:rPr lang="ru-RU" dirty="0"/>
              <a:t>управляет статусом участков на стадиях торгов</a:t>
            </a:r>
            <a:endParaRPr dirty="0"/>
          </a:p>
          <a:p>
            <a:pPr>
              <a:defRPr/>
            </a:pPr>
            <a:r>
              <a:rPr lang="ru-RU" dirty="0"/>
              <a:t>хранит архив документов о торгах и договоры</a:t>
            </a:r>
            <a:endParaRPr dirty="0"/>
          </a:p>
        </p:txBody>
      </p:sp>
      <p:sp>
        <p:nvSpPr>
          <p:cNvPr id="26" name="Прямоугольник: скругленные углы 25"/>
          <p:cNvSpPr/>
          <p:nvPr/>
        </p:nvSpPr>
        <p:spPr bwMode="auto">
          <a:xfrm>
            <a:off x="5545418" y="1371839"/>
            <a:ext cx="1708301" cy="243435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: скругленные верхние углы 26"/>
          <p:cNvSpPr/>
          <p:nvPr/>
        </p:nvSpPr>
        <p:spPr bwMode="auto">
          <a:xfrm>
            <a:off x="5545417" y="1371837"/>
            <a:ext cx="1708302" cy="47633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ФОИВ и РОИВ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5592032" y="1848173"/>
            <a:ext cx="15448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>
              <a:buFont typeface="Arial"/>
              <a:buChar char="•"/>
              <a:defRPr sz="1200">
                <a:latin typeface="+mn-lt"/>
              </a:defRPr>
            </a:lvl1pPr>
          </a:lstStyle>
          <a:p>
            <a:pPr marL="0" indent="0">
              <a:buNone/>
              <a:defRPr/>
            </a:pPr>
            <a:r>
              <a:rPr lang="ru-RU" dirty="0"/>
              <a:t>Издают НПА:</a:t>
            </a:r>
            <a:endParaRPr dirty="0"/>
          </a:p>
          <a:p>
            <a:pPr>
              <a:defRPr/>
            </a:pPr>
            <a:r>
              <a:rPr lang="ru-RU" dirty="0"/>
              <a:t>по функциям ГИС,</a:t>
            </a:r>
            <a:endParaRPr dirty="0"/>
          </a:p>
          <a:p>
            <a:pPr>
              <a:defRPr/>
            </a:pPr>
            <a:r>
              <a:rPr lang="ru-RU" dirty="0"/>
              <a:t>по ограничениям на участки,</a:t>
            </a:r>
            <a:endParaRPr dirty="0"/>
          </a:p>
          <a:p>
            <a:pPr>
              <a:defRPr/>
            </a:pPr>
            <a:r>
              <a:rPr lang="ru-RU" dirty="0"/>
              <a:t>по правилам электронных торгов на ЭТП</a:t>
            </a:r>
            <a:endParaRPr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289AF79-FA54-49CC-893C-AF818C579DB2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4F74EB8C-0ADA-49E2-A3E7-52C101EC45F9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C2A95A6-E125-44BF-94B2-0D9CB587A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884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721519" y="129660"/>
            <a:ext cx="7432882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Функционал Сервиса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23C856-0EE5-4D4C-B3F9-EC8AFE870965}"/>
              </a:ext>
            </a:extLst>
          </p:cNvPr>
          <p:cNvSpPr/>
          <p:nvPr/>
        </p:nvSpPr>
        <p:spPr>
          <a:xfrm>
            <a:off x="969143" y="913279"/>
            <a:ext cx="6783845" cy="361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Создание на интерактивной карте границ рыбоводных участков (РВУ);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Исключение наложения РВУ на охранные зоны других морских объектов;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Подача заявление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Росрыболовство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 и получение для РВУ план-задания на объем возделывания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аквакультуры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Автоматизация формирования и публикации тендерной документации, инициация электронных торгов;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Прохождение аккредитации на электронной торговой площадке для участия в торгах;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Участие в торгах и подписание договора аренды РВУ в электронном виде;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Обеспечение охранной зоны РВУ до окончания аренды.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0B2DD36-C7F5-46B6-9BBF-15B11370310B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F1C5BA7-F0D1-4E02-B799-CB27128A63FF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84B7E8F-AB83-40C0-AE85-D5E14826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799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D3BDCA-D696-4EE1-A2CC-BF7D3C0EC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88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096136" y="2329637"/>
            <a:ext cx="4008564" cy="980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defTabSz="68580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5143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Приглашаем к сотрудничеству!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3421856" cy="5142215"/>
          </a:xfrm>
          <a:prstGeom prst="rect">
            <a:avLst/>
          </a:prstGeom>
          <a:solidFill>
            <a:schemeClr val="bg1">
              <a:lumMod val="9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" y="4105774"/>
            <a:ext cx="2772353" cy="7360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B8DD88-BCA8-4142-A905-73BD08AE4D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" y="932873"/>
            <a:ext cx="2977055" cy="6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1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19" y="2"/>
            <a:ext cx="7432882" cy="6286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</a:rPr>
              <a:t>Цифровая экономика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83" y="832724"/>
            <a:ext cx="4231386" cy="363702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16604" y="783408"/>
            <a:ext cx="2219947" cy="1153948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Получение полной и объективной информации о регионе для принятия правильных обоснованных решений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Привлечение инвестиций и крупных бизнесов в регион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Прозрачное управление</a:t>
            </a:r>
            <a:endParaRPr lang="ru-RU" sz="1050" b="1" cap="all" dirty="0">
              <a:solidFill>
                <a:schemeClr val="bg2">
                  <a:lumMod val="50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20291" y="3783648"/>
            <a:ext cx="2139071" cy="1135012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Цифровизованные</a:t>
            </a: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отрасли и кластеры экономики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Инвестиционная привлекательность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Стабильное устойчивое развитие экономики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Гибкий рынок труда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4637" y="3572212"/>
            <a:ext cx="1871859" cy="1266488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Эффективная работа и взаимодействие силовых ведомств и аварийных служб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Безопасность людей и городских инфраструктур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Информационная и </a:t>
            </a:r>
            <a:r>
              <a:rPr lang="ru-RU" sz="105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кибербезопасность</a:t>
            </a:r>
            <a:endParaRPr lang="ru-RU" sz="105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16603" y="2004379"/>
            <a:ext cx="2142759" cy="1681786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Повышение качества, производительности и интерактивности городских служб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Снижение расходов и потребления ресурсов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Улучшение связи между городскими жителями и государством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Повышение туристической привлекательности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4636" y="671083"/>
            <a:ext cx="1843549" cy="1235055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Решение резонансных социальных проблем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Реализация национальных проектов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Качество и доступность социальных услуг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Комфортная жизнь и работа населения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84637" y="2092114"/>
            <a:ext cx="1843548" cy="1367585"/>
          </a:xfrm>
          <a:prstGeom prst="rect">
            <a:avLst/>
          </a:prstGeom>
        </p:spPr>
        <p:txBody>
          <a:bodyPr vert="horz" wrap="square" lIns="51435" tIns="25718" rIns="51435" bIns="25718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Развитие и безопасность интеллектуальной транспортной сети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Эффективные инвестиции в улучшение дорожной инфраструктуры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Повышение мобильности населения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42958F84-080E-4AEC-94C6-CB7B97942B11}"/>
              </a:ext>
            </a:extLst>
          </p:cNvPr>
          <p:cNvSpPr/>
          <p:nvPr/>
        </p:nvSpPr>
        <p:spPr>
          <a:xfrm>
            <a:off x="6725056" y="732087"/>
            <a:ext cx="2234308" cy="1220971"/>
          </a:xfrm>
          <a:prstGeom prst="wedgeRoundRectCallout">
            <a:avLst>
              <a:gd name="adj1" fmla="val -83069"/>
              <a:gd name="adj2" fmla="val 33620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4B34A425-BFBF-4FA3-A48C-433E63429BA8}"/>
              </a:ext>
            </a:extLst>
          </p:cNvPr>
          <p:cNvSpPr/>
          <p:nvPr/>
        </p:nvSpPr>
        <p:spPr>
          <a:xfrm>
            <a:off x="6725055" y="2008240"/>
            <a:ext cx="2234308" cy="1681786"/>
          </a:xfrm>
          <a:prstGeom prst="wedgeRoundRectCallout">
            <a:avLst>
              <a:gd name="adj1" fmla="val -64079"/>
              <a:gd name="adj2" fmla="val 3677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62E84F42-EEE1-4D19-8090-D230477D2140}"/>
              </a:ext>
            </a:extLst>
          </p:cNvPr>
          <p:cNvSpPr/>
          <p:nvPr/>
        </p:nvSpPr>
        <p:spPr>
          <a:xfrm>
            <a:off x="6725054" y="3787508"/>
            <a:ext cx="2234308" cy="1135012"/>
          </a:xfrm>
          <a:prstGeom prst="wedgeRoundRectCallout">
            <a:avLst>
              <a:gd name="adj1" fmla="val -76698"/>
              <a:gd name="adj2" fmla="val -17370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72879154-844E-4962-8980-A312F8F2F948}"/>
              </a:ext>
            </a:extLst>
          </p:cNvPr>
          <p:cNvSpPr/>
          <p:nvPr/>
        </p:nvSpPr>
        <p:spPr>
          <a:xfrm>
            <a:off x="112706" y="664030"/>
            <a:ext cx="1943790" cy="1220971"/>
          </a:xfrm>
          <a:prstGeom prst="wedgeRoundRectCallout">
            <a:avLst>
              <a:gd name="adj1" fmla="val 90987"/>
              <a:gd name="adj2" fmla="val 32372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575DE285-9577-4F22-BA23-69CC4B3B0E40}"/>
              </a:ext>
            </a:extLst>
          </p:cNvPr>
          <p:cNvSpPr/>
          <p:nvPr/>
        </p:nvSpPr>
        <p:spPr>
          <a:xfrm>
            <a:off x="112706" y="2070977"/>
            <a:ext cx="1943790" cy="1367585"/>
          </a:xfrm>
          <a:prstGeom prst="wedgeRoundRectCallout">
            <a:avLst>
              <a:gd name="adj1" fmla="val 78834"/>
              <a:gd name="adj2" fmla="val 23457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E19537CD-6BB2-4AE2-8CBC-844C00EE7E41}"/>
              </a:ext>
            </a:extLst>
          </p:cNvPr>
          <p:cNvSpPr/>
          <p:nvPr/>
        </p:nvSpPr>
        <p:spPr>
          <a:xfrm>
            <a:off x="112706" y="3551075"/>
            <a:ext cx="1943790" cy="1287625"/>
          </a:xfrm>
          <a:prstGeom prst="wedgeRoundRectCallout">
            <a:avLst>
              <a:gd name="adj1" fmla="val 89026"/>
              <a:gd name="adj2" fmla="val 3955"/>
              <a:gd name="adj3" fmla="val 16667"/>
            </a:avLst>
          </a:prstGeom>
          <a:noFill/>
          <a:ln>
            <a:solidFill>
              <a:srgbClr val="F68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F429F5A-B1E4-490D-9E61-FADD1EF4EF43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76D9C0C-ACCD-40B4-813B-BFE343F654CD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ABDC629-A3AD-4328-BAC2-0A0BAD1D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89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1519" y="2"/>
            <a:ext cx="7432882" cy="6286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</a:rPr>
              <a:t>Действия государства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713F9E4-747D-4D73-ADB3-FC6E13A8567E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2C9E4DCB-1C1C-4D07-868C-5C8D43CFDE67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508F876-2B49-4E39-8837-7202164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0E835-696B-4BBA-AD5D-8EF14841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6" y="854047"/>
            <a:ext cx="8578095" cy="40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5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61079" y="2"/>
            <a:ext cx="7493322" cy="6286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Сервисы Росреестра</a:t>
            </a:r>
            <a:endParaRPr lang="ru-RU" sz="2400" dirty="0">
              <a:solidFill>
                <a:srgbClr val="00B0F0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F7AF371-A17A-4CAF-9F43-67AAFDD6D3F0}"/>
              </a:ext>
            </a:extLst>
          </p:cNvPr>
          <p:cNvGrpSpPr/>
          <p:nvPr/>
        </p:nvGrpSpPr>
        <p:grpSpPr>
          <a:xfrm>
            <a:off x="2107951" y="3856189"/>
            <a:ext cx="2407029" cy="741584"/>
            <a:chOff x="4438080" y="708366"/>
            <a:chExt cx="2407029" cy="741584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C5353A11-99C5-4E5E-B7EC-6DF1C33A1F90}"/>
                </a:ext>
              </a:extLst>
            </p:cNvPr>
            <p:cNvSpPr/>
            <p:nvPr/>
          </p:nvSpPr>
          <p:spPr>
            <a:xfrm>
              <a:off x="4438080" y="708366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object 44">
              <a:extLst>
                <a:ext uri="{FF2B5EF4-FFF2-40B4-BE49-F238E27FC236}">
                  <a16:creationId xmlns:a16="http://schemas.microsoft.com/office/drawing/2014/main" id="{1B52647E-4CB3-4CEC-8C64-D9B2D62CFF02}"/>
                </a:ext>
              </a:extLst>
            </p:cNvPr>
            <p:cNvSpPr/>
            <p:nvPr/>
          </p:nvSpPr>
          <p:spPr>
            <a:xfrm>
              <a:off x="4575873" y="816678"/>
              <a:ext cx="549929" cy="5510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object 34">
              <a:extLst>
                <a:ext uri="{FF2B5EF4-FFF2-40B4-BE49-F238E27FC236}">
                  <a16:creationId xmlns:a16="http://schemas.microsoft.com/office/drawing/2014/main" id="{34C75CCE-DC1B-4EC5-A306-9A748F0A5901}"/>
                </a:ext>
              </a:extLst>
            </p:cNvPr>
            <p:cNvSpPr txBox="1"/>
            <p:nvPr/>
          </p:nvSpPr>
          <p:spPr>
            <a:xfrm>
              <a:off x="5198554" y="753413"/>
              <a:ext cx="1646555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Использование пространственных данных в КНД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14EFDAB-77D1-4C73-879B-F2696F5745C3}"/>
              </a:ext>
            </a:extLst>
          </p:cNvPr>
          <p:cNvGrpSpPr/>
          <p:nvPr/>
        </p:nvGrpSpPr>
        <p:grpSpPr>
          <a:xfrm>
            <a:off x="523286" y="2868680"/>
            <a:ext cx="2407029" cy="741584"/>
            <a:chOff x="420623" y="807146"/>
            <a:chExt cx="2407029" cy="741584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B8AFB473-BD3C-498C-BF44-D4E392B1CBFC}"/>
                </a:ext>
              </a:extLst>
            </p:cNvPr>
            <p:cNvSpPr/>
            <p:nvPr/>
          </p:nvSpPr>
          <p:spPr>
            <a:xfrm>
              <a:off x="420623" y="807146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object 34">
              <a:extLst>
                <a:ext uri="{FF2B5EF4-FFF2-40B4-BE49-F238E27FC236}">
                  <a16:creationId xmlns:a16="http://schemas.microsoft.com/office/drawing/2014/main" id="{7A5DC124-FC61-4F5D-B355-EEBF9E2830FF}"/>
                </a:ext>
              </a:extLst>
            </p:cNvPr>
            <p:cNvSpPr txBox="1"/>
            <p:nvPr/>
          </p:nvSpPr>
          <p:spPr>
            <a:xfrm>
              <a:off x="1181097" y="852193"/>
              <a:ext cx="1646555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Градостроительная проработка</a:t>
              </a: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онлайн</a:t>
              </a:r>
            </a:p>
          </p:txBody>
        </p:sp>
        <p:sp>
          <p:nvSpPr>
            <p:cNvPr id="23" name="object 41">
              <a:extLst>
                <a:ext uri="{FF2B5EF4-FFF2-40B4-BE49-F238E27FC236}">
                  <a16:creationId xmlns:a16="http://schemas.microsoft.com/office/drawing/2014/main" id="{63183D40-2835-4915-A033-87B64EB2828F}"/>
                </a:ext>
              </a:extLst>
            </p:cNvPr>
            <p:cNvSpPr/>
            <p:nvPr/>
          </p:nvSpPr>
          <p:spPr>
            <a:xfrm>
              <a:off x="558416" y="873695"/>
              <a:ext cx="571034" cy="5699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376A530-C0AF-4572-9C4A-8EEE558838DE}"/>
              </a:ext>
            </a:extLst>
          </p:cNvPr>
          <p:cNvGrpSpPr/>
          <p:nvPr/>
        </p:nvGrpSpPr>
        <p:grpSpPr>
          <a:xfrm>
            <a:off x="523286" y="1868637"/>
            <a:ext cx="2407029" cy="741584"/>
            <a:chOff x="419703" y="3486002"/>
            <a:chExt cx="2407029" cy="74158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2361119-5F65-4165-84C3-1372F7C8DC2F}"/>
                </a:ext>
              </a:extLst>
            </p:cNvPr>
            <p:cNvSpPr/>
            <p:nvPr/>
          </p:nvSpPr>
          <p:spPr>
            <a:xfrm>
              <a:off x="419703" y="3486002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object 34">
              <a:extLst>
                <a:ext uri="{FF2B5EF4-FFF2-40B4-BE49-F238E27FC236}">
                  <a16:creationId xmlns:a16="http://schemas.microsoft.com/office/drawing/2014/main" id="{7E6E40FF-1AAE-4B01-8937-82FC06F30786}"/>
                </a:ext>
              </a:extLst>
            </p:cNvPr>
            <p:cNvSpPr txBox="1"/>
            <p:nvPr/>
          </p:nvSpPr>
          <p:spPr>
            <a:xfrm>
              <a:off x="1256695" y="3639533"/>
              <a:ext cx="1570037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Земля</a:t>
              </a: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для стройки</a:t>
              </a:r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D741F1BA-66BD-42A8-B776-2ACF237B5495}"/>
                </a:ext>
              </a:extLst>
            </p:cNvPr>
            <p:cNvSpPr/>
            <p:nvPr/>
          </p:nvSpPr>
          <p:spPr>
            <a:xfrm>
              <a:off x="563235" y="3560087"/>
              <a:ext cx="549929" cy="5499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99350F8-9348-4962-8B3C-618945ECED52}"/>
              </a:ext>
            </a:extLst>
          </p:cNvPr>
          <p:cNvGrpSpPr/>
          <p:nvPr/>
        </p:nvGrpSpPr>
        <p:grpSpPr>
          <a:xfrm>
            <a:off x="523280" y="842403"/>
            <a:ext cx="2407029" cy="741584"/>
            <a:chOff x="419703" y="2631303"/>
            <a:chExt cx="2407029" cy="74158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98C5A625-7007-4FA3-B797-2090C122187F}"/>
                </a:ext>
              </a:extLst>
            </p:cNvPr>
            <p:cNvSpPr/>
            <p:nvPr/>
          </p:nvSpPr>
          <p:spPr>
            <a:xfrm>
              <a:off x="419703" y="2631303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object 35">
              <a:extLst>
                <a:ext uri="{FF2B5EF4-FFF2-40B4-BE49-F238E27FC236}">
                  <a16:creationId xmlns:a16="http://schemas.microsoft.com/office/drawing/2014/main" id="{57EAFF88-5305-422B-A409-80B42921FC1A}"/>
                </a:ext>
              </a:extLst>
            </p:cNvPr>
            <p:cNvSpPr/>
            <p:nvPr/>
          </p:nvSpPr>
          <p:spPr>
            <a:xfrm>
              <a:off x="557546" y="2701829"/>
              <a:ext cx="557054" cy="5570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D332B52F-4549-49F0-8FE9-D5DB10D04321}"/>
                </a:ext>
              </a:extLst>
            </p:cNvPr>
            <p:cNvSpPr txBox="1"/>
            <p:nvPr/>
          </p:nvSpPr>
          <p:spPr>
            <a:xfrm>
              <a:off x="1253804" y="2786651"/>
              <a:ext cx="750570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Умный кадастр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683DFF4-DA38-4840-A1D8-0F840CF5EABE}"/>
              </a:ext>
            </a:extLst>
          </p:cNvPr>
          <p:cNvGrpSpPr/>
          <p:nvPr/>
        </p:nvGrpSpPr>
        <p:grpSpPr>
          <a:xfrm>
            <a:off x="3420668" y="842403"/>
            <a:ext cx="2407029" cy="741584"/>
            <a:chOff x="3874569" y="761046"/>
            <a:chExt cx="2407029" cy="741584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CD7EFCA1-8108-41A2-8904-56FF6B4D004E}"/>
                </a:ext>
              </a:extLst>
            </p:cNvPr>
            <p:cNvSpPr/>
            <p:nvPr/>
          </p:nvSpPr>
          <p:spPr>
            <a:xfrm>
              <a:off x="3874569" y="761046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A56E29DD-87DF-4898-B822-A2BD5393375A}"/>
                </a:ext>
              </a:extLst>
            </p:cNvPr>
            <p:cNvSpPr txBox="1"/>
            <p:nvPr/>
          </p:nvSpPr>
          <p:spPr>
            <a:xfrm>
              <a:off x="4711561" y="914577"/>
              <a:ext cx="1570037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Земля 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Arial"/>
                <a:sym typeface="Arial"/>
              </a:endParaRP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просто</a:t>
              </a:r>
            </a:p>
          </p:txBody>
        </p:sp>
        <p:sp>
          <p:nvSpPr>
            <p:cNvPr id="35" name="object 36">
              <a:extLst>
                <a:ext uri="{FF2B5EF4-FFF2-40B4-BE49-F238E27FC236}">
                  <a16:creationId xmlns:a16="http://schemas.microsoft.com/office/drawing/2014/main" id="{3691757F-8832-4A67-BC7B-978FD38BF702}"/>
                </a:ext>
              </a:extLst>
            </p:cNvPr>
            <p:cNvSpPr/>
            <p:nvPr/>
          </p:nvSpPr>
          <p:spPr>
            <a:xfrm>
              <a:off x="4018101" y="830918"/>
              <a:ext cx="549929" cy="5510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EC00C76-5A85-45F5-A392-283B08950CEF}"/>
              </a:ext>
            </a:extLst>
          </p:cNvPr>
          <p:cNvGrpSpPr/>
          <p:nvPr/>
        </p:nvGrpSpPr>
        <p:grpSpPr>
          <a:xfrm>
            <a:off x="3420674" y="1877296"/>
            <a:ext cx="2407029" cy="741584"/>
            <a:chOff x="3630667" y="1970845"/>
            <a:chExt cx="2407029" cy="741584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2DDB00B6-BB3E-44D0-A49C-2803CD4322A7}"/>
                </a:ext>
              </a:extLst>
            </p:cNvPr>
            <p:cNvSpPr/>
            <p:nvPr/>
          </p:nvSpPr>
          <p:spPr>
            <a:xfrm>
              <a:off x="3630667" y="1970845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object 34">
              <a:extLst>
                <a:ext uri="{FF2B5EF4-FFF2-40B4-BE49-F238E27FC236}">
                  <a16:creationId xmlns:a16="http://schemas.microsoft.com/office/drawing/2014/main" id="{B186C7F6-44D2-4545-9924-887C6EC968F5}"/>
                </a:ext>
              </a:extLst>
            </p:cNvPr>
            <p:cNvSpPr txBox="1"/>
            <p:nvPr/>
          </p:nvSpPr>
          <p:spPr>
            <a:xfrm>
              <a:off x="4467659" y="2124376"/>
              <a:ext cx="1570037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Земля</a:t>
              </a: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для туризма</a:t>
              </a:r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7509CBE7-3802-4EC1-8C96-C346F6B55611}"/>
                </a:ext>
              </a:extLst>
            </p:cNvPr>
            <p:cNvSpPr/>
            <p:nvPr/>
          </p:nvSpPr>
          <p:spPr>
            <a:xfrm>
              <a:off x="3768600" y="2043665"/>
              <a:ext cx="561127" cy="5611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B8E7248-C2DE-4A99-8629-997497A257E7}"/>
              </a:ext>
            </a:extLst>
          </p:cNvPr>
          <p:cNvGrpSpPr/>
          <p:nvPr/>
        </p:nvGrpSpPr>
        <p:grpSpPr>
          <a:xfrm>
            <a:off x="3419754" y="2871965"/>
            <a:ext cx="2407029" cy="741584"/>
            <a:chOff x="3420674" y="2864566"/>
            <a:chExt cx="2407029" cy="74158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64ADAF21-CD84-4BE1-A815-43CD529AA281}"/>
                </a:ext>
              </a:extLst>
            </p:cNvPr>
            <p:cNvSpPr/>
            <p:nvPr/>
          </p:nvSpPr>
          <p:spPr>
            <a:xfrm>
              <a:off x="3420674" y="2864566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90689B9C-BB3E-4DD2-A0F7-B14CA2D37F44}"/>
                </a:ext>
              </a:extLst>
            </p:cNvPr>
            <p:cNvSpPr txBox="1"/>
            <p:nvPr/>
          </p:nvSpPr>
          <p:spPr>
            <a:xfrm>
              <a:off x="4244500" y="2908731"/>
              <a:ext cx="1570037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Индивидуальное жилищное строительство</a:t>
              </a:r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D82CF1F9-2168-4E29-9F7E-8AB194CBBC05}"/>
                </a:ext>
              </a:extLst>
            </p:cNvPr>
            <p:cNvSpPr/>
            <p:nvPr/>
          </p:nvSpPr>
          <p:spPr>
            <a:xfrm>
              <a:off x="3554823" y="2941351"/>
              <a:ext cx="555528" cy="5566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B9E6EDA-B445-45AD-9087-4D88315B1A21}"/>
              </a:ext>
            </a:extLst>
          </p:cNvPr>
          <p:cNvGrpSpPr/>
          <p:nvPr/>
        </p:nvGrpSpPr>
        <p:grpSpPr>
          <a:xfrm>
            <a:off x="6318056" y="830974"/>
            <a:ext cx="2407029" cy="741584"/>
            <a:chOff x="6318062" y="1147289"/>
            <a:chExt cx="2407029" cy="74158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3CB2C773-4C25-4565-8F03-2CCE4971FF77}"/>
                </a:ext>
              </a:extLst>
            </p:cNvPr>
            <p:cNvSpPr/>
            <p:nvPr/>
          </p:nvSpPr>
          <p:spPr>
            <a:xfrm>
              <a:off x="6318062" y="1147289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object 34">
              <a:extLst>
                <a:ext uri="{FF2B5EF4-FFF2-40B4-BE49-F238E27FC236}">
                  <a16:creationId xmlns:a16="http://schemas.microsoft.com/office/drawing/2014/main" id="{1FBF158B-67EC-4863-A882-3F88382E6779}"/>
                </a:ext>
              </a:extLst>
            </p:cNvPr>
            <p:cNvSpPr txBox="1"/>
            <p:nvPr/>
          </p:nvSpPr>
          <p:spPr>
            <a:xfrm>
              <a:off x="7155054" y="1300820"/>
              <a:ext cx="1570037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Согласования 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T Astra Sans" panose="020B0603020203020204" pitchFamily="34" charset="-52"/>
                <a:ea typeface="PT Astra Sans" panose="020B0603020203020204" pitchFamily="34" charset="-52"/>
                <a:cs typeface="Arial"/>
                <a:sym typeface="Arial"/>
              </a:endParaRP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в стройке</a:t>
              </a:r>
            </a:p>
          </p:txBody>
        </p:sp>
        <p:sp>
          <p:nvSpPr>
            <p:cNvPr id="47" name="object 37">
              <a:extLst>
                <a:ext uri="{FF2B5EF4-FFF2-40B4-BE49-F238E27FC236}">
                  <a16:creationId xmlns:a16="http://schemas.microsoft.com/office/drawing/2014/main" id="{60135502-F2DC-4ECA-BEF6-1BD92E98870D}"/>
                </a:ext>
              </a:extLst>
            </p:cNvPr>
            <p:cNvSpPr/>
            <p:nvPr/>
          </p:nvSpPr>
          <p:spPr>
            <a:xfrm>
              <a:off x="6459224" y="1247854"/>
              <a:ext cx="530856" cy="5318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F8E984B-1EB6-474D-BBD1-6FA8289A0DE1}"/>
              </a:ext>
            </a:extLst>
          </p:cNvPr>
          <p:cNvGrpSpPr/>
          <p:nvPr/>
        </p:nvGrpSpPr>
        <p:grpSpPr>
          <a:xfrm>
            <a:off x="6318062" y="1866819"/>
            <a:ext cx="2407029" cy="741584"/>
            <a:chOff x="6318062" y="2011599"/>
            <a:chExt cx="2407029" cy="74158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83E4851E-665B-4135-B5A1-15F7C8B497EA}"/>
                </a:ext>
              </a:extLst>
            </p:cNvPr>
            <p:cNvSpPr/>
            <p:nvPr/>
          </p:nvSpPr>
          <p:spPr>
            <a:xfrm>
              <a:off x="6318062" y="2011599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object 34">
              <a:extLst>
                <a:ext uri="{FF2B5EF4-FFF2-40B4-BE49-F238E27FC236}">
                  <a16:creationId xmlns:a16="http://schemas.microsoft.com/office/drawing/2014/main" id="{BF8F58BB-0717-4C3B-97C8-17A511057AAE}"/>
                </a:ext>
              </a:extLst>
            </p:cNvPr>
            <p:cNvSpPr txBox="1"/>
            <p:nvPr/>
          </p:nvSpPr>
          <p:spPr>
            <a:xfrm>
              <a:off x="7155054" y="2063383"/>
              <a:ext cx="1570037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Комплексное развитие территорий</a:t>
              </a:r>
            </a:p>
          </p:txBody>
        </p:sp>
        <p:sp>
          <p:nvSpPr>
            <p:cNvPr id="51" name="object 40">
              <a:extLst>
                <a:ext uri="{FF2B5EF4-FFF2-40B4-BE49-F238E27FC236}">
                  <a16:creationId xmlns:a16="http://schemas.microsoft.com/office/drawing/2014/main" id="{8B04AD42-337F-481F-88B9-6C199CE1DF45}"/>
                </a:ext>
              </a:extLst>
            </p:cNvPr>
            <p:cNvSpPr/>
            <p:nvPr/>
          </p:nvSpPr>
          <p:spPr>
            <a:xfrm>
              <a:off x="6458184" y="2105536"/>
              <a:ext cx="531896" cy="53189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C92A78E-9FD2-4577-A3C8-35A20A7154E2}"/>
              </a:ext>
            </a:extLst>
          </p:cNvPr>
          <p:cNvGrpSpPr/>
          <p:nvPr/>
        </p:nvGrpSpPr>
        <p:grpSpPr>
          <a:xfrm>
            <a:off x="6317142" y="2875900"/>
            <a:ext cx="2407029" cy="741584"/>
            <a:chOff x="6318062" y="2868501"/>
            <a:chExt cx="2407029" cy="74158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03666BE-23EA-4A18-AEE8-C563CC51543F}"/>
                </a:ext>
              </a:extLst>
            </p:cNvPr>
            <p:cNvSpPr/>
            <p:nvPr/>
          </p:nvSpPr>
          <p:spPr>
            <a:xfrm>
              <a:off x="6318062" y="2868501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82AB8622-866E-42B0-A6F1-F5872E14A5C3}"/>
                </a:ext>
              </a:extLst>
            </p:cNvPr>
            <p:cNvSpPr/>
            <p:nvPr/>
          </p:nvSpPr>
          <p:spPr>
            <a:xfrm>
              <a:off x="7011130" y="2973653"/>
              <a:ext cx="14221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Мои объекты недвижимости</a:t>
              </a:r>
            </a:p>
          </p:txBody>
        </p:sp>
        <p:sp>
          <p:nvSpPr>
            <p:cNvPr id="55" name="object 45">
              <a:extLst>
                <a:ext uri="{FF2B5EF4-FFF2-40B4-BE49-F238E27FC236}">
                  <a16:creationId xmlns:a16="http://schemas.microsoft.com/office/drawing/2014/main" id="{92CD608B-D3B2-46AA-9CC3-8E0A8D0A1FA9}"/>
                </a:ext>
              </a:extLst>
            </p:cNvPr>
            <p:cNvSpPr/>
            <p:nvPr/>
          </p:nvSpPr>
          <p:spPr>
            <a:xfrm>
              <a:off x="6461201" y="2960299"/>
              <a:ext cx="549929" cy="5499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F8F2647-761D-4509-A820-13C0A96588D6}"/>
              </a:ext>
            </a:extLst>
          </p:cNvPr>
          <p:cNvGrpSpPr/>
          <p:nvPr/>
        </p:nvGrpSpPr>
        <p:grpSpPr>
          <a:xfrm>
            <a:off x="5004425" y="3856189"/>
            <a:ext cx="2407029" cy="741584"/>
            <a:chOff x="4438080" y="708366"/>
            <a:chExt cx="2407029" cy="741584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20C84B52-8F9C-49E2-B5FC-7A15BCC9937D}"/>
                </a:ext>
              </a:extLst>
            </p:cNvPr>
            <p:cNvSpPr/>
            <p:nvPr/>
          </p:nvSpPr>
          <p:spPr>
            <a:xfrm>
              <a:off x="4438080" y="708366"/>
              <a:ext cx="2407029" cy="741584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object 34">
              <a:extLst>
                <a:ext uri="{FF2B5EF4-FFF2-40B4-BE49-F238E27FC236}">
                  <a16:creationId xmlns:a16="http://schemas.microsoft.com/office/drawing/2014/main" id="{D5EE6947-FB25-41A3-BCD4-ACECCDE421E0}"/>
                </a:ext>
              </a:extLst>
            </p:cNvPr>
            <p:cNvSpPr txBox="1"/>
            <p:nvPr/>
          </p:nvSpPr>
          <p:spPr>
            <a:xfrm>
              <a:off x="5198554" y="753413"/>
              <a:ext cx="1646555" cy="646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Языки коренных народов</a:t>
              </a:r>
            </a:p>
            <a:p>
              <a:pPr marL="127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PT Astra Sans" panose="020B0603020203020204" pitchFamily="34" charset="-52"/>
                  <a:ea typeface="PT Astra Sans" panose="020B0603020203020204" pitchFamily="34" charset="-52"/>
                  <a:cs typeface="Arial"/>
                  <a:sym typeface="Arial"/>
                </a:rPr>
                <a:t>Арктики</a:t>
              </a:r>
            </a:p>
          </p:txBody>
        </p:sp>
      </p:grpSp>
      <p:sp>
        <p:nvSpPr>
          <p:cNvPr id="59" name="object 43">
            <a:extLst>
              <a:ext uri="{FF2B5EF4-FFF2-40B4-BE49-F238E27FC236}">
                <a16:creationId xmlns:a16="http://schemas.microsoft.com/office/drawing/2014/main" id="{4726ABE5-B32B-43D0-8B73-89BE580B8B80}"/>
              </a:ext>
            </a:extLst>
          </p:cNvPr>
          <p:cNvSpPr/>
          <p:nvPr/>
        </p:nvSpPr>
        <p:spPr>
          <a:xfrm>
            <a:off x="5107050" y="3952859"/>
            <a:ext cx="555225" cy="5552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0DF54D3-76BC-4D1B-B25E-20773483A480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617B4A07-7797-415A-9CFD-1AA18E7D156E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FAEFE28-AACD-4605-A280-2134833D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907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91DA76-A063-4939-A4B2-84FE4EA701BE}"/>
              </a:ext>
            </a:extLst>
          </p:cNvPr>
          <p:cNvSpPr/>
          <p:nvPr/>
        </p:nvSpPr>
        <p:spPr>
          <a:xfrm>
            <a:off x="1156099" y="987424"/>
            <a:ext cx="7332982" cy="1537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Gill Sans"/>
              </a:rPr>
              <a:t>развитие региональных сервисов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Gill Sans"/>
              </a:rPr>
              <a:t>, направленных на оптимизацию и повышение эффективности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Gill Sans"/>
              </a:rPr>
              <a:t>бизнес-процессов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Gill Sans"/>
              </a:rPr>
              <a:t> потребителей и снижение их издержек, связанных с пространственными данными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ans"/>
              <a:ea typeface="+mn-ea"/>
              <a:cs typeface="Arial"/>
              <a:sym typeface="Arial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65D0CC-D469-40B4-A293-F9512038F367}"/>
              </a:ext>
            </a:extLst>
          </p:cNvPr>
          <p:cNvSpPr/>
          <p:nvPr/>
        </p:nvSpPr>
        <p:spPr>
          <a:xfrm>
            <a:off x="1394077" y="2740386"/>
            <a:ext cx="7467983" cy="154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Создание сервисов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, обеспечивающих: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типизацию и автоматизацию действий, необходимых для предоставления услуг,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снижение издержек,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BB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ans"/>
                <a:ea typeface="+mn-ea"/>
                <a:cs typeface="Arial"/>
                <a:sym typeface="Arial"/>
              </a:rPr>
              <a:t>интеграцию их с отраслевыми информационными ресурсами и Сервисами ЕЦП НСПД.</a:t>
            </a:r>
          </a:p>
        </p:txBody>
      </p:sp>
      <p:pic>
        <p:nvPicPr>
          <p:cNvPr id="16" name="Graphic 363">
            <a:extLst>
              <a:ext uri="{FF2B5EF4-FFF2-40B4-BE49-F238E27FC236}">
                <a16:creationId xmlns:a16="http://schemas.microsoft.com/office/drawing/2014/main" id="{F20281FE-8F99-44E5-88CE-CE7848F90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250" y="2836660"/>
            <a:ext cx="570717" cy="57579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B22EF7C-DF0B-49FE-A6BF-63A95B97DF6F}"/>
              </a:ext>
            </a:extLst>
          </p:cNvPr>
          <p:cNvGrpSpPr/>
          <p:nvPr/>
        </p:nvGrpSpPr>
        <p:grpSpPr>
          <a:xfrm>
            <a:off x="388579" y="1483044"/>
            <a:ext cx="570717" cy="546168"/>
            <a:chOff x="231443" y="822416"/>
            <a:chExt cx="644857" cy="617119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EB145E37-E623-4335-8585-93CB4569EE47}"/>
                </a:ext>
              </a:extLst>
            </p:cNvPr>
            <p:cNvSpPr/>
            <p:nvPr/>
          </p:nvSpPr>
          <p:spPr>
            <a:xfrm>
              <a:off x="231443" y="822416"/>
              <a:ext cx="644857" cy="617119"/>
            </a:xfrm>
            <a:prstGeom prst="roundRect">
              <a:avLst/>
            </a:prstGeom>
            <a:solidFill>
              <a:srgbClr val="FFFFFF"/>
            </a:solidFill>
            <a:ln w="19050" cap="flat" cmpd="sng" algn="ctr">
              <a:solidFill>
                <a:srgbClr val="85C0FB"/>
              </a:solidFill>
              <a:prstDash val="solid"/>
              <a:miter lim="800000"/>
            </a:ln>
            <a:effectLst>
              <a:glow rad="63500">
                <a:srgbClr val="92D050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532B85F-7CAC-4F00-B333-BF1F490E9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75CF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14440" y="901232"/>
              <a:ext cx="496851" cy="496851"/>
            </a:xfrm>
            <a:prstGeom prst="rect">
              <a:avLst/>
            </a:prstGeom>
          </p:spPr>
        </p:pic>
      </p:grp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CCA57727-C6C9-4965-9F7E-D11390D4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34" y="2"/>
            <a:ext cx="7539967" cy="6286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</a:rPr>
              <a:t>На повестке дня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376E1F-834C-4607-81DA-A6507FA34E23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A0607530-4ED7-425F-8D9B-B7110CC3F3E3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CAFBC59-A3FF-44AF-8A15-F673CE29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979" y="0"/>
            <a:ext cx="6502987" cy="6286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Проблема </a:t>
            </a:r>
            <a:r>
              <a:rPr lang="ru-RU" dirty="0" err="1">
                <a:solidFill>
                  <a:srgbClr val="00B0F0"/>
                </a:solidFill>
              </a:rPr>
              <a:t>интероперабельности</a:t>
            </a:r>
            <a:r>
              <a:rPr lang="ru-RU" dirty="0">
                <a:solidFill>
                  <a:srgbClr val="00B0F0"/>
                </a:solidFill>
              </a:rPr>
              <a:t> данных из разных источников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4932" y="1156837"/>
            <a:ext cx="1831589" cy="5649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4933" y="1280921"/>
            <a:ext cx="1831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Спутниковые снимки</a:t>
            </a:r>
            <a:endParaRPr lang="ru-RU" dirty="0">
              <a:latin typeface="+mn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7721" y="1857269"/>
            <a:ext cx="1828800" cy="5649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4932" y="1898955"/>
            <a:ext cx="1831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Аэросъемка </a:t>
            </a:r>
          </a:p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разных высот</a:t>
            </a:r>
            <a:endParaRPr lang="ru-RU" dirty="0">
              <a:latin typeface="+mn-lt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4931" y="2609591"/>
            <a:ext cx="1831589" cy="5649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4931" y="2609591"/>
            <a:ext cx="1831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Разные сенсоры </a:t>
            </a:r>
            <a:b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(тип, точность)</a:t>
            </a:r>
            <a:endParaRPr lang="ru-RU" dirty="0">
              <a:latin typeface="+mn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4930" y="3361913"/>
            <a:ext cx="1831589" cy="5649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4930" y="3361913"/>
            <a:ext cx="1831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Электронные таблицы</a:t>
            </a:r>
            <a:endParaRPr lang="ru-RU" dirty="0"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4930" y="4148821"/>
            <a:ext cx="1831589" cy="56490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24930" y="4167456"/>
            <a:ext cx="1831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Оцифрованные бумажные носители</a:t>
            </a:r>
            <a:endParaRPr lang="ru-RU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6216" y="1354900"/>
            <a:ext cx="1602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Формат </a:t>
            </a:r>
            <a:b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сырых данных</a:t>
            </a:r>
            <a:endParaRPr lang="ru-RU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43914" y="1493016"/>
            <a:ext cx="12881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</a:t>
            </a:r>
            <a:endParaRPr lang="ru-RU" dirty="0"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6215" y="2035454"/>
            <a:ext cx="17258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Масштаб / пространственное разрешение</a:t>
            </a:r>
            <a:endParaRPr lang="ru-RU" dirty="0">
              <a:latin typeface="+mn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97948" y="2064362"/>
            <a:ext cx="13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Время съемки</a:t>
            </a:r>
            <a:endParaRPr lang="ru-RU" dirty="0">
              <a:latin typeface="+mn-lt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36216" y="1174950"/>
            <a:ext cx="3501058" cy="355688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94467" y="751142"/>
            <a:ext cx="2292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ИСТОЧНИКИ ДАННЫХ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26251" y="797061"/>
            <a:ext cx="22925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ВСЁ РАЗНОЕ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4598" y="2784264"/>
            <a:ext cx="13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endParaRPr lang="ru-RU" dirty="0"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62114" y="3486229"/>
            <a:ext cx="16057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Валидность с точки зрения законодательства</a:t>
            </a:r>
            <a:endParaRPr lang="ru-RU" dirty="0"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51006" y="3092041"/>
            <a:ext cx="1380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Программы для обработки</a:t>
            </a:r>
            <a:endParaRPr lang="ru-RU" dirty="0"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82043" y="3988039"/>
            <a:ext cx="1380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Системы координат</a:t>
            </a:r>
            <a:endParaRPr lang="ru-RU" dirty="0">
              <a:latin typeface="+mn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851847" y="1104838"/>
            <a:ext cx="867507" cy="3561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СОВМЕЩЕНИЕ В ЕДИНУЮ СИСТЕМУ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2508738" y="2643332"/>
            <a:ext cx="619547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6901616" y="2591673"/>
            <a:ext cx="841013" cy="37472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650490" y="1227560"/>
            <a:ext cx="1288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!?</a:t>
            </a:r>
            <a:endParaRPr lang="ru-RU" sz="96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7DB046E-4B9E-4A55-A168-188BC291CE63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EC1E325C-5983-4367-AD44-5968FC2AFDC4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54F4CD99-F266-49C4-A9DB-CC96D733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23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564647" y="-1"/>
            <a:ext cx="6545486" cy="61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Концептуальное моделирование, как основа </a:t>
            </a:r>
            <a:r>
              <a:rPr lang="ru-RU" sz="2000" dirty="0" err="1">
                <a:solidFill>
                  <a:srgbClr val="00B0F0"/>
                </a:solidFill>
              </a:rPr>
              <a:t>геосервиса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2" y="616494"/>
            <a:ext cx="5111506" cy="4270256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1BA6DE4-6BAF-4AB8-9153-3883779220D5}"/>
              </a:ext>
            </a:extLst>
          </p:cNvPr>
          <p:cNvSpPr/>
          <p:nvPr/>
        </p:nvSpPr>
        <p:spPr>
          <a:xfrm>
            <a:off x="5971085" y="759415"/>
            <a:ext cx="2417076" cy="606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286;p14">
            <a:extLst>
              <a:ext uri="{FF2B5EF4-FFF2-40B4-BE49-F238E27FC236}">
                <a16:creationId xmlns:a16="http://schemas.microsoft.com/office/drawing/2014/main" id="{6212A640-C12A-4178-85D4-3AAE5930CCA6}"/>
              </a:ext>
            </a:extLst>
          </p:cNvPr>
          <p:cNvSpPr txBox="1"/>
          <p:nvPr/>
        </p:nvSpPr>
        <p:spPr>
          <a:xfrm>
            <a:off x="5971084" y="893265"/>
            <a:ext cx="241986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defTabSz="914400" eaLnBrk="1" latinLnBrk="0" hangingPunct="1"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ans"/>
                <a:ea typeface="+mn-ea"/>
                <a:cs typeface="+mn-cs"/>
                <a:sym typeface="Arial"/>
              </a:rPr>
              <a:t>Принципы КМ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44FB72-35A4-45F7-BC29-9A0AE4C0B5BA}"/>
              </a:ext>
            </a:extLst>
          </p:cNvPr>
          <p:cNvSpPr/>
          <p:nvPr/>
        </p:nvSpPr>
        <p:spPr>
          <a:xfrm>
            <a:off x="5971085" y="1564713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ru-RU" kern="1200" dirty="0" err="1">
                <a:solidFill>
                  <a:srgbClr val="244082"/>
                </a:solidFill>
                <a:sym typeface="Arial"/>
              </a:rPr>
              <a:t>Интероперабельность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9D1FA87-3DBA-45A8-B992-F1399A3FFB85}"/>
              </a:ext>
            </a:extLst>
          </p:cNvPr>
          <p:cNvSpPr/>
          <p:nvPr/>
        </p:nvSpPr>
        <p:spPr>
          <a:xfrm>
            <a:off x="5971085" y="2369021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ru-RU" kern="1200" dirty="0">
                <a:solidFill>
                  <a:srgbClr val="244082"/>
                </a:solidFill>
                <a:sym typeface="Arial"/>
              </a:rPr>
              <a:t>Достоверность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62CF7A9-E372-43E2-AFD6-49B3D0E9E606}"/>
              </a:ext>
            </a:extLst>
          </p:cNvPr>
          <p:cNvSpPr/>
          <p:nvPr/>
        </p:nvSpPr>
        <p:spPr>
          <a:xfrm>
            <a:off x="5971084" y="3158407"/>
            <a:ext cx="2401836" cy="6042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ru-RU" kern="1200" dirty="0">
                <a:solidFill>
                  <a:srgbClr val="244082"/>
                </a:solidFill>
                <a:sym typeface="Arial"/>
              </a:rPr>
              <a:t>Прослеживаемость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DC25A19-FCAE-4177-82F5-6154911DF39C}"/>
              </a:ext>
            </a:extLst>
          </p:cNvPr>
          <p:cNvSpPr/>
          <p:nvPr/>
        </p:nvSpPr>
        <p:spPr>
          <a:xfrm>
            <a:off x="5971085" y="3825088"/>
            <a:ext cx="2417076" cy="704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>
              <a:defRPr/>
            </a:pPr>
            <a:r>
              <a:rPr lang="ru-RU" kern="1200" dirty="0">
                <a:solidFill>
                  <a:srgbClr val="244082"/>
                </a:solidFill>
                <a:sym typeface="Arial"/>
              </a:rPr>
              <a:t>Сопоставимость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Astra Sans"/>
              <a:ea typeface="+mn-ea"/>
              <a:cs typeface="+mn-cs"/>
              <a:sym typeface="Arial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263366A-3923-482E-A473-D1D74F84890E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134B1A8-F700-41C0-A9B4-AA88C998F3BF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38505A1-CD9B-48CF-ADF4-95770C4DE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2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510367" y="-1"/>
            <a:ext cx="5644034" cy="616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Этапы концептуального моделирования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D49AF7E-7850-4339-AD14-EF66D27355B7}"/>
              </a:ext>
            </a:extLst>
          </p:cNvPr>
          <p:cNvSpPr/>
          <p:nvPr/>
        </p:nvSpPr>
        <p:spPr>
          <a:xfrm>
            <a:off x="4874344" y="1068259"/>
            <a:ext cx="2714243" cy="1330108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85C0FB"/>
            </a:solidFill>
            <a:prstDash val="solid"/>
            <a:miter lim="800000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algn="ctr" rtl="0">
              <a:buClrTx/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+mn-lt"/>
                <a:ea typeface="PT Astra Sans" panose="020B0603020203020204" pitchFamily="34" charset="-52"/>
                <a:sym typeface="Arial"/>
              </a:rPr>
              <a:t>Определение нормативно-правовой ситуации относительно пространственного объекта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01940D8-D9AF-4C0C-90EF-679B8F7E2657}"/>
              </a:ext>
            </a:extLst>
          </p:cNvPr>
          <p:cNvSpPr/>
          <p:nvPr/>
        </p:nvSpPr>
        <p:spPr>
          <a:xfrm>
            <a:off x="1518566" y="1068259"/>
            <a:ext cx="2714243" cy="1330108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85C0FB"/>
            </a:solidFill>
            <a:prstDash val="solid"/>
            <a:miter lim="800000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algn="ctr" rtl="0">
              <a:buClrTx/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+mn-lt"/>
                <a:ea typeface="PT Astra Sans" panose="020B0603020203020204" pitchFamily="34" charset="-52"/>
                <a:sym typeface="Arial"/>
              </a:rPr>
              <a:t>Внесение пространственных данных в информационную систему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C5AEABC-837D-4AEF-9C22-CE6BAE65DF0E}"/>
              </a:ext>
            </a:extLst>
          </p:cNvPr>
          <p:cNvSpPr/>
          <p:nvPr/>
        </p:nvSpPr>
        <p:spPr>
          <a:xfrm>
            <a:off x="289854" y="2887331"/>
            <a:ext cx="2383936" cy="102206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85C0FB"/>
            </a:solidFill>
            <a:prstDash val="solid"/>
            <a:miter lim="800000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algn="ctr" rtl="0">
              <a:buClrTx/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+mn-lt"/>
                <a:ea typeface="PT Astra Sans" panose="020B0603020203020204" pitchFamily="34" charset="-52"/>
                <a:sym typeface="Arial"/>
              </a:rPr>
              <a:t>Работа системы при обработке запроса «субъект-интересант»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29CC5BE-40CD-4211-9EE7-AACBCBB15AE1}"/>
              </a:ext>
            </a:extLst>
          </p:cNvPr>
          <p:cNvSpPr/>
          <p:nvPr/>
        </p:nvSpPr>
        <p:spPr>
          <a:xfrm>
            <a:off x="3182210" y="2887330"/>
            <a:ext cx="2850863" cy="102206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85C0FB"/>
            </a:solidFill>
            <a:prstDash val="solid"/>
            <a:miter lim="800000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algn="ctr" rtl="0">
              <a:buClrTx/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+mn-lt"/>
                <a:ea typeface="PT Astra Sans" panose="020B0603020203020204" pitchFamily="34" charset="-52"/>
                <a:sym typeface="Arial"/>
              </a:rPr>
              <a:t>Поддержание актуальности пространственных данных, внесенных в систему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F5515CA-3333-4745-8379-919308C526A8}"/>
              </a:ext>
            </a:extLst>
          </p:cNvPr>
          <p:cNvSpPr/>
          <p:nvPr/>
        </p:nvSpPr>
        <p:spPr>
          <a:xfrm>
            <a:off x="6541493" y="2887330"/>
            <a:ext cx="2383936" cy="102206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85C0FB"/>
            </a:solidFill>
            <a:prstDash val="solid"/>
            <a:miter lim="800000"/>
          </a:ln>
          <a:effectLst>
            <a:glow rad="63500">
              <a:srgbClr val="92D050">
                <a:alpha val="40000"/>
              </a:srgbClr>
            </a:glow>
          </a:effectLst>
        </p:spPr>
        <p:txBody>
          <a:bodyPr rtlCol="0" anchor="ctr"/>
          <a:lstStyle/>
          <a:p>
            <a:pPr algn="ctr" rtl="0">
              <a:buClrTx/>
              <a:defRPr/>
            </a:pPr>
            <a:r>
              <a:rPr lang="ru-RU" sz="1600" b="1" dirty="0">
                <a:solidFill>
                  <a:sysClr val="windowText" lastClr="000000"/>
                </a:solidFill>
                <a:latin typeface="+mn-lt"/>
                <a:ea typeface="PT Astra Sans" panose="020B0603020203020204" pitchFamily="34" charset="-52"/>
                <a:sym typeface="Arial"/>
              </a:rPr>
              <a:t>Обеспечение информационной безопасности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0C9783FE-0DF1-42C6-8CA6-19B3A698ECDD}"/>
              </a:ext>
            </a:extLst>
          </p:cNvPr>
          <p:cNvSpPr/>
          <p:nvPr/>
        </p:nvSpPr>
        <p:spPr>
          <a:xfrm>
            <a:off x="1335932" y="1011677"/>
            <a:ext cx="356681" cy="3566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9D6D1EAB-3125-48D3-B4C5-68428C3F2AFB}"/>
              </a:ext>
            </a:extLst>
          </p:cNvPr>
          <p:cNvSpPr/>
          <p:nvPr/>
        </p:nvSpPr>
        <p:spPr>
          <a:xfrm>
            <a:off x="4732852" y="1011677"/>
            <a:ext cx="356681" cy="3566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DBC073C-5748-4A21-AF64-A7DC6F7DA66B}"/>
              </a:ext>
            </a:extLst>
          </p:cNvPr>
          <p:cNvSpPr/>
          <p:nvPr/>
        </p:nvSpPr>
        <p:spPr>
          <a:xfrm>
            <a:off x="111513" y="2708989"/>
            <a:ext cx="356681" cy="3566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3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4665325-F102-4AC0-9FCE-327DBED6C695}"/>
              </a:ext>
            </a:extLst>
          </p:cNvPr>
          <p:cNvSpPr/>
          <p:nvPr/>
        </p:nvSpPr>
        <p:spPr>
          <a:xfrm>
            <a:off x="3003869" y="2708988"/>
            <a:ext cx="356681" cy="3566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22A9F823-F057-437E-BE68-7B785DBACF30}"/>
              </a:ext>
            </a:extLst>
          </p:cNvPr>
          <p:cNvSpPr/>
          <p:nvPr/>
        </p:nvSpPr>
        <p:spPr>
          <a:xfrm>
            <a:off x="6379621" y="2708987"/>
            <a:ext cx="356681" cy="3566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5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D7DEA5-69FC-40BF-AD71-068EF1A7D6AB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BB72416-0388-4DB2-A3E3-1F0772DD5710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9C53248-0F59-4D51-8921-A266FBEB9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8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2751667" y="-8839"/>
            <a:ext cx="577003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dirty="0">
                <a:solidFill>
                  <a:srgbClr val="00B0F0"/>
                </a:solidFill>
              </a:rPr>
              <a:t>Внесение пространственных данных в информационную систему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A7BBEB4-8F23-4111-A77C-D0624F5DA02D}"/>
              </a:ext>
            </a:extLst>
          </p:cNvPr>
          <p:cNvGrpSpPr/>
          <p:nvPr/>
        </p:nvGrpSpPr>
        <p:grpSpPr>
          <a:xfrm>
            <a:off x="84395" y="76912"/>
            <a:ext cx="2380011" cy="492135"/>
            <a:chOff x="84395" y="76912"/>
            <a:chExt cx="2380011" cy="49213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0C90FD-2E53-436E-9DE2-DD5B440EF720}"/>
                </a:ext>
              </a:extLst>
            </p:cNvPr>
            <p:cNvSpPr/>
            <p:nvPr/>
          </p:nvSpPr>
          <p:spPr>
            <a:xfrm>
              <a:off x="84395" y="76912"/>
              <a:ext cx="481510" cy="4616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C8A1E71-59A8-4C28-9001-641945E32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636" y="90439"/>
              <a:ext cx="2279770" cy="478608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20789EE-90EE-4C31-B92E-DE235F558AFB}"/>
              </a:ext>
            </a:extLst>
          </p:cNvPr>
          <p:cNvGrpSpPr/>
          <p:nvPr/>
        </p:nvGrpSpPr>
        <p:grpSpPr>
          <a:xfrm>
            <a:off x="1731765" y="757415"/>
            <a:ext cx="5842515" cy="3873257"/>
            <a:chOff x="1731765" y="757415"/>
            <a:chExt cx="5842515" cy="387325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D9B7A67-0D27-4502-9B1F-886228FA2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5586" b="43287"/>
            <a:stretch/>
          </p:blipFill>
          <p:spPr>
            <a:xfrm>
              <a:off x="1731765" y="757415"/>
              <a:ext cx="1940433" cy="202693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4B5C780-6818-42A4-A325-754556556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373" t="61523" r="1578"/>
            <a:stretch/>
          </p:blipFill>
          <p:spPr>
            <a:xfrm>
              <a:off x="5387340" y="3167614"/>
              <a:ext cx="2186940" cy="146305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D0C4484-8567-4FF4-AE49-329FD051D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23" t="61123" r="55360"/>
            <a:stretch/>
          </p:blipFill>
          <p:spPr>
            <a:xfrm>
              <a:off x="1813560" y="3207254"/>
              <a:ext cx="1858638" cy="1383778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13A84F7-08F0-4650-93F1-E9864C6C4E09}"/>
                </a:ext>
              </a:extLst>
            </p:cNvPr>
            <p:cNvSpPr/>
            <p:nvPr/>
          </p:nvSpPr>
          <p:spPr>
            <a:xfrm>
              <a:off x="3562351" y="2686366"/>
              <a:ext cx="327660" cy="2933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DD38AB5-27CE-466C-B3AD-D5B19165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882" r="1741" b="40481"/>
            <a:stretch/>
          </p:blipFill>
          <p:spPr>
            <a:xfrm>
              <a:off x="5387340" y="757415"/>
              <a:ext cx="2034540" cy="2090876"/>
            </a:xfrm>
            <a:prstGeom prst="rect">
              <a:avLst/>
            </a:prstGeom>
          </p:spPr>
        </p:pic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573D5436-0FE5-410A-8513-DAAFB577A673}"/>
                </a:ext>
              </a:extLst>
            </p:cNvPr>
            <p:cNvSpPr/>
            <p:nvPr/>
          </p:nvSpPr>
          <p:spPr>
            <a:xfrm>
              <a:off x="3672198" y="1730462"/>
              <a:ext cx="1661802" cy="166918"/>
            </a:xfrm>
            <a:prstGeom prst="rightArrow">
              <a:avLst>
                <a:gd name="adj1" fmla="val 50000"/>
                <a:gd name="adj2" fmla="val 1466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трелка: вправо 15">
              <a:extLst>
                <a:ext uri="{FF2B5EF4-FFF2-40B4-BE49-F238E27FC236}">
                  <a16:creationId xmlns:a16="http://schemas.microsoft.com/office/drawing/2014/main" id="{B9A41F39-C0E8-48E2-9BA1-26392B52F4A3}"/>
                </a:ext>
              </a:extLst>
            </p:cNvPr>
            <p:cNvSpPr/>
            <p:nvPr/>
          </p:nvSpPr>
          <p:spPr>
            <a:xfrm rot="16200000">
              <a:off x="2516945" y="2942895"/>
              <a:ext cx="422902" cy="136296"/>
            </a:xfrm>
            <a:prstGeom prst="rightArrow">
              <a:avLst>
                <a:gd name="adj1" fmla="val 50000"/>
                <a:gd name="adj2" fmla="val 1466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: вправо 16">
              <a:extLst>
                <a:ext uri="{FF2B5EF4-FFF2-40B4-BE49-F238E27FC236}">
                  <a16:creationId xmlns:a16="http://schemas.microsoft.com/office/drawing/2014/main" id="{27858049-948A-4DD8-8E84-F1839034F1FD}"/>
                </a:ext>
              </a:extLst>
            </p:cNvPr>
            <p:cNvSpPr/>
            <p:nvPr/>
          </p:nvSpPr>
          <p:spPr>
            <a:xfrm rot="11941568">
              <a:off x="3606293" y="2846550"/>
              <a:ext cx="1890513" cy="210169"/>
            </a:xfrm>
            <a:prstGeom prst="rightArrow">
              <a:avLst>
                <a:gd name="adj1" fmla="val 50000"/>
                <a:gd name="adj2" fmla="val 14663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60119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vyYv4uJ67S0mN.RbxZXA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4082"/>
      </a:accent1>
      <a:accent2>
        <a:srgbClr val="1CBBEE"/>
      </a:accent2>
      <a:accent3>
        <a:srgbClr val="A5A5A5"/>
      </a:accent3>
      <a:accent4>
        <a:srgbClr val="EB6E00"/>
      </a:accent4>
      <a:accent5>
        <a:srgbClr val="75CF00"/>
      </a:accent5>
      <a:accent6>
        <a:srgbClr val="FFC000"/>
      </a:accent6>
      <a:hlink>
        <a:srgbClr val="1CBBEE"/>
      </a:hlink>
      <a:folHlink>
        <a:srgbClr val="954F72"/>
      </a:folHlink>
    </a:clrScheme>
    <a:fontScheme name="Другая 6">
      <a:majorFont>
        <a:latin typeface="PT Astra Sans"/>
        <a:ea typeface="Arial"/>
        <a:cs typeface="Arial"/>
      </a:majorFont>
      <a:minorFont>
        <a:latin typeface="PT Astra San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Custom 14">
      <a:dk1>
        <a:srgbClr val="000000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4FA730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96D521A5-54DD-48DA-9C1A-E5939F9CF400}" vid="{AD0F9B35-31D7-447C-B786-E639ECC791A2}"/>
    </a:ext>
  </a:extLst>
</a:theme>
</file>

<file path=ppt/theme/theme3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4082"/>
      </a:accent1>
      <a:accent2>
        <a:srgbClr val="1CBBEE"/>
      </a:accent2>
      <a:accent3>
        <a:srgbClr val="A5A5A5"/>
      </a:accent3>
      <a:accent4>
        <a:srgbClr val="EB6E00"/>
      </a:accent4>
      <a:accent5>
        <a:srgbClr val="75CF00"/>
      </a:accent5>
      <a:accent6>
        <a:srgbClr val="FFC000"/>
      </a:accent6>
      <a:hlink>
        <a:srgbClr val="1CBBEE"/>
      </a:hlink>
      <a:folHlink>
        <a:srgbClr val="954F72"/>
      </a:folHlink>
    </a:clrScheme>
    <a:fontScheme name="Другая 6">
      <a:majorFont>
        <a:latin typeface="PT Astra Sans"/>
        <a:ea typeface=""/>
        <a:cs typeface=""/>
      </a:majorFont>
      <a:minorFont>
        <a:latin typeface="PT Astr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</TotalTime>
  <Words>592</Words>
  <Application>Microsoft Office PowerPoint</Application>
  <DocSecurity>0</DocSecurity>
  <PresentationFormat>Экран (16:9)</PresentationFormat>
  <Paragraphs>145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Calibri</vt:lpstr>
      <vt:lpstr>Segoe UI</vt:lpstr>
      <vt:lpstr>PT Astra Sans</vt:lpstr>
      <vt:lpstr>Segoe UI Semibold</vt:lpstr>
      <vt:lpstr>Wingdings</vt:lpstr>
      <vt:lpstr>Arial</vt:lpstr>
      <vt:lpstr>Тема Office</vt:lpstr>
      <vt:lpstr>Тема1</vt:lpstr>
      <vt:lpstr>1_Тема Office</vt:lpstr>
      <vt:lpstr>Слайд think-cell</vt:lpstr>
      <vt:lpstr>Презентация PowerPoint</vt:lpstr>
      <vt:lpstr>Цифровая экономика</vt:lpstr>
      <vt:lpstr>Действия государства</vt:lpstr>
      <vt:lpstr>Сервисы Росреестра</vt:lpstr>
      <vt:lpstr>На повестке дня</vt:lpstr>
      <vt:lpstr>Проблема интероперабельности данных из разных источников</vt:lpstr>
      <vt:lpstr>Концептуальное моделирование, как основа геосервиса</vt:lpstr>
      <vt:lpstr>Этапы концептуального моделирования</vt:lpstr>
      <vt:lpstr>Внесение пространственных данных в информационную систему</vt:lpstr>
      <vt:lpstr>Работа системы  при обработке запроса субъекта-интересанта</vt:lpstr>
      <vt:lpstr>Поддержание актуальности пространственных данных, внесенных в систему</vt:lpstr>
      <vt:lpstr>Презентация PowerPoint</vt:lpstr>
      <vt:lpstr>Интерфейс сервиса</vt:lpstr>
      <vt:lpstr>Функциональная модель Сервиса</vt:lpstr>
      <vt:lpstr>Роли пользователей сервиса</vt:lpstr>
      <vt:lpstr>Функционал Сервиса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ТРАНСФОРМАЦИЯ ОТРАСЛИ</dc:title>
  <dc:subject/>
  <dc:creator>Герасимова Светлана Геннадьевна</dc:creator>
  <cp:keywords/>
  <dc:description/>
  <cp:lastModifiedBy>Pavel Anashkin</cp:lastModifiedBy>
  <cp:revision>298</cp:revision>
  <dcterms:modified xsi:type="dcterms:W3CDTF">2024-09-18T04:30:51Z</dcterms:modified>
  <cp:category/>
  <dc:identifier/>
  <cp:contentStatus/>
  <dc:language/>
  <cp:version/>
</cp:coreProperties>
</file>