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0" r:id="rId9"/>
    <p:sldId id="265" r:id="rId10"/>
    <p:sldId id="258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374" autoAdjust="0"/>
  </p:normalViewPr>
  <p:slideViewPr>
    <p:cSldViewPr snapToGrid="0">
      <p:cViewPr varScale="1">
        <p:scale>
          <a:sx n="99" d="100"/>
          <a:sy n="99" d="100"/>
        </p:scale>
        <p:origin x="102" y="252"/>
      </p:cViewPr>
      <p:guideLst>
        <p:guide orient="horz" pos="2137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500" b="0" dirty="0">
                <a:solidFill>
                  <a:schemeClr val="tx1"/>
                </a:solidFill>
                <a:latin typeface="Montserrat" pitchFamily="2" charset="-52"/>
              </a:rPr>
              <a:t>Структура потребителей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Стуктура потребителей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539-41B4-BA61-0952D1E3B9E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539-41B4-BA61-0952D1E3B9E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539-41B4-BA61-0952D1E3B9EE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539-41B4-BA61-0952D1E3B9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ВУЗы</c:v>
                </c:pt>
                <c:pt idx="1">
                  <c:v>малый бизнесс</c:v>
                </c:pt>
                <c:pt idx="2">
                  <c:v>госструктуры</c:v>
                </c:pt>
                <c:pt idx="3">
                  <c:v>крупный бизнесс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0.15</c:v>
                </c:pt>
                <c:pt idx="1">
                  <c:v>0.4</c:v>
                </c:pt>
                <c:pt idx="2">
                  <c:v>0.1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7-41AD-B46A-54685DF801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l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Montserrat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ADCAF-55C0-49F7-B065-567DA41D567D}" type="doc">
      <dgm:prSet loTypeId="urn:microsoft.com/office/officeart/2005/8/layout/hProcess9" loCatId="process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B2DB966B-6A9D-48C1-9E02-EE051FFC0E14}">
      <dgm:prSet phldrT="[Текст]" custT="1"/>
      <dgm:spPr/>
      <dgm:t>
        <a:bodyPr/>
        <a:lstStyle/>
        <a:p>
          <a:r>
            <a:rPr lang="ru-RU" sz="1000" dirty="0">
              <a:latin typeface="Montserrat" pitchFamily="2" charset="-52"/>
            </a:rPr>
            <a:t>РЕШЕНИЕ ТРАЕКТОРИИ</a:t>
          </a:r>
        </a:p>
      </dgm:t>
    </dgm:pt>
    <dgm:pt modelId="{3FE6A1FF-6CA2-4E37-A337-B8CAC70B2F17}" type="parTrans" cxnId="{E5A686D7-9F63-46F9-B837-AC5F4BF053F1}">
      <dgm:prSet/>
      <dgm:spPr/>
      <dgm:t>
        <a:bodyPr/>
        <a:lstStyle/>
        <a:p>
          <a:endParaRPr lang="ru-RU" sz="1000" dirty="0">
            <a:latin typeface="Montserrat" pitchFamily="2" charset="-52"/>
          </a:endParaRPr>
        </a:p>
      </dgm:t>
    </dgm:pt>
    <dgm:pt modelId="{6DA4D6AF-17BA-4BF4-9DA9-34D225A0BCAF}" type="sibTrans" cxnId="{E5A686D7-9F63-46F9-B837-AC5F4BF053F1}">
      <dgm:prSet/>
      <dgm:spPr/>
      <dgm:t>
        <a:bodyPr/>
        <a:lstStyle/>
        <a:p>
          <a:endParaRPr lang="ru-RU" sz="1000" dirty="0">
            <a:latin typeface="Montserrat" pitchFamily="2" charset="-52"/>
          </a:endParaRPr>
        </a:p>
      </dgm:t>
    </dgm:pt>
    <dgm:pt modelId="{736A09E9-77FD-4FF2-99C9-E0BCAA319F2B}">
      <dgm:prSet phldrT="[Текст]" custT="1"/>
      <dgm:spPr/>
      <dgm:t>
        <a:bodyPr/>
        <a:lstStyle/>
        <a:p>
          <a:r>
            <a:rPr lang="ru-RU" sz="1000" dirty="0">
              <a:latin typeface="Montserrat" pitchFamily="2" charset="-52"/>
            </a:rPr>
            <a:t>ВЫВОД ДАННЫХ</a:t>
          </a:r>
        </a:p>
      </dgm:t>
    </dgm:pt>
    <dgm:pt modelId="{BFF6C44F-7F38-4D58-A43B-065BEE93DA19}" type="parTrans" cxnId="{C613E82C-77E3-42C9-BE41-643F92FBBEFF}">
      <dgm:prSet/>
      <dgm:spPr/>
      <dgm:t>
        <a:bodyPr/>
        <a:lstStyle/>
        <a:p>
          <a:endParaRPr lang="ru-RU" sz="1000" dirty="0">
            <a:latin typeface="Montserrat" pitchFamily="2" charset="-52"/>
          </a:endParaRPr>
        </a:p>
      </dgm:t>
    </dgm:pt>
    <dgm:pt modelId="{55B484DC-6B0B-48BD-B752-14D1E7D906A5}" type="sibTrans" cxnId="{C613E82C-77E3-42C9-BE41-643F92FBBEFF}">
      <dgm:prSet/>
      <dgm:spPr/>
      <dgm:t>
        <a:bodyPr/>
        <a:lstStyle/>
        <a:p>
          <a:endParaRPr lang="ru-RU" sz="1000" dirty="0">
            <a:latin typeface="Montserrat" pitchFamily="2" charset="-52"/>
          </a:endParaRPr>
        </a:p>
      </dgm:t>
    </dgm:pt>
    <dgm:pt modelId="{3685B9B8-F68A-4BF8-BC6C-42D588A08A0E}">
      <dgm:prSet phldrT="[Текст]" custT="1"/>
      <dgm:spPr/>
      <dgm:t>
        <a:bodyPr/>
        <a:lstStyle/>
        <a:p>
          <a:r>
            <a:rPr lang="ru-RU" sz="1000" dirty="0">
              <a:latin typeface="Montserrat" pitchFamily="2" charset="-52"/>
            </a:rPr>
            <a:t>ОБРАБОТКА И АНАЛИЗ ДАННЫХ</a:t>
          </a:r>
        </a:p>
      </dgm:t>
    </dgm:pt>
    <dgm:pt modelId="{22F62F30-55B0-432A-BDD1-0FE1CB1008A5}" type="parTrans" cxnId="{E2148F06-FD41-475D-A3B2-A2868EC97370}">
      <dgm:prSet/>
      <dgm:spPr/>
      <dgm:t>
        <a:bodyPr/>
        <a:lstStyle/>
        <a:p>
          <a:endParaRPr lang="ru-RU" sz="1000" dirty="0">
            <a:latin typeface="Montserrat" pitchFamily="2" charset="-52"/>
          </a:endParaRPr>
        </a:p>
      </dgm:t>
    </dgm:pt>
    <dgm:pt modelId="{88BD2EB3-0C79-459F-A941-C6AD123B63D5}" type="sibTrans" cxnId="{E2148F06-FD41-475D-A3B2-A2868EC97370}">
      <dgm:prSet/>
      <dgm:spPr/>
      <dgm:t>
        <a:bodyPr/>
        <a:lstStyle/>
        <a:p>
          <a:endParaRPr lang="ru-RU" sz="1000" dirty="0">
            <a:latin typeface="Montserrat" pitchFamily="2" charset="-52"/>
          </a:endParaRPr>
        </a:p>
      </dgm:t>
    </dgm:pt>
    <dgm:pt modelId="{B92FD78B-B282-43DD-A57B-15BF25CA7472}">
      <dgm:prSet phldrT="[Текст]" custT="1"/>
      <dgm:spPr/>
      <dgm:t>
        <a:bodyPr/>
        <a:lstStyle/>
        <a:p>
          <a:r>
            <a:rPr lang="ru-RU" sz="1000" dirty="0">
              <a:latin typeface="Montserrat" pitchFamily="2" charset="-52"/>
            </a:rPr>
            <a:t>СИСТЕМЫ СКАНИРОВАНИЯ</a:t>
          </a:r>
        </a:p>
      </dgm:t>
    </dgm:pt>
    <dgm:pt modelId="{1F87FCF9-5DFE-4B68-8C4A-0CCF8FA6E1FE}" type="parTrans" cxnId="{721DEB29-1623-46FD-A70D-E941D718EF08}">
      <dgm:prSet/>
      <dgm:spPr/>
      <dgm:t>
        <a:bodyPr/>
        <a:lstStyle/>
        <a:p>
          <a:endParaRPr lang="ru-RU"/>
        </a:p>
      </dgm:t>
    </dgm:pt>
    <dgm:pt modelId="{2B51D83C-684D-4447-80C1-6735AFAC8B52}" type="sibTrans" cxnId="{721DEB29-1623-46FD-A70D-E941D718EF08}">
      <dgm:prSet/>
      <dgm:spPr/>
      <dgm:t>
        <a:bodyPr/>
        <a:lstStyle/>
        <a:p>
          <a:endParaRPr lang="ru-RU"/>
        </a:p>
      </dgm:t>
    </dgm:pt>
    <dgm:pt modelId="{F9824A6B-C2F7-496B-8D1D-A233841B20DC}" type="pres">
      <dgm:prSet presAssocID="{DA1ADCAF-55C0-49F7-B065-567DA41D567D}" presName="CompostProcess" presStyleCnt="0">
        <dgm:presLayoutVars>
          <dgm:dir/>
          <dgm:resizeHandles val="exact"/>
        </dgm:presLayoutVars>
      </dgm:prSet>
      <dgm:spPr/>
    </dgm:pt>
    <dgm:pt modelId="{1D725C95-8FD2-499A-A316-D5D1646EA498}" type="pres">
      <dgm:prSet presAssocID="{DA1ADCAF-55C0-49F7-B065-567DA41D567D}" presName="arrow" presStyleLbl="bgShp" presStyleIdx="0" presStyleCnt="1" custLinFactNeighborX="-368" custLinFactNeighborY="24871"/>
      <dgm:spPr/>
    </dgm:pt>
    <dgm:pt modelId="{2A707460-DC0F-4BB4-8805-62674F78DCDE}" type="pres">
      <dgm:prSet presAssocID="{DA1ADCAF-55C0-49F7-B065-567DA41D567D}" presName="linearProcess" presStyleCnt="0"/>
      <dgm:spPr/>
    </dgm:pt>
    <dgm:pt modelId="{30C76483-66E3-48C3-BCAE-CF167070B9ED}" type="pres">
      <dgm:prSet presAssocID="{B92FD78B-B282-43DD-A57B-15BF25CA7472}" presName="textNode" presStyleLbl="node1" presStyleIdx="0" presStyleCnt="4">
        <dgm:presLayoutVars>
          <dgm:bulletEnabled val="1"/>
        </dgm:presLayoutVars>
      </dgm:prSet>
      <dgm:spPr/>
    </dgm:pt>
    <dgm:pt modelId="{23595C31-6FF4-4AA2-A48F-2AE1F83642D9}" type="pres">
      <dgm:prSet presAssocID="{2B51D83C-684D-4447-80C1-6735AFAC8B52}" presName="sibTrans" presStyleCnt="0"/>
      <dgm:spPr/>
    </dgm:pt>
    <dgm:pt modelId="{462D2626-24A8-44C0-997C-FD76CFD36258}" type="pres">
      <dgm:prSet presAssocID="{B2DB966B-6A9D-48C1-9E02-EE051FFC0E14}" presName="textNode" presStyleLbl="node1" presStyleIdx="1" presStyleCnt="4">
        <dgm:presLayoutVars>
          <dgm:bulletEnabled val="1"/>
        </dgm:presLayoutVars>
      </dgm:prSet>
      <dgm:spPr/>
    </dgm:pt>
    <dgm:pt modelId="{BC41485C-1E0A-4C53-BCB0-BCAD6C38AE85}" type="pres">
      <dgm:prSet presAssocID="{6DA4D6AF-17BA-4BF4-9DA9-34D225A0BCAF}" presName="sibTrans" presStyleCnt="0"/>
      <dgm:spPr/>
    </dgm:pt>
    <dgm:pt modelId="{5363EA91-786B-4C6C-90FF-4378EAEBE89A}" type="pres">
      <dgm:prSet presAssocID="{736A09E9-77FD-4FF2-99C9-E0BCAA319F2B}" presName="textNode" presStyleLbl="node1" presStyleIdx="2" presStyleCnt="4">
        <dgm:presLayoutVars>
          <dgm:bulletEnabled val="1"/>
        </dgm:presLayoutVars>
      </dgm:prSet>
      <dgm:spPr/>
    </dgm:pt>
    <dgm:pt modelId="{11CD11BC-CA1F-44B4-BEFB-A4B746097960}" type="pres">
      <dgm:prSet presAssocID="{55B484DC-6B0B-48BD-B752-14D1E7D906A5}" presName="sibTrans" presStyleCnt="0"/>
      <dgm:spPr/>
    </dgm:pt>
    <dgm:pt modelId="{3B4FC6FA-BB0C-45D2-901F-7D9575543DC3}" type="pres">
      <dgm:prSet presAssocID="{3685B9B8-F68A-4BF8-BC6C-42D588A08A0E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99A29704-263F-4C64-8D22-6D518B9DDEF7}" type="presOf" srcId="{3685B9B8-F68A-4BF8-BC6C-42D588A08A0E}" destId="{3B4FC6FA-BB0C-45D2-901F-7D9575543DC3}" srcOrd="0" destOrd="0" presId="urn:microsoft.com/office/officeart/2005/8/layout/hProcess9"/>
    <dgm:cxn modelId="{E2148F06-FD41-475D-A3B2-A2868EC97370}" srcId="{DA1ADCAF-55C0-49F7-B065-567DA41D567D}" destId="{3685B9B8-F68A-4BF8-BC6C-42D588A08A0E}" srcOrd="3" destOrd="0" parTransId="{22F62F30-55B0-432A-BDD1-0FE1CB1008A5}" sibTransId="{88BD2EB3-0C79-459F-A941-C6AD123B63D5}"/>
    <dgm:cxn modelId="{721DEB29-1623-46FD-A70D-E941D718EF08}" srcId="{DA1ADCAF-55C0-49F7-B065-567DA41D567D}" destId="{B92FD78B-B282-43DD-A57B-15BF25CA7472}" srcOrd="0" destOrd="0" parTransId="{1F87FCF9-5DFE-4B68-8C4A-0CCF8FA6E1FE}" sibTransId="{2B51D83C-684D-4447-80C1-6735AFAC8B52}"/>
    <dgm:cxn modelId="{C613E82C-77E3-42C9-BE41-643F92FBBEFF}" srcId="{DA1ADCAF-55C0-49F7-B065-567DA41D567D}" destId="{736A09E9-77FD-4FF2-99C9-E0BCAA319F2B}" srcOrd="2" destOrd="0" parTransId="{BFF6C44F-7F38-4D58-A43B-065BEE93DA19}" sibTransId="{55B484DC-6B0B-48BD-B752-14D1E7D906A5}"/>
    <dgm:cxn modelId="{DC850052-BD93-4F82-8893-98C78F1AF665}" type="presOf" srcId="{B92FD78B-B282-43DD-A57B-15BF25CA7472}" destId="{30C76483-66E3-48C3-BCAE-CF167070B9ED}" srcOrd="0" destOrd="0" presId="urn:microsoft.com/office/officeart/2005/8/layout/hProcess9"/>
    <dgm:cxn modelId="{0CBD41A8-94BD-4232-B0AC-F3AFAF0132AF}" type="presOf" srcId="{736A09E9-77FD-4FF2-99C9-E0BCAA319F2B}" destId="{5363EA91-786B-4C6C-90FF-4378EAEBE89A}" srcOrd="0" destOrd="0" presId="urn:microsoft.com/office/officeart/2005/8/layout/hProcess9"/>
    <dgm:cxn modelId="{732B35AB-FC22-4A7F-8A3E-A162074AEC96}" type="presOf" srcId="{B2DB966B-6A9D-48C1-9E02-EE051FFC0E14}" destId="{462D2626-24A8-44C0-997C-FD76CFD36258}" srcOrd="0" destOrd="0" presId="urn:microsoft.com/office/officeart/2005/8/layout/hProcess9"/>
    <dgm:cxn modelId="{59450BC4-F19C-4FB6-811D-DDBAF4753273}" type="presOf" srcId="{DA1ADCAF-55C0-49F7-B065-567DA41D567D}" destId="{F9824A6B-C2F7-496B-8D1D-A233841B20DC}" srcOrd="0" destOrd="0" presId="urn:microsoft.com/office/officeart/2005/8/layout/hProcess9"/>
    <dgm:cxn modelId="{E5A686D7-9F63-46F9-B837-AC5F4BF053F1}" srcId="{DA1ADCAF-55C0-49F7-B065-567DA41D567D}" destId="{B2DB966B-6A9D-48C1-9E02-EE051FFC0E14}" srcOrd="1" destOrd="0" parTransId="{3FE6A1FF-6CA2-4E37-A337-B8CAC70B2F17}" sibTransId="{6DA4D6AF-17BA-4BF4-9DA9-34D225A0BCAF}"/>
    <dgm:cxn modelId="{376DBB4B-AC78-4E55-88D2-6B0CCDD1DF0B}" type="presParOf" srcId="{F9824A6B-C2F7-496B-8D1D-A233841B20DC}" destId="{1D725C95-8FD2-499A-A316-D5D1646EA498}" srcOrd="0" destOrd="0" presId="urn:microsoft.com/office/officeart/2005/8/layout/hProcess9"/>
    <dgm:cxn modelId="{3B375A23-D330-407C-BC59-00AD0A0F032B}" type="presParOf" srcId="{F9824A6B-C2F7-496B-8D1D-A233841B20DC}" destId="{2A707460-DC0F-4BB4-8805-62674F78DCDE}" srcOrd="1" destOrd="0" presId="urn:microsoft.com/office/officeart/2005/8/layout/hProcess9"/>
    <dgm:cxn modelId="{764FCF2E-82BB-4A44-BC35-AE7198DC7226}" type="presParOf" srcId="{2A707460-DC0F-4BB4-8805-62674F78DCDE}" destId="{30C76483-66E3-48C3-BCAE-CF167070B9ED}" srcOrd="0" destOrd="0" presId="urn:microsoft.com/office/officeart/2005/8/layout/hProcess9"/>
    <dgm:cxn modelId="{3BFA686D-D368-4D8D-8E88-02F64DBF2129}" type="presParOf" srcId="{2A707460-DC0F-4BB4-8805-62674F78DCDE}" destId="{23595C31-6FF4-4AA2-A48F-2AE1F83642D9}" srcOrd="1" destOrd="0" presId="urn:microsoft.com/office/officeart/2005/8/layout/hProcess9"/>
    <dgm:cxn modelId="{87755C41-800A-4656-A6F2-19AF473651F5}" type="presParOf" srcId="{2A707460-DC0F-4BB4-8805-62674F78DCDE}" destId="{462D2626-24A8-44C0-997C-FD76CFD36258}" srcOrd="2" destOrd="0" presId="urn:microsoft.com/office/officeart/2005/8/layout/hProcess9"/>
    <dgm:cxn modelId="{A7FF22C6-AE5C-46A9-8E68-8769DA9976BD}" type="presParOf" srcId="{2A707460-DC0F-4BB4-8805-62674F78DCDE}" destId="{BC41485C-1E0A-4C53-BCB0-BCAD6C38AE85}" srcOrd="3" destOrd="0" presId="urn:microsoft.com/office/officeart/2005/8/layout/hProcess9"/>
    <dgm:cxn modelId="{F056550E-956F-4B19-A892-F2F7FA9AF486}" type="presParOf" srcId="{2A707460-DC0F-4BB4-8805-62674F78DCDE}" destId="{5363EA91-786B-4C6C-90FF-4378EAEBE89A}" srcOrd="4" destOrd="0" presId="urn:microsoft.com/office/officeart/2005/8/layout/hProcess9"/>
    <dgm:cxn modelId="{DF3981C4-3FD5-42E2-A3F1-27ADEB562D1E}" type="presParOf" srcId="{2A707460-DC0F-4BB4-8805-62674F78DCDE}" destId="{11CD11BC-CA1F-44B4-BEFB-A4B746097960}" srcOrd="5" destOrd="0" presId="urn:microsoft.com/office/officeart/2005/8/layout/hProcess9"/>
    <dgm:cxn modelId="{6EE43ACC-E380-42DD-AE65-5A8D3002B112}" type="presParOf" srcId="{2A707460-DC0F-4BB4-8805-62674F78DCDE}" destId="{3B4FC6FA-BB0C-45D2-901F-7D9575543DC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25C95-8FD2-499A-A316-D5D1646EA498}">
      <dsp:nvSpPr>
        <dsp:cNvPr id="0" name=""/>
        <dsp:cNvSpPr/>
      </dsp:nvSpPr>
      <dsp:spPr>
        <a:xfrm>
          <a:off x="800878" y="0"/>
          <a:ext cx="9471659" cy="1649006"/>
        </a:xfrm>
        <a:prstGeom prst="rightArrow">
          <a:avLst/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76483-66E3-48C3-BCAE-CF167070B9ED}">
      <dsp:nvSpPr>
        <dsp:cNvPr id="0" name=""/>
        <dsp:cNvSpPr/>
      </dsp:nvSpPr>
      <dsp:spPr>
        <a:xfrm>
          <a:off x="3808" y="494701"/>
          <a:ext cx="2474558" cy="659602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Montserrat" pitchFamily="2" charset="-52"/>
            </a:rPr>
            <a:t>СИСТЕМЫ СКАНИРОВАНИЯ</a:t>
          </a:r>
        </a:p>
      </dsp:txBody>
      <dsp:txXfrm>
        <a:off x="36007" y="526900"/>
        <a:ext cx="2410160" cy="595204"/>
      </dsp:txXfrm>
    </dsp:sp>
    <dsp:sp modelId="{462D2626-24A8-44C0-997C-FD76CFD36258}">
      <dsp:nvSpPr>
        <dsp:cNvPr id="0" name=""/>
        <dsp:cNvSpPr/>
      </dsp:nvSpPr>
      <dsp:spPr>
        <a:xfrm>
          <a:off x="2890793" y="494701"/>
          <a:ext cx="2474558" cy="659602"/>
        </a:xfrm>
        <a:prstGeom prst="roundRect">
          <a:avLst/>
        </a:prstGeom>
        <a:solidFill>
          <a:schemeClr val="accent5">
            <a:shade val="50000"/>
            <a:hueOff val="167129"/>
            <a:satOff val="4478"/>
            <a:lumOff val="197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Montserrat" pitchFamily="2" charset="-52"/>
            </a:rPr>
            <a:t>РЕШЕНИЕ ТРАЕКТОРИИ</a:t>
          </a:r>
        </a:p>
      </dsp:txBody>
      <dsp:txXfrm>
        <a:off x="2922992" y="526900"/>
        <a:ext cx="2410160" cy="595204"/>
      </dsp:txXfrm>
    </dsp:sp>
    <dsp:sp modelId="{5363EA91-786B-4C6C-90FF-4378EAEBE89A}">
      <dsp:nvSpPr>
        <dsp:cNvPr id="0" name=""/>
        <dsp:cNvSpPr/>
      </dsp:nvSpPr>
      <dsp:spPr>
        <a:xfrm>
          <a:off x="5777777" y="494701"/>
          <a:ext cx="2474558" cy="659602"/>
        </a:xfrm>
        <a:prstGeom prst="roundRect">
          <a:avLst/>
        </a:prstGeom>
        <a:solidFill>
          <a:schemeClr val="accent5">
            <a:shade val="50000"/>
            <a:hueOff val="334258"/>
            <a:satOff val="8955"/>
            <a:lumOff val="394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Montserrat" pitchFamily="2" charset="-52"/>
            </a:rPr>
            <a:t>ВЫВОД ДАННЫХ</a:t>
          </a:r>
        </a:p>
      </dsp:txBody>
      <dsp:txXfrm>
        <a:off x="5809976" y="526900"/>
        <a:ext cx="2410160" cy="595204"/>
      </dsp:txXfrm>
    </dsp:sp>
    <dsp:sp modelId="{3B4FC6FA-BB0C-45D2-901F-7D9575543DC3}">
      <dsp:nvSpPr>
        <dsp:cNvPr id="0" name=""/>
        <dsp:cNvSpPr/>
      </dsp:nvSpPr>
      <dsp:spPr>
        <a:xfrm>
          <a:off x="8664762" y="494701"/>
          <a:ext cx="2474558" cy="659602"/>
        </a:xfrm>
        <a:prstGeom prst="roundRect">
          <a:avLst/>
        </a:prstGeom>
        <a:solidFill>
          <a:schemeClr val="accent5">
            <a:shade val="50000"/>
            <a:hueOff val="167129"/>
            <a:satOff val="4478"/>
            <a:lumOff val="197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Montserrat" pitchFamily="2" charset="-52"/>
            </a:rPr>
            <a:t>ОБРАБОТКА И АНАЛИЗ ДАННЫХ</a:t>
          </a:r>
        </a:p>
      </dsp:txBody>
      <dsp:txXfrm>
        <a:off x="8696961" y="526900"/>
        <a:ext cx="2410160" cy="595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1EB71FD-F85C-497A-8930-197E8EBE29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7170B0-8AF7-4FA9-AA67-1752FFF7D0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AC92-D773-4FC6-92EB-CF6C7DA46CDB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A06D15-45A6-4A14-97C4-6711AC7C3C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EBCA9C-7B8D-4436-B7BA-B794E49C45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E1F7D-C82E-4A43-8AE2-E2EC70382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163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1F741-70DF-49EF-8F6D-474BBAE3B66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87AA9-3F4D-44F8-8F25-BC48CD462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682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277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564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778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361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976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311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4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935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89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67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8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37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988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65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356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45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09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83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59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15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097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4878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907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599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157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118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86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99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24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87AA9-3F4D-44F8-8F25-BC48CD4629F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61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A4240-3343-44FA-82F3-862D4158F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F74EF4-054C-4086-839F-E5A4D5AC6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8B9AF-02C6-4E57-917F-BEDFA30B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15400-A8B3-471C-8EA6-9C93FBD0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51B554-220B-4FD1-AB42-6D59DB633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61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FC2BD-D83E-486C-BAA6-BFE4D0D4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BA5BDA-9AEF-49BB-A4DB-CFB7E4505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768C29-1250-46BA-8CC7-7918AFD4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6C01CC-9AEC-49BD-829F-0F588F4F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8292A5-1BAC-4E2B-ABC8-CAE56748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38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737F66-CD3E-419D-9D24-A1E73768B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612EC6-5554-4FBB-801D-BCDEA7B82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F87D13-AE87-4907-AF59-F6123725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B258BF-26F7-4863-B43F-633E5809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89942-F721-4573-A604-3984D3E2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43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55612-2F9B-43F0-A6FC-9E4158B3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5FAD0B-4993-4BCE-893E-D549D3071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5A25D-309E-46C1-B014-E458CD4EB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7354D-59B7-4E25-88D5-D64579C8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70706-6A3C-44A4-9249-1FFC2B93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13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C319B-8195-416C-BB22-AD5C490B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BBA2-CFD2-4A26-866E-F3AB93B03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8BB785-782C-417D-A0A0-04EFE72B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B8B6C-6246-4ABC-AEA5-ACC7646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21E0E-A74A-4126-8A4C-0CB9595D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9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78476-F3A8-4CAD-86CA-955ADB13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FD7662-4A46-4B15-8956-CCB933AC9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6EC8C9-718C-45F5-AF74-8E67DB9B2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50C66C-8151-49C6-A111-1EEA082FC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7CD17A-6791-4626-ABDB-780AB5E4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C39602-228A-4BC4-83CB-06BBD411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9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8AE57-5618-464F-A749-2BCCEC41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DB1E3E-EB58-4533-B858-376718C22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4C956E-C070-421F-A4AE-F95863C46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3BDBA-04C3-473A-B7F6-379083EC2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C7602E-5C93-40BA-8FE7-C595C6738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7B433E-3EFD-4E8E-ACE0-F7BEE45E8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3830FD-6ACF-4D7D-8312-4B0A7E525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B4B27F-AF06-4A94-BAD1-EE12CC36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11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1AD21-5AD7-4959-85C9-4F8F8938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CB995E-D913-4A92-AE23-B440C712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65EE27-CB14-409A-B8FD-86E990F6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A10A55-A312-4B19-BB3D-5461E7A8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28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3A29DF-9B86-4F08-9188-81698C4F0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1281AE-7E12-44B5-A087-57F2D314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9664DE-89C9-4331-885E-8C605F29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2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1FF5A-C801-47D5-9321-A1E89853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CEB395-1CE1-419E-82C6-6997FED6F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4A1F8D-D1FC-493F-8053-8EC5C6CB0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6B9059-58E8-4FC6-81F3-87CB0821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CEB7E0-956F-4A38-924D-C6478EF6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85B00F-0407-49B6-B13B-22FC5DD3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89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B73CD-B245-497E-96DC-4707CD3B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C21868-AF08-4BCE-A407-D48E0A2B1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024984-D179-42B7-959D-5CB6428F5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8B2E0F-0287-41D7-8657-22DA39CB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E3A38A-F427-4C23-9047-D46E6C1B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759362-0480-48F5-83B1-10918F8E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41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31732-5A5C-418E-8B49-CCF1EE6E7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BEEA87-A4A4-42B1-8179-3191D6C2F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184235-0858-40BC-846C-D673AB897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423EB-0827-42BB-8929-377F9BB9BFE3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03660-A255-471B-8DEB-D617FF799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2BD97-4F89-4A7B-9056-84B2A664D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E43B-676D-4C11-9177-E9FA77F1A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1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6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47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47.pn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87.png"/><Relationship Id="rId10" Type="http://schemas.openxmlformats.org/officeDocument/2006/relationships/image" Target="../media/image8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png"/><Relationship Id="rId1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jp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jp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6E5789-39F3-4B27-BB8A-647C0B2AA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09" y="577573"/>
            <a:ext cx="5051612" cy="50516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CD9D72-C326-496B-BB74-9FCC9E246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09" y="1817015"/>
            <a:ext cx="7108597" cy="591081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1AE571-AB54-4B35-AFAA-ADA94F981891}"/>
              </a:ext>
            </a:extLst>
          </p:cNvPr>
          <p:cNvSpPr/>
          <p:nvPr/>
        </p:nvSpPr>
        <p:spPr>
          <a:xfrm>
            <a:off x="1" y="869903"/>
            <a:ext cx="6095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prstClr val="black"/>
                </a:solidFill>
                <a:latin typeface="Montserrat" pitchFamily="2" charset="-52"/>
                <a:ea typeface="Jost" pitchFamily="2" charset="-52"/>
              </a:rPr>
              <a:t>АГМ-А3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ABEBB09-25BE-4A69-BEB0-96CB35573063}"/>
              </a:ext>
            </a:extLst>
          </p:cNvPr>
          <p:cNvSpPr/>
          <p:nvPr/>
        </p:nvSpPr>
        <p:spPr>
          <a:xfrm>
            <a:off x="6102962" y="866772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prstClr val="black"/>
                </a:solidFill>
                <a:latin typeface="Montserrat" pitchFamily="2" charset="-52"/>
                <a:ea typeface="Jost" pitchFamily="2" charset="-52"/>
              </a:rPr>
              <a:t>АГМ </a:t>
            </a:r>
            <a:r>
              <a:rPr lang="ru-RU" sz="4000" dirty="0" err="1">
                <a:solidFill>
                  <a:prstClr val="black"/>
                </a:solidFill>
                <a:latin typeface="Montserrat" pitchFamily="2" charset="-52"/>
                <a:ea typeface="Jost" pitchFamily="2" charset="-52"/>
              </a:rPr>
              <a:t>Сканворкс</a:t>
            </a:r>
            <a:r>
              <a:rPr lang="ru-RU" sz="4000" dirty="0">
                <a:solidFill>
                  <a:prstClr val="black"/>
                </a:solidFill>
                <a:latin typeface="Montserrat" pitchFamily="2" charset="-52"/>
                <a:ea typeface="Jost" pitchFamily="2" charset="-52"/>
              </a:rPr>
              <a:t> Про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3" y="5674371"/>
            <a:ext cx="1073235" cy="56300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3E38942-2F1E-406F-99E3-356E5AE5CDCB}"/>
              </a:ext>
            </a:extLst>
          </p:cNvPr>
          <p:cNvSpPr/>
          <p:nvPr/>
        </p:nvSpPr>
        <p:spPr>
          <a:xfrm>
            <a:off x="0" y="6196552"/>
            <a:ext cx="12198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err="1">
                <a:solidFill>
                  <a:prstClr val="black"/>
                </a:solidFill>
                <a:latin typeface="Montserrat" pitchFamily="2" charset="-52"/>
              </a:rPr>
              <a:t>Лагута</a:t>
            </a:r>
            <a:r>
              <a:rPr lang="ru-RU" sz="1200" dirty="0">
                <a:solidFill>
                  <a:prstClr val="black"/>
                </a:solidFill>
                <a:latin typeface="Montserrat" pitchFamily="2" charset="-52"/>
              </a:rPr>
              <a:t> Андрей Александрович</a:t>
            </a:r>
            <a:endParaRPr lang="en-US" sz="1200" dirty="0">
              <a:solidFill>
                <a:prstClr val="black"/>
              </a:solidFill>
              <a:latin typeface="Montserrat" pitchFamily="2" charset="-52"/>
            </a:endParaRPr>
          </a:p>
          <a:p>
            <a:pPr algn="r"/>
            <a:r>
              <a:rPr lang="ru-RU" sz="1200" dirty="0">
                <a:solidFill>
                  <a:prstClr val="black"/>
                </a:solidFill>
                <a:latin typeface="Montserrat" pitchFamily="2" charset="-52"/>
              </a:rPr>
              <a:t>главный специалист</a:t>
            </a:r>
            <a:r>
              <a:rPr lang="en-US" sz="1200" dirty="0">
                <a:solidFill>
                  <a:prstClr val="black"/>
                </a:solidFill>
                <a:latin typeface="Montserrat" pitchFamily="2" charset="-52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Montserrat" pitchFamily="2" charset="-52"/>
              </a:rPr>
              <a:t>ООО «АГМ Системы»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FA92A6-44B4-494D-A04D-0704BD806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446" y="6001940"/>
            <a:ext cx="280932" cy="21877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FE81CD6-827C-48F1-A59A-D69E73C55E37}"/>
              </a:ext>
            </a:extLst>
          </p:cNvPr>
          <p:cNvSpPr/>
          <p:nvPr/>
        </p:nvSpPr>
        <p:spPr>
          <a:xfrm>
            <a:off x="0" y="1555405"/>
            <a:ext cx="6096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Montserrat" pitchFamily="2" charset="-52"/>
                <a:ea typeface="Jost" pitchFamily="2" charset="-52"/>
              </a:rPr>
              <a:t>Средневысотный воздушный лазерный сканер </a:t>
            </a:r>
            <a:endParaRPr lang="ru-RU" sz="1100" dirty="0">
              <a:latin typeface="Montserrat" pitchFamily="2" charset="-52"/>
              <a:ea typeface="Jost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4A46ED9-E4CB-418F-9532-33DF3FF9D491}"/>
              </a:ext>
            </a:extLst>
          </p:cNvPr>
          <p:cNvSpPr/>
          <p:nvPr/>
        </p:nvSpPr>
        <p:spPr>
          <a:xfrm>
            <a:off x="8668871" y="3180490"/>
            <a:ext cx="3890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Montserrat" pitchFamily="2" charset="-52"/>
              </a:rPr>
              <a:t>Уравнивание ГНСС/ИНС траекторий</a:t>
            </a:r>
          </a:p>
          <a:p>
            <a:r>
              <a:rPr lang="ru-RU" sz="1200" dirty="0">
                <a:solidFill>
                  <a:prstClr val="black"/>
                </a:solidFill>
                <a:latin typeface="Montserrat" pitchFamily="2" charset="-52"/>
              </a:rPr>
              <a:t>Классификация ТЛО</a:t>
            </a:r>
            <a:endParaRPr lang="en-US" sz="1200" dirty="0">
              <a:solidFill>
                <a:prstClr val="black"/>
              </a:solidFill>
              <a:latin typeface="Montserrat" pitchFamily="2" charset="-52"/>
            </a:endParaRPr>
          </a:p>
          <a:p>
            <a:r>
              <a:rPr lang="ru-RU" sz="1200" dirty="0">
                <a:solidFill>
                  <a:prstClr val="black"/>
                </a:solidFill>
                <a:latin typeface="Montserrat" pitchFamily="2" charset="-52"/>
              </a:rPr>
              <a:t>Вывод данных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2B315FF-D599-42DA-80A7-904AB97BB95D}"/>
              </a:ext>
            </a:extLst>
          </p:cNvPr>
          <p:cNvSpPr/>
          <p:nvPr/>
        </p:nvSpPr>
        <p:spPr>
          <a:xfrm>
            <a:off x="6102962" y="1555405"/>
            <a:ext cx="6096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Montserrat" pitchFamily="2" charset="-52"/>
                <a:ea typeface="Jost" pitchFamily="2" charset="-52"/>
              </a:rPr>
              <a:t>Программный продукт</a:t>
            </a:r>
            <a:endParaRPr lang="ru-RU" sz="1100" dirty="0">
              <a:latin typeface="Montserrat" pitchFamily="2" charset="-52"/>
              <a:ea typeface="Jost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3A6F09-5633-4E5C-A9FB-488E0915B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32" y="6377703"/>
            <a:ext cx="1259481" cy="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8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26F255-01A5-486C-B003-B13F7A99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  <a14:imgEffect>
                      <a14:saturation sat="0"/>
                    </a14:imgEffect>
                    <a14:imgEffect>
                      <a14:brightnessContrast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04" y="51656"/>
            <a:ext cx="5274645" cy="60798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ТЕКУЩИЕ ДОСТИЖЕНИЯ</a:t>
            </a:r>
            <a:endParaRPr lang="ru-RU" sz="2000" dirty="0">
              <a:solidFill>
                <a:prstClr val="black"/>
              </a:solidFill>
              <a:latin typeface="Montserrat" pitchFamily="2" charset="-52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F307806F-AFEA-4FF5-B726-0F66D1049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898549"/>
              </p:ext>
            </p:extLst>
          </p:nvPr>
        </p:nvGraphicFramePr>
        <p:xfrm>
          <a:off x="6096000" y="1266385"/>
          <a:ext cx="6035040" cy="397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62554D-154B-4CC4-BDFD-4578414F441A}"/>
              </a:ext>
            </a:extLst>
          </p:cNvPr>
          <p:cNvSpPr/>
          <p:nvPr/>
        </p:nvSpPr>
        <p:spPr>
          <a:xfrm>
            <a:off x="481263" y="1504193"/>
            <a:ext cx="49858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Системы сканирования </a:t>
            </a:r>
          </a:p>
          <a:p>
            <a:r>
              <a:rPr lang="ru-RU" sz="2000" b="1" dirty="0">
                <a:latin typeface="Montserrat" pitchFamily="2" charset="-52"/>
              </a:rPr>
              <a:t>АГМ</a:t>
            </a:r>
            <a:r>
              <a:rPr lang="ru-RU" sz="2000" dirty="0">
                <a:latin typeface="Montserrat" pitchFamily="2" charset="-52"/>
              </a:rPr>
              <a:t> являются </a:t>
            </a:r>
            <a:r>
              <a:rPr lang="ru-RU" sz="2000" b="1" dirty="0">
                <a:latin typeface="Montserrat" pitchFamily="2" charset="-52"/>
              </a:rPr>
              <a:t>сертифицированными СИ</a:t>
            </a:r>
            <a:r>
              <a:rPr lang="ru-RU" sz="2000" dirty="0">
                <a:latin typeface="Montserrat" pitchFamily="2" charset="-52"/>
              </a:rPr>
              <a:t> и внесены в РОССТАНДАРТ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28330BB-AF12-4D39-B049-AA3EB03586DF}"/>
              </a:ext>
            </a:extLst>
          </p:cNvPr>
          <p:cNvSpPr/>
          <p:nvPr/>
        </p:nvSpPr>
        <p:spPr>
          <a:xfrm>
            <a:off x="481263" y="3335193"/>
            <a:ext cx="43268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Более </a:t>
            </a:r>
            <a:r>
              <a:rPr lang="ru-RU" sz="2000" b="1" dirty="0">
                <a:latin typeface="Montserrat" pitchFamily="2" charset="-52"/>
              </a:rPr>
              <a:t>250 систем </a:t>
            </a:r>
            <a:r>
              <a:rPr lang="ru-RU" sz="2000" dirty="0">
                <a:latin typeface="Montserrat" pitchFamily="2" charset="-52"/>
              </a:rPr>
              <a:t>сканирования </a:t>
            </a:r>
          </a:p>
          <a:p>
            <a:r>
              <a:rPr lang="ru-RU" sz="2000" dirty="0">
                <a:latin typeface="Montserrat" pitchFamily="2" charset="-52"/>
              </a:rPr>
              <a:t>в России и за рубежом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86A3801-70A0-4B06-8C70-ABD199BA6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36" y="5583370"/>
            <a:ext cx="1409299" cy="10556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543D56-DBF3-4696-8FD5-9D3DCF3BD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93" y="5416505"/>
            <a:ext cx="1409299" cy="140929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B3D0EE6-4464-48A9-B20C-354E7DEAC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38" y="5583595"/>
            <a:ext cx="1515054" cy="11641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B51A6-9DE5-4398-8E05-7C212CFBE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1" y="5632355"/>
            <a:ext cx="1694884" cy="14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71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B3D0EE6-4464-48A9-B20C-354E7DEAC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95"/>
            <a:ext cx="4057729" cy="31179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ТЕКУЩИЕ ДОСТИЖЕНИЯ</a:t>
            </a:r>
            <a:endParaRPr lang="ru-RU" sz="20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62554D-154B-4CC4-BDFD-4578414F441A}"/>
              </a:ext>
            </a:extLst>
          </p:cNvPr>
          <p:cNvSpPr/>
          <p:nvPr/>
        </p:nvSpPr>
        <p:spPr>
          <a:xfrm>
            <a:off x="3560110" y="4567707"/>
            <a:ext cx="8354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Система </a:t>
            </a:r>
            <a:r>
              <a:rPr lang="ru-RU" sz="2000" b="1" dirty="0">
                <a:latin typeface="Montserrat" pitchFamily="2" charset="-52"/>
              </a:rPr>
              <a:t>АГМ МС-1 </a:t>
            </a:r>
            <a:r>
              <a:rPr lang="ru-RU" sz="2000" dirty="0">
                <a:latin typeface="Montserrat" pitchFamily="2" charset="-52"/>
              </a:rPr>
              <a:t>на федеральном уровне  включена в список оборудования для </a:t>
            </a:r>
            <a:r>
              <a:rPr lang="ru-RU" sz="2000" b="1" dirty="0">
                <a:latin typeface="Montserrat" pitchFamily="2" charset="-52"/>
              </a:rPr>
              <a:t>проектов</a:t>
            </a:r>
            <a:r>
              <a:rPr lang="ru-RU" sz="2000" dirty="0">
                <a:latin typeface="Montserrat" pitchFamily="2" charset="-52"/>
              </a:rPr>
              <a:t>, связанных с </a:t>
            </a:r>
            <a:r>
              <a:rPr lang="ru-RU" sz="2000" b="1" dirty="0">
                <a:latin typeface="Montserrat" pitchFamily="2" charset="-52"/>
              </a:rPr>
              <a:t>Карбоновыми полигонами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C052BB3-3BD4-4240-8DE1-939576B0F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43522"/>
              </p:ext>
            </p:extLst>
          </p:nvPr>
        </p:nvGraphicFramePr>
        <p:xfrm>
          <a:off x="847023" y="1558412"/>
          <a:ext cx="10943922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828">
                  <a:extLst>
                    <a:ext uri="{9D8B030D-6E8A-4147-A177-3AD203B41FA5}">
                      <a16:colId xmlns:a16="http://schemas.microsoft.com/office/drawing/2014/main" val="3237252564"/>
                    </a:ext>
                  </a:extLst>
                </a:gridCol>
                <a:gridCol w="4639376">
                  <a:extLst>
                    <a:ext uri="{9D8B030D-6E8A-4147-A177-3AD203B41FA5}">
                      <a16:colId xmlns:a16="http://schemas.microsoft.com/office/drawing/2014/main" val="1727359120"/>
                    </a:ext>
                  </a:extLst>
                </a:gridCol>
                <a:gridCol w="3474718">
                  <a:extLst>
                    <a:ext uri="{9D8B030D-6E8A-4147-A177-3AD203B41FA5}">
                      <a16:colId xmlns:a16="http://schemas.microsoft.com/office/drawing/2014/main" val="558541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Номер в Госреестре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Наименование СИ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Обозначение типа СИ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07844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89551-23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Системы лазерного сканирования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АГМ-МС1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45697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80794-20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latin typeface="Montserrat" pitchFamily="2" charset="-52"/>
                        </a:rPr>
                        <a:t>Системы воздушного сканирования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АГМ-ВС50, АГМ-ВС55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55996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74101-19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latin typeface="Montserrat" pitchFamily="2" charset="-52"/>
                        </a:rPr>
                        <a:t>Системы мобильного сканирования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АГМ-МС3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18619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Montserrat" pitchFamily="2" charset="-52"/>
                        </a:rPr>
                        <a:t>64256-16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latin typeface="Montserrat" pitchFamily="2" charset="-52"/>
                        </a:rPr>
                        <a:t>Системы мобильного сканирования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kern="1200" dirty="0">
                          <a:solidFill>
                            <a:schemeClr val="dk1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АГМ-МС7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640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51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НАЛИЧИЕ ИНТЕЛЛЕКТУАЛЬНЫХ ПРАВ</a:t>
            </a:r>
            <a:endParaRPr lang="ru-RU" sz="20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62554D-154B-4CC4-BDFD-4578414F441A}"/>
              </a:ext>
            </a:extLst>
          </p:cNvPr>
          <p:cNvSpPr/>
          <p:nvPr/>
        </p:nvSpPr>
        <p:spPr>
          <a:xfrm>
            <a:off x="356133" y="1639758"/>
            <a:ext cx="53708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Программные </a:t>
            </a:r>
            <a:r>
              <a:rPr lang="ru-RU" sz="2000" b="1" dirty="0">
                <a:latin typeface="Montserrat" pitchFamily="2" charset="-52"/>
              </a:rPr>
              <a:t>продукты </a:t>
            </a:r>
            <a:r>
              <a:rPr lang="ru-RU" sz="2000" dirty="0">
                <a:latin typeface="Montserrat" pitchFamily="2" charset="-52"/>
              </a:rPr>
              <a:t>АГМ </a:t>
            </a:r>
            <a:r>
              <a:rPr lang="ru-RU" sz="2000" dirty="0" err="1">
                <a:latin typeface="Montserrat" pitchFamily="2" charset="-52"/>
              </a:rPr>
              <a:t>Посворкс</a:t>
            </a:r>
            <a:r>
              <a:rPr lang="ru-RU" sz="2000" dirty="0">
                <a:latin typeface="Montserrat" pitchFamily="2" charset="-52"/>
              </a:rPr>
              <a:t>, АГМ </a:t>
            </a:r>
            <a:r>
              <a:rPr lang="ru-RU" sz="2000" dirty="0" err="1">
                <a:latin typeface="Montserrat" pitchFamily="2" charset="-52"/>
              </a:rPr>
              <a:t>Сканворкс</a:t>
            </a:r>
            <a:r>
              <a:rPr lang="ru-RU" sz="2000" dirty="0">
                <a:latin typeface="Montserrat" pitchFamily="2" charset="-52"/>
              </a:rPr>
              <a:t> Про</a:t>
            </a:r>
          </a:p>
          <a:p>
            <a:r>
              <a:rPr lang="ru-RU" sz="2000" dirty="0">
                <a:latin typeface="Montserrat" pitchFamily="2" charset="-52"/>
              </a:rPr>
              <a:t>зарегистрированы </a:t>
            </a:r>
            <a:r>
              <a:rPr lang="ru-RU" sz="2000" b="1" dirty="0">
                <a:latin typeface="Montserrat" pitchFamily="2" charset="-52"/>
              </a:rPr>
              <a:t>в едином реестре российских программ</a:t>
            </a:r>
            <a:r>
              <a:rPr lang="ru-RU" sz="2000" dirty="0">
                <a:latin typeface="Montserrat" pitchFamily="2" charset="-52"/>
              </a:rPr>
              <a:t> для ЭВМ и БД</a:t>
            </a:r>
          </a:p>
          <a:p>
            <a:endParaRPr lang="ru-RU" sz="2000" b="1" dirty="0">
              <a:latin typeface="Montserra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F751D9-CE88-4B9F-9AFC-60E120488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558" y="1334293"/>
            <a:ext cx="3339514" cy="23902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05E6BC-5B31-465E-B944-7B7CC1BBB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081" y="3848099"/>
            <a:ext cx="3818468" cy="22606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B46CEE-0305-4562-975C-FE5ED6FC63BB}"/>
              </a:ext>
            </a:extLst>
          </p:cNvPr>
          <p:cNvSpPr/>
          <p:nvPr/>
        </p:nvSpPr>
        <p:spPr>
          <a:xfrm>
            <a:off x="356133" y="3922790"/>
            <a:ext cx="54864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Каждая система </a:t>
            </a:r>
            <a:r>
              <a:rPr lang="ru-RU" sz="2000" b="1" dirty="0">
                <a:latin typeface="Montserrat" pitchFamily="2" charset="-52"/>
              </a:rPr>
              <a:t>поставляется</a:t>
            </a:r>
            <a:r>
              <a:rPr lang="ru-RU" sz="2000" dirty="0">
                <a:latin typeface="Montserrat" pitchFamily="2" charset="-52"/>
              </a:rPr>
              <a:t> вместе с </a:t>
            </a:r>
            <a:r>
              <a:rPr lang="ru-RU" sz="2000" b="1" dirty="0">
                <a:latin typeface="Montserrat" pitchFamily="2" charset="-52"/>
              </a:rPr>
              <a:t>комплексом</a:t>
            </a:r>
            <a:r>
              <a:rPr lang="ru-RU" sz="2000" dirty="0">
                <a:latin typeface="Montserrat" pitchFamily="2" charset="-52"/>
              </a:rPr>
              <a:t> программ </a:t>
            </a:r>
            <a:r>
              <a:rPr lang="ru-RU" sz="2000" b="1" dirty="0">
                <a:latin typeface="Montserrat" pitchFamily="2" charset="-52"/>
              </a:rPr>
              <a:t>собственной разработки</a:t>
            </a:r>
            <a:r>
              <a:rPr lang="ru-RU" sz="2000" dirty="0">
                <a:latin typeface="Montserrat" pitchFamily="2" charset="-52"/>
              </a:rPr>
              <a:t> АГМ </a:t>
            </a:r>
            <a:r>
              <a:rPr lang="ru-RU" sz="2000" dirty="0" err="1">
                <a:latin typeface="Montserrat" pitchFamily="2" charset="-52"/>
              </a:rPr>
              <a:t>Посворкс</a:t>
            </a:r>
            <a:r>
              <a:rPr lang="ru-RU" sz="2000" dirty="0">
                <a:latin typeface="Montserrat" pitchFamily="2" charset="-52"/>
              </a:rPr>
              <a:t>, АГМ </a:t>
            </a:r>
            <a:r>
              <a:rPr lang="ru-RU" sz="2000" dirty="0" err="1">
                <a:latin typeface="Montserrat" pitchFamily="2" charset="-52"/>
              </a:rPr>
              <a:t>Сканворкс</a:t>
            </a:r>
            <a:r>
              <a:rPr lang="ru-RU" sz="2000" dirty="0">
                <a:latin typeface="Montserrat" pitchFamily="2" charset="-52"/>
              </a:rPr>
              <a:t> Про для вывода данных лазерного сканирования.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145103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КРУПНЫЕ ОПЕРАТОРЫ СИСТЕМ АГМ</a:t>
            </a:r>
            <a:endParaRPr lang="ru-RU" sz="2000" dirty="0">
              <a:solidFill>
                <a:prstClr val="black"/>
              </a:solidFill>
              <a:latin typeface="Montserrat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CAB2FB-6CAB-4E4C-A26F-53E0F1405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3" y="1064402"/>
            <a:ext cx="2196531" cy="10788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BB4BE7-40B7-4367-8A79-F72A1C861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82" y="1354586"/>
            <a:ext cx="2781779" cy="7861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9D0132-53D1-4D06-91DC-02CA98D35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38" y="1231189"/>
            <a:ext cx="3164592" cy="9612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62ABB2-DA71-44D7-9005-759FB1D911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2"/>
          <a:stretch/>
        </p:blipFill>
        <p:spPr>
          <a:xfrm>
            <a:off x="1048568" y="3962797"/>
            <a:ext cx="1905000" cy="1104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1956A7-ECDF-408F-8B36-3682EA0EF8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18" y="4033255"/>
            <a:ext cx="2402563" cy="8393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72C670-7754-4831-BDF8-2C9625DFBA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29" y="3768431"/>
            <a:ext cx="1104200" cy="11042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D5203-D7F2-4827-9E3E-3AE3A2C09A75}"/>
              </a:ext>
            </a:extLst>
          </p:cNvPr>
          <p:cNvSpPr/>
          <p:nvPr/>
        </p:nvSpPr>
        <p:spPr>
          <a:xfrm>
            <a:off x="902803" y="2192476"/>
            <a:ext cx="29677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300" dirty="0">
                <a:latin typeface="Montserrat" pitchFamily="2" charset="-52"/>
              </a:rPr>
              <a:t>ПАО «Газпром»:</a:t>
            </a:r>
          </a:p>
          <a:p>
            <a:pPr marL="457200" indent="-457200">
              <a:spcBef>
                <a:spcPts val="0"/>
              </a:spcBef>
              <a:buFontTx/>
              <a:buChar char="-"/>
            </a:pPr>
            <a:r>
              <a:rPr lang="ru-RU" sz="1300" dirty="0">
                <a:latin typeface="Montserrat" pitchFamily="2" charset="-52"/>
              </a:rPr>
              <a:t>Газпром проектирование</a:t>
            </a:r>
          </a:p>
          <a:p>
            <a:pPr marL="457200" indent="-457200">
              <a:spcBef>
                <a:spcPts val="0"/>
              </a:spcBef>
              <a:buFontTx/>
              <a:buChar char="-"/>
            </a:pPr>
            <a:r>
              <a:rPr lang="ru-RU" sz="1300" dirty="0">
                <a:latin typeface="Montserrat" pitchFamily="2" charset="-52"/>
              </a:rPr>
              <a:t>Газпромнефть</a:t>
            </a:r>
          </a:p>
          <a:p>
            <a:pPr marL="457200" indent="-457200">
              <a:spcBef>
                <a:spcPts val="0"/>
              </a:spcBef>
              <a:buFontTx/>
              <a:buChar char="-"/>
            </a:pPr>
            <a:r>
              <a:rPr lang="ru-RU" sz="1300" dirty="0">
                <a:latin typeface="Montserrat" pitchFamily="2" charset="-52"/>
              </a:rPr>
              <a:t>Газпром добыча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689422-0206-4B8D-BEC1-0935869D49F2}"/>
              </a:ext>
            </a:extLst>
          </p:cNvPr>
          <p:cNvSpPr/>
          <p:nvPr/>
        </p:nvSpPr>
        <p:spPr>
          <a:xfrm>
            <a:off x="902803" y="5060987"/>
            <a:ext cx="28345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300" dirty="0">
                <a:latin typeface="Montserrat" pitchFamily="2" charset="-52"/>
              </a:rPr>
              <a:t>ООО «РН-</a:t>
            </a:r>
            <a:r>
              <a:rPr lang="ru-RU" sz="1300" dirty="0" err="1">
                <a:latin typeface="Montserrat" pitchFamily="2" charset="-52"/>
              </a:rPr>
              <a:t>БашНИПИнефть</a:t>
            </a:r>
            <a:r>
              <a:rPr lang="ru-RU" sz="1300" dirty="0">
                <a:latin typeface="Montserrat" pitchFamily="2" charset="-52"/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sz="1300" dirty="0">
                <a:latin typeface="Montserrat" pitchFamily="2" charset="-52"/>
              </a:rPr>
              <a:t>ООО «</a:t>
            </a:r>
            <a:r>
              <a:rPr lang="ru-RU" sz="1300" dirty="0" err="1">
                <a:latin typeface="Montserrat" pitchFamily="2" charset="-52"/>
              </a:rPr>
              <a:t>ТомскНИПИнефть</a:t>
            </a:r>
            <a:r>
              <a:rPr lang="ru-RU" sz="1300" dirty="0">
                <a:latin typeface="Montserrat" pitchFamily="2" charset="-52"/>
              </a:rPr>
              <a:t>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3F253B-F2CA-4955-AF73-AEAFDB664949}"/>
              </a:ext>
            </a:extLst>
          </p:cNvPr>
          <p:cNvSpPr/>
          <p:nvPr/>
        </p:nvSpPr>
        <p:spPr>
          <a:xfrm>
            <a:off x="9088219" y="2192476"/>
            <a:ext cx="208262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Montserrat" pitchFamily="2" charset="-52"/>
              </a:rPr>
              <a:t>ООО «Полюс Проект»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1250B6-EE5B-4EB7-B165-91460F59BC60}"/>
              </a:ext>
            </a:extLst>
          </p:cNvPr>
          <p:cNvSpPr/>
          <p:nvPr/>
        </p:nvSpPr>
        <p:spPr>
          <a:xfrm>
            <a:off x="4962064" y="5060987"/>
            <a:ext cx="230223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ru-RU" sz="1300" dirty="0">
                <a:latin typeface="Montserrat" pitchFamily="2" charset="-52"/>
              </a:rPr>
              <a:t>ООО «</a:t>
            </a:r>
            <a:r>
              <a:rPr lang="ru-RU" sz="1300" dirty="0" err="1">
                <a:latin typeface="Montserrat" pitchFamily="2" charset="-52"/>
              </a:rPr>
              <a:t>ЕвроХим</a:t>
            </a:r>
            <a:r>
              <a:rPr lang="ru-RU" sz="1300" dirty="0">
                <a:latin typeface="Montserrat" pitchFamily="2" charset="-52"/>
              </a:rPr>
              <a:t>-Проект»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E19B2A-0AC9-4A6B-9978-90DDCF83ADA5}"/>
              </a:ext>
            </a:extLst>
          </p:cNvPr>
          <p:cNvSpPr/>
          <p:nvPr/>
        </p:nvSpPr>
        <p:spPr>
          <a:xfrm>
            <a:off x="4499138" y="2192476"/>
            <a:ext cx="35239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itchFamily="2" charset="-52"/>
              </a:rPr>
              <a:t>Системы </a:t>
            </a:r>
            <a:r>
              <a:rPr lang="ru-RU" sz="1300" b="1" dirty="0">
                <a:latin typeface="Montserrat" pitchFamily="2" charset="-52"/>
              </a:rPr>
              <a:t>АГМ используются </a:t>
            </a:r>
            <a:r>
              <a:rPr lang="ru-RU" sz="1300" dirty="0">
                <a:latin typeface="Montserrat" pitchFamily="2" charset="-52"/>
              </a:rPr>
              <a:t>более чем в</a:t>
            </a:r>
            <a:r>
              <a:rPr lang="en-US" sz="1300" dirty="0">
                <a:latin typeface="Montserrat" pitchFamily="2" charset="-52"/>
              </a:rPr>
              <a:t> </a:t>
            </a:r>
            <a:r>
              <a:rPr lang="ru-RU" sz="1300" dirty="0">
                <a:latin typeface="Montserrat" pitchFamily="2" charset="-52"/>
              </a:rPr>
              <a:t>20 российских </a:t>
            </a:r>
            <a:r>
              <a:rPr lang="ru-RU" sz="1300" b="1" dirty="0">
                <a:latin typeface="Montserrat" pitchFamily="2" charset="-52"/>
              </a:rPr>
              <a:t>ВУЗах </a:t>
            </a:r>
            <a:r>
              <a:rPr lang="ru-RU" sz="1300" dirty="0">
                <a:latin typeface="Montserrat" pitchFamily="2" charset="-52"/>
              </a:rPr>
              <a:t>для реализации проектов, связанных в том числе с Карбоновыми полигонами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6E689CD-75AF-46C2-8526-41FE539D85FE}"/>
              </a:ext>
            </a:extLst>
          </p:cNvPr>
          <p:cNvSpPr/>
          <p:nvPr/>
        </p:nvSpPr>
        <p:spPr>
          <a:xfrm>
            <a:off x="8680721" y="5060987"/>
            <a:ext cx="262604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ru-RU" sz="1300" dirty="0">
                <a:latin typeface="Montserrat" pitchFamily="2" charset="-52"/>
              </a:rPr>
              <a:t>ФГБУ «</a:t>
            </a:r>
            <a:r>
              <a:rPr lang="ru-RU" sz="1300" dirty="0" err="1">
                <a:latin typeface="Montserrat" pitchFamily="2" charset="-52"/>
              </a:rPr>
              <a:t>Гидроспецгеология</a:t>
            </a:r>
            <a:r>
              <a:rPr lang="ru-RU" sz="1300" dirty="0">
                <a:latin typeface="Montserrat" pitchFamily="2" charset="-52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791408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F1596E-972B-4EEB-BD7E-9ED82C148BF0}"/>
              </a:ext>
            </a:extLst>
          </p:cNvPr>
          <p:cNvSpPr/>
          <p:nvPr/>
        </p:nvSpPr>
        <p:spPr>
          <a:xfrm>
            <a:off x="5620769" y="3949494"/>
            <a:ext cx="1505540" cy="124649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ru-RU" sz="7500" dirty="0">
                <a:solidFill>
                  <a:schemeClr val="accent6">
                    <a:lumMod val="40000"/>
                    <a:lumOff val="60000"/>
                    <a:alpha val="56000"/>
                  </a:schemeClr>
                </a:solidFill>
              </a:rPr>
              <a:t>✔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ВОЗДУШНЫЙ ЛАЗЕРНЫЙ СКАНЕР АГМ-А3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3B3BCF-2A1D-4E94-AFAE-F5D625F83775}"/>
              </a:ext>
            </a:extLst>
          </p:cNvPr>
          <p:cNvSpPr/>
          <p:nvPr/>
        </p:nvSpPr>
        <p:spPr>
          <a:xfrm>
            <a:off x="0" y="965182"/>
            <a:ext cx="69783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АГМ-А3</a:t>
            </a:r>
            <a:endParaRPr lang="ru-RU" sz="1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E45882-A544-489D-9B49-FBFD11D28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b="25674"/>
          <a:stretch/>
        </p:blipFill>
        <p:spPr>
          <a:xfrm>
            <a:off x="0" y="1760660"/>
            <a:ext cx="6978315" cy="509733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270A81-A6C7-497C-AAED-893CAFC481B7}"/>
              </a:ext>
            </a:extLst>
          </p:cNvPr>
          <p:cNvSpPr/>
          <p:nvPr/>
        </p:nvSpPr>
        <p:spPr>
          <a:xfrm>
            <a:off x="6096000" y="1569676"/>
            <a:ext cx="53676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  <a:latin typeface="Montserrat" pitchFamily="2" charset="-52"/>
              </a:rPr>
              <a:t>Лазерный сканер для пилотируемых и беспилотных воздушных судов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EE2741-659D-4013-9441-97B2BC448759}"/>
              </a:ext>
            </a:extLst>
          </p:cNvPr>
          <p:cNvSpPr/>
          <p:nvPr/>
        </p:nvSpPr>
        <p:spPr>
          <a:xfrm>
            <a:off x="6096001" y="2354509"/>
            <a:ext cx="53676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  <a:latin typeface="Montserrat" pitchFamily="2" charset="-52"/>
                <a:cs typeface="Calibri" panose="020F0502020204030204" pitchFamily="34" charset="0"/>
              </a:rPr>
              <a:t>Универсальное решение для пилотируемой и беспилотной авиации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569264-FFA6-488D-A3BD-0D42BFD10922}"/>
              </a:ext>
            </a:extLst>
          </p:cNvPr>
          <p:cNvSpPr/>
          <p:nvPr/>
        </p:nvSpPr>
        <p:spPr>
          <a:xfrm>
            <a:off x="6096000" y="3135009"/>
            <a:ext cx="53676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  <a:latin typeface="Montserrat" pitchFamily="2" charset="-52"/>
                <a:cs typeface="Calibri" panose="020F0502020204030204" pitchFamily="34" charset="0"/>
              </a:rPr>
              <a:t>АГМ</a:t>
            </a:r>
            <a:r>
              <a:rPr lang="ru-RU" sz="150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-</a:t>
            </a:r>
            <a:r>
              <a:rPr lang="ru-RU" sz="1500" dirty="0">
                <a:solidFill>
                  <a:prstClr val="black"/>
                </a:solidFill>
                <a:latin typeface="Montserrat" pitchFamily="2" charset="-52"/>
                <a:cs typeface="Calibri" panose="020F0502020204030204" pitchFamily="34" charset="0"/>
              </a:rPr>
              <a:t>АЗ находится в процессе сертификации в ФГУП ВНИИФТРИ с целью внесения в Государственный реестр средств измерений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DD3D41-14D5-4D3E-B976-8D4A2CD7B59C}"/>
              </a:ext>
            </a:extLst>
          </p:cNvPr>
          <p:cNvSpPr/>
          <p:nvPr/>
        </p:nvSpPr>
        <p:spPr>
          <a:xfrm>
            <a:off x="6096001" y="4333173"/>
            <a:ext cx="24801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Montserrat" pitchFamily="2" charset="-52"/>
              </a:rPr>
              <a:t>В комплект поставки включено программное обеспечение собственной разработки: </a:t>
            </a:r>
          </a:p>
          <a:p>
            <a:r>
              <a:rPr lang="ru-RU" sz="12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АГМ </a:t>
            </a:r>
            <a:r>
              <a:rPr lang="ru-RU" sz="1200" dirty="0" err="1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Сканворкс</a:t>
            </a:r>
            <a:r>
              <a:rPr lang="ru-RU" sz="12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Про</a:t>
            </a:r>
            <a:endParaRPr lang="ru-RU" sz="1200" dirty="0">
              <a:solidFill>
                <a:srgbClr val="2C7FAE"/>
              </a:solidFill>
              <a:latin typeface="Montserrat" pitchFamily="2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BB3291A-4485-4D1F-9785-3F3F240893C9}"/>
              </a:ext>
            </a:extLst>
          </p:cNvPr>
          <p:cNvSpPr/>
          <p:nvPr/>
        </p:nvSpPr>
        <p:spPr>
          <a:xfrm>
            <a:off x="8779844" y="4333173"/>
            <a:ext cx="31406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Возможен выбор </a:t>
            </a:r>
            <a:r>
              <a:rPr lang="ru-RU" sz="1200" dirty="0" err="1">
                <a:latin typeface="Montserrat" pitchFamily="2" charset="-52"/>
                <a:cs typeface="Arial" panose="020B0604020202020204" pitchFamily="34" charset="0"/>
              </a:rPr>
              <a:t>инерцаильных</a:t>
            </a:r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 систем различных типов: как MEMS, так и FOG, что гарантирует требуемую точность точек лазерного сканирования и элементов внешнего ориентирования аэрофотоснимков</a:t>
            </a:r>
          </a:p>
        </p:txBody>
      </p:sp>
    </p:spTree>
    <p:extLst>
      <p:ext uri="{BB962C8B-B14F-4D97-AF65-F5344CB8AC3E}">
        <p14:creationId xmlns:p14="http://schemas.microsoft.com/office/powerpoint/2010/main" val="950039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ВОЗДУШНЫЙ ЛАЗЕРНЫЙ СКАНЕР АГМ-А3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3B3BCF-2A1D-4E94-AFAE-F5D625F83775}"/>
              </a:ext>
            </a:extLst>
          </p:cNvPr>
          <p:cNvSpPr/>
          <p:nvPr/>
        </p:nvSpPr>
        <p:spPr>
          <a:xfrm>
            <a:off x="0" y="965182"/>
            <a:ext cx="69783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АГМ-А3</a:t>
            </a:r>
            <a:endParaRPr lang="ru-RU" sz="1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E45882-A544-489D-9B49-FBFD11D28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b="25674"/>
          <a:stretch/>
        </p:blipFill>
        <p:spPr>
          <a:xfrm>
            <a:off x="0" y="1760660"/>
            <a:ext cx="6978315" cy="5097339"/>
          </a:xfrm>
          <a:prstGeom prst="rect">
            <a:avLst/>
          </a:prstGeom>
        </p:spPr>
      </p:pic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ADEDA431-A77E-427B-89F4-73CBA866F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385334"/>
              </p:ext>
            </p:extLst>
          </p:nvPr>
        </p:nvGraphicFramePr>
        <p:xfrm>
          <a:off x="5521700" y="2815712"/>
          <a:ext cx="6264000" cy="298800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379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Частота излучения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до 1000 кГц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Максимальная дальность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820 м (20% отражения)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Угол поля зрения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60°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Частота</a:t>
                      </a:r>
                      <a:r>
                        <a:rPr lang="ru-RU" sz="1500" baseline="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 сканов (профилей)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150 с</a:t>
                      </a:r>
                      <a:r>
                        <a:rPr lang="ru-RU" sz="1500" baseline="300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-1</a:t>
                      </a:r>
                      <a:endParaRPr lang="ru-RU" sz="1500" b="0" i="0" baseline="3000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Погрешность дальности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13 мм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Погрешность измерения отражения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35 мм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Размеры сенсорного блока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217x98x138 мм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Вес сенсорного блока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2.88 кг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Количество интегрируемых камер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alpha val="82000"/>
                            </a:schemeClr>
                          </a:solidFill>
                          <a:effectLst/>
                        </a:rPr>
                        <a:t>до 2</a:t>
                      </a:r>
                      <a:endParaRPr lang="ru-RU" sz="1500" b="0" i="0" dirty="0">
                        <a:solidFill>
                          <a:schemeClr val="tx1">
                            <a:alpha val="82000"/>
                          </a:schemeClr>
                        </a:solidFill>
                        <a:effectLst/>
                        <a:latin typeface="Montserrat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8B50270-224F-4C9A-A4A9-C21389A5E121}"/>
              </a:ext>
            </a:extLst>
          </p:cNvPr>
          <p:cNvSpPr/>
          <p:nvPr/>
        </p:nvSpPr>
        <p:spPr>
          <a:xfrm>
            <a:off x="6096000" y="1569676"/>
            <a:ext cx="53676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  <a:latin typeface="Montserrat" pitchFamily="2" charset="-52"/>
              </a:rPr>
              <a:t>Лазерный сканер для пилотируемых и беспилотных воздушных судов</a:t>
            </a:r>
          </a:p>
        </p:txBody>
      </p:sp>
    </p:spTree>
    <p:extLst>
      <p:ext uri="{BB962C8B-B14F-4D97-AF65-F5344CB8AC3E}">
        <p14:creationId xmlns:p14="http://schemas.microsoft.com/office/powerpoint/2010/main" val="239330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ВОЗДУШНЫЙ ЛАЗЕРНЫЙ СКАНЕР АГМ-А3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3B3BCF-2A1D-4E94-AFAE-F5D625F83775}"/>
              </a:ext>
            </a:extLst>
          </p:cNvPr>
          <p:cNvSpPr/>
          <p:nvPr/>
        </p:nvSpPr>
        <p:spPr>
          <a:xfrm>
            <a:off x="0" y="965182"/>
            <a:ext cx="69783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АГМ-А3</a:t>
            </a:r>
            <a:endParaRPr lang="ru-RU" sz="1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E45882-A544-489D-9B49-FBFD11D28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b="25674"/>
          <a:stretch/>
        </p:blipFill>
        <p:spPr>
          <a:xfrm>
            <a:off x="0" y="1760660"/>
            <a:ext cx="6978315" cy="509733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8B50270-224F-4C9A-A4A9-C21389A5E121}"/>
              </a:ext>
            </a:extLst>
          </p:cNvPr>
          <p:cNvSpPr/>
          <p:nvPr/>
        </p:nvSpPr>
        <p:spPr>
          <a:xfrm>
            <a:off x="6096000" y="1569676"/>
            <a:ext cx="53676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  <a:latin typeface="Montserrat" pitchFamily="2" charset="-52"/>
              </a:rPr>
              <a:t>Лазерный сканер для пилотируемых и беспилотных воздушных судов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90ADBF-A9AE-4005-BA2F-A094A3B26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80" y="2415004"/>
            <a:ext cx="3494667" cy="13838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C78245-D6CB-4030-8F56-2D4747199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38" y="3824259"/>
            <a:ext cx="2033109" cy="17451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2E3B27-BB20-4F51-ADCC-64FF37C9C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183" y="3830965"/>
            <a:ext cx="3375380" cy="12784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AD10C2-D69C-4DC1-8C58-5DFF70E4A1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311"/>
          <a:stretch/>
        </p:blipFill>
        <p:spPr>
          <a:xfrm>
            <a:off x="5614417" y="2798618"/>
            <a:ext cx="1866588" cy="97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7B0491-9D34-49BC-811A-E1E5A15B8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42" y="4952416"/>
            <a:ext cx="2657879" cy="12338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DC7703-846A-4B1B-BFE7-F8420BECBD1B}"/>
              </a:ext>
            </a:extLst>
          </p:cNvPr>
          <p:cNvSpPr/>
          <p:nvPr/>
        </p:nvSpPr>
        <p:spPr>
          <a:xfrm>
            <a:off x="5173731" y="5006842"/>
            <a:ext cx="67518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ontserrat" pitchFamily="2" charset="-52"/>
                <a:cs typeface="Arial" panose="020B0604020202020204" pitchFamily="34" charset="0"/>
              </a:rPr>
              <a:t>“</a:t>
            </a:r>
            <a:endParaRPr lang="ru-RU" sz="1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E2DE8A-E718-4556-9084-0DC134036E6A}"/>
              </a:ext>
            </a:extLst>
          </p:cNvPr>
          <p:cNvSpPr/>
          <p:nvPr/>
        </p:nvSpPr>
        <p:spPr>
          <a:xfrm>
            <a:off x="5494499" y="5367628"/>
            <a:ext cx="21801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ontserrat" pitchFamily="2" charset="-52"/>
                <a:cs typeface="Arial" panose="020B0604020202020204" pitchFamily="34" charset="0"/>
              </a:rPr>
              <a:t>предназначен для картографирования больших территорий с легких самолетов, вертолетов, беспилотных воздушных судов самолетного типа и VTOL</a:t>
            </a:r>
          </a:p>
        </p:txBody>
      </p:sp>
    </p:spTree>
    <p:extLst>
      <p:ext uri="{BB962C8B-B14F-4D97-AF65-F5344CB8AC3E}">
        <p14:creationId xmlns:p14="http://schemas.microsoft.com/office/powerpoint/2010/main" val="3059085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F4C4B39-CE90-4D6E-BFFD-C3251BF7D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52" y="1992326"/>
            <a:ext cx="4482540" cy="21079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8C5A4E-1955-4151-BBB9-6B367090E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95" y="704103"/>
            <a:ext cx="4231009" cy="12114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ВОЗДУШНЫЙ ЛАЗЕРНЫЙ СКАНЕР АГМ-А3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D5F7FB8-407A-44EB-9CE5-C961C6C83985}"/>
              </a:ext>
            </a:extLst>
          </p:cNvPr>
          <p:cNvCxnSpPr/>
          <p:nvPr/>
        </p:nvCxnSpPr>
        <p:spPr>
          <a:xfrm flipH="1">
            <a:off x="5530214" y="1710752"/>
            <a:ext cx="557785" cy="151790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C7F4E64-2240-4FE3-B1D5-DDF371C30386}"/>
              </a:ext>
            </a:extLst>
          </p:cNvPr>
          <p:cNvCxnSpPr/>
          <p:nvPr/>
        </p:nvCxnSpPr>
        <p:spPr>
          <a:xfrm>
            <a:off x="6087998" y="1710751"/>
            <a:ext cx="449811" cy="118579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79DC8DD-B385-4AC6-B214-62967BC875E6}"/>
              </a:ext>
            </a:extLst>
          </p:cNvPr>
          <p:cNvCxnSpPr/>
          <p:nvPr/>
        </p:nvCxnSpPr>
        <p:spPr>
          <a:xfrm>
            <a:off x="6087998" y="1710751"/>
            <a:ext cx="0" cy="1298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47CBCA8F-121B-4CCF-B6FE-7A683FE0AF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692879"/>
              </p:ext>
            </p:extLst>
          </p:nvPr>
        </p:nvGraphicFramePr>
        <p:xfrm>
          <a:off x="6778178" y="4073101"/>
          <a:ext cx="4737523" cy="1763574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835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929">
                <a:tc rowSpan="2" gridSpan="2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Рабочая высота, 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929">
                <a:tc gridSpan="2" v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9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Частота излучения, кГц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vert="vert27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97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4</a:t>
                      </a:r>
                      <a:r>
                        <a:rPr lang="en-US" sz="1200" u="none" strike="noStrike" dirty="0">
                          <a:effectLst/>
                          <a:latin typeface="Montserrat" pitchFamily="2" charset="-52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39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150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BA55B23-67E8-4BB0-900B-D40255B51CCB}"/>
              </a:ext>
            </a:extLst>
          </p:cNvPr>
          <p:cNvSpPr/>
          <p:nvPr/>
        </p:nvSpPr>
        <p:spPr>
          <a:xfrm>
            <a:off x="6778178" y="3699652"/>
            <a:ext cx="4737523" cy="323165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Montserrat" pitchFamily="2" charset="-52"/>
              </a:rPr>
              <a:t>Выработка. Объем сырых данных, ГБ/ч</a:t>
            </a:r>
            <a:r>
              <a:rPr lang="en-US" sz="1500" dirty="0">
                <a:latin typeface="Montserrat" pitchFamily="2" charset="-52"/>
              </a:rPr>
              <a:t>.</a:t>
            </a:r>
            <a:endParaRPr lang="ru-RU" sz="1500" dirty="0">
              <a:latin typeface="Montserrat" pitchFamily="2" charset="-52"/>
            </a:endParaRP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CB9E6BFB-80D4-40AC-9B32-2D2323480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681493"/>
              </p:ext>
            </p:extLst>
          </p:nvPr>
        </p:nvGraphicFramePr>
        <p:xfrm>
          <a:off x="6778178" y="2263204"/>
          <a:ext cx="4737522" cy="85842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579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1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Рабочая высота, 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ontserrat" pitchFamily="2" charset="-52"/>
                        </a:rPr>
                        <a:t>28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ontserrat" pitchFamily="2" charset="-52"/>
                        </a:rPr>
                        <a:t>46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ontserrat" pitchFamily="2" charset="-52"/>
                        </a:rPr>
                        <a:t>65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F2BB31F-F34D-4096-973A-AC9B491DC65E}"/>
              </a:ext>
            </a:extLst>
          </p:cNvPr>
          <p:cNvSpPr/>
          <p:nvPr/>
        </p:nvSpPr>
        <p:spPr>
          <a:xfrm>
            <a:off x="6778178" y="1887208"/>
            <a:ext cx="4737523" cy="323165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Montserrat" pitchFamily="2" charset="-52"/>
              </a:rPr>
              <a:t>Выработка. Площадь, км2/ч*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A3A7E5D-A744-4389-8D4B-8F46F354ABAB}"/>
              </a:ext>
            </a:extLst>
          </p:cNvPr>
          <p:cNvSpPr/>
          <p:nvPr/>
        </p:nvSpPr>
        <p:spPr>
          <a:xfrm>
            <a:off x="442681" y="3695596"/>
            <a:ext cx="4737522" cy="323165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Montserrat" pitchFamily="2" charset="-52"/>
              </a:rPr>
              <a:t>Средняя плотность ТЛО, м</a:t>
            </a:r>
            <a:r>
              <a:rPr lang="ru-RU" sz="1500" baseline="30000" dirty="0">
                <a:latin typeface="Montserrat" pitchFamily="2" charset="-52"/>
              </a:rPr>
              <a:t>-1</a:t>
            </a:r>
            <a:r>
              <a:rPr lang="ru-RU" sz="1500" dirty="0">
                <a:latin typeface="Montserrat" pitchFamily="2" charset="-52"/>
              </a:rPr>
              <a:t>*</a:t>
            </a: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99171D40-57FD-4B09-9343-00B9D78F9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857920"/>
              </p:ext>
            </p:extLst>
          </p:nvPr>
        </p:nvGraphicFramePr>
        <p:xfrm>
          <a:off x="442680" y="4073101"/>
          <a:ext cx="4737525" cy="1763574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947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5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929">
                <a:tc rowSpan="2" gridSpan="2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Рабочая высота, 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929">
                <a:tc gridSpan="2" v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9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Частота излучения, кГц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vert="vert27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22.1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6.6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5.3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150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3.0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5650623-303E-4E42-A2AD-301D42B9D42E}"/>
              </a:ext>
            </a:extLst>
          </p:cNvPr>
          <p:cNvSpPr/>
          <p:nvPr/>
        </p:nvSpPr>
        <p:spPr>
          <a:xfrm>
            <a:off x="442681" y="1887207"/>
            <a:ext cx="4737522" cy="323165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Montserrat" pitchFamily="2" charset="-52"/>
              </a:rPr>
              <a:t>Ширина коридора сканирования, м</a:t>
            </a:r>
          </a:p>
        </p:txBody>
      </p:sp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08E25A33-7AA4-452F-A454-77AABF12E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178269"/>
              </p:ext>
            </p:extLst>
          </p:nvPr>
        </p:nvGraphicFramePr>
        <p:xfrm>
          <a:off x="442680" y="2276070"/>
          <a:ext cx="4737523" cy="925425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561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17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Рабочая высота, 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346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577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Montserrat" pitchFamily="2" charset="-52"/>
                        </a:rPr>
                        <a:t>808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52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0FC3BC6-CD29-49FC-B87E-E2466E27350C}"/>
              </a:ext>
            </a:extLst>
          </p:cNvPr>
          <p:cNvSpPr/>
          <p:nvPr/>
        </p:nvSpPr>
        <p:spPr>
          <a:xfrm>
            <a:off x="0" y="621504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* при скорости движения носителя 100 км/ч, перекрытии 20%</a:t>
            </a:r>
          </a:p>
          <a:p>
            <a:pPr algn="ctr"/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 и отражательной способности поверхности 30% </a:t>
            </a:r>
          </a:p>
        </p:txBody>
      </p:sp>
    </p:spTree>
    <p:extLst>
      <p:ext uri="{BB962C8B-B14F-4D97-AF65-F5344CB8AC3E}">
        <p14:creationId xmlns:p14="http://schemas.microsoft.com/office/powerpoint/2010/main" val="2760443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E876F6E-643B-4A98-A5D5-B23D50EC8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928701"/>
            <a:ext cx="9124950" cy="47190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ВОЗДУШНЫЙ ЛАЗЕРНЫЙ СКАНЕР АГМ-А3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A4BD26-8CF1-45C2-8116-D9175ECCC254}"/>
              </a:ext>
            </a:extLst>
          </p:cNvPr>
          <p:cNvSpPr/>
          <p:nvPr/>
        </p:nvSpPr>
        <p:spPr>
          <a:xfrm>
            <a:off x="0" y="6215040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рабочая высота – 500 м, скорость – 200 км/ч, носитель – </a:t>
            </a:r>
            <a:r>
              <a:rPr lang="en-US" sz="1200" dirty="0">
                <a:latin typeface="Montserrat" pitchFamily="2" charset="-52"/>
                <a:cs typeface="Arial" panose="020B0604020202020204" pitchFamily="34" charset="0"/>
              </a:rPr>
              <a:t>Piper PA-23 Aztec</a:t>
            </a:r>
            <a:endParaRPr lang="ru-RU" sz="1200" dirty="0">
              <a:latin typeface="Montserrat" pitchFamily="2" charset="-52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11504F1-71CB-4994-9F28-9AD03822C96B}"/>
              </a:ext>
            </a:extLst>
          </p:cNvPr>
          <p:cNvSpPr/>
          <p:nvPr/>
        </p:nvSpPr>
        <p:spPr>
          <a:xfrm>
            <a:off x="2684374" y="988038"/>
            <a:ext cx="2273379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500" dirty="0">
                <a:latin typeface="Montserrat" pitchFamily="2" charset="-52"/>
              </a:rPr>
              <a:t>Абсолютная отметка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E9CA19F-2AD9-4BF1-AEBF-912F93EE208D}"/>
              </a:ext>
            </a:extLst>
          </p:cNvPr>
          <p:cNvSpPr/>
          <p:nvPr/>
        </p:nvSpPr>
        <p:spPr>
          <a:xfrm>
            <a:off x="6961344" y="1025589"/>
            <a:ext cx="2896947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Montserrat" pitchFamily="2" charset="-52"/>
              </a:rPr>
              <a:t>Интенсивность отражения</a:t>
            </a:r>
            <a:endParaRPr lang="ru-RU" sz="15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5920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ВОЗДУШНЫЙ ЛАЗЕРНЫЙ СКАНЕР АГМ-А3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A4BD26-8CF1-45C2-8116-D9175ECCC254}"/>
              </a:ext>
            </a:extLst>
          </p:cNvPr>
          <p:cNvSpPr/>
          <p:nvPr/>
        </p:nvSpPr>
        <p:spPr>
          <a:xfrm>
            <a:off x="0" y="6215040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рабочая высота – 500 м, скорость – 200 км/ч, носитель – </a:t>
            </a:r>
            <a:r>
              <a:rPr lang="en-US" sz="1200" dirty="0">
                <a:latin typeface="Montserrat" pitchFamily="2" charset="-52"/>
                <a:cs typeface="Arial" panose="020B0604020202020204" pitchFamily="34" charset="0"/>
              </a:rPr>
              <a:t>Piper PA-23 Aztec</a:t>
            </a:r>
            <a:endParaRPr lang="ru-RU" sz="1200" dirty="0">
              <a:latin typeface="Montserrat" pitchFamily="2" charset="-52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E59DE2-9639-4BD6-9319-C2E53237F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00" y="896661"/>
            <a:ext cx="9124950" cy="47190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EAB0141-C54D-4641-8CBE-4F11451109AE}"/>
              </a:ext>
            </a:extLst>
          </p:cNvPr>
          <p:cNvSpPr/>
          <p:nvPr/>
        </p:nvSpPr>
        <p:spPr>
          <a:xfrm>
            <a:off x="4047201" y="5190927"/>
            <a:ext cx="4097597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500" dirty="0">
                <a:latin typeface="Montserrat" pitchFamily="2" charset="-52"/>
              </a:rPr>
              <a:t>Пример классифицированных данных</a:t>
            </a:r>
          </a:p>
        </p:txBody>
      </p:sp>
    </p:spTree>
    <p:extLst>
      <p:ext uri="{BB962C8B-B14F-4D97-AF65-F5344CB8AC3E}">
        <p14:creationId xmlns:p14="http://schemas.microsoft.com/office/powerpoint/2010/main" val="4168901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C5CDDD-9C15-4A14-972F-4A76B8047A9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ИСТОРИЯ</a:t>
            </a:r>
            <a:r>
              <a:rPr lang="ru-RU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КОМПАНИИ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2A2316-3F0B-4B04-892C-89D82FBEF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0" y="3769933"/>
            <a:ext cx="1663055" cy="17834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DB5402-326F-42B7-B7F4-7D7CBD6F1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49" y="3810410"/>
            <a:ext cx="1663055" cy="17834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DA8A0F-4AC3-4A4B-AFC2-868B5183B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26" y="3810409"/>
            <a:ext cx="1663056" cy="17834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CB63F-BFE0-4478-B7D9-A0F717E87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74" y="3769933"/>
            <a:ext cx="1666962" cy="18643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434F96-7952-45D0-9C33-74A1F3937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17" y="3688977"/>
            <a:ext cx="1666962" cy="18643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4B5868-A81C-49BD-B495-8B44C21F564C}"/>
              </a:ext>
            </a:extLst>
          </p:cNvPr>
          <p:cNvSpPr/>
          <p:nvPr/>
        </p:nvSpPr>
        <p:spPr>
          <a:xfrm>
            <a:off x="7290067" y="782577"/>
            <a:ext cx="46303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2012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F3AB1E-45BE-4C6F-B8E7-1E5D34C0C2E0}"/>
              </a:ext>
            </a:extLst>
          </p:cNvPr>
          <p:cNvSpPr/>
          <p:nvPr/>
        </p:nvSpPr>
        <p:spPr>
          <a:xfrm>
            <a:off x="3674937" y="1509212"/>
            <a:ext cx="60740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500" dirty="0">
                <a:latin typeface="Montserrat" pitchFamily="2" charset="-52"/>
              </a:rPr>
              <a:t>Разработка </a:t>
            </a:r>
            <a:r>
              <a:rPr lang="ru-RU" sz="2500" b="1" dirty="0">
                <a:latin typeface="Montserrat" pitchFamily="2" charset="-52"/>
              </a:rPr>
              <a:t>собственной</a:t>
            </a:r>
            <a:r>
              <a:rPr lang="ru-RU" sz="2500" dirty="0">
                <a:latin typeface="Montserrat" pitchFamily="2" charset="-52"/>
              </a:rPr>
              <a:t> системы </a:t>
            </a:r>
            <a:endParaRPr lang="en-US" sz="2500" dirty="0">
              <a:latin typeface="Montserrat" pitchFamily="2" charset="-52"/>
            </a:endParaRPr>
          </a:p>
          <a:p>
            <a:pPr algn="just"/>
            <a:r>
              <a:rPr lang="ru-RU" sz="2500" dirty="0">
                <a:latin typeface="Montserrat" pitchFamily="2" charset="-52"/>
              </a:rPr>
              <a:t>инерциальной навигации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D04FDE5-5A38-4C0E-8FCF-5B8FF07489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3769933"/>
            <a:ext cx="1512348" cy="1711341"/>
          </a:xfrm>
          <a:prstGeom prst="rect">
            <a:avLst/>
          </a:prstGeom>
          <a:effectLst/>
        </p:spPr>
      </p:pic>
      <p:sp>
        <p:nvSpPr>
          <p:cNvPr id="4" name="Знак ''минус'' 3">
            <a:extLst>
              <a:ext uri="{FF2B5EF4-FFF2-40B4-BE49-F238E27FC236}">
                <a16:creationId xmlns:a16="http://schemas.microsoft.com/office/drawing/2014/main" id="{963AD7BB-BD81-42AD-8D7D-9B14EB493BBB}"/>
              </a:ext>
            </a:extLst>
          </p:cNvPr>
          <p:cNvSpPr/>
          <p:nvPr/>
        </p:nvSpPr>
        <p:spPr>
          <a:xfrm>
            <a:off x="503769" y="5415997"/>
            <a:ext cx="1634362" cy="113963"/>
          </a:xfrm>
          <a:prstGeom prst="mathMinu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1AF17C-BDB7-463B-BB55-0562F43526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19553" r="36448" b="19452"/>
          <a:stretch/>
        </p:blipFill>
        <p:spPr>
          <a:xfrm>
            <a:off x="440064" y="782577"/>
            <a:ext cx="2935705" cy="26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87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04332A-165F-4B01-AA7D-36385B21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150" y="697239"/>
            <a:ext cx="9105700" cy="49147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ВОЗДУШНЫЙ ЛАЗЕРНЫЙ СКАНЕР АГМ-А3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A4BD26-8CF1-45C2-8116-D9175ECCC254}"/>
              </a:ext>
            </a:extLst>
          </p:cNvPr>
          <p:cNvSpPr/>
          <p:nvPr/>
        </p:nvSpPr>
        <p:spPr>
          <a:xfrm>
            <a:off x="0" y="6215040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рабочая высота – 500 м, скорость – </a:t>
            </a:r>
            <a:r>
              <a:rPr lang="en-US" sz="1200" dirty="0">
                <a:latin typeface="Montserrat" pitchFamily="2" charset="-52"/>
                <a:cs typeface="Arial" panose="020B0604020202020204" pitchFamily="34" charset="0"/>
              </a:rPr>
              <a:t>1</a:t>
            </a:r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00 км/ч, Таймырский район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EAB0141-C54D-4641-8CBE-4F11451109AE}"/>
              </a:ext>
            </a:extLst>
          </p:cNvPr>
          <p:cNvSpPr/>
          <p:nvPr/>
        </p:nvSpPr>
        <p:spPr>
          <a:xfrm>
            <a:off x="4540926" y="5190927"/>
            <a:ext cx="3110147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500" dirty="0">
                <a:latin typeface="Montserrat" pitchFamily="2" charset="-52"/>
              </a:rPr>
              <a:t>Пример ЦМР</a:t>
            </a:r>
            <a:r>
              <a:rPr lang="en-US" sz="1500" dirty="0">
                <a:latin typeface="Montserrat" pitchFamily="2" charset="-52"/>
              </a:rPr>
              <a:t> </a:t>
            </a:r>
            <a:r>
              <a:rPr lang="ru-RU" sz="1500" dirty="0">
                <a:latin typeface="Montserrat" pitchFamily="2" charset="-52"/>
              </a:rPr>
              <a:t>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1487658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F885F7-560B-47C5-8B3F-FE43F110AD58}"/>
              </a:ext>
            </a:extLst>
          </p:cNvPr>
          <p:cNvSpPr/>
          <p:nvPr/>
        </p:nvSpPr>
        <p:spPr>
          <a:xfrm>
            <a:off x="5859408" y="2536573"/>
            <a:ext cx="560309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chemeClr val="bg1">
                  <a:lumMod val="75000"/>
                </a:schemeClr>
              </a:buClr>
              <a:buSzPct val="95000"/>
              <a:buFont typeface="+mj-lt"/>
              <a:buAutoNum type="arabicPeriod"/>
            </a:pPr>
            <a:r>
              <a:rPr lang="ru-RU" sz="1500" dirty="0"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Получение решения траектории</a:t>
            </a:r>
            <a:endParaRPr lang="en-US" sz="1500" dirty="0"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bg1">
                  <a:lumMod val="75000"/>
                </a:schemeClr>
              </a:buClr>
              <a:buSzPct val="95000"/>
              <a:buFont typeface="+mj-lt"/>
              <a:buAutoNum type="arabicPeriod"/>
            </a:pPr>
            <a:endParaRPr lang="ru-RU" sz="1500" dirty="0"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bg1">
                  <a:lumMod val="75000"/>
                </a:schemeClr>
              </a:buClr>
              <a:buSzPct val="95000"/>
              <a:buFont typeface="+mj-lt"/>
              <a:buAutoNum type="arabicPeriod"/>
            </a:pPr>
            <a:r>
              <a:rPr lang="ru-RU" sz="1500" dirty="0" err="1"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Геопозиционирование</a:t>
            </a:r>
            <a:r>
              <a:rPr lang="ru-RU" sz="1500" dirty="0"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точек лазерных отражений (ТЛО) и элементов внешнего ориентирования (ЭВО) аэрофотоснимков, в том числе, в пользовательской системе координат </a:t>
            </a:r>
            <a:endParaRPr lang="en-US" sz="1500" dirty="0"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bg1">
                  <a:lumMod val="75000"/>
                </a:schemeClr>
              </a:buClr>
              <a:buSzPct val="95000"/>
              <a:buFont typeface="+mj-lt"/>
              <a:buAutoNum type="arabicPeriod"/>
            </a:pPr>
            <a:endParaRPr lang="ru-RU" sz="1500" dirty="0"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bg1">
                  <a:lumMod val="75000"/>
                </a:schemeClr>
              </a:buClr>
              <a:buSzPct val="95000"/>
              <a:buFont typeface="+mj-lt"/>
              <a:buAutoNum type="arabicPeriod"/>
            </a:pPr>
            <a:r>
              <a:rPr lang="ru-RU" sz="1500" dirty="0"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облаков ТЛО</a:t>
            </a:r>
            <a:endParaRPr lang="en-US" sz="1500" dirty="0"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bg1">
                  <a:lumMod val="75000"/>
                </a:schemeClr>
              </a:buClr>
              <a:buSzPct val="95000"/>
              <a:buFont typeface="+mj-lt"/>
              <a:buAutoNum type="arabicPeriod"/>
            </a:pPr>
            <a:endParaRPr lang="ru-RU" sz="1500" dirty="0"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bg1">
                  <a:lumMod val="75000"/>
                </a:schemeClr>
              </a:buClr>
              <a:buSzPct val="95000"/>
              <a:buFont typeface="+mj-lt"/>
              <a:buAutoNum type="arabicPeriod"/>
            </a:pPr>
            <a:r>
              <a:rPr lang="ru-RU" sz="1500" dirty="0"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Построение 3D-моделей</a:t>
            </a:r>
            <a:endParaRPr lang="ru-RU" sz="1500" dirty="0">
              <a:effectLst/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EFB982-148C-4883-97A0-87FD109F59C5}"/>
              </a:ext>
            </a:extLst>
          </p:cNvPr>
          <p:cNvSpPr/>
          <p:nvPr/>
        </p:nvSpPr>
        <p:spPr>
          <a:xfrm>
            <a:off x="0" y="6215040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предусмотрена конфигурация ПО АГМ </a:t>
            </a:r>
            <a:r>
              <a:rPr lang="ru-RU" sz="1200" dirty="0" err="1">
                <a:latin typeface="Montserrat" pitchFamily="2" charset="-52"/>
                <a:cs typeface="Arial" panose="020B0604020202020204" pitchFamily="34" charset="0"/>
              </a:rPr>
              <a:t>Сканворкс</a:t>
            </a:r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 + АГМ </a:t>
            </a:r>
            <a:r>
              <a:rPr lang="ru-RU" sz="1200" dirty="0" err="1">
                <a:latin typeface="Montserrat" pitchFamily="2" charset="-52"/>
                <a:cs typeface="Arial" panose="020B0604020202020204" pitchFamily="34" charset="0"/>
              </a:rPr>
              <a:t>Посворкс</a:t>
            </a:r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Montserrat" pitchFamily="2" charset="-52"/>
                <a:cs typeface="Arial" panose="020B0604020202020204" pitchFamily="34" charset="0"/>
              </a:rPr>
              <a:t>Web</a:t>
            </a:r>
            <a:endParaRPr lang="ru-RU" sz="1200" dirty="0">
              <a:latin typeface="Montserrat" pitchFamily="2" charset="-52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7170E9-65C0-43E0-94B4-45D2CC78DF62}"/>
              </a:ext>
            </a:extLst>
          </p:cNvPr>
          <p:cNvSpPr/>
          <p:nvPr/>
        </p:nvSpPr>
        <p:spPr>
          <a:xfrm>
            <a:off x="6296650" y="1202143"/>
            <a:ext cx="40591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Вывод</a:t>
            </a:r>
            <a:r>
              <a:rPr lang="ru-RU" sz="25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данных </a:t>
            </a:r>
            <a:endParaRPr lang="en-US" sz="2500" dirty="0">
              <a:solidFill>
                <a:prstClr val="black"/>
              </a:solidFill>
              <a:latin typeface="Montserrat" pitchFamily="2" charset="-52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5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и </a:t>
            </a:r>
            <a:r>
              <a:rPr lang="ru-RU" sz="2500" b="1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классификация</a:t>
            </a:r>
            <a:r>
              <a:rPr lang="ru-RU" sz="25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ТЛО</a:t>
            </a:r>
            <a:endParaRPr lang="ru-RU" sz="2500" dirty="0">
              <a:latin typeface="Montserra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CF9B1D-9174-4930-BC9B-9AA534499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1" y="109046"/>
            <a:ext cx="5126471" cy="51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3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5799AA-A187-4503-A28B-B89C37DDB3A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81830" y="1222115"/>
            <a:ext cx="3960307" cy="35021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 descr="C:\Users\DDZ\Desktop\Новая папка (8)\16.jpg">
            <a:extLst>
              <a:ext uri="{FF2B5EF4-FFF2-40B4-BE49-F238E27FC236}">
                <a16:creationId xmlns:a16="http://schemas.microsoft.com/office/drawing/2014/main" id="{53289F44-E10F-45DD-992E-EF4F8458864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391" y="3511373"/>
            <a:ext cx="4709795" cy="236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DDZ\Desktop\Новая папка (8)\15_.jpg">
            <a:extLst>
              <a:ext uri="{FF2B5EF4-FFF2-40B4-BE49-F238E27FC236}">
                <a16:creationId xmlns:a16="http://schemas.microsoft.com/office/drawing/2014/main" id="{A382C11C-2E14-4652-8A4B-0C27CDA8971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76" y="5154974"/>
            <a:ext cx="4202885" cy="127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DDZ\Desktop\Новая папка (8)\ARP.jpg">
            <a:extLst>
              <a:ext uri="{FF2B5EF4-FFF2-40B4-BE49-F238E27FC236}">
                <a16:creationId xmlns:a16="http://schemas.microsoft.com/office/drawing/2014/main" id="{B8796879-01A7-4856-9453-E5EDA0007C0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21" y="1269271"/>
            <a:ext cx="2713334" cy="1813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82F34DB-E59A-4694-AE1C-A760CFA60385}"/>
              </a:ext>
            </a:extLst>
          </p:cNvPr>
          <p:cNvSpPr/>
          <p:nvPr/>
        </p:nvSpPr>
        <p:spPr>
          <a:xfrm>
            <a:off x="2203801" y="4847197"/>
            <a:ext cx="1770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itchFamily="2" charset="-52"/>
              </a:rPr>
              <a:t>Панель «Задачи»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32EE2E4-BBB8-4C57-B9E2-DF6126881CDD}"/>
              </a:ext>
            </a:extLst>
          </p:cNvPr>
          <p:cNvSpPr/>
          <p:nvPr/>
        </p:nvSpPr>
        <p:spPr>
          <a:xfrm>
            <a:off x="1" y="914338"/>
            <a:ext cx="6132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</a:rPr>
              <a:t>Панель «Миссии»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DFFB2D-EFA8-4A03-A06C-72CE3BEA74BC}"/>
              </a:ext>
            </a:extLst>
          </p:cNvPr>
          <p:cNvSpPr/>
          <p:nvPr/>
        </p:nvSpPr>
        <p:spPr>
          <a:xfrm>
            <a:off x="7416129" y="3128742"/>
            <a:ext cx="3416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itchFamily="2" charset="-52"/>
              </a:rPr>
              <a:t>Редактирование</a:t>
            </a:r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Montserrat" pitchFamily="2" charset="-52"/>
              </a:rPr>
              <a:t>базовой станции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46DEB2D-F5A7-4140-82D1-34E7916721AF}"/>
              </a:ext>
            </a:extLst>
          </p:cNvPr>
          <p:cNvSpPr/>
          <p:nvPr/>
        </p:nvSpPr>
        <p:spPr>
          <a:xfrm>
            <a:off x="6132513" y="944179"/>
            <a:ext cx="6059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</a:rPr>
              <a:t>Расчет</a:t>
            </a:r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Montserrat" pitchFamily="2" charset="-52"/>
              </a:rPr>
              <a:t>наземной отметки высоты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D0CCE3-4C68-4C26-A8F4-8EE9EDFEAA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2688FC8-E655-4CDF-8DF2-D168EA3642DF}"/>
              </a:ext>
            </a:extLst>
          </p:cNvPr>
          <p:cNvSpPr/>
          <p:nvPr/>
        </p:nvSpPr>
        <p:spPr>
          <a:xfrm>
            <a:off x="4312204" y="546361"/>
            <a:ext cx="3567591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</a:rPr>
              <a:t>ПОЛУЧЕНИЕ РЕШЕНИЯ ТРАЕКТОРИИ</a:t>
            </a:r>
          </a:p>
        </p:txBody>
      </p:sp>
    </p:spTree>
    <p:extLst>
      <p:ext uri="{BB962C8B-B14F-4D97-AF65-F5344CB8AC3E}">
        <p14:creationId xmlns:p14="http://schemas.microsoft.com/office/powerpoint/2010/main" val="1148828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pic>
        <p:nvPicPr>
          <p:cNvPr id="20" name="Рисунок 19" descr="C:\Users\DDZ\Desktop\Новая папка (8)\17.jpg">
            <a:extLst>
              <a:ext uri="{FF2B5EF4-FFF2-40B4-BE49-F238E27FC236}">
                <a16:creationId xmlns:a16="http://schemas.microsoft.com/office/drawing/2014/main" id="{2E9E4D5C-AF72-4EBD-9AFD-E493D4543EA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r="1"/>
          <a:stretch/>
        </p:blipFill>
        <p:spPr bwMode="auto">
          <a:xfrm>
            <a:off x="724937" y="1389743"/>
            <a:ext cx="4649437" cy="921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829C37-D16E-4E75-8D04-5B040BD76F4B}"/>
              </a:ext>
            </a:extLst>
          </p:cNvPr>
          <p:cNvPicPr/>
          <p:nvPr/>
        </p:nvPicPr>
        <p:blipFill rotWithShape="1">
          <a:blip r:embed="rId6"/>
          <a:srcRect l="623" t="1175" r="704" b="1141"/>
          <a:stretch/>
        </p:blipFill>
        <p:spPr bwMode="auto">
          <a:xfrm>
            <a:off x="1161000" y="3810976"/>
            <a:ext cx="3833898" cy="210834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C:\Users\DDZ\Desktop\Новая папка (8)\21.jpg">
            <a:extLst>
              <a:ext uri="{FF2B5EF4-FFF2-40B4-BE49-F238E27FC236}">
                <a16:creationId xmlns:a16="http://schemas.microsoft.com/office/drawing/2014/main" id="{BE0DFB26-FCB1-4DA9-A0B4-3F22249A15A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64" y="1266932"/>
            <a:ext cx="3079613" cy="201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DDZ\Desktop\Новая папка (8)\22.jpg">
            <a:extLst>
              <a:ext uri="{FF2B5EF4-FFF2-40B4-BE49-F238E27FC236}">
                <a16:creationId xmlns:a16="http://schemas.microsoft.com/office/drawing/2014/main" id="{E381D3DF-1B98-43C4-B7DA-E14477E1D92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64" y="3838932"/>
            <a:ext cx="3079613" cy="21106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173A90F-0CB5-4523-A706-E5F836952389}"/>
              </a:ext>
            </a:extLst>
          </p:cNvPr>
          <p:cNvSpPr/>
          <p:nvPr/>
        </p:nvSpPr>
        <p:spPr>
          <a:xfrm>
            <a:off x="6096000" y="3405955"/>
            <a:ext cx="6090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График «Прямое/обратное решение» </a:t>
            </a:r>
            <a:r>
              <a:rPr lang="en-US" sz="1400" dirty="0">
                <a:latin typeface="Montserrat" pitchFamily="2" charset="-52"/>
                <a:ea typeface="Calibri" panose="020F0502020204030204" pitchFamily="34" charset="0"/>
              </a:rPr>
              <a:t>DGNSS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3D3C1A3-495D-4B86-AAF8-C4E8532B959C}"/>
              </a:ext>
            </a:extLst>
          </p:cNvPr>
          <p:cNvSpPr/>
          <p:nvPr/>
        </p:nvSpPr>
        <p:spPr>
          <a:xfrm>
            <a:off x="6096000" y="933206"/>
            <a:ext cx="6090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График «Профиль скорости»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0CFDF25-4889-4866-A8BA-2A4DC028BE89}"/>
              </a:ext>
            </a:extLst>
          </p:cNvPr>
          <p:cNvSpPr/>
          <p:nvPr/>
        </p:nvSpPr>
        <p:spPr>
          <a:xfrm>
            <a:off x="3311" y="933207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Панель инструментов расчета </a:t>
            </a:r>
            <a:r>
              <a:rPr lang="en-US" sz="1400" dirty="0">
                <a:latin typeface="Montserrat" pitchFamily="2" charset="-52"/>
                <a:ea typeface="Calibri" panose="020F0502020204030204" pitchFamily="34" charset="0"/>
              </a:rPr>
              <a:t>DGNSS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1117865-422B-4688-A181-F43FB7D811C3}"/>
              </a:ext>
            </a:extLst>
          </p:cNvPr>
          <p:cNvSpPr/>
          <p:nvPr/>
        </p:nvSpPr>
        <p:spPr>
          <a:xfrm>
            <a:off x="35112" y="3405956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Панель «Видимость спутников»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E215D5-0213-4A89-BFF4-E8C58352DAB5}"/>
              </a:ext>
            </a:extLst>
          </p:cNvPr>
          <p:cNvSpPr/>
          <p:nvPr/>
        </p:nvSpPr>
        <p:spPr>
          <a:xfrm>
            <a:off x="4312204" y="546361"/>
            <a:ext cx="3567591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</a:rPr>
              <a:t>ПОЛУЧЕНИЕ РЕШЕНИЯ ТРАЕКТОРИИ</a:t>
            </a:r>
          </a:p>
        </p:txBody>
      </p:sp>
    </p:spTree>
    <p:extLst>
      <p:ext uri="{BB962C8B-B14F-4D97-AF65-F5344CB8AC3E}">
        <p14:creationId xmlns:p14="http://schemas.microsoft.com/office/powerpoint/2010/main" val="2127286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pic>
        <p:nvPicPr>
          <p:cNvPr id="13" name="Рисунок 12" descr="C:\Users\DDZ\Desktop\Новая папка (8)\23.jpg">
            <a:extLst>
              <a:ext uri="{FF2B5EF4-FFF2-40B4-BE49-F238E27FC236}">
                <a16:creationId xmlns:a16="http://schemas.microsoft.com/office/drawing/2014/main" id="{E3CE7421-EDCC-4064-AF00-A5F66605928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2" y="1308158"/>
            <a:ext cx="4840251" cy="85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DDZ\Desktop\Новая папка (8)\24.jpg">
            <a:extLst>
              <a:ext uri="{FF2B5EF4-FFF2-40B4-BE49-F238E27FC236}">
                <a16:creationId xmlns:a16="http://schemas.microsoft.com/office/drawing/2014/main" id="{C15EF7CA-C085-4FF0-8F9F-A81F30D822C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45" y="2899793"/>
            <a:ext cx="3532541" cy="239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DDZ\Desktop\Новая папка (8)\41.jpg">
            <a:extLst>
              <a:ext uri="{FF2B5EF4-FFF2-40B4-BE49-F238E27FC236}">
                <a16:creationId xmlns:a16="http://schemas.microsoft.com/office/drawing/2014/main" id="{0D3CC26A-020A-4B2C-965F-969960FCB35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75" y="2934786"/>
            <a:ext cx="3622515" cy="238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DDZ\Desktop\Новая папка (8)\43.jpg">
            <a:extLst>
              <a:ext uri="{FF2B5EF4-FFF2-40B4-BE49-F238E27FC236}">
                <a16:creationId xmlns:a16="http://schemas.microsoft.com/office/drawing/2014/main" id="{23E4D128-E53E-49BD-A9D6-64763F18692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39" y="1308158"/>
            <a:ext cx="4135120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B51F48C-9333-4D81-9857-D02A9C6268A9}"/>
              </a:ext>
            </a:extLst>
          </p:cNvPr>
          <p:cNvSpPr/>
          <p:nvPr/>
        </p:nvSpPr>
        <p:spPr>
          <a:xfrm>
            <a:off x="0" y="912708"/>
            <a:ext cx="6132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Панель инструментов расчета </a:t>
            </a:r>
            <a:r>
              <a:rPr lang="en-US" sz="1400" dirty="0">
                <a:latin typeface="Montserrat" pitchFamily="2" charset="-52"/>
                <a:ea typeface="Calibri" panose="020F0502020204030204" pitchFamily="34" charset="0"/>
              </a:rPr>
              <a:t>LC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C1B20E9-A440-4AFF-9DDF-0432BA3E0FA9}"/>
              </a:ext>
            </a:extLst>
          </p:cNvPr>
          <p:cNvSpPr/>
          <p:nvPr/>
        </p:nvSpPr>
        <p:spPr>
          <a:xfrm>
            <a:off x="6113017" y="2504208"/>
            <a:ext cx="6095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График «Прямое/обратное решение» </a:t>
            </a:r>
            <a:r>
              <a:rPr lang="en-US" sz="1400" dirty="0">
                <a:latin typeface="Montserrat" pitchFamily="2" charset="-52"/>
                <a:ea typeface="Calibri" panose="020F0502020204030204" pitchFamily="34" charset="0"/>
              </a:rPr>
              <a:t>LC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DE5C832-2303-4C3D-A914-37F3614482A4}"/>
              </a:ext>
            </a:extLst>
          </p:cNvPr>
          <p:cNvSpPr/>
          <p:nvPr/>
        </p:nvSpPr>
        <p:spPr>
          <a:xfrm>
            <a:off x="17017" y="2537991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График «Прямое/обратное решение» (углы) </a:t>
            </a:r>
            <a:r>
              <a:rPr lang="en-US" sz="1400" dirty="0">
                <a:latin typeface="Montserrat" pitchFamily="2" charset="-52"/>
                <a:ea typeface="Calibri" panose="020F0502020204030204" pitchFamily="34" charset="0"/>
              </a:rPr>
              <a:t>LC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1E11FA1-9A37-4A05-B7D6-647D67C9A1C3}"/>
              </a:ext>
            </a:extLst>
          </p:cNvPr>
          <p:cNvSpPr/>
          <p:nvPr/>
        </p:nvSpPr>
        <p:spPr>
          <a:xfrm>
            <a:off x="6132513" y="912708"/>
            <a:ext cx="6059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Решение траектории на Панели Оглавления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F70D3D6-A204-4CFA-8738-AB514BF36F1C}"/>
              </a:ext>
            </a:extLst>
          </p:cNvPr>
          <p:cNvSpPr/>
          <p:nvPr/>
        </p:nvSpPr>
        <p:spPr>
          <a:xfrm>
            <a:off x="4312204" y="546361"/>
            <a:ext cx="3567591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</a:rPr>
              <a:t>ПОЛУЧЕНИЕ РЕШЕНИЯ ТРАЕКТОРИИ</a:t>
            </a:r>
          </a:p>
        </p:txBody>
      </p:sp>
    </p:spTree>
    <p:extLst>
      <p:ext uri="{BB962C8B-B14F-4D97-AF65-F5344CB8AC3E}">
        <p14:creationId xmlns:p14="http://schemas.microsoft.com/office/powerpoint/2010/main" val="1713127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pic>
        <p:nvPicPr>
          <p:cNvPr id="20" name="Рисунок 19" descr="C:\Users\DDZ\Desktop\Новая папка (8)\27.jpg">
            <a:extLst>
              <a:ext uri="{FF2B5EF4-FFF2-40B4-BE49-F238E27FC236}">
                <a16:creationId xmlns:a16="http://schemas.microsoft.com/office/drawing/2014/main" id="{BAE658C2-FB45-49BD-AA78-7A71F1860B3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40" y="1445579"/>
            <a:ext cx="4830519" cy="10136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59C5A12-6E6D-4A3F-B336-74FC7A91F021}"/>
              </a:ext>
            </a:extLst>
          </p:cNvPr>
          <p:cNvSpPr/>
          <p:nvPr/>
        </p:nvSpPr>
        <p:spPr>
          <a:xfrm>
            <a:off x="0" y="932880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Трехмерная визуализация траектории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82DB864-7E9C-4D4B-8BA8-BC19CD79CEEF}"/>
              </a:ext>
            </a:extLst>
          </p:cNvPr>
          <p:cNvSpPr/>
          <p:nvPr/>
        </p:nvSpPr>
        <p:spPr>
          <a:xfrm>
            <a:off x="0" y="2634278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Траектория на карте</a:t>
            </a:r>
            <a:endParaRPr lang="ru-RU" sz="1400" dirty="0">
              <a:latin typeface="Montserrat" pitchFamily="2" charset="-52"/>
            </a:endParaRPr>
          </a:p>
        </p:txBody>
      </p:sp>
      <p:pic>
        <p:nvPicPr>
          <p:cNvPr id="23" name="Рисунок 22" descr="C:\Users\DDZ\Desktop\Новая папка (8)\43.jpg">
            <a:extLst>
              <a:ext uri="{FF2B5EF4-FFF2-40B4-BE49-F238E27FC236}">
                <a16:creationId xmlns:a16="http://schemas.microsoft.com/office/drawing/2014/main" id="{C82E48B7-E13F-4CCC-902E-0C0C927A75D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12" y="1390792"/>
            <a:ext cx="5278911" cy="114408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EC8479-FCB4-4773-9CF2-52AB9011F908}"/>
              </a:ext>
            </a:extLst>
          </p:cNvPr>
          <p:cNvSpPr/>
          <p:nvPr/>
        </p:nvSpPr>
        <p:spPr>
          <a:xfrm>
            <a:off x="6096000" y="970165"/>
            <a:ext cx="6095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Экспорт траектории в текстовом формате</a:t>
            </a:r>
            <a:endParaRPr lang="ru-RU" sz="1400" dirty="0">
              <a:latin typeface="Montserrat" pitchFamily="2" charset="-5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76C2593-FB09-4D56-B670-305514DA0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757" y="2942055"/>
            <a:ext cx="5101618" cy="347044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7957BB-27F5-40D7-8E4F-7555B6382A8F}"/>
              </a:ext>
            </a:extLst>
          </p:cNvPr>
          <p:cNvSpPr/>
          <p:nvPr/>
        </p:nvSpPr>
        <p:spPr>
          <a:xfrm>
            <a:off x="4312204" y="546361"/>
            <a:ext cx="3567591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</a:rPr>
              <a:t>ПОЛУЧЕНИЕ РЕШЕНИЯ ТРАЕКТОРИИ</a:t>
            </a:r>
          </a:p>
        </p:txBody>
      </p:sp>
    </p:spTree>
    <p:extLst>
      <p:ext uri="{BB962C8B-B14F-4D97-AF65-F5344CB8AC3E}">
        <p14:creationId xmlns:p14="http://schemas.microsoft.com/office/powerpoint/2010/main" val="1071769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570E72-5465-4CA8-B1A9-407D3D70F4D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95117" y="1239250"/>
            <a:ext cx="4832355" cy="48922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7EA49C-2EF4-461E-A684-E8DEFA29A93D}"/>
              </a:ext>
            </a:extLst>
          </p:cNvPr>
          <p:cNvSpPr/>
          <p:nvPr/>
        </p:nvSpPr>
        <p:spPr>
          <a:xfrm>
            <a:off x="1" y="910453"/>
            <a:ext cx="6095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Отчет о качестве решения</a:t>
            </a:r>
            <a:endParaRPr lang="ru-RU" sz="1400" dirty="0">
              <a:latin typeface="Montserrat" pitchFamily="2" charset="-52"/>
            </a:endParaRPr>
          </a:p>
        </p:txBody>
      </p:sp>
      <p:pic>
        <p:nvPicPr>
          <p:cNvPr id="13" name="Рисунок 12" descr="C:\Users\DDZ\Desktop\Новая папка (8)\30.jpg">
            <a:extLst>
              <a:ext uri="{FF2B5EF4-FFF2-40B4-BE49-F238E27FC236}">
                <a16:creationId xmlns:a16="http://schemas.microsoft.com/office/drawing/2014/main" id="{30797726-1E1D-47E2-9365-673B3B7C7B5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45" y="1243441"/>
            <a:ext cx="2478023" cy="142426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1E00188-34C3-441A-9625-307126052B33}"/>
              </a:ext>
            </a:extLst>
          </p:cNvPr>
          <p:cNvSpPr/>
          <p:nvPr/>
        </p:nvSpPr>
        <p:spPr>
          <a:xfrm>
            <a:off x="5559929" y="900496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Классы качества решения траектории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F2AFCE-AC7A-4815-ABF4-9E653AB6F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30" y="3438671"/>
            <a:ext cx="3608055" cy="252302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588D3FE-E998-4E31-9258-90F9ACAAED69}"/>
              </a:ext>
            </a:extLst>
          </p:cNvPr>
          <p:cNvSpPr/>
          <p:nvPr/>
        </p:nvSpPr>
        <p:spPr>
          <a:xfrm>
            <a:off x="5401559" y="3067302"/>
            <a:ext cx="6639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</a:rPr>
              <a:t>Облако ТЛО</a:t>
            </a:r>
            <a:r>
              <a:rPr lang="en-US" sz="1400" dirty="0">
                <a:latin typeface="Montserrat" pitchFamily="2" charset="-52"/>
              </a:rPr>
              <a:t> </a:t>
            </a:r>
            <a:r>
              <a:rPr lang="ru-RU" sz="1400" dirty="0">
                <a:latin typeface="Montserrat" pitchFamily="2" charset="-52"/>
              </a:rPr>
              <a:t>раскрашенное по атрибуту «качество решения </a:t>
            </a:r>
            <a:r>
              <a:rPr lang="en-US" sz="1400" dirty="0">
                <a:latin typeface="Montserrat" pitchFamily="2" charset="-52"/>
              </a:rPr>
              <a:t>DGNSS</a:t>
            </a:r>
            <a:r>
              <a:rPr lang="ru-RU" sz="1400" dirty="0">
                <a:latin typeface="Montserrat" pitchFamily="2" charset="-52"/>
              </a:rPr>
              <a:t>»</a:t>
            </a:r>
          </a:p>
          <a:p>
            <a:pPr algn="ctr"/>
            <a:endParaRPr lang="ru-RU" sz="1400" dirty="0">
              <a:latin typeface="Montserrat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333D77-2D32-4849-A3A3-FCC68F2F16BB}"/>
              </a:ext>
            </a:extLst>
          </p:cNvPr>
          <p:cNvSpPr/>
          <p:nvPr/>
        </p:nvSpPr>
        <p:spPr>
          <a:xfrm>
            <a:off x="6693194" y="1299955"/>
            <a:ext cx="75052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  <a:ea typeface="Calibri" panose="020F0502020204030204" pitchFamily="34" charset="0"/>
              </a:rPr>
              <a:t>DGNSS</a:t>
            </a:r>
            <a:endParaRPr lang="ru-RU" sz="1200" b="1" dirty="0">
              <a:latin typeface="Montserrat" pitchFamily="2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A7175E-134D-4CF7-8D0C-F23BF5717D96}"/>
              </a:ext>
            </a:extLst>
          </p:cNvPr>
          <p:cNvSpPr/>
          <p:nvPr/>
        </p:nvSpPr>
        <p:spPr>
          <a:xfrm>
            <a:off x="9874539" y="1299956"/>
            <a:ext cx="75052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</a:rPr>
              <a:t>LC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E0038BD-7765-4017-8560-DDB2C4CC9D10}"/>
              </a:ext>
            </a:extLst>
          </p:cNvPr>
          <p:cNvSpPr/>
          <p:nvPr/>
        </p:nvSpPr>
        <p:spPr>
          <a:xfrm>
            <a:off x="4312204" y="546361"/>
            <a:ext cx="3567591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КОНТРОЛЬ КАЧЕСТВА РЕШЕНИЯ ТРАЕКТОРИИ</a:t>
            </a:r>
            <a:endParaRPr lang="ru-RU" sz="10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32613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pic>
        <p:nvPicPr>
          <p:cNvPr id="17" name="Рисунок 16" descr="C:\Users\DDZ\Desktop\Новая папка (8)\26.jpg">
            <a:extLst>
              <a:ext uri="{FF2B5EF4-FFF2-40B4-BE49-F238E27FC236}">
                <a16:creationId xmlns:a16="http://schemas.microsoft.com/office/drawing/2014/main" id="{BC86C30C-5D6E-49E7-81A2-5753336236D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6" y="1290102"/>
            <a:ext cx="5275685" cy="98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CE56F5-F717-4F40-9C4B-BC9B189B9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72"/>
          <a:stretch/>
        </p:blipFill>
        <p:spPr>
          <a:xfrm>
            <a:off x="315389" y="3547784"/>
            <a:ext cx="1921461" cy="216787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E554313-9175-467C-A006-E7D1F484FA38}"/>
              </a:ext>
            </a:extLst>
          </p:cNvPr>
          <p:cNvSpPr/>
          <p:nvPr/>
        </p:nvSpPr>
        <p:spPr>
          <a:xfrm>
            <a:off x="0" y="944031"/>
            <a:ext cx="6095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Панель вывода ТЛО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8786D29-DC62-4CE3-A87C-CCFE9BBB0B1B}"/>
              </a:ext>
            </a:extLst>
          </p:cNvPr>
          <p:cNvSpPr/>
          <p:nvPr/>
        </p:nvSpPr>
        <p:spPr>
          <a:xfrm>
            <a:off x="1" y="3013749"/>
            <a:ext cx="6095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Атрибуты визуализации ТЛО</a:t>
            </a:r>
            <a:endParaRPr lang="ru-RU" sz="1400" dirty="0">
              <a:latin typeface="Montserrat" pitchFamily="2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64DE786-8B57-4F9E-9909-FA0B3E824C87}"/>
              </a:ext>
            </a:extLst>
          </p:cNvPr>
          <p:cNvPicPr/>
          <p:nvPr/>
        </p:nvPicPr>
        <p:blipFill rotWithShape="1">
          <a:blip r:embed="rId7"/>
          <a:srcRect l="33102" t="15175" r="10269" b="8383"/>
          <a:stretch/>
        </p:blipFill>
        <p:spPr>
          <a:xfrm>
            <a:off x="6933504" y="847916"/>
            <a:ext cx="3734750" cy="24540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2357DF2-AC6C-4D9F-A6BF-0F2CA2F6C320}"/>
              </a:ext>
            </a:extLst>
          </p:cNvPr>
          <p:cNvSpPr/>
          <p:nvPr/>
        </p:nvSpPr>
        <p:spPr>
          <a:xfrm>
            <a:off x="6952356" y="3003160"/>
            <a:ext cx="112641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</a:rPr>
              <a:t>По высоте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8169C74-D1E5-4394-8F60-46D1AAC1EF76}"/>
              </a:ext>
            </a:extLst>
          </p:cNvPr>
          <p:cNvPicPr/>
          <p:nvPr/>
        </p:nvPicPr>
        <p:blipFill rotWithShape="1">
          <a:blip r:embed="rId8"/>
          <a:srcRect l="20734" t="12813" r="-240" b="2658"/>
          <a:stretch/>
        </p:blipFill>
        <p:spPr>
          <a:xfrm>
            <a:off x="6933504" y="3556035"/>
            <a:ext cx="3734750" cy="21536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60D4A2E-DDE4-44B2-A4F6-6E7023532F07}"/>
              </a:ext>
            </a:extLst>
          </p:cNvPr>
          <p:cNvPicPr/>
          <p:nvPr/>
        </p:nvPicPr>
        <p:blipFill rotWithShape="1">
          <a:blip r:embed="rId9"/>
          <a:srcRect l="21098" t="14125" r="28629" b="23965"/>
          <a:stretch/>
        </p:blipFill>
        <p:spPr>
          <a:xfrm>
            <a:off x="2595912" y="3538125"/>
            <a:ext cx="3312287" cy="21678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BCD3E51-A695-4104-B50B-891E5DF4B79D}"/>
              </a:ext>
            </a:extLst>
          </p:cNvPr>
          <p:cNvSpPr/>
          <p:nvPr/>
        </p:nvSpPr>
        <p:spPr>
          <a:xfrm>
            <a:off x="2624192" y="5396080"/>
            <a:ext cx="156109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</a:rPr>
              <a:t>По «проходам»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1B3144C-B85A-49AF-B2AA-8E250CFE28BC}"/>
              </a:ext>
            </a:extLst>
          </p:cNvPr>
          <p:cNvSpPr/>
          <p:nvPr/>
        </p:nvSpPr>
        <p:spPr>
          <a:xfrm>
            <a:off x="6961783" y="5405417"/>
            <a:ext cx="156109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</a:rPr>
              <a:t>По «проходам»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BFAB001-9DE0-49C4-B3F5-EB58C8C17397}"/>
              </a:ext>
            </a:extLst>
          </p:cNvPr>
          <p:cNvSpPr/>
          <p:nvPr/>
        </p:nvSpPr>
        <p:spPr>
          <a:xfrm>
            <a:off x="4908728" y="546361"/>
            <a:ext cx="2374541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ВЫВОД И ВИЗУАЛИЗАЦИЯ ТЛО</a:t>
            </a:r>
            <a:endParaRPr lang="ru-RU" sz="10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85526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DF4033-22A9-46F6-A893-FB2570CA0E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5" t="13999" r="50200" b="26001"/>
          <a:stretch/>
        </p:blipFill>
        <p:spPr>
          <a:xfrm>
            <a:off x="611689" y="1333297"/>
            <a:ext cx="11006330" cy="43068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2FB9E46-8F35-4569-83A5-532A60874104}"/>
              </a:ext>
            </a:extLst>
          </p:cNvPr>
          <p:cNvSpPr/>
          <p:nvPr/>
        </p:nvSpPr>
        <p:spPr>
          <a:xfrm>
            <a:off x="9427" y="931127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Пример облака ТЛО, раскрашенного по атрибуту «Номер прохода» после обрезки траектории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7674D5-FD6A-48E0-8E56-82CD753DAE21}"/>
              </a:ext>
            </a:extLst>
          </p:cNvPr>
          <p:cNvSpPr/>
          <p:nvPr/>
        </p:nvSpPr>
        <p:spPr>
          <a:xfrm>
            <a:off x="4312204" y="546361"/>
            <a:ext cx="3567591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РЕДАКТОР ПРОХОДОВ И ОБРЕЗКА ПЕРЕКРЫТИЙ</a:t>
            </a:r>
            <a:endParaRPr lang="ru-RU" sz="10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00585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7674D5-FD6A-48E0-8E56-82CD753DAE21}"/>
              </a:ext>
            </a:extLst>
          </p:cNvPr>
          <p:cNvSpPr/>
          <p:nvPr/>
        </p:nvSpPr>
        <p:spPr>
          <a:xfrm>
            <a:off x="5111782" y="546361"/>
            <a:ext cx="2041462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</a:rPr>
              <a:t>ИНСТРУМЕНТЫ АНАЛИЗА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7D7B9D-90AA-41A3-8D8A-E52411C9ABA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517" y="1271120"/>
            <a:ext cx="5333111" cy="27273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6409E1-C5B8-49B8-A8BC-CE8C261B1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423" y="4541597"/>
            <a:ext cx="2563855" cy="1875880"/>
          </a:xfrm>
          <a:prstGeom prst="rect">
            <a:avLst/>
          </a:prstGeom>
        </p:spPr>
      </p:pic>
      <p:pic>
        <p:nvPicPr>
          <p:cNvPr id="11" name="Рисунок 10" descr="C:\Users\DDZ\Desktop\Новая папка (8)\37.jpg">
            <a:extLst>
              <a:ext uri="{FF2B5EF4-FFF2-40B4-BE49-F238E27FC236}">
                <a16:creationId xmlns:a16="http://schemas.microsoft.com/office/drawing/2014/main" id="{33F846D2-B22E-4CB7-A634-87226A2D86D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097" y="1311880"/>
            <a:ext cx="4346880" cy="388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DDZ\Desktop\Новая папка (8)\35.jpg">
            <a:extLst>
              <a:ext uri="{FF2B5EF4-FFF2-40B4-BE49-F238E27FC236}">
                <a16:creationId xmlns:a16="http://schemas.microsoft.com/office/drawing/2014/main" id="{8EFFA778-7A44-4F5E-BE41-9AA19B26EE1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4" y="4541597"/>
            <a:ext cx="2741792" cy="8610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9E376A-5F85-455E-809A-59EAB5D4FE9E}"/>
              </a:ext>
            </a:extLst>
          </p:cNvPr>
          <p:cNvSpPr/>
          <p:nvPr/>
        </p:nvSpPr>
        <p:spPr>
          <a:xfrm>
            <a:off x="6132513" y="953916"/>
            <a:ext cx="60594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Настройка глубины профиля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FB459C7-9179-4587-9771-32B15F24AC23}"/>
              </a:ext>
            </a:extLst>
          </p:cNvPr>
          <p:cNvSpPr/>
          <p:nvPr/>
        </p:nvSpPr>
        <p:spPr>
          <a:xfrm>
            <a:off x="-1" y="922583"/>
            <a:ext cx="6132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Построение поперечного сечения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F3DE130-55FE-4A4E-B771-D0285C83C2CC}"/>
              </a:ext>
            </a:extLst>
          </p:cNvPr>
          <p:cNvSpPr/>
          <p:nvPr/>
        </p:nvSpPr>
        <p:spPr>
          <a:xfrm>
            <a:off x="1380501" y="4127309"/>
            <a:ext cx="35429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atin typeface="Montserrat" pitchFamily="2" charset="-52"/>
                <a:ea typeface="Calibri" panose="020F0502020204030204" pitchFamily="34" charset="0"/>
              </a:rPr>
              <a:t>Интерактив</a:t>
            </a:r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 измерения расстояния</a:t>
            </a:r>
            <a:endParaRPr lang="ru-RU" sz="14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0012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DB5402-326F-42B7-B7F4-7D7CBD6F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49" y="3810410"/>
            <a:ext cx="1663055" cy="17834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DA8A0F-4AC3-4A4B-AFC2-868B5183B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26" y="3810409"/>
            <a:ext cx="1663056" cy="17834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CB63F-BFE0-4478-B7D9-A0F717E87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74" y="3769933"/>
            <a:ext cx="1666962" cy="18643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434F96-7952-45D0-9C33-74A1F39377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17" y="3688977"/>
            <a:ext cx="1666962" cy="186436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1E70BC-09DD-4D0D-B73F-8390015DEF29}"/>
              </a:ext>
            </a:extLst>
          </p:cNvPr>
          <p:cNvSpPr/>
          <p:nvPr/>
        </p:nvSpPr>
        <p:spPr>
          <a:xfrm>
            <a:off x="7290067" y="782577"/>
            <a:ext cx="46303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2013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20987B-8164-48E1-8B8E-EDEAD4E3F982}"/>
              </a:ext>
            </a:extLst>
          </p:cNvPr>
          <p:cNvSpPr/>
          <p:nvPr/>
        </p:nvSpPr>
        <p:spPr>
          <a:xfrm>
            <a:off x="3711807" y="1509212"/>
            <a:ext cx="84801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latin typeface="Montserrat" pitchFamily="2" charset="-52"/>
              </a:rPr>
              <a:t>Прототип</a:t>
            </a:r>
            <a:r>
              <a:rPr lang="ru-RU" sz="2500" dirty="0">
                <a:latin typeface="Montserrat" pitchFamily="2" charset="-52"/>
              </a:rPr>
              <a:t> мобильного </a:t>
            </a:r>
          </a:p>
          <a:p>
            <a:pPr algn="just"/>
            <a:r>
              <a:rPr lang="ru-RU" sz="2500" b="1" dirty="0">
                <a:latin typeface="Montserrat" pitchFamily="2" charset="-52"/>
              </a:rPr>
              <a:t>лазерного</a:t>
            </a:r>
            <a:r>
              <a:rPr lang="ru-RU" sz="2500" dirty="0">
                <a:latin typeface="Montserrat" pitchFamily="2" charset="-52"/>
              </a:rPr>
              <a:t> </a:t>
            </a:r>
            <a:r>
              <a:rPr lang="ru-RU" sz="2500" b="1" dirty="0">
                <a:latin typeface="Montserrat" pitchFamily="2" charset="-52"/>
              </a:rPr>
              <a:t>сканера</a:t>
            </a:r>
            <a:r>
              <a:rPr lang="ru-RU" sz="2500" dirty="0">
                <a:latin typeface="Montserrat" pitchFamily="2" charset="-52"/>
              </a:rPr>
              <a:t> АГМ-МС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7A032D-7654-407F-807E-91B272FE7C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3769933"/>
            <a:ext cx="1512348" cy="17113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60E523D-2D52-4D74-9497-00CC9906F2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0" y="3769933"/>
            <a:ext cx="1663055" cy="1783408"/>
          </a:xfrm>
          <a:prstGeom prst="rect">
            <a:avLst/>
          </a:prstGeom>
          <a:effectLst/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305DFD9-54F0-4F2E-B03A-9CB1480E9D48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ИСТОРИЯ</a:t>
            </a:r>
            <a:r>
              <a:rPr lang="ru-RU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КОМПАНИИ</a:t>
            </a:r>
          </a:p>
        </p:txBody>
      </p:sp>
      <p:sp>
        <p:nvSpPr>
          <p:cNvPr id="14" name="Знак ''минус'' 13">
            <a:extLst>
              <a:ext uri="{FF2B5EF4-FFF2-40B4-BE49-F238E27FC236}">
                <a16:creationId xmlns:a16="http://schemas.microsoft.com/office/drawing/2014/main" id="{5C529894-0042-4FFA-8E84-ED03EB79B525}"/>
              </a:ext>
            </a:extLst>
          </p:cNvPr>
          <p:cNvSpPr/>
          <p:nvPr/>
        </p:nvSpPr>
        <p:spPr>
          <a:xfrm>
            <a:off x="2342974" y="5415997"/>
            <a:ext cx="1634362" cy="113963"/>
          </a:xfrm>
          <a:prstGeom prst="mathMinu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7FBEBB-7DE6-440F-A486-1B42E10E99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r="15781"/>
          <a:stretch/>
        </p:blipFill>
        <p:spPr>
          <a:xfrm>
            <a:off x="582745" y="1020310"/>
            <a:ext cx="2679864" cy="19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69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7674D5-FD6A-48E0-8E56-82CD753DAE21}"/>
              </a:ext>
            </a:extLst>
          </p:cNvPr>
          <p:cNvSpPr/>
          <p:nvPr/>
        </p:nvSpPr>
        <p:spPr>
          <a:xfrm>
            <a:off x="4195304" y="546716"/>
            <a:ext cx="3874417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</a:rPr>
              <a:t>РАСЧЕТ ЭЛЕМЕНТОВ ВНЕШНЕГО ОРИЕНТИРОВАНИЯ</a:t>
            </a:r>
          </a:p>
        </p:txBody>
      </p:sp>
      <p:pic>
        <p:nvPicPr>
          <p:cNvPr id="15" name="Рисунок 14" descr="C:\Users\DDZ\Desktop\Новая папка (8)\13.jpg">
            <a:extLst>
              <a:ext uri="{FF2B5EF4-FFF2-40B4-BE49-F238E27FC236}">
                <a16:creationId xmlns:a16="http://schemas.microsoft.com/office/drawing/2014/main" id="{16529476-0741-4F26-839A-34EFE7832D1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068" y="1308581"/>
            <a:ext cx="3508375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DDZ\Desktop\Новая папка (8)\12.jpg">
            <a:extLst>
              <a:ext uri="{FF2B5EF4-FFF2-40B4-BE49-F238E27FC236}">
                <a16:creationId xmlns:a16="http://schemas.microsoft.com/office/drawing/2014/main" id="{A1A19790-22DC-444E-B0A9-00E84F746E5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45" y="1257514"/>
            <a:ext cx="3997325" cy="199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DDZ\Desktop\Новая папка (8)\14.jpg">
            <a:extLst>
              <a:ext uri="{FF2B5EF4-FFF2-40B4-BE49-F238E27FC236}">
                <a16:creationId xmlns:a16="http://schemas.microsoft.com/office/drawing/2014/main" id="{94762672-B5D2-4C4C-89EA-138E6FE9A82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44" y="3736777"/>
            <a:ext cx="2725973" cy="280868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45A4925-8C08-4CF7-AA21-99503D3ECEB5}"/>
              </a:ext>
            </a:extLst>
          </p:cNvPr>
          <p:cNvSpPr/>
          <p:nvPr/>
        </p:nvSpPr>
        <p:spPr>
          <a:xfrm>
            <a:off x="6817276" y="3762082"/>
            <a:ext cx="4616823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Montserrat" pitchFamily="2" charset="-52"/>
              </a:rPr>
              <a:t>E N Z H P R </a:t>
            </a:r>
            <a:r>
              <a:rPr lang="en-US" sz="3000" dirty="0">
                <a:latin typeface="Montserrat" pitchFamily="2" charset="-52"/>
              </a:rPr>
              <a:t>Image</a:t>
            </a:r>
            <a:endParaRPr lang="ru-RU" sz="3000" dirty="0">
              <a:latin typeface="Montserrat" pitchFamily="2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BDE74F3-4636-4E14-BEFE-07CEC7724531}"/>
              </a:ext>
            </a:extLst>
          </p:cNvPr>
          <p:cNvSpPr/>
          <p:nvPr/>
        </p:nvSpPr>
        <p:spPr>
          <a:xfrm>
            <a:off x="-1" y="937590"/>
            <a:ext cx="6132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Создание набора параметров камеры 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4CA985B-3DBE-44D6-B6A8-70B52A46CEA1}"/>
              </a:ext>
            </a:extLst>
          </p:cNvPr>
          <p:cNvSpPr/>
          <p:nvPr/>
        </p:nvSpPr>
        <p:spPr>
          <a:xfrm>
            <a:off x="6132513" y="949737"/>
            <a:ext cx="60594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Добавление исходных снимков 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FDF41BB-3622-4CFE-951B-F1A7E201A7BE}"/>
              </a:ext>
            </a:extLst>
          </p:cNvPr>
          <p:cNvSpPr/>
          <p:nvPr/>
        </p:nvSpPr>
        <p:spPr>
          <a:xfrm>
            <a:off x="-1" y="3403695"/>
            <a:ext cx="6132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Создание файла событий камеры и файла ЭВО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381C726-6117-4C81-8502-4166B8D14EAF}"/>
              </a:ext>
            </a:extLst>
          </p:cNvPr>
          <p:cNvSpPr/>
          <p:nvPr/>
        </p:nvSpPr>
        <p:spPr>
          <a:xfrm>
            <a:off x="6132512" y="3429000"/>
            <a:ext cx="60594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Формат файла ЭВО</a:t>
            </a:r>
            <a:endParaRPr lang="ru-RU" sz="14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8737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7674D5-FD6A-48E0-8E56-82CD753DAE21}"/>
              </a:ext>
            </a:extLst>
          </p:cNvPr>
          <p:cNvSpPr/>
          <p:nvPr/>
        </p:nvSpPr>
        <p:spPr>
          <a:xfrm>
            <a:off x="5123893" y="546716"/>
            <a:ext cx="2017237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КЛАССИФИКАЦИЯ ТЛО</a:t>
            </a:r>
            <a:endParaRPr lang="ru-RU" sz="1000" dirty="0">
              <a:solidFill>
                <a:prstClr val="black"/>
              </a:solidFill>
              <a:latin typeface="Montserrat" pitchFamily="2" charset="-52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44E5E51-9D79-499B-8E51-1E63A853B6AB}"/>
              </a:ext>
            </a:extLst>
          </p:cNvPr>
          <p:cNvPicPr/>
          <p:nvPr/>
        </p:nvPicPr>
        <p:blipFill rotWithShape="1">
          <a:blip r:embed="rId5"/>
          <a:srcRect l="1466"/>
          <a:stretch/>
        </p:blipFill>
        <p:spPr>
          <a:xfrm>
            <a:off x="545138" y="4698190"/>
            <a:ext cx="2971628" cy="708117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6E4C98F-0EBE-4C5C-965A-FC0682E8269E}"/>
              </a:ext>
            </a:extLst>
          </p:cNvPr>
          <p:cNvSpPr/>
          <p:nvPr/>
        </p:nvSpPr>
        <p:spPr>
          <a:xfrm>
            <a:off x="303090" y="4372106"/>
            <a:ext cx="3838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itchFamily="2" charset="-52"/>
              </a:rPr>
              <a:t>Инструменты ручной классификации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FD6844-6AA7-4D91-9D19-47E2B5C95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18" y="1321584"/>
            <a:ext cx="2729138" cy="287868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EB6F4E6-12B7-49D0-AA77-A2E6210E8E98}"/>
              </a:ext>
            </a:extLst>
          </p:cNvPr>
          <p:cNvSpPr/>
          <p:nvPr/>
        </p:nvSpPr>
        <p:spPr>
          <a:xfrm>
            <a:off x="6020465" y="1229423"/>
            <a:ext cx="272913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</a:rPr>
              <a:t>Классификация точек земли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7770F1-DE63-496F-9C47-106B6E2CE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0" y="1303654"/>
            <a:ext cx="2655995" cy="2420309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C55B638-5B32-42BE-86D9-92C35C7B153E}"/>
              </a:ext>
            </a:extLst>
          </p:cNvPr>
          <p:cNvSpPr/>
          <p:nvPr/>
        </p:nvSpPr>
        <p:spPr>
          <a:xfrm>
            <a:off x="306818" y="1227440"/>
            <a:ext cx="2654967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</a:rPr>
              <a:t>Классификация поверхности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65FBA6-6C38-4F71-922A-5A05CD3EA0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60" y="1312619"/>
            <a:ext cx="2969148" cy="2625042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A50B54B-DB9B-4CF7-AFD0-D5C841E383D5}"/>
              </a:ext>
            </a:extLst>
          </p:cNvPr>
          <p:cNvSpPr/>
          <p:nvPr/>
        </p:nvSpPr>
        <p:spPr>
          <a:xfrm>
            <a:off x="3006551" y="1227440"/>
            <a:ext cx="296914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</a:rPr>
              <a:t>Обрезка перекрытий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0F0734-CC98-46F5-A8CE-34A5140CB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32" y="4519863"/>
            <a:ext cx="3463618" cy="20331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6325CDF-A8D0-4C2A-A010-0F9641F601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69" y="1321584"/>
            <a:ext cx="2939748" cy="3196719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82A45D6-957A-4969-89E5-EEDA4E21451D}"/>
              </a:ext>
            </a:extLst>
          </p:cNvPr>
          <p:cNvSpPr/>
          <p:nvPr/>
        </p:nvSpPr>
        <p:spPr>
          <a:xfrm>
            <a:off x="8794368" y="1227440"/>
            <a:ext cx="293974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</a:rPr>
              <a:t>Фильтрация шумов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AE59E05-90B3-4764-A118-7C8776755739}"/>
              </a:ext>
            </a:extLst>
          </p:cNvPr>
          <p:cNvSpPr/>
          <p:nvPr/>
        </p:nvSpPr>
        <p:spPr>
          <a:xfrm>
            <a:off x="4185973" y="4381071"/>
            <a:ext cx="345875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itchFamily="2" charset="-52"/>
              </a:rPr>
              <a:t>Статистика по классам</a:t>
            </a:r>
          </a:p>
        </p:txBody>
      </p:sp>
    </p:spTree>
    <p:extLst>
      <p:ext uri="{BB962C8B-B14F-4D97-AF65-F5344CB8AC3E}">
        <p14:creationId xmlns:p14="http://schemas.microsoft.com/office/powerpoint/2010/main" val="3711619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7674D5-FD6A-48E0-8E56-82CD753DAE21}"/>
              </a:ext>
            </a:extLst>
          </p:cNvPr>
          <p:cNvSpPr/>
          <p:nvPr/>
        </p:nvSpPr>
        <p:spPr>
          <a:xfrm>
            <a:off x="5036859" y="546102"/>
            <a:ext cx="2191307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ПОСТРОЕНИЕ 3</a:t>
            </a:r>
            <a:r>
              <a:rPr lang="en-US" sz="1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D-</a:t>
            </a:r>
            <a:r>
              <a:rPr lang="ru-RU" sz="1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МОДЕЛЕЙ</a:t>
            </a:r>
            <a:endParaRPr lang="ru-RU" sz="1000" dirty="0">
              <a:solidFill>
                <a:prstClr val="black"/>
              </a:solidFill>
              <a:latin typeface="Montserrat" pitchFamily="2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88065C4-0A64-419D-9EF3-778429DC1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51" y="1075121"/>
            <a:ext cx="1024573" cy="9147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EDD190-124B-43FC-A248-E3569ACD07BC}"/>
              </a:ext>
            </a:extLst>
          </p:cNvPr>
          <p:cNvPicPr/>
          <p:nvPr/>
        </p:nvPicPr>
        <p:blipFill rotWithShape="1">
          <a:blip r:embed="rId6"/>
          <a:srcRect l="13924" t="14617" r="9112" b="3124"/>
          <a:stretch/>
        </p:blipFill>
        <p:spPr>
          <a:xfrm>
            <a:off x="2090737" y="1087985"/>
            <a:ext cx="8010525" cy="468203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5567DED-4ED1-4E30-81B4-E148C7188AAE}"/>
              </a:ext>
            </a:extLst>
          </p:cNvPr>
          <p:cNvSpPr/>
          <p:nvPr/>
        </p:nvSpPr>
        <p:spPr>
          <a:xfrm>
            <a:off x="2117632" y="1112661"/>
            <a:ext cx="1141659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ontserrat" pitchFamily="2" charset="-52"/>
              </a:rPr>
              <a:t>TIN-</a:t>
            </a:r>
            <a:r>
              <a:rPr lang="ru-RU" sz="1200" b="1" dirty="0">
                <a:latin typeface="Montserrat" pitchFamily="2" charset="-52"/>
              </a:rPr>
              <a:t>модель</a:t>
            </a:r>
          </a:p>
        </p:txBody>
      </p:sp>
    </p:spTree>
    <p:extLst>
      <p:ext uri="{BB962C8B-B14F-4D97-AF65-F5344CB8AC3E}">
        <p14:creationId xmlns:p14="http://schemas.microsoft.com/office/powerpoint/2010/main" val="356461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АГМ СКАНВОРКС ПРО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32BE-3011-4ED7-B24B-0B0ADBF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" y="195104"/>
            <a:ext cx="424750" cy="70515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7674D5-FD6A-48E0-8E56-82CD753DAE21}"/>
              </a:ext>
            </a:extLst>
          </p:cNvPr>
          <p:cNvSpPr/>
          <p:nvPr/>
        </p:nvSpPr>
        <p:spPr>
          <a:xfrm>
            <a:off x="4115455" y="547681"/>
            <a:ext cx="4034116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ПОЛЬЗОВАТЕЛЬСКАЯ СИСТЕМА КООРДИНАТ И ВЫСОТ</a:t>
            </a:r>
          </a:p>
        </p:txBody>
      </p:sp>
      <p:pic>
        <p:nvPicPr>
          <p:cNvPr id="10" name="Рисунок 9" descr="C:\Users\DDZ\Desktop\Новая папка (8)\4.jpg">
            <a:extLst>
              <a:ext uri="{FF2B5EF4-FFF2-40B4-BE49-F238E27FC236}">
                <a16:creationId xmlns:a16="http://schemas.microsoft.com/office/drawing/2014/main" id="{42EB9DCA-3AEC-4D5B-8B42-B629AC5A89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35" y="1266584"/>
            <a:ext cx="4486275" cy="252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DDZ\Desktop\Новая папка (8)\6.jpg">
            <a:extLst>
              <a:ext uri="{FF2B5EF4-FFF2-40B4-BE49-F238E27FC236}">
                <a16:creationId xmlns:a16="http://schemas.microsoft.com/office/drawing/2014/main" id="{EA82C0E6-6783-4048-B4A3-2D6D8C2A824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32" y="4353847"/>
            <a:ext cx="3650615" cy="149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DDZ\Desktop\Новая папка (8)\7.jpg">
            <a:extLst>
              <a:ext uri="{FF2B5EF4-FFF2-40B4-BE49-F238E27FC236}">
                <a16:creationId xmlns:a16="http://schemas.microsoft.com/office/drawing/2014/main" id="{C406B32C-CE7F-4746-9772-A2EF91D517C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86" y="1353653"/>
            <a:ext cx="3549461" cy="22487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8103F90-8412-48E1-8DD1-932186BD8F4C}"/>
              </a:ext>
            </a:extLst>
          </p:cNvPr>
          <p:cNvSpPr/>
          <p:nvPr/>
        </p:nvSpPr>
        <p:spPr>
          <a:xfrm>
            <a:off x="6132512" y="961962"/>
            <a:ext cx="6059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Пример файла геоида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70C71A6-AB55-45C4-AFB8-E962590A577F}"/>
              </a:ext>
            </a:extLst>
          </p:cNvPr>
          <p:cNvSpPr/>
          <p:nvPr/>
        </p:nvSpPr>
        <p:spPr>
          <a:xfrm>
            <a:off x="6149497" y="4025200"/>
            <a:ext cx="6059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Выбор системы высот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757E3B0-9E92-4F52-822D-999138CA4EF7}"/>
              </a:ext>
            </a:extLst>
          </p:cNvPr>
          <p:cNvSpPr/>
          <p:nvPr/>
        </p:nvSpPr>
        <p:spPr>
          <a:xfrm>
            <a:off x="1" y="937938"/>
            <a:ext cx="6132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Определение СК по 7 параметрам </a:t>
            </a:r>
            <a:r>
              <a:rPr lang="ru-RU" sz="1400" dirty="0" err="1">
                <a:latin typeface="Montserrat" pitchFamily="2" charset="-52"/>
                <a:ea typeface="Calibri" panose="020F0502020204030204" pitchFamily="34" charset="0"/>
              </a:rPr>
              <a:t>Гельмерта</a:t>
            </a:r>
            <a:r>
              <a:rPr lang="ru-RU" sz="1400" dirty="0">
                <a:latin typeface="Montserrat" pitchFamily="2" charset="-52"/>
                <a:ea typeface="Calibri" panose="020F0502020204030204" pitchFamily="34" charset="0"/>
              </a:rPr>
              <a:t> от </a:t>
            </a:r>
            <a:r>
              <a:rPr lang="en-US" sz="1400" dirty="0">
                <a:latin typeface="Montserrat" pitchFamily="2" charset="-52"/>
                <a:ea typeface="Calibri" panose="020F0502020204030204" pitchFamily="34" charset="0"/>
              </a:rPr>
              <a:t>WGS84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055D552-4B17-49E5-8DF9-72EA4CD90793}"/>
              </a:ext>
            </a:extLst>
          </p:cNvPr>
          <p:cNvSpPr/>
          <p:nvPr/>
        </p:nvSpPr>
        <p:spPr>
          <a:xfrm>
            <a:off x="0" y="4025200"/>
            <a:ext cx="6132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Montserrat" pitchFamily="2" charset="-52"/>
              </a:rPr>
              <a:t>Геокалькулятор</a:t>
            </a:r>
            <a:endParaRPr lang="ru-RU" sz="1400" dirty="0">
              <a:latin typeface="Montserrat" pitchFamily="2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29DC09-F4CC-488C-BD54-E6093AC5B8E8}"/>
              </a:ext>
            </a:extLst>
          </p:cNvPr>
          <p:cNvPicPr/>
          <p:nvPr/>
        </p:nvPicPr>
        <p:blipFill rotWithShape="1">
          <a:blip r:embed="rId8"/>
          <a:srcRect l="2038" t="2883" r="1422" b="4285"/>
          <a:stretch/>
        </p:blipFill>
        <p:spPr>
          <a:xfrm>
            <a:off x="1240948" y="4401313"/>
            <a:ext cx="3650615" cy="17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06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трелка: шеврон 29">
            <a:extLst>
              <a:ext uri="{FF2B5EF4-FFF2-40B4-BE49-F238E27FC236}">
                <a16:creationId xmlns:a16="http://schemas.microsoft.com/office/drawing/2014/main" id="{9277EF32-A6F4-4641-98C5-194B96D53745}"/>
              </a:ext>
            </a:extLst>
          </p:cNvPr>
          <p:cNvSpPr/>
          <p:nvPr/>
        </p:nvSpPr>
        <p:spPr>
          <a:xfrm>
            <a:off x="922434" y="2800526"/>
            <a:ext cx="245740" cy="302552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1" name="Стрелка: шеврон 30">
            <a:extLst>
              <a:ext uri="{FF2B5EF4-FFF2-40B4-BE49-F238E27FC236}">
                <a16:creationId xmlns:a16="http://schemas.microsoft.com/office/drawing/2014/main" id="{2BFC33C6-3A5B-45C6-BF57-A637BAE196F5}"/>
              </a:ext>
            </a:extLst>
          </p:cNvPr>
          <p:cNvSpPr/>
          <p:nvPr/>
        </p:nvSpPr>
        <p:spPr>
          <a:xfrm>
            <a:off x="1074834" y="2800526"/>
            <a:ext cx="245740" cy="302552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E16173-1A18-4637-8CF3-035907582B80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Полный цикл технологий</a:t>
            </a: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E85B112E-FD4B-45CB-B79D-C75E075F2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082879"/>
              </p:ext>
            </p:extLst>
          </p:nvPr>
        </p:nvGraphicFramePr>
        <p:xfrm>
          <a:off x="598858" y="1266174"/>
          <a:ext cx="11143129" cy="164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74" y="2887129"/>
            <a:ext cx="1073864" cy="5633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492A4EE-3E58-40BF-B4C2-EC0D674DF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833" y="2800526"/>
            <a:ext cx="1025087" cy="733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8B285-1E71-4CFF-BC3A-182B607728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13" y="2385028"/>
            <a:ext cx="1706219" cy="17062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9D813A-2D49-4728-A7BC-9003C58447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03" y="2385028"/>
            <a:ext cx="1706219" cy="170621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9E36247-4742-42A4-974B-8265581D12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93" y="2339804"/>
            <a:ext cx="1706219" cy="17062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4AFE94-BB35-4CB7-8AC9-5DAF2D4D0AB4}"/>
              </a:ext>
            </a:extLst>
          </p:cNvPr>
          <p:cNvSpPr/>
          <p:nvPr/>
        </p:nvSpPr>
        <p:spPr>
          <a:xfrm>
            <a:off x="598858" y="895227"/>
            <a:ext cx="3881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itchFamily="2" charset="-52"/>
              </a:rPr>
              <a:t>В решениях АГМ реализованы технологии </a:t>
            </a:r>
            <a:r>
              <a:rPr lang="ru-RU" sz="1400" b="1" dirty="0">
                <a:latin typeface="Montserrat" pitchFamily="2" charset="-52"/>
              </a:rPr>
              <a:t>собственной разработки</a:t>
            </a:r>
            <a:endParaRPr lang="ru-RU" sz="14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6B738F2-855F-44A6-93C2-6480053037F5}"/>
              </a:ext>
            </a:extLst>
          </p:cNvPr>
          <p:cNvSpPr/>
          <p:nvPr/>
        </p:nvSpPr>
        <p:spPr>
          <a:xfrm>
            <a:off x="3389790" y="3721915"/>
            <a:ext cx="26940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-52"/>
              </a:rPr>
              <a:t>Полный</a:t>
            </a:r>
            <a:r>
              <a:rPr lang="ru-RU" sz="1400" dirty="0">
                <a:latin typeface="Montserrat" pitchFamily="2" charset="-52"/>
              </a:rPr>
              <a:t> </a:t>
            </a:r>
            <a:r>
              <a:rPr lang="ru-RU" sz="1400" b="1" dirty="0">
                <a:latin typeface="Montserrat" pitchFamily="2" charset="-52"/>
              </a:rPr>
              <a:t>цикл</a:t>
            </a:r>
            <a:r>
              <a:rPr lang="ru-RU" sz="1400" dirty="0">
                <a:latin typeface="Montserrat" pitchFamily="2" charset="-52"/>
              </a:rPr>
              <a:t> производства работ на всех этапах</a:t>
            </a:r>
            <a:endParaRPr lang="ru-RU" sz="14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A0BE8DE-7737-4737-857E-E5C8CA17E7AA}"/>
              </a:ext>
            </a:extLst>
          </p:cNvPr>
          <p:cNvSpPr/>
          <p:nvPr/>
        </p:nvSpPr>
        <p:spPr>
          <a:xfrm>
            <a:off x="6349337" y="3721915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itchFamily="2" charset="-52"/>
              </a:rPr>
              <a:t>Аппаратная часть</a:t>
            </a:r>
          </a:p>
          <a:p>
            <a:r>
              <a:rPr lang="ru-RU" sz="1400" dirty="0">
                <a:latin typeface="Montserrat" pitchFamily="2" charset="-52"/>
              </a:rPr>
              <a:t>Программная часть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8941E4C-B8AC-4F5E-9362-794ECB9AE772}"/>
              </a:ext>
            </a:extLst>
          </p:cNvPr>
          <p:cNvSpPr/>
          <p:nvPr/>
        </p:nvSpPr>
        <p:spPr>
          <a:xfrm>
            <a:off x="9179711" y="3721915"/>
            <a:ext cx="2886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itchFamily="2" charset="-52"/>
              </a:rPr>
              <a:t>Вывод и контроль качества</a:t>
            </a:r>
          </a:p>
          <a:p>
            <a:r>
              <a:rPr lang="ru-RU" sz="1400" dirty="0">
                <a:latin typeface="Montserrat" pitchFamily="2" charset="-52"/>
              </a:rPr>
              <a:t>Анализ и классификация данных</a:t>
            </a:r>
            <a:endParaRPr lang="ru-RU" sz="14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5D31EE1-B05D-4109-9142-8CBADB196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096" y="5165983"/>
            <a:ext cx="1983167" cy="164900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128B04-2C90-4404-BF2E-372C2DEFCD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8" y="4821322"/>
            <a:ext cx="1713089" cy="171308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8CACB2A-A9DC-4981-A4B3-2523338F14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91" y="4873895"/>
            <a:ext cx="2526163" cy="19410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21C477E-568D-4C26-9E79-D437F4C44F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43" y="5069743"/>
            <a:ext cx="1929101" cy="144507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FF5D752-C4BC-4CC8-9C42-0E17EFD831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103" y="5087855"/>
            <a:ext cx="1072677" cy="1384099"/>
          </a:xfrm>
          <a:prstGeom prst="rect">
            <a:avLst/>
          </a:prstGeom>
          <a:effectLst>
            <a:outerShdw blurRad="279400" dist="228600" dir="5040000" sx="93000" sy="93000" algn="t" rotWithShape="0">
              <a:prstClr val="black">
                <a:alpha val="2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4357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F5349D-1C54-44B8-8FA3-99F794D5A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28" y="2800982"/>
            <a:ext cx="1251041" cy="65628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888F5B-F5DE-4906-A7B3-9EB163E929A4}"/>
              </a:ext>
            </a:extLst>
          </p:cNvPr>
          <p:cNvSpPr/>
          <p:nvPr/>
        </p:nvSpPr>
        <p:spPr>
          <a:xfrm>
            <a:off x="6462132" y="2711335"/>
            <a:ext cx="3381054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itchFamily="2" charset="-52"/>
                <a:cs typeface="Arial" panose="020B0604020202020204" pitchFamily="34" charset="0"/>
              </a:rPr>
              <a:t>«</a:t>
            </a:r>
            <a:r>
              <a:rPr lang="ru-RU" sz="1400" b="1" dirty="0">
                <a:latin typeface="Montserrat" pitchFamily="2" charset="-52"/>
                <a:cs typeface="Arial" panose="020B0604020202020204" pitchFamily="34" charset="0"/>
              </a:rPr>
              <a:t>АГМ Системы</a:t>
            </a:r>
            <a:r>
              <a:rPr lang="ru-RU" sz="1400" dirty="0">
                <a:latin typeface="Montserrat" pitchFamily="2" charset="-52"/>
                <a:cs typeface="Arial" panose="020B0604020202020204" pitchFamily="34" charset="0"/>
              </a:rPr>
              <a:t>»</a:t>
            </a:r>
            <a:endParaRPr lang="en-US" sz="1400" dirty="0">
              <a:latin typeface="Montserrat" pitchFamily="2" charset="-52"/>
              <a:cs typeface="Arial" panose="020B0604020202020204" pitchFamily="34" charset="0"/>
            </a:endParaRPr>
          </a:p>
          <a:p>
            <a:endParaRPr lang="ru-RU" sz="1400" dirty="0">
              <a:latin typeface="Montserrat" pitchFamily="2" charset="-52"/>
              <a:cs typeface="Arial" panose="020B0604020202020204" pitchFamily="34" charset="0"/>
            </a:endParaRPr>
          </a:p>
          <a:p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350063 г. Краснодар</a:t>
            </a:r>
            <a:r>
              <a:rPr lang="en-US" sz="1200" dirty="0">
                <a:latin typeface="Montserrat" pitchFamily="2" charset="-52"/>
                <a:cs typeface="Arial" panose="020B0604020202020204" pitchFamily="34" charset="0"/>
              </a:rPr>
              <a:t>,</a:t>
            </a:r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 ул. им. Фрунзе 22/1</a:t>
            </a:r>
          </a:p>
          <a:p>
            <a:r>
              <a:rPr lang="ru-RU" sz="1200" dirty="0">
                <a:latin typeface="Montserrat" pitchFamily="2" charset="-52"/>
                <a:cs typeface="Arial" panose="020B0604020202020204" pitchFamily="34" charset="0"/>
              </a:rPr>
              <a:t>+7 (861) 20-11-700</a:t>
            </a:r>
          </a:p>
          <a:p>
            <a:r>
              <a:rPr lang="en-US" sz="1200" dirty="0">
                <a:latin typeface="Montserrat" pitchFamily="2" charset="-52"/>
                <a:cs typeface="Arial" panose="020B0604020202020204" pitchFamily="34" charset="0"/>
              </a:rPr>
              <a:t>sales@agmsys.ru</a:t>
            </a:r>
            <a:endParaRPr lang="ru-RU" sz="1200" dirty="0">
              <a:latin typeface="Montserra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1A2804-A56B-4317-A86F-112DE3E15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0607" y="3182748"/>
            <a:ext cx="1077218" cy="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0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DB5402-326F-42B7-B7F4-7D7CBD6F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49" y="3810410"/>
            <a:ext cx="1663055" cy="17834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DA8A0F-4AC3-4A4B-AFC2-868B5183B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26" y="3810409"/>
            <a:ext cx="1663056" cy="17834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CB63F-BFE0-4478-B7D9-A0F717E87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74" y="3769933"/>
            <a:ext cx="1666962" cy="186436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1E70BC-09DD-4D0D-B73F-8390015DEF29}"/>
              </a:ext>
            </a:extLst>
          </p:cNvPr>
          <p:cNvSpPr/>
          <p:nvPr/>
        </p:nvSpPr>
        <p:spPr>
          <a:xfrm>
            <a:off x="7290067" y="782577"/>
            <a:ext cx="46303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2015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20987B-8164-48E1-8B8E-EDEAD4E3F982}"/>
              </a:ext>
            </a:extLst>
          </p:cNvPr>
          <p:cNvSpPr/>
          <p:nvPr/>
        </p:nvSpPr>
        <p:spPr>
          <a:xfrm>
            <a:off x="3711807" y="1509212"/>
            <a:ext cx="84801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latin typeface="Montserrat" pitchFamily="2" charset="-52"/>
              </a:rPr>
              <a:t>Создание мобильного </a:t>
            </a:r>
          </a:p>
          <a:p>
            <a:pPr algn="just"/>
            <a:r>
              <a:rPr lang="ru-RU" sz="2500" dirty="0">
                <a:latin typeface="Montserrat" pitchFamily="2" charset="-52"/>
              </a:rPr>
              <a:t>лазерного сканера </a:t>
            </a:r>
            <a:r>
              <a:rPr lang="ru-RU" sz="2500" b="1" dirty="0">
                <a:latin typeface="Montserrat" pitchFamily="2" charset="-52"/>
              </a:rPr>
              <a:t>АГМ-МС7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2234E2-4C40-45A6-8BEA-CF3F4EEF3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3769933"/>
            <a:ext cx="1512348" cy="17113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65AED4-B4A3-4D85-A219-3464413EE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0" y="3769933"/>
            <a:ext cx="1663055" cy="17834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8363EE-6DC2-4E13-97E6-A5B6C0B84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17" y="3688977"/>
            <a:ext cx="1666962" cy="1864364"/>
          </a:xfrm>
          <a:prstGeom prst="rect">
            <a:avLst/>
          </a:prstGeom>
          <a:effectLst/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1C42345-CEE6-4511-88E5-4E5E1B0CAC03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ИСТОРИЯ</a:t>
            </a:r>
            <a:r>
              <a:rPr lang="ru-RU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КОМПАНИИ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960334-0CEE-437D-AB2B-69D44AEF9C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25" y="599038"/>
            <a:ext cx="2193504" cy="2810636"/>
          </a:xfrm>
          <a:prstGeom prst="rect">
            <a:avLst/>
          </a:prstGeom>
        </p:spPr>
      </p:pic>
      <p:sp>
        <p:nvSpPr>
          <p:cNvPr id="15" name="Знак ''минус'' 14">
            <a:extLst>
              <a:ext uri="{FF2B5EF4-FFF2-40B4-BE49-F238E27FC236}">
                <a16:creationId xmlns:a16="http://schemas.microsoft.com/office/drawing/2014/main" id="{217FE5E6-71E7-4872-A291-90EA638552A2}"/>
              </a:ext>
            </a:extLst>
          </p:cNvPr>
          <p:cNvSpPr/>
          <p:nvPr/>
        </p:nvSpPr>
        <p:spPr>
          <a:xfrm>
            <a:off x="4242191" y="5415997"/>
            <a:ext cx="1634362" cy="113963"/>
          </a:xfrm>
          <a:prstGeom prst="mathMinu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21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DB5402-326F-42B7-B7F4-7D7CBD6F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49" y="3810410"/>
            <a:ext cx="1663055" cy="1783409"/>
          </a:xfrm>
          <a:prstGeom prst="rect">
            <a:avLst/>
          </a:prstGeom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DA8A0F-4AC3-4A4B-AFC2-868B5183B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26" y="3810409"/>
            <a:ext cx="1663056" cy="17834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CB63F-BFE0-4478-B7D9-A0F717E87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74" y="3769933"/>
            <a:ext cx="1666962" cy="186436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1E70BC-09DD-4D0D-B73F-8390015DEF29}"/>
              </a:ext>
            </a:extLst>
          </p:cNvPr>
          <p:cNvSpPr/>
          <p:nvPr/>
        </p:nvSpPr>
        <p:spPr>
          <a:xfrm>
            <a:off x="7290067" y="782577"/>
            <a:ext cx="46303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2016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20987B-8164-48E1-8B8E-EDEAD4E3F982}"/>
              </a:ext>
            </a:extLst>
          </p:cNvPr>
          <p:cNvSpPr/>
          <p:nvPr/>
        </p:nvSpPr>
        <p:spPr>
          <a:xfrm>
            <a:off x="3711807" y="1509212"/>
            <a:ext cx="848019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latin typeface="Montserrat" pitchFamily="2" charset="-52"/>
              </a:rPr>
              <a:t>Внесение </a:t>
            </a:r>
            <a:r>
              <a:rPr lang="ru-RU" sz="2500" b="1" dirty="0">
                <a:latin typeface="Montserrat" pitchFamily="2" charset="-52"/>
              </a:rPr>
              <a:t>АГМ-МС7</a:t>
            </a:r>
            <a:r>
              <a:rPr lang="ru-RU" sz="2500" dirty="0">
                <a:latin typeface="Montserrat" pitchFamily="2" charset="-52"/>
              </a:rPr>
              <a:t> в Росреестр </a:t>
            </a:r>
          </a:p>
          <a:p>
            <a:r>
              <a:rPr lang="ru-RU" sz="2500" dirty="0">
                <a:latin typeface="Montserrat" pitchFamily="2" charset="-52"/>
              </a:rPr>
              <a:t>как средства измерения,</a:t>
            </a:r>
          </a:p>
          <a:p>
            <a:r>
              <a:rPr lang="ru-RU" sz="2500" dirty="0">
                <a:latin typeface="Montserrat" pitchFamily="2" charset="-52"/>
              </a:rPr>
              <a:t>более</a:t>
            </a:r>
            <a:r>
              <a:rPr lang="en-US" sz="2500" dirty="0">
                <a:latin typeface="Montserrat" pitchFamily="2" charset="-52"/>
              </a:rPr>
              <a:t> </a:t>
            </a:r>
            <a:r>
              <a:rPr lang="ru-RU" sz="2500" b="1" dirty="0">
                <a:latin typeface="Montserrat" pitchFamily="2" charset="-52"/>
              </a:rPr>
              <a:t>50 000 км </a:t>
            </a:r>
            <a:r>
              <a:rPr lang="ru-RU" sz="2500" dirty="0">
                <a:latin typeface="Montserrat" pitchFamily="2" charset="-52"/>
              </a:rPr>
              <a:t>дорог отснято в России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2234E2-4C40-45A6-8BEA-CF3F4EEF3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3769933"/>
            <a:ext cx="1512348" cy="17113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65AED4-B4A3-4D85-A219-3464413EE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0" y="3769933"/>
            <a:ext cx="1663055" cy="17834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8363EE-6DC2-4E13-97E6-A5B6C0B84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17" y="3688977"/>
            <a:ext cx="1666962" cy="1864364"/>
          </a:xfrm>
          <a:prstGeom prst="rect">
            <a:avLst/>
          </a:prstGeom>
          <a:effectLst/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3E673B8-90A6-4EF8-8F71-31DB4A449F4A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ИСТОРИЯ</a:t>
            </a:r>
            <a:r>
              <a:rPr lang="ru-RU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КОМПАНИИ</a:t>
            </a: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6320B2A8-13E0-475F-A238-CAA51CB732EA}"/>
              </a:ext>
            </a:extLst>
          </p:cNvPr>
          <p:cNvSpPr/>
          <p:nvPr/>
        </p:nvSpPr>
        <p:spPr>
          <a:xfrm>
            <a:off x="6180395" y="5415997"/>
            <a:ext cx="1634362" cy="113963"/>
          </a:xfrm>
          <a:prstGeom prst="mathMinu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8B79BF-4F1C-47A6-BEAB-F37CA490C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779101"/>
            <a:ext cx="2298952" cy="26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9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DB5402-326F-42B7-B7F4-7D7CBD6F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49" y="3810410"/>
            <a:ext cx="1663055" cy="1783409"/>
          </a:xfrm>
          <a:prstGeom prst="rect">
            <a:avLst/>
          </a:prstGeom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DA8A0F-4AC3-4A4B-AFC2-868B5183B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26" y="3810409"/>
            <a:ext cx="1663056" cy="17834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CB63F-BFE0-4478-B7D9-A0F717E87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74" y="3769933"/>
            <a:ext cx="1666962" cy="1864365"/>
          </a:xfrm>
          <a:prstGeom prst="rect">
            <a:avLst/>
          </a:prstGeom>
          <a:effectLst/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1E70BC-09DD-4D0D-B73F-8390015DEF29}"/>
              </a:ext>
            </a:extLst>
          </p:cNvPr>
          <p:cNvSpPr/>
          <p:nvPr/>
        </p:nvSpPr>
        <p:spPr>
          <a:xfrm>
            <a:off x="7290067" y="782577"/>
            <a:ext cx="46303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2017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20987B-8164-48E1-8B8E-EDEAD4E3F982}"/>
              </a:ext>
            </a:extLst>
          </p:cNvPr>
          <p:cNvSpPr/>
          <p:nvPr/>
        </p:nvSpPr>
        <p:spPr>
          <a:xfrm>
            <a:off x="3711807" y="1509212"/>
            <a:ext cx="84801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latin typeface="Montserrat" pitchFamily="2" charset="-52"/>
              </a:rPr>
              <a:t>Создание </a:t>
            </a:r>
            <a:r>
              <a:rPr lang="ru-RU" sz="2500" b="1" dirty="0">
                <a:latin typeface="Montserrat" pitchFamily="2" charset="-52"/>
              </a:rPr>
              <a:t>АГМ-МС3</a:t>
            </a:r>
            <a:r>
              <a:rPr lang="ru-RU" sz="2500" dirty="0">
                <a:latin typeface="Montserrat" pitchFamily="2" charset="-52"/>
              </a:rPr>
              <a:t> – первого </a:t>
            </a:r>
          </a:p>
          <a:p>
            <a:r>
              <a:rPr lang="ru-RU" sz="2500" dirty="0">
                <a:latin typeface="Montserrat" pitchFamily="2" charset="-52"/>
              </a:rPr>
              <a:t>отечественного лазерного сканера для БПЛА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2234E2-4C40-45A6-8BEA-CF3F4EEF3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3769933"/>
            <a:ext cx="1512348" cy="17113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65AED4-B4A3-4D85-A219-3464413EE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0" y="3769933"/>
            <a:ext cx="1663055" cy="17834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8363EE-6DC2-4E13-97E6-A5B6C0B84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17" y="3688977"/>
            <a:ext cx="1666962" cy="1864364"/>
          </a:xfrm>
          <a:prstGeom prst="rect">
            <a:avLst/>
          </a:prstGeom>
          <a:effectLst/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386639B-C8E7-462E-9DFF-D7A9A37B28CE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ИСТОРИЯ</a:t>
            </a:r>
            <a:r>
              <a:rPr lang="ru-RU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КОМПАНИИ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FED652-9615-4BC1-A139-D0DC7A7591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4" y="872009"/>
            <a:ext cx="3318676" cy="2485990"/>
          </a:xfrm>
          <a:prstGeom prst="rect">
            <a:avLst/>
          </a:prstGeom>
        </p:spPr>
      </p:pic>
      <p:sp>
        <p:nvSpPr>
          <p:cNvPr id="14" name="Знак ''минус'' 13">
            <a:extLst>
              <a:ext uri="{FF2B5EF4-FFF2-40B4-BE49-F238E27FC236}">
                <a16:creationId xmlns:a16="http://schemas.microsoft.com/office/drawing/2014/main" id="{2BF7003E-2B16-409E-BDFC-807545640C0C}"/>
              </a:ext>
            </a:extLst>
          </p:cNvPr>
          <p:cNvSpPr/>
          <p:nvPr/>
        </p:nvSpPr>
        <p:spPr>
          <a:xfrm>
            <a:off x="8098374" y="5415997"/>
            <a:ext cx="1634362" cy="113963"/>
          </a:xfrm>
          <a:prstGeom prst="mathMinu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83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DB5402-326F-42B7-B7F4-7D7CBD6F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49" y="3810410"/>
            <a:ext cx="1663055" cy="1783409"/>
          </a:xfrm>
          <a:prstGeom prst="rect">
            <a:avLst/>
          </a:prstGeom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DA8A0F-4AC3-4A4B-AFC2-868B5183B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26" y="3810409"/>
            <a:ext cx="1663056" cy="1783409"/>
          </a:xfrm>
          <a:prstGeom prst="rect">
            <a:avLst/>
          </a:prstGeom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CB63F-BFE0-4478-B7D9-A0F717E87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74" y="3769933"/>
            <a:ext cx="1666962" cy="1864365"/>
          </a:xfrm>
          <a:prstGeom prst="rect">
            <a:avLst/>
          </a:prstGeom>
          <a:effectLst/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1E70BC-09DD-4D0D-B73F-8390015DEF29}"/>
              </a:ext>
            </a:extLst>
          </p:cNvPr>
          <p:cNvSpPr/>
          <p:nvPr/>
        </p:nvSpPr>
        <p:spPr>
          <a:xfrm>
            <a:off x="7290067" y="782577"/>
            <a:ext cx="46303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2019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20987B-8164-48E1-8B8E-EDEAD4E3F982}"/>
              </a:ext>
            </a:extLst>
          </p:cNvPr>
          <p:cNvSpPr/>
          <p:nvPr/>
        </p:nvSpPr>
        <p:spPr>
          <a:xfrm>
            <a:off x="3711807" y="1509212"/>
            <a:ext cx="84801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latin typeface="Montserrat" pitchFamily="2" charset="-52"/>
              </a:rPr>
              <a:t>Компания</a:t>
            </a:r>
            <a:r>
              <a:rPr lang="ru-RU" sz="2500" dirty="0">
                <a:latin typeface="Montserrat" pitchFamily="2" charset="-52"/>
              </a:rPr>
              <a:t> становится </a:t>
            </a:r>
          </a:p>
          <a:p>
            <a:r>
              <a:rPr lang="ru-RU" sz="2500" dirty="0">
                <a:latin typeface="Montserrat" pitchFamily="2" charset="-52"/>
              </a:rPr>
              <a:t>резидентом </a:t>
            </a:r>
            <a:r>
              <a:rPr lang="ru-RU" sz="2500" b="1" dirty="0">
                <a:latin typeface="Montserrat" pitchFamily="2" charset="-52"/>
              </a:rPr>
              <a:t>Сколково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2234E2-4C40-45A6-8BEA-CF3F4EEF3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3769933"/>
            <a:ext cx="1512348" cy="17113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65AED4-B4A3-4D85-A219-3464413EE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0" y="3769933"/>
            <a:ext cx="1663055" cy="17834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8363EE-6DC2-4E13-97E6-A5B6C0B84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17" y="3688977"/>
            <a:ext cx="1666962" cy="1864364"/>
          </a:xfrm>
          <a:prstGeom prst="rect">
            <a:avLst/>
          </a:prstGeom>
          <a:effectLst/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1FAE294-6967-4F31-A6EC-906C85243571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ИСТОРИЯ</a:t>
            </a:r>
            <a:r>
              <a:rPr lang="ru-RU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КОМПАНИИ</a:t>
            </a: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B7853313-2063-43B9-B553-A6349E842608}"/>
              </a:ext>
            </a:extLst>
          </p:cNvPr>
          <p:cNvSpPr/>
          <p:nvPr/>
        </p:nvSpPr>
        <p:spPr>
          <a:xfrm>
            <a:off x="10029377" y="5415997"/>
            <a:ext cx="1634362" cy="113963"/>
          </a:xfrm>
          <a:prstGeom prst="mathMinu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8F5C59-8678-4F02-ADBD-3A08BD918A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49900"/>
          <a:stretch/>
        </p:blipFill>
        <p:spPr>
          <a:xfrm>
            <a:off x="465532" y="1470506"/>
            <a:ext cx="2219916" cy="10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C066AB-8FA2-434B-9ECE-4CEEEB8F3B3C}"/>
              </a:ext>
            </a:extLst>
          </p:cNvPr>
          <p:cNvSpPr/>
          <p:nvPr/>
        </p:nvSpPr>
        <p:spPr>
          <a:xfrm>
            <a:off x="7290067" y="782577"/>
            <a:ext cx="46303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2021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27D33D-9B46-4747-8926-176A537A6C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3" y="2356614"/>
            <a:ext cx="5178116" cy="35836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377F5F-08AA-4566-BDD6-28C2416A2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83" y="1098160"/>
            <a:ext cx="5178116" cy="124546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737BFC-A1EE-4334-BCA8-12F183C7B206}"/>
              </a:ext>
            </a:extLst>
          </p:cNvPr>
          <p:cNvSpPr/>
          <p:nvPr/>
        </p:nvSpPr>
        <p:spPr>
          <a:xfrm>
            <a:off x="6158753" y="2089717"/>
            <a:ext cx="57617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latin typeface="Montserrat" pitchFamily="2" charset="-52"/>
              </a:rPr>
              <a:t>Разработаны собственные </a:t>
            </a:r>
            <a:r>
              <a:rPr lang="ru-RU" sz="2500" b="1" dirty="0">
                <a:latin typeface="Montserrat" pitchFamily="2" charset="-52"/>
              </a:rPr>
              <a:t>уникальные алгоритмы </a:t>
            </a:r>
            <a:r>
              <a:rPr lang="ru-RU" sz="2500" dirty="0">
                <a:latin typeface="Montserrat" pitchFamily="2" charset="-52"/>
              </a:rPr>
              <a:t>обработки данных систем высокоточной инерциальной навигации и ГНСС, реализованные в ПО </a:t>
            </a:r>
            <a:r>
              <a:rPr lang="en-US" sz="2500" dirty="0">
                <a:latin typeface="Montserrat" pitchFamily="2" charset="-52"/>
              </a:rPr>
              <a:t>AGM</a:t>
            </a:r>
            <a:r>
              <a:rPr lang="en-US" sz="2500" b="1" dirty="0">
                <a:latin typeface="Montserrat" pitchFamily="2" charset="-52"/>
              </a:rPr>
              <a:t> </a:t>
            </a:r>
            <a:r>
              <a:rPr lang="en-US" sz="2500" b="1" dirty="0" err="1">
                <a:latin typeface="Montserrat" pitchFamily="2" charset="-52"/>
              </a:rPr>
              <a:t>ScanWorks</a:t>
            </a:r>
            <a:r>
              <a:rPr lang="en-US" sz="2500" b="1" dirty="0">
                <a:latin typeface="Montserrat" pitchFamily="2" charset="-52"/>
              </a:rPr>
              <a:t> Pro </a:t>
            </a:r>
            <a:r>
              <a:rPr lang="ru-RU" sz="2500" dirty="0">
                <a:latin typeface="Montserrat" pitchFamily="2" charset="-52"/>
              </a:rPr>
              <a:t>и</a:t>
            </a:r>
            <a:r>
              <a:rPr lang="ru-RU" sz="2500" b="1" dirty="0">
                <a:latin typeface="Montserrat" pitchFamily="2" charset="-52"/>
              </a:rPr>
              <a:t> </a:t>
            </a:r>
            <a:r>
              <a:rPr lang="en-US" sz="2500" dirty="0">
                <a:latin typeface="Montserrat" pitchFamily="2" charset="-52"/>
              </a:rPr>
              <a:t>AGM</a:t>
            </a:r>
            <a:r>
              <a:rPr lang="en-US" sz="2500" b="1" dirty="0">
                <a:latin typeface="Montserrat" pitchFamily="2" charset="-52"/>
              </a:rPr>
              <a:t> </a:t>
            </a:r>
            <a:r>
              <a:rPr lang="en-US" sz="2500" b="1" dirty="0" err="1">
                <a:latin typeface="Montserrat" pitchFamily="2" charset="-52"/>
              </a:rPr>
              <a:t>PosWorks</a:t>
            </a:r>
            <a:r>
              <a:rPr lang="en-US" sz="2500" b="1" dirty="0">
                <a:latin typeface="Montserrat" pitchFamily="2" charset="-52"/>
              </a:rPr>
              <a:t> Web</a:t>
            </a:r>
            <a:endParaRPr lang="ru-RU" sz="2500" b="1" dirty="0">
              <a:latin typeface="Montserrat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F35CB0C-E12D-41AD-952E-A9E93042060E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ИСТОРИЯ</a:t>
            </a:r>
            <a:r>
              <a:rPr lang="ru-RU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47973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42574-0CAE-4799-A261-9F24E6E8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7" y="6131502"/>
            <a:ext cx="915906" cy="48047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C066AB-8FA2-434B-9ECE-4CEEEB8F3B3C}"/>
              </a:ext>
            </a:extLst>
          </p:cNvPr>
          <p:cNvSpPr/>
          <p:nvPr/>
        </p:nvSpPr>
        <p:spPr>
          <a:xfrm>
            <a:off x="7290066" y="782577"/>
            <a:ext cx="49019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202</a:t>
            </a:r>
            <a:r>
              <a:rPr lang="en-US" sz="1500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</a:t>
            </a:r>
            <a:endParaRPr lang="ru-RU" sz="15000" b="1" dirty="0">
              <a:solidFill>
                <a:schemeClr val="bg1">
                  <a:lumMod val="95000"/>
                </a:schemeClr>
              </a:solidFill>
              <a:latin typeface="Montserrat" pitchFamily="2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38A565-C435-47CA-9F68-14E9E41121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b="17912"/>
          <a:stretch/>
        </p:blipFill>
        <p:spPr>
          <a:xfrm>
            <a:off x="0" y="1228368"/>
            <a:ext cx="7290066" cy="562963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737BFC-A1EE-4334-BCA8-12F183C7B206}"/>
              </a:ext>
            </a:extLst>
          </p:cNvPr>
          <p:cNvSpPr/>
          <p:nvPr/>
        </p:nvSpPr>
        <p:spPr>
          <a:xfrm>
            <a:off x="6158753" y="3026152"/>
            <a:ext cx="5761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latin typeface="Montserrat" pitchFamily="2" charset="-52"/>
              </a:rPr>
              <a:t>Разработан</a:t>
            </a:r>
            <a:r>
              <a:rPr lang="en-US" sz="2500" dirty="0">
                <a:latin typeface="Montserrat" pitchFamily="2" charset="-52"/>
              </a:rPr>
              <a:t> </a:t>
            </a:r>
            <a:r>
              <a:rPr lang="ru-RU" sz="2500" b="1" dirty="0">
                <a:latin typeface="Montserrat" pitchFamily="2" charset="-52"/>
              </a:rPr>
              <a:t>собственный </a:t>
            </a:r>
            <a:r>
              <a:rPr lang="ru-RU" sz="2500" b="1" dirty="0" err="1">
                <a:latin typeface="Montserrat" pitchFamily="2" charset="-52"/>
              </a:rPr>
              <a:t>лидар</a:t>
            </a:r>
            <a:r>
              <a:rPr lang="ru-RU" sz="2500" dirty="0">
                <a:latin typeface="Montserrat" pitchFamily="2" charset="-52"/>
              </a:rPr>
              <a:t>, интегрированный в систему сканирования АГМ-АЗ</a:t>
            </a:r>
          </a:p>
          <a:p>
            <a:endParaRPr lang="ru-RU" sz="2500" b="1" dirty="0">
              <a:latin typeface="Montserrat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3B00238-485E-4647-A17C-888A3CA3628A}"/>
              </a:ext>
            </a:extLst>
          </p:cNvPr>
          <p:cNvSpPr/>
          <p:nvPr/>
        </p:nvSpPr>
        <p:spPr>
          <a:xfrm>
            <a:off x="1" y="20529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ИСТОРИЯ</a:t>
            </a:r>
            <a:r>
              <a:rPr lang="ru-RU" dirty="0">
                <a:solidFill>
                  <a:prstClr val="black"/>
                </a:solidFill>
                <a:latin typeface="Montserrat" pitchFamily="2" charset="-52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itchFamily="2" charset="-52"/>
              </a:rPr>
              <a:t>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2008031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1071</Words>
  <Application>Microsoft Office PowerPoint</Application>
  <PresentationFormat>Широкоэкранный</PresentationFormat>
  <Paragraphs>300</Paragraphs>
  <Slides>35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Jost</vt:lpstr>
      <vt:lpstr>Lato</vt:lpstr>
      <vt:lpstr>Montserrat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</dc:creator>
  <cp:lastModifiedBy>Юрий</cp:lastModifiedBy>
  <cp:revision>80</cp:revision>
  <dcterms:created xsi:type="dcterms:W3CDTF">2024-09-14T11:06:36Z</dcterms:created>
  <dcterms:modified xsi:type="dcterms:W3CDTF">2024-09-15T08:26:59Z</dcterms:modified>
</cp:coreProperties>
</file>