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17"/>
  </p:notesMasterIdLst>
  <p:handoutMasterIdLst>
    <p:handoutMasterId r:id="rId18"/>
  </p:handoutMasterIdLst>
  <p:sldIdLst>
    <p:sldId id="314" r:id="rId5"/>
    <p:sldId id="315" r:id="rId6"/>
    <p:sldId id="318" r:id="rId7"/>
    <p:sldId id="320" r:id="rId8"/>
    <p:sldId id="327" r:id="rId9"/>
    <p:sldId id="329" r:id="rId10"/>
    <p:sldId id="323" r:id="rId11"/>
    <p:sldId id="325" r:id="rId12"/>
    <p:sldId id="317" r:id="rId13"/>
    <p:sldId id="328" r:id="rId14"/>
    <p:sldId id="319" r:id="rId15"/>
    <p:sldId id="309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8" autoAdjust="0"/>
    <p:restoredTop sz="69165" autoAdjust="0"/>
  </p:normalViewPr>
  <p:slideViewPr>
    <p:cSldViewPr snapToGrid="0">
      <p:cViewPr varScale="1">
        <p:scale>
          <a:sx n="60" d="100"/>
          <a:sy n="60" d="100"/>
        </p:scale>
        <p:origin x="1320" y="58"/>
      </p:cViewPr>
      <p:guideLst>
        <p:guide orient="horz" pos="3360"/>
        <p:guide pos="3840"/>
      </p:guideLst>
    </p:cSldViewPr>
  </p:slideViewPr>
  <p:outlineViewPr>
    <p:cViewPr>
      <p:scale>
        <a:sx n="33" d="100"/>
        <a:sy n="33" d="100"/>
      </p:scale>
      <p:origin x="0" y="-126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3984" y="1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">
      <pc:chgData name="Fake Test User" userId="SID-0" providerId="Test" clId="FakeClientId" dt="2024-03-14T03:07:00.306" v="11" actId="790"/>
      <pc:docMkLst>
        <pc:docMk/>
      </pc:docMkLst>
      <pc:sldChg chg="modSp mod">
        <pc:chgData name="Fake Test User" userId="SID-0" providerId="Test" clId="FakeClientId" dt="2024-03-14T03:07:00.306" v="11" actId="790"/>
        <pc:sldMkLst>
          <pc:docMk/>
          <pc:sldMk cId="2945390068" sldId="314"/>
        </pc:sldMkLst>
        <pc:spChg chg="mod">
          <ac:chgData name="Fake Test User" userId="SID-0" providerId="Test" clId="FakeClientId" dt="2024-03-14T03:07:00.306" v="11" actId="790"/>
          <ac:spMkLst>
            <pc:docMk/>
            <pc:sldMk cId="2945390068" sldId="314"/>
            <ac:spMk id="2" creationId="{35440D96-BFFB-05BD-30ED-0352500CD058}"/>
          </ac:spMkLst>
        </pc:spChg>
      </pc:sldChg>
      <pc:sldChg chg="modSp mod">
        <pc:chgData name="Fake Test User" userId="SID-0" providerId="Test" clId="FakeClientId" dt="2024-03-14T03:06:33.045" v="9" actId="14100"/>
        <pc:sldMkLst>
          <pc:docMk/>
          <pc:sldMk cId="1760417424" sldId="319"/>
        </pc:sldMkLst>
        <pc:spChg chg="mod">
          <ac:chgData name="Fake Test User" userId="SID-0" providerId="Test" clId="FakeClientId" dt="2024-03-14T03:06:33.045" v="9" actId="14100"/>
          <ac:spMkLst>
            <pc:docMk/>
            <pc:sldMk cId="1760417424" sldId="319"/>
            <ac:spMk id="2" creationId="{14808221-C29B-07A3-B569-B8B466B1020B}"/>
          </ac:spMkLst>
        </pc:spChg>
      </pc:sldChg>
      <pc:sldChg chg="modSp mod">
        <pc:chgData name="Fake Test User" userId="SID-0" providerId="Test" clId="FakeClientId" dt="2024-03-14T02:58:56.280" v="8" actId="14734"/>
        <pc:sldMkLst>
          <pc:docMk/>
          <pc:sldMk cId="2149261472" sldId="323"/>
        </pc:sldMkLst>
        <pc:graphicFrameChg chg="mod modGraphic">
          <ac:chgData name="Fake Test User" userId="SID-0" providerId="Test" clId="FakeClientId" dt="2024-03-14T02:58:56.280" v="8" actId="14734"/>
          <ac:graphicFrameMkLst>
            <pc:docMk/>
            <pc:sldMk cId="2149261472" sldId="323"/>
            <ac:graphicFrameMk id="6" creationId="{2EE5D6E7-8306-54E8-220A-099D3B755FFE}"/>
          </ac:graphicFrameMkLst>
        </pc:graphicFrameChg>
      </pc:sldChg>
      <pc:sldChg chg="modSp mod">
        <pc:chgData name="Fake Test User" userId="SID-0" providerId="Test" clId="FakeClientId" dt="2024-03-14T02:58:33.811" v="1" actId="14100"/>
        <pc:sldMkLst>
          <pc:docMk/>
          <pc:sldMk cId="2398406067" sldId="324"/>
        </pc:sldMkLst>
        <pc:spChg chg="mod">
          <ac:chgData name="Fake Test User" userId="SID-0" providerId="Test" clId="FakeClientId" dt="2024-03-14T02:58:33.811" v="1" actId="14100"/>
          <ac:spMkLst>
            <pc:docMk/>
            <pc:sldMk cId="2398406067" sldId="324"/>
            <ac:spMk id="4" creationId="{3735AC68-D86C-E73B-5402-F22C9F54DC0C}"/>
          </ac:spMkLst>
        </pc:spChg>
      </pc:sldChg>
      <pc:sldMasterChg chg="mod">
        <pc:chgData name="Fake Test User" userId="SID-0" providerId="Test" clId="FakeClientId" dt="2024-03-14T02:53:35.777" v="0" actId="2711"/>
        <pc:sldMasterMkLst>
          <pc:docMk/>
          <pc:sldMasterMk cId="1928452137" sldId="2147483666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5AEF3960-21C3-437A-8872-5CF9241DE9E6}" type="datetime1">
              <a:rPr lang="ru-RU" smtClean="0"/>
              <a:t>17.09.2024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4BF9A36D-7FAC-478F-9944-F324014F6F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47E79353-2898-40D4-97DB-0A6C00999803}" type="datetime1">
              <a:rPr lang="ru-RU" smtClean="0"/>
              <a:pPr/>
              <a:t>17.09.2024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D4B9A9E5-4F7F-4A7D-9DE1-8992323292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137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022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472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96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969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242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5126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98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071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010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1767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4B9A9E5-4F7F-4A7D-9DE1-89923232926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03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12.sv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9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13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7.sv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3.sv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74996-9779-1D0F-B5C6-7FE85FFF1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773681"/>
            <a:ext cx="5674360" cy="3200400"/>
          </a:xfrm>
        </p:spPr>
        <p:txBody>
          <a:bodyPr rtlCol="0" anchor="b">
            <a:normAutofit/>
          </a:bodyPr>
          <a:lstStyle>
            <a:lvl1pPr>
              <a:defRPr lang="ru-RU"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pic>
        <p:nvPicPr>
          <p:cNvPr id="7" name="Графический объект 6">
            <a:extLst>
              <a:ext uri="{FF2B5EF4-FFF2-40B4-BE49-F238E27FC236}">
                <a16:creationId xmlns:a16="http://schemas.microsoft.com/office/drawing/2014/main" id="{96B97173-A601-1D66-1651-4FE0D76A0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454" t="1728"/>
          <a:stretch/>
        </p:blipFill>
        <p:spPr>
          <a:xfrm>
            <a:off x="-1" y="0"/>
            <a:ext cx="8264995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47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BE5D17C7-3503-7305-8191-20863B7388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5824" b="26760"/>
          <a:stretch/>
        </p:blipFill>
        <p:spPr>
          <a:xfrm>
            <a:off x="9229725" y="1835240"/>
            <a:ext cx="2962275" cy="50227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76E1AE6-3E01-1CBD-CAEC-11056D00AD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3413" y="1835240"/>
            <a:ext cx="7000875" cy="4279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Arial" panose="020B0604020202020204" pitchFamily="34" charset="0"/>
            </a:endParaRPr>
          </a:p>
        </p:txBody>
      </p:sp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90E28F03-2149-7C50-779B-6A2D8D789A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60903" r="75060" b="10347"/>
          <a:stretch/>
        </p:blipFill>
        <p:spPr>
          <a:xfrm rot="16200000">
            <a:off x="149650" y="-149653"/>
            <a:ext cx="1672375" cy="1971675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CA4CAE4E-4252-8471-C50B-1DD5AFBFE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10363202" cy="1603462"/>
          </a:xfrm>
        </p:spPr>
        <p:txBody>
          <a:bodyPr rtlCol="0">
            <a:normAutofit/>
          </a:bodyPr>
          <a:lstStyle>
            <a:lvl1pPr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E493CE42-5465-91AC-A1F4-A4821AE37A9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3299013" cy="3914910"/>
          </a:xfrm>
        </p:spPr>
        <p:txBody>
          <a:bodyPr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ru-RU" sz="2000" b="0"/>
            </a:lvl1pPr>
            <a:lvl2pPr>
              <a:spcBef>
                <a:spcPts val="0"/>
              </a:spcBef>
              <a:spcAft>
                <a:spcPts val="1200"/>
              </a:spcAft>
              <a:defRPr lang="ru-RU" sz="1800" b="0"/>
            </a:lvl2pPr>
            <a:lvl3pPr>
              <a:spcBef>
                <a:spcPts val="0"/>
              </a:spcBef>
              <a:spcAft>
                <a:spcPts val="1200"/>
              </a:spcAft>
              <a:defRPr lang="ru-RU" sz="1600" b="0"/>
            </a:lvl3pPr>
            <a:lvl4pPr>
              <a:spcBef>
                <a:spcPts val="0"/>
              </a:spcBef>
              <a:spcAft>
                <a:spcPts val="1200"/>
              </a:spcAft>
              <a:defRPr lang="ru-RU" sz="1400" b="0"/>
            </a:lvl4pPr>
            <a:lvl5pPr>
              <a:spcBef>
                <a:spcPts val="0"/>
              </a:spcBef>
              <a:spcAft>
                <a:spcPts val="1200"/>
              </a:spcAft>
              <a:defRPr lang="ru-RU" sz="1400" b="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3" name="Заполнитель таблицы 12">
            <a:extLst>
              <a:ext uri="{FF2B5EF4-FFF2-40B4-BE49-F238E27FC236}">
                <a16:creationId xmlns:a16="http://schemas.microsoft.com/office/drawing/2014/main" id="{156A00B1-F3E3-B7FF-58F4-61DE3EF07C0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602163" y="2017713"/>
            <a:ext cx="6675437" cy="3932237"/>
          </a:xfrm>
        </p:spPr>
        <p:txBody>
          <a:bodyPr rtlCol="0">
            <a:normAutofit/>
          </a:bodyPr>
          <a:lstStyle>
            <a:lvl1pPr>
              <a:defRPr lang="ru-RU" sz="2000"/>
            </a:lvl1pPr>
          </a:lstStyle>
          <a:p>
            <a:pPr rtl="0"/>
            <a:r>
              <a:rPr lang="ru-RU"/>
              <a:t>Щелкните значок, чтобы вставить таблицу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214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13A42171-0D82-07BF-4667-498861CC2A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883" t="34408" r="46636" b="1"/>
          <a:stretch/>
        </p:blipFill>
        <p:spPr>
          <a:xfrm flipH="1" flipV="1">
            <a:off x="10506072" y="3984078"/>
            <a:ext cx="1685928" cy="2873921"/>
          </a:xfrm>
          <a:prstGeom prst="rect">
            <a:avLst/>
          </a:prstGeom>
        </p:spPr>
      </p:pic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13C71A0D-EE6D-54C4-71DE-04BE285580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718" t="47145" r="39389" b="8754"/>
          <a:stretch/>
        </p:blipFill>
        <p:spPr>
          <a:xfrm rot="5400000" flipV="1">
            <a:off x="9781526" y="-311511"/>
            <a:ext cx="2098964" cy="2721985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3F82FA92-501B-5A05-E15F-2FB9BCEBE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990" y="434225"/>
            <a:ext cx="9524998" cy="1499627"/>
          </a:xfrm>
        </p:spPr>
        <p:txBody>
          <a:bodyPr rtlCol="0">
            <a:normAutofit/>
          </a:bodyPr>
          <a:lstStyle>
            <a:lvl1pPr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463EEE0-BE31-122C-586C-8BA8D90371E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6257366" cy="391491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lang="ru-RU" sz="2000" b="0"/>
            </a:lvl1pPr>
            <a:lvl2pPr marL="228600">
              <a:spcBef>
                <a:spcPts val="0"/>
              </a:spcBef>
              <a:spcAft>
                <a:spcPts val="1200"/>
              </a:spcAft>
              <a:defRPr lang="ru-RU" sz="2000" b="0"/>
            </a:lvl2pPr>
            <a:lvl3pPr marL="685800">
              <a:spcBef>
                <a:spcPts val="0"/>
              </a:spcBef>
              <a:spcAft>
                <a:spcPts val="1200"/>
              </a:spcAft>
              <a:defRPr lang="ru-RU" sz="1800" b="0"/>
            </a:lvl3pPr>
            <a:lvl4pPr marL="914400">
              <a:spcBef>
                <a:spcPts val="0"/>
              </a:spcBef>
              <a:spcAft>
                <a:spcPts val="1200"/>
              </a:spcAft>
              <a:defRPr lang="ru-RU" sz="1600" b="0"/>
            </a:lvl4pPr>
            <a:lvl5pPr marL="1143000">
              <a:spcBef>
                <a:spcPts val="0"/>
              </a:spcBef>
              <a:spcAft>
                <a:spcPts val="1200"/>
              </a:spcAft>
              <a:defRPr lang="ru-RU" sz="1600" b="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Объект 10">
            <a:extLst>
              <a:ext uri="{FF2B5EF4-FFF2-40B4-BE49-F238E27FC236}">
                <a16:creationId xmlns:a16="http://schemas.microsoft.com/office/drawing/2014/main" id="{52C157D5-2C68-BA6A-033B-A4CC016CA6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7475" y="2018119"/>
            <a:ext cx="2449514" cy="3931919"/>
          </a:xfrm>
        </p:spPr>
        <p:txBody>
          <a:bodyPr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ru-RU" sz="2000" b="1"/>
            </a:lvl1pPr>
            <a:lvl2pPr marL="411480">
              <a:spcBef>
                <a:spcPts val="0"/>
              </a:spcBef>
              <a:spcAft>
                <a:spcPts val="1200"/>
              </a:spcAft>
              <a:defRPr lang="ru-RU" sz="1800" b="1"/>
            </a:lvl2pPr>
            <a:lvl3pPr marL="502920">
              <a:spcBef>
                <a:spcPts val="0"/>
              </a:spcBef>
              <a:spcAft>
                <a:spcPts val="1200"/>
              </a:spcAft>
              <a:defRPr lang="ru-RU" sz="1600" b="1"/>
            </a:lvl3pPr>
            <a:lvl4pPr marL="594360">
              <a:spcBef>
                <a:spcPts val="0"/>
              </a:spcBef>
              <a:spcAft>
                <a:spcPts val="1200"/>
              </a:spcAft>
              <a:defRPr lang="ru-RU" sz="1400" b="1"/>
            </a:lvl4pPr>
            <a:lvl5pPr marL="685800">
              <a:spcBef>
                <a:spcPts val="0"/>
              </a:spcBef>
              <a:spcAft>
                <a:spcPts val="1200"/>
              </a:spcAft>
              <a:defRPr lang="ru-RU" sz="1400" b="1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842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15CC9A46-E0E7-B31D-3E27-6F4303A45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883" t="18052" r="46636"/>
          <a:stretch/>
        </p:blipFill>
        <p:spPr>
          <a:xfrm rot="16200000" flipH="1" flipV="1">
            <a:off x="9553763" y="-952310"/>
            <a:ext cx="1685928" cy="3590547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67669DC-4C7F-9B50-FCC0-F2AF5B2A9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545" y="584477"/>
            <a:ext cx="10354052" cy="1209765"/>
          </a:xfrm>
        </p:spPr>
        <p:txBody>
          <a:bodyPr rtlCol="0">
            <a:normAutofit/>
          </a:bodyPr>
          <a:lstStyle>
            <a:lvl1pPr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Заполнитель таблицы 8">
            <a:extLst>
              <a:ext uri="{FF2B5EF4-FFF2-40B4-BE49-F238E27FC236}">
                <a16:creationId xmlns:a16="http://schemas.microsoft.com/office/drawing/2014/main" id="{BEF581C2-7562-2E21-E6DD-20AEFC43AAB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23545" y="2009775"/>
            <a:ext cx="10354052" cy="3931920"/>
          </a:xfrm>
        </p:spPr>
        <p:txBody>
          <a:bodyPr rtlCol="0">
            <a:normAutofit/>
          </a:bodyPr>
          <a:lstStyle>
            <a:lvl1pPr>
              <a:defRPr lang="ru-RU" sz="2400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8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3A3E8B6-2BD8-19E0-7F51-7A25EF836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515" y="374090"/>
            <a:ext cx="5057104" cy="3624984"/>
          </a:xfrm>
        </p:spPr>
        <p:txBody>
          <a:bodyPr rtlCol="0" anchor="b">
            <a:normAutofit/>
          </a:bodyPr>
          <a:lstStyle>
            <a:lvl1pPr>
              <a:defRPr lang="ru-RU"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1F96043-F6A4-F581-7DB8-96138F0E40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1514" y="4172989"/>
            <a:ext cx="5057103" cy="2519363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ru-RU" sz="2000" baseline="0">
                <a:solidFill>
                  <a:schemeClr val="bg1"/>
                </a:solidFill>
              </a:defRPr>
            </a:lvl1pPr>
            <a:lvl2pPr marL="7429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800" baseline="0">
                <a:solidFill>
                  <a:schemeClr val="bg1"/>
                </a:solidFill>
              </a:defRPr>
            </a:lvl2pPr>
            <a:lvl3pPr marL="12001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600" baseline="0">
                <a:solidFill>
                  <a:schemeClr val="bg1"/>
                </a:solidFill>
              </a:defRPr>
            </a:lvl3pPr>
            <a:lvl4pPr marL="16573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400" baseline="0">
                <a:solidFill>
                  <a:schemeClr val="bg1"/>
                </a:solidFill>
              </a:defRPr>
            </a:lvl4pPr>
            <a:lvl5pPr marL="2000250" indent="-1714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20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C805DE67-EFB0-F6F3-6C08-2FE90284C3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51" r="18577"/>
          <a:stretch/>
        </p:blipFill>
        <p:spPr>
          <a:xfrm flipH="1">
            <a:off x="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4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0DFB311A-EAAD-7656-C753-E8C7399485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4533" t="18691" r="1" b="-131"/>
          <a:stretch/>
        </p:blipFill>
        <p:spPr>
          <a:xfrm rot="5400000">
            <a:off x="7851419" y="-1244552"/>
            <a:ext cx="3096029" cy="5585137"/>
          </a:xfrm>
          <a:custGeom>
            <a:avLst/>
            <a:gdLst>
              <a:gd name="connsiteX0" fmla="*/ 0 w 1756624"/>
              <a:gd name="connsiteY0" fmla="*/ 0 h 6858000"/>
              <a:gd name="connsiteX1" fmla="*/ 1756624 w 1756624"/>
              <a:gd name="connsiteY1" fmla="*/ 0 h 6858000"/>
              <a:gd name="connsiteX2" fmla="*/ 1756624 w 1756624"/>
              <a:gd name="connsiteY2" fmla="*/ 6858000 h 6858000"/>
              <a:gd name="connsiteX3" fmla="*/ 0 w 17566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6624" h="6858000">
                <a:moveTo>
                  <a:pt x="0" y="0"/>
                </a:moveTo>
                <a:lnTo>
                  <a:pt x="1756624" y="0"/>
                </a:lnTo>
                <a:lnTo>
                  <a:pt x="1756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Графический объект 9">
            <a:extLst>
              <a:ext uri="{FF2B5EF4-FFF2-40B4-BE49-F238E27FC236}">
                <a16:creationId xmlns:a16="http://schemas.microsoft.com/office/drawing/2014/main" id="{1612F0DE-D367-10BB-1F71-60AA6527CA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4151" r="18577"/>
          <a:stretch/>
        </p:blipFill>
        <p:spPr>
          <a:xfrm>
            <a:off x="7010400" y="0"/>
            <a:ext cx="51816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F5799-FC34-2F2D-D11E-9B472CAF06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15533"/>
            <a:ext cx="5181600" cy="2376868"/>
          </a:xfrm>
        </p:spPr>
        <p:txBody>
          <a:bodyPr rtlCol="0" anchor="b">
            <a:normAutofit/>
          </a:bodyPr>
          <a:lstStyle>
            <a:lvl1pPr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2575025C-084B-CD7A-F546-0E13BA13CFE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400" y="2844800"/>
            <a:ext cx="5181600" cy="31289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buNone/>
              <a:defRPr lang="ru-RU" sz="2000"/>
            </a:lvl1pPr>
            <a:lvl2pPr>
              <a:lnSpc>
                <a:spcPct val="120000"/>
              </a:lnSpc>
              <a:defRPr lang="ru-RU" sz="1800"/>
            </a:lvl2pPr>
            <a:lvl3pPr>
              <a:lnSpc>
                <a:spcPct val="120000"/>
              </a:lnSpc>
              <a:defRPr lang="ru-RU" sz="1600"/>
            </a:lvl3pPr>
            <a:lvl4pPr>
              <a:lnSpc>
                <a:spcPct val="120000"/>
              </a:lnSpc>
              <a:defRPr lang="ru-RU" sz="1400"/>
            </a:lvl4pPr>
            <a:lvl5pPr>
              <a:lnSpc>
                <a:spcPct val="120000"/>
              </a:lnSpc>
              <a:defRPr lang="ru-RU" sz="14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750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 6">
            <a:extLst>
              <a:ext uri="{FF2B5EF4-FFF2-40B4-BE49-F238E27FC236}">
                <a16:creationId xmlns:a16="http://schemas.microsoft.com/office/drawing/2014/main" id="{B5DE041D-A3BF-94FF-029C-719D4DADA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3300" t="13815"/>
          <a:stretch/>
        </p:blipFill>
        <p:spPr>
          <a:xfrm>
            <a:off x="0" y="-1"/>
            <a:ext cx="4239206" cy="37761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E605D-0584-F71C-A97D-B672F13E3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80640"/>
            <a:ext cx="5181600" cy="3368819"/>
          </a:xfrm>
        </p:spPr>
        <p:txBody>
          <a:bodyPr rtlCol="0" anchor="b">
            <a:normAutofit/>
          </a:bodyPr>
          <a:lstStyle>
            <a:lvl1pPr>
              <a:defRPr lang="ru-RU"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59AF635C-89E6-F6EF-FA6A-417A9A84BF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-10159"/>
            <a:ext cx="6116320" cy="6868160"/>
          </a:xfrm>
          <a:custGeom>
            <a:avLst/>
            <a:gdLst>
              <a:gd name="connsiteX0" fmla="*/ 0 w 6116320"/>
              <a:gd name="connsiteY0" fmla="*/ 0 h 6880225"/>
              <a:gd name="connsiteX1" fmla="*/ 6116320 w 6116320"/>
              <a:gd name="connsiteY1" fmla="*/ 0 h 6880225"/>
              <a:gd name="connsiteX2" fmla="*/ 6116320 w 6116320"/>
              <a:gd name="connsiteY2" fmla="*/ 6880225 h 6880225"/>
              <a:gd name="connsiteX3" fmla="*/ 0 w 6116320"/>
              <a:gd name="connsiteY3" fmla="*/ 6880225 h 6880225"/>
              <a:gd name="connsiteX4" fmla="*/ 0 w 6116320"/>
              <a:gd name="connsiteY4" fmla="*/ 0 h 6880225"/>
              <a:gd name="connsiteX0" fmla="*/ 0 w 6116320"/>
              <a:gd name="connsiteY0" fmla="*/ 0 h 6880225"/>
              <a:gd name="connsiteX1" fmla="*/ 6116320 w 6116320"/>
              <a:gd name="connsiteY1" fmla="*/ 0 h 6880225"/>
              <a:gd name="connsiteX2" fmla="*/ 6116320 w 6116320"/>
              <a:gd name="connsiteY2" fmla="*/ 6880225 h 6880225"/>
              <a:gd name="connsiteX3" fmla="*/ 2052320 w 6116320"/>
              <a:gd name="connsiteY3" fmla="*/ 6880225 h 6880225"/>
              <a:gd name="connsiteX4" fmla="*/ 0 w 611632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6320" h="6880225">
                <a:moveTo>
                  <a:pt x="0" y="0"/>
                </a:moveTo>
                <a:lnTo>
                  <a:pt x="6116320" y="0"/>
                </a:lnTo>
                <a:lnTo>
                  <a:pt x="6116320" y="6880225"/>
                </a:lnTo>
                <a:lnTo>
                  <a:pt x="205232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 marL="0" indent="0" algn="ctr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Щелкните значок, чтобы вставить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73678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2B74EE53-DB22-C27E-074F-A7129585FE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5158" t="-5374" b="78533"/>
          <a:stretch/>
        </p:blipFill>
        <p:spPr>
          <a:xfrm rot="10800000">
            <a:off x="6324600" y="0"/>
            <a:ext cx="5867400" cy="16473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AEF0C-FA4B-8C23-0132-5529EC244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0" y="1310639"/>
            <a:ext cx="4805997" cy="2689629"/>
          </a:xfrm>
        </p:spPr>
        <p:txBody>
          <a:bodyPr rtlCol="0" anchor="b">
            <a:normAutofit/>
          </a:bodyPr>
          <a:lstStyle>
            <a:lvl1pPr>
              <a:defRPr lang="ru-RU" sz="48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B3DD4867-9B0B-647C-1F78-5E50BF30F0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016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05384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053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BFF4D65D-965A-5E86-4D91-C72D1D03A8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26163" y="4172990"/>
            <a:ext cx="4805997" cy="2389736"/>
          </a:xfrm>
        </p:spPr>
        <p:txBody>
          <a:bodyPr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2000"/>
            </a:lvl1pPr>
            <a:lvl2pPr marL="457200" indent="0">
              <a:buNone/>
              <a:defRPr lang="ru-RU" sz="1800"/>
            </a:lvl2pPr>
            <a:lvl3pPr marL="914400" indent="0">
              <a:buNone/>
              <a:defRPr lang="ru-RU" sz="1600"/>
            </a:lvl3pPr>
            <a:lvl4pPr marL="1371600" indent="0">
              <a:buNone/>
              <a:defRPr lang="ru-RU" sz="1400"/>
            </a:lvl4pPr>
            <a:lvl5pPr marL="1828800" indent="0">
              <a:buNone/>
              <a:defRPr lang="ru-RU" sz="14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36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04C9F686-E069-3B60-9625-01EE6A41D7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5239"/>
          <a:stretch/>
        </p:blipFill>
        <p:spPr>
          <a:xfrm flipH="1">
            <a:off x="9135414" y="0"/>
            <a:ext cx="3056586" cy="6858000"/>
          </a:xfrm>
          <a:custGeom>
            <a:avLst/>
            <a:gdLst>
              <a:gd name="connsiteX0" fmla="*/ 4284372 w 4284372"/>
              <a:gd name="connsiteY0" fmla="*/ 0 h 6858000"/>
              <a:gd name="connsiteX1" fmla="*/ 0 w 4284372"/>
              <a:gd name="connsiteY1" fmla="*/ 0 h 6858000"/>
              <a:gd name="connsiteX2" fmla="*/ 0 w 4284372"/>
              <a:gd name="connsiteY2" fmla="*/ 6858000 h 6858000"/>
              <a:gd name="connsiteX3" fmla="*/ 4284372 w 42843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4372" h="6858000">
                <a:moveTo>
                  <a:pt x="4284372" y="0"/>
                </a:moveTo>
                <a:lnTo>
                  <a:pt x="0" y="0"/>
                </a:lnTo>
                <a:lnTo>
                  <a:pt x="0" y="6858000"/>
                </a:lnTo>
                <a:lnTo>
                  <a:pt x="4284372" y="6858000"/>
                </a:lnTo>
                <a:close/>
              </a:path>
            </a:pathLst>
          </a:custGeom>
        </p:spPr>
      </p:pic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6D7227F9-50F9-820B-69B7-924C021204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330"/>
          <a:stretch/>
        </p:blipFill>
        <p:spPr>
          <a:xfrm>
            <a:off x="7810500" y="3025140"/>
            <a:ext cx="4381500" cy="38328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D1E69-316E-A8E1-7ADA-040A0E490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7273637" cy="1646555"/>
          </a:xfrm>
        </p:spPr>
        <p:txBody>
          <a:bodyPr rtlCol="0">
            <a:normAutofit/>
          </a:bodyPr>
          <a:lstStyle>
            <a:lvl1pPr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1069CA0-E0AB-99C6-10DB-13AAC019DD7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11363"/>
            <a:ext cx="7273638" cy="4155757"/>
          </a:xfrm>
        </p:spPr>
        <p:txBody>
          <a:bodyPr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ru-RU" sz="2000"/>
            </a:lvl1pPr>
            <a:lvl2pPr>
              <a:spcBef>
                <a:spcPts val="0"/>
              </a:spcBef>
              <a:spcAft>
                <a:spcPts val="1200"/>
              </a:spcAft>
              <a:defRPr lang="ru-RU" sz="1800"/>
            </a:lvl2pPr>
            <a:lvl3pPr>
              <a:spcBef>
                <a:spcPts val="0"/>
              </a:spcBef>
              <a:spcAft>
                <a:spcPts val="1200"/>
              </a:spcAft>
              <a:defRPr lang="ru-RU" sz="1600"/>
            </a:lvl3pPr>
            <a:lvl4pPr>
              <a:spcBef>
                <a:spcPts val="0"/>
              </a:spcBef>
              <a:spcAft>
                <a:spcPts val="1200"/>
              </a:spcAft>
              <a:defRPr lang="ru-RU" sz="1400"/>
            </a:lvl4pPr>
            <a:lvl5pPr>
              <a:spcBef>
                <a:spcPts val="0"/>
              </a:spcBef>
              <a:spcAft>
                <a:spcPts val="1200"/>
              </a:spcAft>
              <a:defRPr lang="ru-RU" sz="14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21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изображение слева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рафический объект 5">
            <a:extLst>
              <a:ext uri="{FF2B5EF4-FFF2-40B4-BE49-F238E27FC236}">
                <a16:creationId xmlns:a16="http://schemas.microsoft.com/office/drawing/2014/main" id="{4589277D-BC14-E7E0-5822-5575F563E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039100" y="228600"/>
            <a:ext cx="4381500" cy="39243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B1BDE-C8F3-ACC0-740B-CBD81287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75285"/>
            <a:ext cx="4896678" cy="3624984"/>
          </a:xfrm>
        </p:spPr>
        <p:txBody>
          <a:bodyPr rtlCol="0" anchor="b">
            <a:normAutofit/>
          </a:bodyPr>
          <a:lstStyle>
            <a:lvl1pPr>
              <a:defRPr lang="ru-RU" sz="4800">
                <a:solidFill>
                  <a:schemeClr val="bg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128597A3-47D0-F393-55D9-07FFD951F3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586 w 6096586"/>
              <a:gd name="connsiteY0" fmla="*/ 0 h 6858000"/>
              <a:gd name="connsiteX1" fmla="*/ 4054426 w 6096586"/>
              <a:gd name="connsiteY1" fmla="*/ 0 h 6858000"/>
              <a:gd name="connsiteX2" fmla="*/ 6096586 w 6096586"/>
              <a:gd name="connsiteY2" fmla="*/ 6858000 h 6858000"/>
              <a:gd name="connsiteX3" fmla="*/ 586 w 6096586"/>
              <a:gd name="connsiteY3" fmla="*/ 6858000 h 6858000"/>
              <a:gd name="connsiteX4" fmla="*/ 586 w 6096586"/>
              <a:gd name="connsiteY4" fmla="*/ 3669792 h 6858000"/>
              <a:gd name="connsiteX5" fmla="*/ 586 w 6096586"/>
              <a:gd name="connsiteY5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950976 w 6096000"/>
              <a:gd name="connsiteY3" fmla="*/ 6858000 h 6858000"/>
              <a:gd name="connsiteX4" fmla="*/ 0 w 6096000"/>
              <a:gd name="connsiteY4" fmla="*/ 3669792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950976 w 6096000"/>
              <a:gd name="connsiteY3" fmla="*/ 6858000 h 6858000"/>
              <a:gd name="connsiteX4" fmla="*/ 0 w 6096000"/>
              <a:gd name="connsiteY4" fmla="*/ 3669792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950976 w 6096000"/>
              <a:gd name="connsiteY3" fmla="*/ 6858000 h 6858000"/>
              <a:gd name="connsiteX4" fmla="*/ 0 w 6096000"/>
              <a:gd name="connsiteY4" fmla="*/ 3669792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053840" y="0"/>
                </a:lnTo>
                <a:lnTo>
                  <a:pt x="6096000" y="6858000"/>
                </a:lnTo>
                <a:lnTo>
                  <a:pt x="950976" y="6858000"/>
                </a:lnTo>
                <a:lnTo>
                  <a:pt x="0" y="3669792"/>
                </a:lnTo>
                <a:lnTo>
                  <a:pt x="0" y="0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 marL="0" indent="0" algn="l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4BF260CE-C6E3-AE7A-DB8E-A72A1CF5B54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4172990"/>
            <a:ext cx="4896677" cy="2309726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lang="ru-RU" sz="2000">
                <a:solidFill>
                  <a:schemeClr val="bg1"/>
                </a:solidFill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800">
                <a:solidFill>
                  <a:schemeClr val="bg1"/>
                </a:solidFill>
              </a:defRPr>
            </a:lvl2pPr>
            <a:lvl3pPr marL="12001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600">
                <a:solidFill>
                  <a:schemeClr val="bg1"/>
                </a:solidFill>
              </a:defRPr>
            </a:lvl3pPr>
            <a:lvl4pPr marL="1657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400">
                <a:solidFill>
                  <a:schemeClr val="bg1"/>
                </a:solidFill>
              </a:defRPr>
            </a:lvl4pPr>
            <a:lvl5pPr marL="21145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8911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D6E20435-B9A5-359D-133D-5D3EED409C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955" t="41988" r="53993" b="33420"/>
          <a:stretch/>
        </p:blipFill>
        <p:spPr>
          <a:xfrm rot="10800000">
            <a:off x="9198864" y="-5"/>
            <a:ext cx="2993136" cy="1517907"/>
          </a:xfrm>
          <a:prstGeom prst="rect">
            <a:avLst/>
          </a:prstGeom>
        </p:spPr>
      </p:pic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7B99CAE4-AA9B-52BA-7DE8-8245CE705D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5445" t="24819" r="46503"/>
          <a:stretch/>
        </p:blipFill>
        <p:spPr>
          <a:xfrm rot="16200000">
            <a:off x="961221" y="4525179"/>
            <a:ext cx="1371600" cy="3294042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8DFE681-710B-6FE5-B8E0-3BC9DB9F1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10363201" cy="1629601"/>
          </a:xfrm>
        </p:spPr>
        <p:txBody>
          <a:bodyPr rtlCol="0">
            <a:normAutofit/>
          </a:bodyPr>
          <a:lstStyle>
            <a:lvl1pPr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3FE383D3-6A16-1891-FF52-470B26B9404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4992709" cy="3747180"/>
          </a:xfrm>
        </p:spPr>
        <p:txBody>
          <a:bodyPr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ru-RU" sz="2000"/>
            </a:lvl1pPr>
            <a:lvl2pPr>
              <a:spcBef>
                <a:spcPts val="0"/>
              </a:spcBef>
              <a:spcAft>
                <a:spcPts val="1200"/>
              </a:spcAft>
              <a:defRPr lang="ru-RU" sz="1800"/>
            </a:lvl2pPr>
            <a:lvl3pPr>
              <a:spcBef>
                <a:spcPts val="0"/>
              </a:spcBef>
              <a:spcAft>
                <a:spcPts val="1200"/>
              </a:spcAft>
              <a:defRPr lang="ru-RU" sz="1600"/>
            </a:lvl3pPr>
            <a:lvl4pPr>
              <a:spcBef>
                <a:spcPts val="0"/>
              </a:spcBef>
              <a:spcAft>
                <a:spcPts val="1200"/>
              </a:spcAft>
              <a:defRPr lang="ru-RU" sz="1400"/>
            </a:lvl4pPr>
            <a:lvl5pPr>
              <a:spcBef>
                <a:spcPts val="0"/>
              </a:spcBef>
              <a:spcAft>
                <a:spcPts val="1200"/>
              </a:spcAft>
              <a:defRPr lang="ru-RU" sz="14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Объект 10">
            <a:extLst>
              <a:ext uri="{FF2B5EF4-FFF2-40B4-BE49-F238E27FC236}">
                <a16:creationId xmlns:a16="http://schemas.microsoft.com/office/drawing/2014/main" id="{74B5EB04-CA6E-7417-56DF-A55B21E94B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4891" y="2022250"/>
            <a:ext cx="4992709" cy="3747180"/>
          </a:xfrm>
        </p:spPr>
        <p:txBody>
          <a:bodyPr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ru-RU" sz="2000"/>
            </a:lvl1pPr>
            <a:lvl2pPr>
              <a:spcBef>
                <a:spcPts val="0"/>
              </a:spcBef>
              <a:spcAft>
                <a:spcPts val="1200"/>
              </a:spcAft>
              <a:defRPr lang="ru-RU" sz="1800"/>
            </a:lvl2pPr>
            <a:lvl3pPr>
              <a:spcBef>
                <a:spcPts val="0"/>
              </a:spcBef>
              <a:spcAft>
                <a:spcPts val="1200"/>
              </a:spcAft>
              <a:defRPr lang="ru-RU" sz="1600"/>
            </a:lvl3pPr>
            <a:lvl4pPr>
              <a:spcBef>
                <a:spcPts val="0"/>
              </a:spcBef>
              <a:spcAft>
                <a:spcPts val="1200"/>
              </a:spcAft>
              <a:defRPr lang="ru-RU" sz="1400"/>
            </a:lvl4pPr>
            <a:lvl5pPr>
              <a:spcBef>
                <a:spcPts val="0"/>
              </a:spcBef>
              <a:spcAft>
                <a:spcPts val="1200"/>
              </a:spcAft>
              <a:defRPr lang="ru-RU" sz="14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792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A783FA55-EF1D-66CF-8FD5-29086D71E6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981" t="40714" r="61027" b="44471"/>
          <a:stretch/>
        </p:blipFill>
        <p:spPr>
          <a:xfrm rot="10800000" flipV="1">
            <a:off x="-26830" y="5950040"/>
            <a:ext cx="2513521" cy="914400"/>
          </a:xfrm>
          <a:prstGeom prst="rect">
            <a:avLst/>
          </a:prstGeom>
        </p:spPr>
      </p:pic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542CEFED-8DE0-0155-A5B6-A44051A6D0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8883" t="18052" r="46636"/>
          <a:stretch/>
        </p:blipFill>
        <p:spPr>
          <a:xfrm rot="16200000" flipH="1" flipV="1">
            <a:off x="9553763" y="-952310"/>
            <a:ext cx="1685928" cy="3590547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7FC493E-284F-ADBA-D92D-883CAB13A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125"/>
            <a:ext cx="10439401" cy="1617017"/>
          </a:xfrm>
        </p:spPr>
        <p:txBody>
          <a:bodyPr rtlCol="0">
            <a:normAutofit/>
          </a:bodyPr>
          <a:lstStyle>
            <a:lvl1pPr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4B8B2035-4AA9-D25E-9F15-3ED36F734D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3310129" cy="3747180"/>
          </a:xfrm>
        </p:spPr>
        <p:txBody>
          <a:bodyPr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ru-RU" sz="2000" b="1"/>
            </a:lvl1pPr>
            <a:lvl2pPr>
              <a:spcBef>
                <a:spcPts val="0"/>
              </a:spcBef>
              <a:spcAft>
                <a:spcPts val="1200"/>
              </a:spcAft>
              <a:defRPr lang="ru-RU" sz="1800" b="1"/>
            </a:lvl2pPr>
            <a:lvl3pPr>
              <a:spcBef>
                <a:spcPts val="0"/>
              </a:spcBef>
              <a:spcAft>
                <a:spcPts val="1200"/>
              </a:spcAft>
              <a:defRPr lang="ru-RU" sz="1600" b="1"/>
            </a:lvl3pPr>
            <a:lvl4pPr>
              <a:spcBef>
                <a:spcPts val="0"/>
              </a:spcBef>
              <a:spcAft>
                <a:spcPts val="1200"/>
              </a:spcAft>
              <a:defRPr lang="ru-RU" sz="1400" b="1"/>
            </a:lvl4pPr>
            <a:lvl5pPr>
              <a:spcBef>
                <a:spcPts val="0"/>
              </a:spcBef>
              <a:spcAft>
                <a:spcPts val="1200"/>
              </a:spcAft>
              <a:defRPr lang="ru-RU" sz="1400" b="1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Объект 10">
            <a:extLst>
              <a:ext uri="{FF2B5EF4-FFF2-40B4-BE49-F238E27FC236}">
                <a16:creationId xmlns:a16="http://schemas.microsoft.com/office/drawing/2014/main" id="{6A694422-6B3E-3D80-AC41-FD1CED52ACA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02310" y="2018120"/>
            <a:ext cx="6751489" cy="3747180"/>
          </a:xfrm>
        </p:spPr>
        <p:txBody>
          <a:bodyPr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ru-RU" sz="2000"/>
            </a:lvl1pPr>
            <a:lvl2pPr>
              <a:spcBef>
                <a:spcPts val="0"/>
              </a:spcBef>
              <a:spcAft>
                <a:spcPts val="1200"/>
              </a:spcAft>
              <a:defRPr lang="ru-RU" sz="1800"/>
            </a:lvl2pPr>
            <a:lvl3pPr>
              <a:spcBef>
                <a:spcPts val="0"/>
              </a:spcBef>
              <a:spcAft>
                <a:spcPts val="1200"/>
              </a:spcAft>
              <a:defRPr lang="ru-RU" sz="1600"/>
            </a:lvl3pPr>
            <a:lvl4pPr>
              <a:spcBef>
                <a:spcPts val="0"/>
              </a:spcBef>
              <a:spcAft>
                <a:spcPts val="1200"/>
              </a:spcAft>
              <a:defRPr lang="ru-RU" sz="1400"/>
            </a:lvl4pPr>
            <a:lvl5pPr>
              <a:spcBef>
                <a:spcPts val="0"/>
              </a:spcBef>
              <a:spcAft>
                <a:spcPts val="1200"/>
              </a:spcAft>
              <a:defRPr lang="ru-RU" sz="14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81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изображение справ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48DBD2A1-633E-7A22-751B-5CEFCA93F2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7703" t="485" b="67543"/>
          <a:stretch/>
        </p:blipFill>
        <p:spPr>
          <a:xfrm rot="5400000">
            <a:off x="-115162" y="115164"/>
            <a:ext cx="1895058" cy="1664735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E7BF4D0-D641-9859-157D-B9094EF3D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385" y="446313"/>
            <a:ext cx="5179615" cy="1448747"/>
          </a:xfrm>
        </p:spPr>
        <p:txBody>
          <a:bodyPr rtlCol="0">
            <a:normAutofit/>
          </a:bodyPr>
          <a:lstStyle>
            <a:lvl1pPr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0" name="Объект 10">
            <a:extLst>
              <a:ext uri="{FF2B5EF4-FFF2-40B4-BE49-F238E27FC236}">
                <a16:creationId xmlns:a16="http://schemas.microsoft.com/office/drawing/2014/main" id="{115AE488-757F-4C5A-7733-85C1D1EA98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5181600" cy="3747180"/>
          </a:xfrm>
        </p:spPr>
        <p:txBody>
          <a:bodyPr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ru-RU" sz="2000" b="0"/>
            </a:lvl1pPr>
            <a:lvl2pPr>
              <a:spcBef>
                <a:spcPts val="0"/>
              </a:spcBef>
              <a:spcAft>
                <a:spcPts val="1200"/>
              </a:spcAft>
              <a:defRPr lang="ru-RU" sz="1800" b="0"/>
            </a:lvl2pPr>
            <a:lvl3pPr>
              <a:spcBef>
                <a:spcPts val="0"/>
              </a:spcBef>
              <a:spcAft>
                <a:spcPts val="1200"/>
              </a:spcAft>
              <a:defRPr lang="ru-RU" sz="1600" b="0"/>
            </a:lvl3pPr>
            <a:lvl4pPr>
              <a:spcBef>
                <a:spcPts val="0"/>
              </a:spcBef>
              <a:spcAft>
                <a:spcPts val="1200"/>
              </a:spcAft>
              <a:defRPr lang="ru-RU" sz="1400" b="0"/>
            </a:lvl4pPr>
            <a:lvl5pPr>
              <a:spcBef>
                <a:spcPts val="0"/>
              </a:spcBef>
              <a:spcAft>
                <a:spcPts val="1200"/>
              </a:spcAft>
              <a:defRPr lang="ru-RU" sz="1400" b="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39DD264F-42B5-DBB0-9839-DB4C6827ED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76950" y="0"/>
            <a:ext cx="6115050" cy="6868886"/>
          </a:xfrm>
          <a:custGeom>
            <a:avLst/>
            <a:gdLst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2024742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3603171 h 6858000"/>
              <a:gd name="connsiteX3" fmla="*/ 6115050 w 6115050"/>
              <a:gd name="connsiteY3" fmla="*/ 6858000 h 6858000"/>
              <a:gd name="connsiteX4" fmla="*/ 0 w 6115050"/>
              <a:gd name="connsiteY4" fmla="*/ 6858000 h 6858000"/>
              <a:gd name="connsiteX5" fmla="*/ 2024742 w 6115050"/>
              <a:gd name="connsiteY5" fmla="*/ 0 h 6858000"/>
              <a:gd name="connsiteX0" fmla="*/ 2024742 w 6115050"/>
              <a:gd name="connsiteY0" fmla="*/ 0 h 6868886"/>
              <a:gd name="connsiteX1" fmla="*/ 6115050 w 6115050"/>
              <a:gd name="connsiteY1" fmla="*/ 0 h 6868886"/>
              <a:gd name="connsiteX2" fmla="*/ 6115050 w 6115050"/>
              <a:gd name="connsiteY2" fmla="*/ 3603171 h 6868886"/>
              <a:gd name="connsiteX3" fmla="*/ 5157107 w 6115050"/>
              <a:gd name="connsiteY3" fmla="*/ 6868886 h 6868886"/>
              <a:gd name="connsiteX4" fmla="*/ 0 w 6115050"/>
              <a:gd name="connsiteY4" fmla="*/ 6858000 h 6868886"/>
              <a:gd name="connsiteX5" fmla="*/ 2024742 w 6115050"/>
              <a:gd name="connsiteY5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5050" h="6868886">
                <a:moveTo>
                  <a:pt x="2024742" y="0"/>
                </a:moveTo>
                <a:lnTo>
                  <a:pt x="6115050" y="0"/>
                </a:lnTo>
                <a:lnTo>
                  <a:pt x="6115050" y="3603171"/>
                </a:lnTo>
                <a:lnTo>
                  <a:pt x="5157107" y="6868886"/>
                </a:lnTo>
                <a:lnTo>
                  <a:pt x="0" y="6858000"/>
                </a:lnTo>
                <a:lnTo>
                  <a:pt x="2024742" y="0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 marL="0" indent="0" algn="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46700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0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ogr.vsu.ru/" TargetMode="External"/><Relationship Id="rId3" Type="http://schemas.openxmlformats.org/officeDocument/2006/relationships/hyperlink" Target="mailto:inbox@it-thematic.ru" TargetMode="External"/><Relationship Id="rId7" Type="http://schemas.openxmlformats.org/officeDocument/2006/relationships/hyperlink" Target="mailto:sarychev.geo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deanery@geogr.vsu.ru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it-thematic.ru/" TargetMode="External"/><Relationship Id="rId10" Type="http://schemas.openxmlformats.org/officeDocument/2006/relationships/image" Target="../media/image13.png"/><Relationship Id="rId4" Type="http://schemas.openxmlformats.org/officeDocument/2006/relationships/hyperlink" Target="mailto:yudin_aa@it-thematic.ru" TargetMode="External"/><Relationship Id="rId9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40D96-BFFB-05BD-30ED-0352500CD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4" y="1200988"/>
            <a:ext cx="11191011" cy="2813667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ОПТИМИЗАЦИЯ  УСТАНОВЛЕНИЯ  ГРАНИЦ   ПАХОТНЫХ  ЗЕМЕЛЬ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ПО  МУЛЬТИСПЕКТРАЛЬНОЙ  СЪЕМКЕ </a:t>
            </a:r>
            <a:r>
              <a:rPr lang="ru-RU" sz="4000" b="1" dirty="0">
                <a:solidFill>
                  <a:schemeClr val="tx1"/>
                </a:solidFill>
              </a:rPr>
              <a:t>НЕЙРОННЫМИ </a:t>
            </a:r>
            <a:r>
              <a:rPr lang="ru-RU" sz="4000" b="1" dirty="0" smtClean="0">
                <a:solidFill>
                  <a:schemeClr val="tx1"/>
                </a:solidFill>
              </a:rPr>
              <a:t> СЕТЯМИ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555" y="143905"/>
            <a:ext cx="1440000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73" y="267639"/>
            <a:ext cx="2160000" cy="652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64" y="377680"/>
            <a:ext cx="2160000" cy="43244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5440D96-BFFB-05BD-30ED-0352500CD058}"/>
              </a:ext>
            </a:extLst>
          </p:cNvPr>
          <p:cNvSpPr txBox="1">
            <a:spLocks/>
          </p:cNvSpPr>
          <p:nvPr/>
        </p:nvSpPr>
        <p:spPr>
          <a:xfrm>
            <a:off x="519544" y="6409114"/>
            <a:ext cx="11354724" cy="5334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800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17.09.2024 – МИНСК</a:t>
            </a:r>
            <a:endParaRPr lang="ru-RU" sz="1800" dirty="0">
              <a:solidFill>
                <a:schemeClr val="tx1"/>
              </a:solidFill>
            </a:endParaRPr>
          </a:p>
          <a:p>
            <a:pPr algn="ctr"/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Объект 9">
            <a:extLst>
              <a:ext uri="{FF2B5EF4-FFF2-40B4-BE49-F238E27FC236}">
                <a16:creationId xmlns:a16="http://schemas.microsoft.com/office/drawing/2014/main" id="{1F398FDD-E639-CF6A-B875-443655F2B31B}"/>
              </a:ext>
            </a:extLst>
          </p:cNvPr>
          <p:cNvSpPr txBox="1">
            <a:spLocks/>
          </p:cNvSpPr>
          <p:nvPr/>
        </p:nvSpPr>
        <p:spPr>
          <a:xfrm>
            <a:off x="8207373" y="4875532"/>
            <a:ext cx="3984627" cy="926754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Юдин Алексей Андреевич</a:t>
            </a:r>
          </a:p>
          <a:p>
            <a:pPr marL="0" indent="0">
              <a:buNone/>
            </a:pPr>
            <a:r>
              <a:rPr lang="ru-RU" sz="1800" dirty="0" smtClean="0"/>
              <a:t>Сарычев Дмитрий Владимирович</a:t>
            </a:r>
          </a:p>
          <a:p>
            <a:pPr marL="0" indent="0">
              <a:buNone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9453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Скругленный прямоугольник 125"/>
          <p:cNvSpPr/>
          <p:nvPr/>
        </p:nvSpPr>
        <p:spPr>
          <a:xfrm>
            <a:off x="4153072" y="1340766"/>
            <a:ext cx="1688448" cy="509191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49" y="5053818"/>
            <a:ext cx="853480" cy="853480"/>
          </a:xfrm>
          <a:prstGeom prst="rect">
            <a:avLst/>
          </a:prstGeom>
        </p:spPr>
      </p:pic>
      <p:sp>
        <p:nvSpPr>
          <p:cNvPr id="125" name="Скругленный прямоугольник 124"/>
          <p:cNvSpPr/>
          <p:nvPr/>
        </p:nvSpPr>
        <p:spPr>
          <a:xfrm>
            <a:off x="6752770" y="1340767"/>
            <a:ext cx="1688448" cy="5091913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9359646" y="1340767"/>
            <a:ext cx="1688448" cy="5091913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Блок-схема: магнитный диск 77"/>
          <p:cNvSpPr/>
          <p:nvPr/>
        </p:nvSpPr>
        <p:spPr>
          <a:xfrm>
            <a:off x="1353168" y="1340766"/>
            <a:ext cx="1804850" cy="509191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206" y="3662471"/>
            <a:ext cx="1165328" cy="116532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30" y="3663754"/>
            <a:ext cx="1165328" cy="116532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67" y="2294874"/>
            <a:ext cx="1165328" cy="116532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9" y="5055690"/>
            <a:ext cx="1165328" cy="116532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892879" y="4891824"/>
            <a:ext cx="78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Cv</a:t>
            </a:r>
            <a:endParaRPr lang="en-US" dirty="0" smtClean="0"/>
          </a:p>
          <a:p>
            <a:pPr algn="ctr"/>
            <a:r>
              <a:rPr lang="en-US" dirty="0" smtClean="0"/>
              <a:t>202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3254252" y="4808027"/>
            <a:ext cx="75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NDVI</a:t>
            </a:r>
          </a:p>
          <a:p>
            <a:pPr algn="ctr"/>
            <a:r>
              <a:rPr lang="en-US" dirty="0" smtClean="0"/>
              <a:t>202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8" name="Стрелка вправо 67"/>
          <p:cNvSpPr/>
          <p:nvPr/>
        </p:nvSpPr>
        <p:spPr>
          <a:xfrm>
            <a:off x="3290584" y="5539434"/>
            <a:ext cx="80441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56" y="3509172"/>
            <a:ext cx="844471" cy="844471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97" y="3615353"/>
            <a:ext cx="844471" cy="84447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26" y="3737153"/>
            <a:ext cx="844471" cy="84447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598997" y="4938932"/>
            <a:ext cx="1422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MSI</a:t>
            </a:r>
            <a:endParaRPr lang="en-US" dirty="0" smtClean="0"/>
          </a:p>
          <a:p>
            <a:pPr algn="ctr"/>
            <a:r>
              <a:rPr lang="en-US" dirty="0" smtClean="0"/>
              <a:t>2021-2023</a:t>
            </a:r>
            <a:endParaRPr lang="ru-RU" dirty="0"/>
          </a:p>
        </p:txBody>
      </p:sp>
      <p:sp>
        <p:nvSpPr>
          <p:cNvPr id="81" name="TextBox 80"/>
          <p:cNvSpPr txBox="1"/>
          <p:nvPr/>
        </p:nvSpPr>
        <p:spPr>
          <a:xfrm>
            <a:off x="1353168" y="1822600"/>
            <a:ext cx="1804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Набор мульти-спектральных снимков</a:t>
            </a:r>
            <a:endParaRPr lang="ru-RU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4177742" y="1344272"/>
            <a:ext cx="1671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Набор </a:t>
            </a:r>
            <a:r>
              <a:rPr lang="en-US" sz="1400" dirty="0" smtClean="0"/>
              <a:t>NDVI</a:t>
            </a:r>
            <a:r>
              <a:rPr lang="ru-RU" sz="1400" dirty="0" smtClean="0"/>
              <a:t> за вегетационны</a:t>
            </a:r>
            <a:r>
              <a:rPr lang="ru-RU" sz="1400" dirty="0"/>
              <a:t>й</a:t>
            </a:r>
            <a:r>
              <a:rPr lang="ru-RU" sz="1400" dirty="0" smtClean="0"/>
              <a:t> сезон</a:t>
            </a:r>
            <a:endParaRPr lang="ru-RU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6765819" y="1340767"/>
            <a:ext cx="1688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Коэффициент вариации </a:t>
            </a:r>
            <a:r>
              <a:rPr lang="en-US" sz="1400" dirty="0" smtClean="0"/>
              <a:t>NDVI</a:t>
            </a:r>
            <a:r>
              <a:rPr lang="ru-RU" sz="1400" dirty="0" smtClean="0"/>
              <a:t> за вегетационный сезон</a:t>
            </a:r>
            <a:endParaRPr lang="ru-RU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9358896" y="1340767"/>
            <a:ext cx="16884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Трехлетний </a:t>
            </a:r>
            <a:r>
              <a:rPr lang="ru-RU" sz="1400" dirty="0" err="1" smtClean="0"/>
              <a:t>цвето</a:t>
            </a:r>
            <a:r>
              <a:rPr lang="en-US" sz="1400" dirty="0" smtClean="0"/>
              <a:t>-</a:t>
            </a:r>
            <a:r>
              <a:rPr lang="ru-RU" sz="1400" dirty="0" smtClean="0"/>
              <a:t>синтезированный композит на основе </a:t>
            </a:r>
            <a:r>
              <a:rPr lang="en-US" sz="1400" dirty="0" smtClean="0"/>
              <a:t>NDVI</a:t>
            </a:r>
            <a:endParaRPr lang="ru-RU" sz="1400" dirty="0"/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20" y="3033381"/>
            <a:ext cx="1809802" cy="412133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4" y="2298123"/>
            <a:ext cx="869086" cy="869086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60" y="2437291"/>
            <a:ext cx="853480" cy="853480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53" y="2576428"/>
            <a:ext cx="869086" cy="869086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57" y="3657082"/>
            <a:ext cx="869086" cy="869086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90" y="3820194"/>
            <a:ext cx="869086" cy="869086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56" y="3975602"/>
            <a:ext cx="853480" cy="853480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27" y="5197799"/>
            <a:ext cx="869086" cy="869086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04" y="3843541"/>
            <a:ext cx="844471" cy="844471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59" y="3951099"/>
            <a:ext cx="844471" cy="844471"/>
          </a:xfrm>
          <a:prstGeom prst="rect">
            <a:avLst/>
          </a:prstGeom>
        </p:spPr>
      </p:pic>
      <p:sp>
        <p:nvSpPr>
          <p:cNvPr id="105" name="Стрелка вправо 104"/>
          <p:cNvSpPr/>
          <p:nvPr/>
        </p:nvSpPr>
        <p:spPr>
          <a:xfrm>
            <a:off x="5888391" y="5539603"/>
            <a:ext cx="80441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5"/>
          <p:cNvSpPr txBox="1"/>
          <p:nvPr/>
        </p:nvSpPr>
        <p:spPr>
          <a:xfrm>
            <a:off x="5913994" y="3486228"/>
            <a:ext cx="78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Cv</a:t>
            </a:r>
            <a:endParaRPr lang="en-US" dirty="0" smtClean="0"/>
          </a:p>
          <a:p>
            <a:pPr algn="ctr"/>
            <a:r>
              <a:rPr lang="en-US" dirty="0" smtClean="0"/>
              <a:t>202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07" name="Стрелка вправо 106"/>
          <p:cNvSpPr/>
          <p:nvPr/>
        </p:nvSpPr>
        <p:spPr>
          <a:xfrm>
            <a:off x="5909506" y="4134007"/>
            <a:ext cx="80441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/>
          <p:cNvSpPr txBox="1"/>
          <p:nvPr/>
        </p:nvSpPr>
        <p:spPr>
          <a:xfrm>
            <a:off x="5888940" y="2213483"/>
            <a:ext cx="78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Cv</a:t>
            </a:r>
            <a:endParaRPr lang="en-US" dirty="0" smtClean="0"/>
          </a:p>
          <a:p>
            <a:pPr algn="ctr"/>
            <a:r>
              <a:rPr lang="en-US" dirty="0" smtClean="0"/>
              <a:t>202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09" name="Стрелка вправо 108"/>
          <p:cNvSpPr/>
          <p:nvPr/>
        </p:nvSpPr>
        <p:spPr>
          <a:xfrm>
            <a:off x="5884452" y="2861262"/>
            <a:ext cx="80441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TextBox 109"/>
          <p:cNvSpPr txBox="1"/>
          <p:nvPr/>
        </p:nvSpPr>
        <p:spPr>
          <a:xfrm>
            <a:off x="8507466" y="5165922"/>
            <a:ext cx="78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B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11" name="Стрелка вправо 110"/>
          <p:cNvSpPr/>
          <p:nvPr/>
        </p:nvSpPr>
        <p:spPr>
          <a:xfrm>
            <a:off x="8503875" y="5538278"/>
            <a:ext cx="80441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/>
          <p:cNvSpPr txBox="1"/>
          <p:nvPr/>
        </p:nvSpPr>
        <p:spPr>
          <a:xfrm>
            <a:off x="8533480" y="3760073"/>
            <a:ext cx="78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G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3" name="Стрелка вправо 112"/>
          <p:cNvSpPr/>
          <p:nvPr/>
        </p:nvSpPr>
        <p:spPr>
          <a:xfrm>
            <a:off x="8524990" y="4132682"/>
            <a:ext cx="80441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TextBox 113"/>
          <p:cNvSpPr txBox="1"/>
          <p:nvPr/>
        </p:nvSpPr>
        <p:spPr>
          <a:xfrm>
            <a:off x="8506716" y="2490482"/>
            <a:ext cx="78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5" name="Стрелка вправо 114"/>
          <p:cNvSpPr/>
          <p:nvPr/>
        </p:nvSpPr>
        <p:spPr>
          <a:xfrm>
            <a:off x="8499936" y="2859937"/>
            <a:ext cx="80441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TextBox 118"/>
          <p:cNvSpPr txBox="1"/>
          <p:nvPr/>
        </p:nvSpPr>
        <p:spPr>
          <a:xfrm>
            <a:off x="3257955" y="3399154"/>
            <a:ext cx="75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NDVI</a:t>
            </a:r>
          </a:p>
          <a:p>
            <a:pPr algn="ctr"/>
            <a:r>
              <a:rPr lang="en-US" dirty="0" smtClean="0"/>
              <a:t>202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0" name="Стрелка вправо 119"/>
          <p:cNvSpPr/>
          <p:nvPr/>
        </p:nvSpPr>
        <p:spPr>
          <a:xfrm>
            <a:off x="3294287" y="4130561"/>
            <a:ext cx="80441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/>
          <p:cNvSpPr txBox="1"/>
          <p:nvPr/>
        </p:nvSpPr>
        <p:spPr>
          <a:xfrm>
            <a:off x="3305291" y="2170866"/>
            <a:ext cx="75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NDVI</a:t>
            </a:r>
          </a:p>
          <a:p>
            <a:pPr algn="ctr"/>
            <a:r>
              <a:rPr lang="en-US" dirty="0" smtClean="0"/>
              <a:t>202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23" name="Стрелка вправо 122"/>
          <p:cNvSpPr/>
          <p:nvPr/>
        </p:nvSpPr>
        <p:spPr>
          <a:xfrm>
            <a:off x="3298134" y="2859814"/>
            <a:ext cx="80441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40" y="5345752"/>
            <a:ext cx="869086" cy="869086"/>
          </a:xfrm>
          <a:prstGeom prst="rect">
            <a:avLst/>
          </a:prstGeom>
        </p:spPr>
      </p:pic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958ECED9-3D31-C7EF-C4E5-0D218F61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66" y="221926"/>
            <a:ext cx="7739729" cy="1034691"/>
          </a:xfrm>
        </p:spPr>
        <p:txBody>
          <a:bodyPr rtlCol="0" anchor="ctr">
            <a:normAutofit/>
          </a:bodyPr>
          <a:lstStyle>
            <a:defPPr>
              <a:defRPr lang="ru-RU"/>
            </a:defPPr>
          </a:lstStyle>
          <a:p>
            <a:r>
              <a:rPr lang="ru-RU" sz="3200" dirty="0">
                <a:solidFill>
                  <a:schemeClr val="tx1"/>
                </a:solidFill>
              </a:rPr>
              <a:t>Алгоритм формирования трёхлетних композитов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415" y="193183"/>
            <a:ext cx="1213226" cy="242895"/>
          </a:xfrm>
          <a:prstGeom prst="rect">
            <a:avLst/>
          </a:prstGeom>
        </p:spPr>
      </p:pic>
      <p:sp>
        <p:nvSpPr>
          <p:cNvPr id="60" name="Номер слайда 13"/>
          <p:cNvSpPr txBox="1">
            <a:spLocks/>
          </p:cNvSpPr>
          <p:nvPr/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CEABB6-07DC-46E8-9B57-56EC44A396E5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03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08221-C29B-07A3-B569-B8B466B1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171" y="134992"/>
            <a:ext cx="5642759" cy="200811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4400" dirty="0">
                <a:solidFill>
                  <a:schemeClr val="tx1"/>
                </a:solidFill>
              </a:rPr>
              <a:t>Преимущества </a:t>
            </a:r>
            <a:r>
              <a:rPr lang="ru-RU" sz="4400" dirty="0" smtClean="0">
                <a:solidFill>
                  <a:schemeClr val="tx1"/>
                </a:solidFill>
              </a:rPr>
              <a:t>решения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BEA7D4-8B96-5A0E-252E-6B8E8B1CF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68171" y="2217557"/>
            <a:ext cx="4904629" cy="4266720"/>
          </a:xfrm>
        </p:spPr>
        <p:txBody>
          <a:bodyPr rtlCol="0">
            <a:normAutofit fontScale="92500"/>
          </a:bodyPr>
          <a:lstStyle>
            <a:defPPr>
              <a:defRPr lang="ru-RU"/>
            </a:defPPr>
          </a:lstStyle>
          <a:p>
            <a:pPr>
              <a:lnSpc>
                <a:spcPct val="110000"/>
              </a:lnSpc>
            </a:pPr>
            <a:r>
              <a:rPr lang="ru-RU" noProof="1" smtClean="0">
                <a:solidFill>
                  <a:schemeClr val="tx1"/>
                </a:solidFill>
              </a:rPr>
              <a:t>Процесс подготовки трехлетних композитов автоматизирован в сервисе </a:t>
            </a:r>
            <a:r>
              <a:rPr lang="ru-RU" noProof="1">
                <a:solidFill>
                  <a:schemeClr val="tx1"/>
                </a:solidFill>
              </a:rPr>
              <a:t>Mapdev ERS </a:t>
            </a:r>
            <a:r>
              <a:rPr lang="ru-RU" noProof="1" smtClean="0">
                <a:solidFill>
                  <a:schemeClr val="tx1"/>
                </a:solidFill>
              </a:rPr>
              <a:t>Loader: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noProof="1" smtClean="0">
                <a:solidFill>
                  <a:schemeClr val="tx1"/>
                </a:solidFill>
              </a:rPr>
              <a:t>снижает аппаратную нагрузку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noProof="1" smtClean="0">
                <a:solidFill>
                  <a:schemeClr val="tx1"/>
                </a:solidFill>
              </a:rPr>
              <a:t>уменьшает трудозатраты</a:t>
            </a:r>
          </a:p>
          <a:p>
            <a:pPr>
              <a:lnSpc>
                <a:spcPct val="110000"/>
              </a:lnSpc>
            </a:pPr>
            <a:r>
              <a:rPr lang="ru-RU" noProof="1" smtClean="0">
                <a:solidFill>
                  <a:schemeClr val="tx1"/>
                </a:solidFill>
              </a:rPr>
              <a:t>Сервис </a:t>
            </a:r>
            <a:r>
              <a:rPr lang="ru-RU" noProof="1">
                <a:solidFill>
                  <a:schemeClr val="tx1"/>
                </a:solidFill>
              </a:rPr>
              <a:t>позволяет </a:t>
            </a:r>
            <a:r>
              <a:rPr lang="ru-RU" noProof="1" smtClean="0">
                <a:solidFill>
                  <a:schemeClr val="tx1"/>
                </a:solidFill>
              </a:rPr>
              <a:t>получать </a:t>
            </a:r>
            <a:r>
              <a:rPr lang="ru-RU" noProof="1">
                <a:solidFill>
                  <a:schemeClr val="tx1"/>
                </a:solidFill>
              </a:rPr>
              <a:t>необходимые композиты на любую территорию за период с 1980-х </a:t>
            </a:r>
            <a:r>
              <a:rPr lang="ru-RU" noProof="1" smtClean="0">
                <a:solidFill>
                  <a:schemeClr val="tx1"/>
                </a:solidFill>
              </a:rPr>
              <a:t>гг. </a:t>
            </a:r>
            <a:r>
              <a:rPr lang="ru-RU" noProof="1">
                <a:solidFill>
                  <a:schemeClr val="tx1"/>
                </a:solidFill>
              </a:rPr>
              <a:t>по </a:t>
            </a:r>
            <a:r>
              <a:rPr lang="ru-RU" noProof="1" smtClean="0">
                <a:solidFill>
                  <a:schemeClr val="tx1"/>
                </a:solidFill>
              </a:rPr>
              <a:t>настоящее </a:t>
            </a:r>
            <a:r>
              <a:rPr lang="ru-RU" noProof="1">
                <a:solidFill>
                  <a:schemeClr val="tx1"/>
                </a:solidFill>
              </a:rPr>
              <a:t>время</a:t>
            </a:r>
            <a:r>
              <a:rPr lang="ru-RU" noProof="1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ru-RU" noProof="1" smtClean="0">
                <a:solidFill>
                  <a:schemeClr val="tx1"/>
                </a:solidFill>
              </a:rPr>
              <a:t>Автоматизация установления границ пашни в рамках задач Государственной программы №731 и не только.</a:t>
            </a:r>
            <a:endParaRPr lang="ru-RU" noProof="1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" b="551"/>
          <a:stretch>
            <a:fillRect/>
          </a:stretch>
        </p:blipFill>
        <p:spPr>
          <a:xfrm>
            <a:off x="158337" y="178129"/>
            <a:ext cx="5761511" cy="6481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415" y="193183"/>
            <a:ext cx="1213226" cy="242895"/>
          </a:xfrm>
          <a:prstGeom prst="rect">
            <a:avLst/>
          </a:prstGeom>
        </p:spPr>
      </p:pic>
      <p:sp>
        <p:nvSpPr>
          <p:cNvPr id="8" name="Номер слайда 13"/>
          <p:cNvSpPr txBox="1">
            <a:spLocks/>
          </p:cNvSpPr>
          <p:nvPr/>
        </p:nvSpPr>
        <p:spPr>
          <a:xfrm>
            <a:off x="11320857" y="6246254"/>
            <a:ext cx="631065" cy="296214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CEABB6-07DC-46E8-9B57-56EC44A396E5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4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82E216E-9EE0-9D3F-D692-083F575A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89813"/>
            <a:ext cx="11776202" cy="1308504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lang="ru-RU" dirty="0" smtClean="0">
                <a:solidFill>
                  <a:schemeClr val="tx1"/>
                </a:solidFill>
              </a:rPr>
              <a:t>Спасибо!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1F398FDD-E639-CF6A-B875-443655F2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930" y="4185181"/>
            <a:ext cx="4992052" cy="2519363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dirty="0" smtClean="0">
                <a:solidFill>
                  <a:schemeClr val="tx1"/>
                </a:solidFill>
              </a:rPr>
              <a:t>ООО «АЙТИ-ТЕМАТИК»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г.Воронеж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ул.Пролетарская</a:t>
            </a:r>
            <a:r>
              <a:rPr lang="ru-RU" dirty="0">
                <a:solidFill>
                  <a:schemeClr val="tx1"/>
                </a:solidFill>
              </a:rPr>
              <a:t>, д.87В, </a:t>
            </a:r>
          </a:p>
          <a:p>
            <a:r>
              <a:rPr lang="ru-RU" dirty="0">
                <a:solidFill>
                  <a:schemeClr val="tx1"/>
                </a:solidFill>
              </a:rPr>
              <a:t>4 этаж, БЦ “Сабуров”</a:t>
            </a:r>
          </a:p>
          <a:p>
            <a:r>
              <a:rPr lang="en-US" dirty="0">
                <a:solidFill>
                  <a:schemeClr val="tx1"/>
                </a:solidFill>
              </a:rPr>
              <a:t>+7 (473) 252 26 38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  <a:hlinkClick r:id="rId3"/>
              </a:rPr>
              <a:t>inbox@it-thematic.ru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  <a:hlinkClick r:id="rId4"/>
              </a:rPr>
              <a:t>yudin_aa@it-thematic.ru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5"/>
              </a:rPr>
              <a:t>https://it-thematic.ru</a:t>
            </a:r>
            <a:r>
              <a:rPr lang="en-US" dirty="0" smtClean="0">
                <a:solidFill>
                  <a:schemeClr val="tx1"/>
                </a:solidFill>
                <a:hlinkClick r:id="rId5"/>
              </a:rPr>
              <a:t>/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бъект 9">
            <a:extLst>
              <a:ext uri="{FF2B5EF4-FFF2-40B4-BE49-F238E27FC236}">
                <a16:creationId xmlns:a16="http://schemas.microsoft.com/office/drawing/2014/main" id="{1F398FDD-E639-CF6A-B875-443655F2B31B}"/>
              </a:ext>
            </a:extLst>
          </p:cNvPr>
          <p:cNvSpPr txBox="1">
            <a:spLocks/>
          </p:cNvSpPr>
          <p:nvPr/>
        </p:nvSpPr>
        <p:spPr>
          <a:xfrm>
            <a:off x="6231480" y="4185181"/>
            <a:ext cx="5544722" cy="251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ru-RU" sz="20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8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2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Воронежский государственный университет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Факультет географии, геоэкологии и туризма</a:t>
            </a:r>
          </a:p>
          <a:p>
            <a:r>
              <a:rPr lang="ru-RU" dirty="0">
                <a:solidFill>
                  <a:schemeClr val="tx1"/>
                </a:solidFill>
              </a:rPr>
              <a:t>г. Воронеж, ул. </a:t>
            </a:r>
            <a:r>
              <a:rPr lang="ru-RU" dirty="0" err="1">
                <a:solidFill>
                  <a:schemeClr val="tx1"/>
                </a:solidFill>
              </a:rPr>
              <a:t>Хользунова</a:t>
            </a:r>
            <a:r>
              <a:rPr lang="ru-RU" dirty="0">
                <a:solidFill>
                  <a:schemeClr val="tx1"/>
                </a:solidFill>
              </a:rPr>
              <a:t>, 40, </a:t>
            </a:r>
            <a:r>
              <a:rPr lang="ru-RU" dirty="0" smtClean="0">
                <a:solidFill>
                  <a:schemeClr val="tx1"/>
                </a:solidFill>
              </a:rPr>
              <a:t>к5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+7(473</a:t>
            </a:r>
            <a:r>
              <a:rPr lang="ru-RU" dirty="0">
                <a:solidFill>
                  <a:schemeClr val="tx1"/>
                </a:solidFill>
              </a:rPr>
              <a:t>) </a:t>
            </a:r>
            <a:r>
              <a:rPr lang="ru-RU" dirty="0" smtClean="0">
                <a:solidFill>
                  <a:schemeClr val="tx1"/>
                </a:solidFill>
              </a:rPr>
              <a:t>266-56-54</a:t>
            </a:r>
          </a:p>
          <a:p>
            <a:r>
              <a:rPr lang="en-US" dirty="0" smtClean="0">
                <a:solidFill>
                  <a:schemeClr val="tx1"/>
                </a:solidFill>
                <a:hlinkClick r:id="rId6"/>
              </a:rPr>
              <a:t>deanery@geogr.vsu.ru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  <a:hlinkClick r:id="rId7"/>
              </a:rPr>
              <a:t>sarychev.geo@gmail.com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  <a:hlinkClick r:id="rId8"/>
              </a:rPr>
              <a:t>http</a:t>
            </a:r>
            <a:r>
              <a:rPr lang="en-US" dirty="0">
                <a:solidFill>
                  <a:schemeClr val="tx1"/>
                </a:solidFill>
                <a:hlinkClick r:id="rId8"/>
              </a:rPr>
              <a:t>://</a:t>
            </a:r>
            <a:r>
              <a:rPr lang="en-US" dirty="0" smtClean="0">
                <a:solidFill>
                  <a:schemeClr val="tx1"/>
                </a:solidFill>
                <a:hlinkClick r:id="rId8"/>
              </a:rPr>
              <a:t>www.geogr.vsu.ru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65" y="2955530"/>
            <a:ext cx="1440000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15" y="3079264"/>
            <a:ext cx="2160000" cy="6525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30" y="3172373"/>
            <a:ext cx="2339071" cy="4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474D05E-8A36-8D9F-519E-DB514A69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90" y="25040"/>
            <a:ext cx="5181600" cy="176942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0C1E08-E337-110E-DB8E-41BA4A3341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3790" y="1953491"/>
            <a:ext cx="5082209" cy="4292765"/>
          </a:xfrm>
        </p:spPr>
        <p:txBody>
          <a:bodyPr rtlCol="0">
            <a:normAutofit fontScale="70000" lnSpcReduction="20000"/>
          </a:bodyPr>
          <a:lstStyle>
            <a:defPPr>
              <a:defRPr lang="ru-RU"/>
            </a:defPPr>
          </a:lstStyle>
          <a:p>
            <a:r>
              <a:rPr lang="ru-RU" dirty="0" smtClean="0"/>
              <a:t>Выделение границ пахотных земель является начальным этапом </a:t>
            </a:r>
            <a:r>
              <a:rPr lang="ru-RU" dirty="0"/>
              <a:t>Государственной </a:t>
            </a:r>
            <a:r>
              <a:rPr lang="ru-RU" dirty="0" smtClean="0"/>
              <a:t>программы </a:t>
            </a:r>
            <a:r>
              <a:rPr lang="ru-RU" dirty="0"/>
              <a:t>эффективного вовлечения в оборот земель сельскохозяйственного </a:t>
            </a:r>
            <a:r>
              <a:rPr lang="ru-RU" dirty="0" smtClean="0"/>
              <a:t>назначения.</a:t>
            </a:r>
          </a:p>
          <a:p>
            <a:r>
              <a:rPr lang="ru-RU" dirty="0" smtClean="0"/>
              <a:t>Пространственный и временной охват задачи требует автоматизации. Поэтому, выработка </a:t>
            </a:r>
            <a:r>
              <a:rPr lang="ru-RU" dirty="0"/>
              <a:t>оптимальной методики является важной </a:t>
            </a:r>
            <a:r>
              <a:rPr lang="ru-RU" dirty="0" smtClean="0"/>
              <a:t>задачей.</a:t>
            </a:r>
          </a:p>
          <a:p>
            <a:endParaRPr lang="ru-RU" dirty="0" smtClean="0"/>
          </a:p>
          <a:p>
            <a:r>
              <a:rPr lang="ru-RU" dirty="0" smtClean="0"/>
              <a:t>Основные критерии оптимальной методики: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Минимальное количество технологических операций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Вычислительные мощности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Время </a:t>
            </a:r>
            <a:r>
              <a:rPr lang="ru-RU" dirty="0"/>
              <a:t>распознавания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Точность распознавания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54" y="184066"/>
            <a:ext cx="5907994" cy="6441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9" y="184066"/>
            <a:ext cx="1213226" cy="24289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0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E4F0B-A6EB-861C-1C34-CAA9BDE4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48" y="2411402"/>
            <a:ext cx="6861110" cy="105160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dirty="0" smtClean="0"/>
              <a:t>Решаемые задачи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F97739-E0DF-24F3-7886-013A799A52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95547" y="3463006"/>
            <a:ext cx="7159610" cy="278324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Подготовка </a:t>
            </a:r>
            <a:r>
              <a:rPr lang="ru-RU" dirty="0"/>
              <a:t>синтезированных изображений на основе </a:t>
            </a:r>
            <a:r>
              <a:rPr lang="ru-RU" dirty="0" smtClean="0"/>
              <a:t>мультиспектральной съемки</a:t>
            </a:r>
            <a:r>
              <a:rPr lang="ru-RU" dirty="0"/>
              <a:t>, оптимальных для дешифрирования пахотных земель.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Создание </a:t>
            </a:r>
            <a:r>
              <a:rPr lang="ru-RU" dirty="0"/>
              <a:t>обучающих и тестовых наборов данных путем разметки пахотных земель на синтезированных изображениях.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Подбор, обучение и тестирование оптимальной модели ИИ.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18E4F0B-A6EB-861C-1C34-CAA9BDE47858}"/>
              </a:ext>
            </a:extLst>
          </p:cNvPr>
          <p:cNvSpPr txBox="1">
            <a:spLocks/>
          </p:cNvSpPr>
          <p:nvPr/>
        </p:nvSpPr>
        <p:spPr>
          <a:xfrm>
            <a:off x="1795546" y="399959"/>
            <a:ext cx="6861109" cy="1051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9F97739-E0DF-24F3-7886-013A799A52C3}"/>
              </a:ext>
            </a:extLst>
          </p:cNvPr>
          <p:cNvSpPr txBox="1">
            <a:spLocks/>
          </p:cNvSpPr>
          <p:nvPr/>
        </p:nvSpPr>
        <p:spPr>
          <a:xfrm>
            <a:off x="1795547" y="1451563"/>
            <a:ext cx="7381704" cy="959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разработка </a:t>
            </a:r>
            <a:r>
              <a:rPr lang="ru-RU" dirty="0"/>
              <a:t>новых методических подходов для повышения эффективности автоматизированного дешифрирования пахотных земель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415" y="193183"/>
            <a:ext cx="1213226" cy="242895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0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2D586-3F7C-3202-E4F4-1F65B9A7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57447"/>
            <a:ext cx="10363201" cy="789709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lang="ru-RU" sz="2400" dirty="0" smtClean="0"/>
              <a:t>«ТРЁХЛЕТНИЕ  ЦВЕТОСИНТЕЗИРОВАННЫЕ  КОМПОЗИТЫ  </a:t>
            </a:r>
            <a:r>
              <a:rPr lang="en-US" sz="2400" dirty="0" smtClean="0"/>
              <a:t>NDVI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5DADF2-8E4D-6C0E-0FA2-C5228AF29C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399" y="4423363"/>
            <a:ext cx="3511744" cy="2102761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200" b="1" dirty="0"/>
              <a:t>NDVI за случайные </a:t>
            </a:r>
            <a:r>
              <a:rPr lang="ru-RU" sz="1200" b="1" dirty="0" smtClean="0"/>
              <a:t>даты</a:t>
            </a:r>
            <a:endParaRPr lang="en-US" sz="1200" b="1" dirty="0" smtClean="0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endParaRPr lang="ru-RU" sz="1200" b="1" dirty="0" smtClean="0"/>
          </a:p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ru-RU" sz="1200" dirty="0" smtClean="0">
                <a:solidFill>
                  <a:srgbClr val="0070C0"/>
                </a:solidFill>
              </a:rPr>
              <a:t>просто подготовить: </a:t>
            </a:r>
            <a:r>
              <a:rPr lang="ru-RU" sz="1200" noProof="1" smtClean="0">
                <a:solidFill>
                  <a:srgbClr val="0070C0"/>
                </a:solidFill>
              </a:rPr>
              <a:t>достаточно 1 безоблачного снимка за сезон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ru-RU" sz="1200" noProof="1" smtClean="0">
                <a:solidFill>
                  <a:srgbClr val="0070C0"/>
                </a:solidFill>
              </a:rPr>
              <a:t>оперативность обновления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ru-RU" sz="1200" noProof="1" smtClean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rgbClr val="C00000"/>
                </a:solidFill>
              </a:rPr>
              <a:t>не </a:t>
            </a:r>
            <a:r>
              <a:rPr lang="ru-RU" sz="1200" dirty="0">
                <a:solidFill>
                  <a:srgbClr val="C00000"/>
                </a:solidFill>
              </a:rPr>
              <a:t>учитывает влияние </a:t>
            </a:r>
            <a:r>
              <a:rPr lang="ru-RU" sz="1200" dirty="0" smtClean="0">
                <a:solidFill>
                  <a:srgbClr val="C00000"/>
                </a:solidFill>
              </a:rPr>
              <a:t>сезонности</a:t>
            </a:r>
          </a:p>
          <a:p>
            <a:pPr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1200" noProof="1" smtClean="0">
                <a:solidFill>
                  <a:srgbClr val="C00000"/>
                </a:solidFill>
              </a:rPr>
              <a:t>усложняют масштабирование ИИ-моделей</a:t>
            </a:r>
            <a:endParaRPr lang="ru-RU" sz="1200" noProof="1">
              <a:solidFill>
                <a:srgbClr val="C00000"/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75DADF2-8E4D-6C0E-0FA2-C5228AF29C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14400" y="4423363"/>
            <a:ext cx="3380143" cy="2398975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200" b="1" dirty="0"/>
              <a:t>Средние </a:t>
            </a:r>
            <a:r>
              <a:rPr lang="en-US" sz="1200" b="1" dirty="0" smtClean="0"/>
              <a:t>NDVI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endParaRPr lang="ru-RU" sz="1200" b="1" dirty="0" smtClean="0"/>
          </a:p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ru-RU" sz="1200" dirty="0" smtClean="0">
                <a:solidFill>
                  <a:srgbClr val="0070C0"/>
                </a:solidFill>
              </a:rPr>
              <a:t>снижают эффекты от облачности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ru-RU" sz="1200" dirty="0" smtClean="0">
                <a:solidFill>
                  <a:srgbClr val="0070C0"/>
                </a:solidFill>
              </a:rPr>
              <a:t>повышают контрастность целевых объектов</a:t>
            </a:r>
            <a:endParaRPr lang="ru-RU" sz="12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ru-RU" sz="1100" dirty="0" smtClean="0"/>
          </a:p>
          <a:p>
            <a:pPr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rgbClr val="C00000"/>
                </a:solidFill>
              </a:rPr>
              <a:t>низкая оперативность обновления</a:t>
            </a:r>
          </a:p>
          <a:p>
            <a:pPr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rgbClr val="C00000"/>
                </a:solidFill>
              </a:rPr>
              <a:t>ограничивают масштабирование ИИ-моделей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375DADF2-8E4D-6C0E-0FA2-C5228AF29C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4400" y="4423364"/>
            <a:ext cx="3607337" cy="2398975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200" b="1" dirty="0" smtClean="0"/>
              <a:t>Максимальные </a:t>
            </a:r>
            <a:r>
              <a:rPr lang="en-US" sz="1200" b="1" dirty="0" smtClean="0"/>
              <a:t>NDVI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endParaRPr lang="en-US" sz="1200" b="1" dirty="0" smtClean="0"/>
          </a:p>
          <a:p>
            <a:pPr mar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ru-RU" sz="1200" dirty="0" smtClean="0">
                <a:solidFill>
                  <a:srgbClr val="0070C0"/>
                </a:solidFill>
              </a:rPr>
              <a:t>устраняют </a:t>
            </a:r>
            <a:r>
              <a:rPr lang="ru-RU" sz="1200" dirty="0">
                <a:solidFill>
                  <a:srgbClr val="0070C0"/>
                </a:solidFill>
              </a:rPr>
              <a:t>влияние облачности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ru-RU" sz="1200" noProof="1" smtClean="0">
                <a:solidFill>
                  <a:srgbClr val="0070C0"/>
                </a:solidFill>
              </a:rPr>
              <a:t>отражает интенсивность севооборота</a:t>
            </a:r>
            <a:endParaRPr lang="ru-RU" sz="1200" noProof="1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ru-RU" sz="1400" noProof="1"/>
          </a:p>
          <a:p>
            <a:pPr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rgbClr val="C00000"/>
                </a:solidFill>
              </a:rPr>
              <a:t>низкая дифференциации растительности</a:t>
            </a:r>
            <a:endParaRPr lang="ru-RU" sz="12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rgbClr val="C00000"/>
                </a:solidFill>
              </a:rPr>
              <a:t>плохо </a:t>
            </a:r>
            <a:r>
              <a:rPr lang="ru-RU" sz="1200" dirty="0">
                <a:solidFill>
                  <a:srgbClr val="C00000"/>
                </a:solidFill>
              </a:rPr>
              <a:t>масштабируются </a:t>
            </a:r>
            <a:r>
              <a:rPr lang="ru-RU" sz="1200" dirty="0" smtClean="0">
                <a:solidFill>
                  <a:srgbClr val="C00000"/>
                </a:solidFill>
              </a:rPr>
              <a:t>на степные </a:t>
            </a:r>
            <a:r>
              <a:rPr lang="ru-RU" sz="1200" dirty="0">
                <a:solidFill>
                  <a:srgbClr val="C00000"/>
                </a:solidFill>
              </a:rPr>
              <a:t>и полупустынные зоны</a:t>
            </a:r>
            <a:endParaRPr lang="ru-RU" sz="1200" noProof="1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9" y="184066"/>
            <a:ext cx="1213226" cy="24289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657" y="1175201"/>
            <a:ext cx="3291886" cy="32481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285" y="1175201"/>
            <a:ext cx="3254372" cy="32481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852" y="1175201"/>
            <a:ext cx="3273098" cy="32481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375DADF2-8E4D-6C0E-0FA2-C5228AF29C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29966" y="6223468"/>
            <a:ext cx="10247634" cy="302656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rgbClr val="C00000"/>
                </a:solidFill>
              </a:rPr>
              <a:t> необходимо масштабирование шкалы значений для перевода в 8-ми битный формат</a:t>
            </a:r>
            <a:endParaRPr lang="ru-RU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6FD5F-786B-1974-5F47-94CA02CFA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2" y="520003"/>
            <a:ext cx="5630487" cy="563167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2400" dirty="0" smtClean="0">
                <a:solidFill>
                  <a:schemeClr val="tx1"/>
                </a:solidFill>
              </a:rPr>
              <a:t>Коэффициенты  ВАРИАЦИЙ  </a:t>
            </a:r>
            <a:r>
              <a:rPr lang="en-US" sz="2400" dirty="0" smtClean="0">
                <a:solidFill>
                  <a:schemeClr val="tx1"/>
                </a:solidFill>
              </a:rPr>
              <a:t>NDVI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0C1E08-E337-110E-DB8E-41BA4A3341A1}"/>
              </a:ext>
            </a:extLst>
          </p:cNvPr>
          <p:cNvSpPr txBox="1">
            <a:spLocks/>
          </p:cNvSpPr>
          <p:nvPr/>
        </p:nvSpPr>
        <p:spPr>
          <a:xfrm>
            <a:off x="415636" y="1176212"/>
            <a:ext cx="5547360" cy="5046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dirty="0">
                <a:solidFill>
                  <a:schemeClr val="tx1"/>
                </a:solidFill>
              </a:rPr>
              <a:t>Для распознавания </a:t>
            </a:r>
            <a:r>
              <a:rPr lang="ru-RU" sz="1600" dirty="0" smtClean="0">
                <a:solidFill>
                  <a:schemeClr val="tx1"/>
                </a:solidFill>
              </a:rPr>
              <a:t>пахотных земель мы предлагаем </a:t>
            </a:r>
            <a:r>
              <a:rPr lang="ru-RU" sz="1600" dirty="0">
                <a:solidFill>
                  <a:schemeClr val="tx1"/>
                </a:solidFill>
              </a:rPr>
              <a:t>использовать композиты на основе коэффициентов </a:t>
            </a:r>
            <a:r>
              <a:rPr lang="ru-RU" sz="1600" dirty="0" err="1">
                <a:solidFill>
                  <a:schemeClr val="tx1"/>
                </a:solidFill>
              </a:rPr>
              <a:t>внутрисезонных</a:t>
            </a:r>
            <a:r>
              <a:rPr lang="ru-RU" sz="1600" dirty="0">
                <a:solidFill>
                  <a:schemeClr val="tx1"/>
                </a:solidFill>
              </a:rPr>
              <a:t> вариаций </a:t>
            </a:r>
            <a:r>
              <a:rPr lang="en-US" sz="1600" dirty="0" smtClean="0">
                <a:solidFill>
                  <a:schemeClr val="tx1"/>
                </a:solidFill>
              </a:rPr>
              <a:t>NDVI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+"/>
            </a:pPr>
            <a:r>
              <a:rPr lang="ru-RU" sz="1600" dirty="0" smtClean="0">
                <a:solidFill>
                  <a:srgbClr val="0070C0"/>
                </a:solidFill>
              </a:rPr>
              <a:t>высокая </a:t>
            </a:r>
            <a:r>
              <a:rPr lang="ru-RU" sz="1600" dirty="0">
                <a:solidFill>
                  <a:srgbClr val="0070C0"/>
                </a:solidFill>
              </a:rPr>
              <a:t>контрастность целевых объектов по отношению к </a:t>
            </a:r>
            <a:r>
              <a:rPr lang="ru-RU" sz="1600" dirty="0" smtClean="0">
                <a:solidFill>
                  <a:srgbClr val="0070C0"/>
                </a:solidFill>
              </a:rPr>
              <a:t>фону</a:t>
            </a:r>
            <a:endParaRPr lang="ru-RU" sz="1600" dirty="0">
              <a:solidFill>
                <a:srgbClr val="0070C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+"/>
            </a:pPr>
            <a:r>
              <a:rPr lang="ru-RU" sz="1600" dirty="0" smtClean="0">
                <a:solidFill>
                  <a:srgbClr val="0070C0"/>
                </a:solidFill>
              </a:rPr>
              <a:t>значения укладываются </a:t>
            </a:r>
            <a:r>
              <a:rPr lang="ru-RU" sz="1600" dirty="0">
                <a:solidFill>
                  <a:srgbClr val="0070C0"/>
                </a:solidFill>
              </a:rPr>
              <a:t>в 8 </a:t>
            </a:r>
            <a:r>
              <a:rPr lang="ru-RU" sz="1600" dirty="0" smtClean="0">
                <a:solidFill>
                  <a:srgbClr val="0070C0"/>
                </a:solidFill>
              </a:rPr>
              <a:t>битный растр без масштабирования шкалы</a:t>
            </a:r>
            <a:endParaRPr lang="ru-RU" sz="1600" dirty="0">
              <a:solidFill>
                <a:srgbClr val="0070C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+"/>
            </a:pPr>
            <a:r>
              <a:rPr lang="ru-RU" sz="1600" dirty="0">
                <a:solidFill>
                  <a:srgbClr val="0070C0"/>
                </a:solidFill>
              </a:rPr>
              <a:t>о</a:t>
            </a:r>
            <a:r>
              <a:rPr lang="ru-RU" sz="1600" dirty="0" smtClean="0">
                <a:solidFill>
                  <a:srgbClr val="0070C0"/>
                </a:solidFill>
              </a:rPr>
              <a:t>беспечивают </a:t>
            </a:r>
            <a:r>
              <a:rPr lang="ru-RU" sz="1600" dirty="0">
                <a:solidFill>
                  <a:srgbClr val="0070C0"/>
                </a:solidFill>
              </a:rPr>
              <a:t>хорошую пространственно-временную масштабируемость ИИ-моделей</a:t>
            </a: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ru-RU" sz="1600" dirty="0">
                <a:solidFill>
                  <a:srgbClr val="C00000"/>
                </a:solidFill>
              </a:rPr>
              <a:t>необходимость предварительного накопления минимального количества безоблачных снимков</a:t>
            </a:r>
          </a:p>
          <a:p>
            <a:pPr marL="342900" indent="-342900" algn="l">
              <a:buFontTx/>
              <a:buChar char="-"/>
            </a:pPr>
            <a:r>
              <a:rPr lang="ru-RU" sz="1600" dirty="0" smtClean="0">
                <a:solidFill>
                  <a:srgbClr val="C00000"/>
                </a:solidFill>
              </a:rPr>
              <a:t>чувствительны к объектам с выраженной </a:t>
            </a:r>
            <a:r>
              <a:rPr lang="ru-RU" sz="1600" dirty="0" err="1" smtClean="0">
                <a:solidFill>
                  <a:srgbClr val="C00000"/>
                </a:solidFill>
              </a:rPr>
              <a:t>внутрисезонной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smtClean="0">
                <a:solidFill>
                  <a:srgbClr val="C00000"/>
                </a:solidFill>
              </a:rPr>
              <a:t>динамикой</a:t>
            </a:r>
          </a:p>
          <a:p>
            <a:pPr marL="342900" indent="-342900" algn="l">
              <a:buFontTx/>
              <a:buChar char="-"/>
            </a:pPr>
            <a:r>
              <a:rPr lang="ru-RU" sz="1600" dirty="0" smtClean="0">
                <a:solidFill>
                  <a:srgbClr val="C00000"/>
                </a:solidFill>
              </a:rPr>
              <a:t>чувствительны </a:t>
            </a:r>
            <a:r>
              <a:rPr lang="ru-RU" sz="1600" dirty="0">
                <a:solidFill>
                  <a:srgbClr val="C00000"/>
                </a:solidFill>
              </a:rPr>
              <a:t>к облачности</a:t>
            </a:r>
          </a:p>
          <a:p>
            <a:pPr marL="342900" indent="-342900" algn="l">
              <a:buFontTx/>
              <a:buChar char="-"/>
            </a:pPr>
            <a:endParaRPr lang="en-US" sz="1600" dirty="0" smtClean="0">
              <a:solidFill>
                <a:srgbClr val="C00000"/>
              </a:solidFill>
            </a:endParaRPr>
          </a:p>
          <a:p>
            <a:pPr marL="342900" indent="-342900" algn="just">
              <a:buFontTx/>
              <a:buChar char="-"/>
            </a:pPr>
            <a:endParaRPr lang="ru-RU" sz="1600" dirty="0">
              <a:solidFill>
                <a:schemeClr val="tx1"/>
              </a:solidFill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9" y="184066"/>
            <a:ext cx="1213226" cy="242895"/>
          </a:xfrm>
          <a:prstGeom prst="rect">
            <a:avLst/>
          </a:prstGeom>
        </p:spPr>
      </p:pic>
      <p:sp>
        <p:nvSpPr>
          <p:cNvPr id="10" name="Номер слайда 13"/>
          <p:cNvSpPr txBox="1">
            <a:spLocks/>
          </p:cNvSpPr>
          <p:nvPr/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CEABB6-07DC-46E8-9B57-56EC44A396E5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834" y="565265"/>
            <a:ext cx="5798917" cy="573277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50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4" y="266375"/>
            <a:ext cx="1213226" cy="242895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99160" y="6212815"/>
            <a:ext cx="631065" cy="296214"/>
          </a:xfr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75" y="82309"/>
            <a:ext cx="3273098" cy="324816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337" y="82307"/>
            <a:ext cx="3254372" cy="32481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-1" r="43101" b="39776"/>
          <a:stretch/>
        </p:blipFill>
        <p:spPr>
          <a:xfrm>
            <a:off x="436174" y="3522154"/>
            <a:ext cx="3276601" cy="324440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8985" y="82305"/>
            <a:ext cx="3291886" cy="32481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/>
          <a:srcRect r="13638"/>
          <a:stretch/>
        </p:blipFill>
        <p:spPr>
          <a:xfrm>
            <a:off x="8954952" y="82303"/>
            <a:ext cx="2812839" cy="324816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l="-1" r="43286" b="39708"/>
          <a:stretch/>
        </p:blipFill>
        <p:spPr>
          <a:xfrm>
            <a:off x="3268689" y="3522154"/>
            <a:ext cx="3256103" cy="324440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r="43379" b="39602"/>
          <a:stretch/>
        </p:blipFill>
        <p:spPr>
          <a:xfrm>
            <a:off x="6092232" y="3522155"/>
            <a:ext cx="3255776" cy="3244405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/>
          <a:srcRect r="50896" b="39410"/>
          <a:stretch/>
        </p:blipFill>
        <p:spPr>
          <a:xfrm>
            <a:off x="8954952" y="3522155"/>
            <a:ext cx="2801628" cy="3244405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89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62B2F-534F-A196-1186-33D282CE3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589576"/>
            <a:ext cx="10363202" cy="1170547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2400" dirty="0" smtClean="0"/>
              <a:t>Сравнение  КОМПОЗИТОВ  ПРИ  РАСПОЗНАВАНИЯ  ПАШНИ</a:t>
            </a:r>
            <a:endParaRPr lang="ru-RU" sz="2400" dirty="0"/>
          </a:p>
        </p:txBody>
      </p:sp>
      <p:graphicFrame>
        <p:nvGraphicFramePr>
          <p:cNvPr id="6" name="Таблица 11">
            <a:extLst>
              <a:ext uri="{FF2B5EF4-FFF2-40B4-BE49-F238E27FC236}">
                <a16:creationId xmlns:a16="http://schemas.microsoft.com/office/drawing/2014/main" id="{2EE5D6E7-8306-54E8-220A-099D3B755FFE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2832222594"/>
              </p:ext>
            </p:extLst>
          </p:nvPr>
        </p:nvGraphicFramePr>
        <p:xfrm>
          <a:off x="914542" y="1516283"/>
          <a:ext cx="10363060" cy="4710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208">
                  <a:extLst>
                    <a:ext uri="{9D8B030D-6E8A-4147-A177-3AD203B41FA5}">
                      <a16:colId xmlns:a16="http://schemas.microsoft.com/office/drawing/2014/main" val="3233966979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1158840958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1014947327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653728004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4218738779"/>
                    </a:ext>
                  </a:extLst>
                </a:gridCol>
              </a:tblGrid>
              <a:tr h="785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Критерий сравнения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NDVI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за случайные даты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средние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NDVI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максимальные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NDVI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коэффициенты вариаций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NDVI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3590700"/>
                  </a:ext>
                </a:extLst>
              </a:tr>
              <a:tr h="78509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1. Усиление 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контрастности целевых объектов и фона</a:t>
                      </a:r>
                      <a:endParaRPr lang="ru-RU" sz="16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Непредсказуемое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Высокое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Среднее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Высокое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826746"/>
                  </a:ext>
                </a:extLst>
              </a:tr>
              <a:tr h="78509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2. Сохранение 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информативности для целевых </a:t>
                      </a:r>
                      <a:r>
                        <a:rPr lang="ru-RU" sz="1400" b="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объектов при</a:t>
                      </a:r>
                      <a:r>
                        <a:rPr lang="ru-RU" sz="1400" b="0" baseline="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 сжатии данных</a:t>
                      </a:r>
                      <a:endParaRPr lang="ru-RU" sz="16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Низкое</a:t>
                      </a: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Среднее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Среднее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Высокое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333721"/>
                  </a:ext>
                </a:extLst>
              </a:tr>
              <a:tr h="78509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3. Обеспечение 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потенциальной масштабируемости ИИ-моделей</a:t>
                      </a:r>
                      <a:endParaRPr lang="ru-RU" sz="16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 пределах снимка (сцены)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 пределах природной зоны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 пределах природной зоной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Без явных ограничений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589815"/>
                  </a:ext>
                </a:extLst>
              </a:tr>
              <a:tr h="78509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4. Сравнимость 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при использовании исходных снимков с разных </a:t>
                      </a:r>
                      <a:r>
                        <a:rPr lang="ru-RU" sz="1400" b="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сенсоров</a:t>
                      </a:r>
                      <a:endParaRPr lang="ru-RU" sz="16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Низкая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Средняя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Высокая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832805"/>
                  </a:ext>
                </a:extLst>
              </a:tr>
              <a:tr h="785097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Точность</a:t>
                      </a:r>
                      <a:r>
                        <a:rPr lang="ru-RU" sz="1400" b="1" baseline="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 распознавания пашни (</a:t>
                      </a:r>
                      <a:r>
                        <a:rPr lang="en-US" sz="1400" b="1" baseline="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Accuracy), % </a:t>
                      </a:r>
                      <a:endParaRPr lang="ru-RU" sz="14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94,2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94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,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91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95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499199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9" y="184066"/>
            <a:ext cx="1213226" cy="24289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2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ECED9-3D31-C7EF-C4E5-0D218F61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5" y="584477"/>
            <a:ext cx="10354052" cy="120976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/>
              <a:t>Метрики результатов распознавания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080253493"/>
              </p:ext>
            </p:extLst>
          </p:nvPr>
        </p:nvGraphicFramePr>
        <p:xfrm>
          <a:off x="923545" y="1611121"/>
          <a:ext cx="10049255" cy="4635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5915">
                  <a:extLst>
                    <a:ext uri="{9D8B030D-6E8A-4147-A177-3AD203B41FA5}">
                      <a16:colId xmlns:a16="http://schemas.microsoft.com/office/drawing/2014/main" val="1108208182"/>
                    </a:ext>
                  </a:extLst>
                </a:gridCol>
                <a:gridCol w="2359863">
                  <a:extLst>
                    <a:ext uri="{9D8B030D-6E8A-4147-A177-3AD203B41FA5}">
                      <a16:colId xmlns:a16="http://schemas.microsoft.com/office/drawing/2014/main" val="1329036037"/>
                    </a:ext>
                  </a:extLst>
                </a:gridCol>
                <a:gridCol w="2359863">
                  <a:extLst>
                    <a:ext uri="{9D8B030D-6E8A-4147-A177-3AD203B41FA5}">
                      <a16:colId xmlns:a16="http://schemas.microsoft.com/office/drawing/2014/main" val="1763839849"/>
                    </a:ext>
                  </a:extLst>
                </a:gridCol>
                <a:gridCol w="1776510">
                  <a:extLst>
                    <a:ext uri="{9D8B030D-6E8A-4147-A177-3AD203B41FA5}">
                      <a16:colId xmlns:a16="http://schemas.microsoft.com/office/drawing/2014/main" val="1876747704"/>
                    </a:ext>
                  </a:extLst>
                </a:gridCol>
                <a:gridCol w="987104">
                  <a:extLst>
                    <a:ext uri="{9D8B030D-6E8A-4147-A177-3AD203B41FA5}">
                      <a16:colId xmlns:a16="http://schemas.microsoft.com/office/drawing/2014/main" val="2219244362"/>
                    </a:ext>
                  </a:extLst>
                </a:gridCol>
              </a:tblGrid>
              <a:tr h="58659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Тестовый участок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Площадь пашни, га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Метрики качества распознавания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164859"/>
                  </a:ext>
                </a:extLst>
              </a:tr>
              <a:tr h="851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Фактическая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Распознанная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Accuracy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IoU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2234734"/>
                  </a:ext>
                </a:extLst>
              </a:tr>
              <a:tr h="586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1. «Иркутск»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6112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6205 (102 %)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0,95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0,90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5280569"/>
                  </a:ext>
                </a:extLst>
              </a:tr>
              <a:tr h="586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2. «Киров»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7775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7981 (103 %)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0,95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0,89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1277318"/>
                  </a:ext>
                </a:extLst>
              </a:tr>
              <a:tr h="586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3. «Пенза»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11420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11669 (102 %)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0,97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0,93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3147166"/>
                  </a:ext>
                </a:extLst>
              </a:tr>
              <a:tr h="5865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4. «Тюмень»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663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650 (98 %)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0,93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0,83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453734"/>
                  </a:ext>
                </a:extLst>
              </a:tr>
              <a:tr h="8510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5. «Ульяновск»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12409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12399 (100 %)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0,98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0,96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781145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9" y="184066"/>
            <a:ext cx="1213226" cy="24289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5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DD59383-E6CD-CF57-B9CF-5820B1CE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331" y="436078"/>
            <a:ext cx="5308801" cy="2626023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4000" dirty="0"/>
              <a:t>Обзор </a:t>
            </a:r>
            <a:r>
              <a:rPr lang="ru-RU" sz="4000" dirty="0" smtClean="0"/>
              <a:t>результатов</a:t>
            </a:r>
            <a:endParaRPr lang="ru-RU" sz="4000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B672BC8-D7EC-066C-9025-5F29713D84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00331" y="3361067"/>
            <a:ext cx="5122336" cy="3033294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r>
              <a:rPr lang="ru-RU" dirty="0" smtClean="0"/>
              <a:t>Для устранения негативного влияния облаков произведена предварительная </a:t>
            </a:r>
            <a:r>
              <a:rPr lang="ru-RU" dirty="0"/>
              <a:t>процедура вырезания облаков и </a:t>
            </a:r>
            <a:r>
              <a:rPr lang="ru-RU" dirty="0" smtClean="0"/>
              <a:t>дымки из </a:t>
            </a:r>
            <a:r>
              <a:rPr lang="ru-RU" dirty="0"/>
              <a:t>исходных </a:t>
            </a:r>
            <a:r>
              <a:rPr lang="ru-RU" dirty="0" smtClean="0"/>
              <a:t>снимков</a:t>
            </a:r>
          </a:p>
          <a:p>
            <a:r>
              <a:rPr lang="ru-RU" dirty="0" smtClean="0"/>
              <a:t>Для уменьшения количества ложно-положительных срабатываний на объектах с выраженной </a:t>
            </a:r>
            <a:r>
              <a:rPr lang="ru-RU" dirty="0" err="1" smtClean="0"/>
              <a:t>внутрисезонной</a:t>
            </a:r>
            <a:r>
              <a:rPr lang="ru-RU" dirty="0" smtClean="0"/>
              <a:t> динамикой использованы ИИ-модели семантической сегментации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415" y="193183"/>
            <a:ext cx="1213226" cy="242895"/>
          </a:xfrm>
          <a:prstGeom prst="rect">
            <a:avLst/>
          </a:prstGeom>
        </p:spPr>
      </p:pic>
      <p:sp>
        <p:nvSpPr>
          <p:cNvPr id="9" name="Номер слайда 13"/>
          <p:cNvSpPr txBox="1">
            <a:spLocks/>
          </p:cNvSpPr>
          <p:nvPr/>
        </p:nvSpPr>
        <p:spPr>
          <a:xfrm>
            <a:off x="11320857" y="6246254"/>
            <a:ext cx="631065" cy="296214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CEABB6-07DC-46E8-9B57-56EC44A396E5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1" y="193183"/>
            <a:ext cx="6450444" cy="64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льзовательская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Arial"/>
      </a:majorFont>
      <a:minorFont>
        <a:latin typeface="Tenorit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_win32_SL_V9" id="{8502042B-488E-4F33-AD20-77B40A1BC1AA}" vid="{A90C26AF-23CA-48C5-BFF9-84DC7B1C917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B53FD5-8F3E-4406-8404-9F78B5E6376E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230e9df3-be65-4c73-a93b-d1236ebd677e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133F63F-9110-40E7-9727-485934F415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8EFD9E-464D-4A64-8503-21EC026015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8793</TotalTime>
  <Words>613</Words>
  <Application>Microsoft Office PowerPoint</Application>
  <PresentationFormat>Широкоэкранный</PresentationFormat>
  <Paragraphs>184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Tenorite</vt:lpstr>
      <vt:lpstr>Times New Roman</vt:lpstr>
      <vt:lpstr>Пользовательская</vt:lpstr>
      <vt:lpstr>ОПТИМИЗАЦИЯ  УСТАНОВЛЕНИЯ  ГРАНИЦ   ПАХОТНЫХ  ЗЕМЕЛЬ ПО  МУЛЬТИСПЕКТРАЛЬНОЙ  СЪЕМКЕ НЕЙРОННЫМИ  СЕТЯМИ</vt:lpstr>
      <vt:lpstr>Актуальность</vt:lpstr>
      <vt:lpstr>Решаемые задачи</vt:lpstr>
      <vt:lpstr>«ТРЁХЛЕТНИЕ  ЦВЕТОСИНТЕЗИРОВАННЫЕ  КОМПОЗИТЫ  NDVI»</vt:lpstr>
      <vt:lpstr>Коэффициенты  ВАРИАЦИЙ  NDVI</vt:lpstr>
      <vt:lpstr>Презентация PowerPoint</vt:lpstr>
      <vt:lpstr>Сравнение  КОМПОЗИТОВ  ПРИ  РАСПОЗНАВАНИЯ  ПАШНИ</vt:lpstr>
      <vt:lpstr>Метрики результатов распознавания</vt:lpstr>
      <vt:lpstr>Обзор результатов</vt:lpstr>
      <vt:lpstr>Алгоритм формирования трёхлетних композитов</vt:lpstr>
      <vt:lpstr>Преимущества решения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Набор  слайдов для презентации</dc:title>
  <dc:creator>user</dc:creator>
  <cp:lastModifiedBy>user</cp:lastModifiedBy>
  <cp:revision>138</cp:revision>
  <dcterms:created xsi:type="dcterms:W3CDTF">2024-01-04T07:32:45Z</dcterms:created>
  <dcterms:modified xsi:type="dcterms:W3CDTF">2024-09-17T06:55:57Z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