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1" r:id="rId3"/>
    <p:sldId id="270" r:id="rId4"/>
    <p:sldId id="286" r:id="rId5"/>
    <p:sldId id="289" r:id="rId6"/>
    <p:sldId id="287" r:id="rId7"/>
    <p:sldId id="290" r:id="rId8"/>
    <p:sldId id="288" r:id="rId9"/>
    <p:sldId id="292" r:id="rId10"/>
    <p:sldId id="284" r:id="rId11"/>
    <p:sldId id="293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18"/>
    <a:srgbClr val="701800"/>
    <a:srgbClr val="681600"/>
    <a:srgbClr val="EA8B00"/>
    <a:srgbClr val="FB8A35"/>
    <a:srgbClr val="307E90"/>
    <a:srgbClr val="742B95"/>
    <a:srgbClr val="672C94"/>
    <a:srgbClr val="000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4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5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2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6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91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3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1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7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9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8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8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C34F5-BDE2-4375-B83B-F49841317258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Kagrty@inbox.ru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4406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422319" y="1699670"/>
            <a:ext cx="8035903" cy="23316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ПРИМЕНЕНИЕ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InSAR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-ТЕХНОЛОГИИ ПРИ НАБЛЮДЕНИИ ДЕФОРМАЦИЙ ИСКУССТВЕННЫХ СООРЖЕНИЙ НА ЗАСТРОЕННОЙ ТЕРРИТОРИИ</a:t>
            </a:r>
            <a:endParaRPr lang="ru-RU" altLang="ru-RU" sz="28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22319" y="4960617"/>
            <a:ext cx="803590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Князев Алексей Геннадьевич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Аспирант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УрФУ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представитель ООО «УПИК»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1F72C23-9548-4040-BEDD-B35C8DD7CE9D}"/>
              </a:ext>
            </a:extLst>
          </p:cNvPr>
          <p:cNvSpPr txBox="1">
            <a:spLocks/>
          </p:cNvSpPr>
          <p:nvPr/>
        </p:nvSpPr>
        <p:spPr>
          <a:xfrm>
            <a:off x="7239699" y="399251"/>
            <a:ext cx="4530056" cy="11673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08D43F-1DBD-48BB-A2E7-CC8F741A1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38" y="404210"/>
            <a:ext cx="2584188" cy="102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11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9">
            <a:extLst>
              <a:ext uri="{FF2B5EF4-FFF2-40B4-BE49-F238E27FC236}">
                <a16:creationId xmlns:a16="http://schemas.microsoft.com/office/drawing/2014/main" id="{CFDCE981-D6FB-724E-01E2-C9677FA4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3580" y="763901"/>
            <a:ext cx="1616680" cy="64998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CFDCE981-D6FB-724E-01E2-C9677FA4D407}"/>
              </a:ext>
            </a:extLst>
          </p:cNvPr>
          <p:cNvSpPr txBox="1">
            <a:spLocks/>
          </p:cNvSpPr>
          <p:nvPr/>
        </p:nvSpPr>
        <p:spPr>
          <a:xfrm>
            <a:off x="748936" y="1239080"/>
            <a:ext cx="10748064" cy="4965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1. Технология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SBAS-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локализовывать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участки деформаций, определять площади и среднегодовую скорость опускания, что позволяет своевременно реагировать на проявляемые дефекты.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2. Использование технологии PS-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перекрестной проверки полученных материалов, подтверждает расположение участков деформаций (осадки), но пученные значения превышаю отклонения полученные технологией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SBAS-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3.  Материалы тригонометрического нивелирования и визуальный осмотр территории подтверждают данные по площадям просадки полученные с использованием технологии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SBAS-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 значениям осадки полученными с использованием технологии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880522" y="6079798"/>
            <a:ext cx="562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10</a:t>
            </a:r>
            <a:endParaRPr lang="ru-R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584A949-4ED8-4964-9AA7-F3600AA51FC3}"/>
              </a:ext>
            </a:extLst>
          </p:cNvPr>
          <p:cNvSpPr/>
          <p:nvPr/>
        </p:nvSpPr>
        <p:spPr>
          <a:xfrm>
            <a:off x="951740" y="832299"/>
            <a:ext cx="10586465" cy="21600"/>
          </a:xfrm>
          <a:prstGeom prst="rect">
            <a:avLst/>
          </a:prstGeom>
          <a:solidFill>
            <a:srgbClr val="009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70B066-CD87-4E5D-9F9D-7776468E3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4" y="230614"/>
            <a:ext cx="1282266" cy="51073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CA2295-B7CA-42AC-B51C-444659D14B5E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422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604E9602-C48F-474F-AC29-55985595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3580" y="763901"/>
            <a:ext cx="1616680" cy="64998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5" name="Заголовок 9">
            <a:extLst>
              <a:ext uri="{FF2B5EF4-FFF2-40B4-BE49-F238E27FC236}">
                <a16:creationId xmlns:a16="http://schemas.microsoft.com/office/drawing/2014/main" id="{49B05754-E58D-44B1-87F8-DBFF1F043668}"/>
              </a:ext>
            </a:extLst>
          </p:cNvPr>
          <p:cNvSpPr txBox="1">
            <a:spLocks/>
          </p:cNvSpPr>
          <p:nvPr/>
        </p:nvSpPr>
        <p:spPr>
          <a:xfrm>
            <a:off x="7719228" y="1504839"/>
            <a:ext cx="4251862" cy="4965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4.Результаты наблюдений трех методов согласуются с точки зрения пространственного распределения, что подтверждается достоверностью результатов наблюдений, а также целесообразность и ценность применения технологии временных рядов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современном мониторинге деформаций застроенной территории.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D12E7E-A1CB-49AD-9EFD-CCAA38D75AE8}"/>
              </a:ext>
            </a:extLst>
          </p:cNvPr>
          <p:cNvSpPr/>
          <p:nvPr/>
        </p:nvSpPr>
        <p:spPr>
          <a:xfrm>
            <a:off x="10880522" y="6079798"/>
            <a:ext cx="562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10</a:t>
            </a:r>
            <a:endParaRPr lang="ru-R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17F06C-4F10-4A6E-BE9F-0FC71B360D79}"/>
              </a:ext>
            </a:extLst>
          </p:cNvPr>
          <p:cNvSpPr/>
          <p:nvPr/>
        </p:nvSpPr>
        <p:spPr>
          <a:xfrm>
            <a:off x="951740" y="832299"/>
            <a:ext cx="10586465" cy="21600"/>
          </a:xfrm>
          <a:prstGeom prst="rect">
            <a:avLst/>
          </a:prstGeom>
          <a:solidFill>
            <a:srgbClr val="009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3DC409-08A0-4983-9B17-177DF5C78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4" y="230614"/>
            <a:ext cx="1282266" cy="51073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07E9090-93B4-44D7-9D73-88E65D4E6105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8B2E6D-89E3-4F2E-867F-F98D29A2E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7" r="12339"/>
          <a:stretch/>
        </p:blipFill>
        <p:spPr>
          <a:xfrm>
            <a:off x="478172" y="1504839"/>
            <a:ext cx="7157166" cy="45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9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95"/>
            <a:ext cx="12210587" cy="689339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026881" y="2127236"/>
            <a:ext cx="7488832" cy="23316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5400" b="1" cap="all" dirty="0">
                <a:solidFill>
                  <a:srgbClr val="0092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altLang="ru-RU" sz="5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71297" y="4458928"/>
            <a:ext cx="3889976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</a:t>
            </a: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Князев Алексей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Kagrty@inbox.ru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8-932-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605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8E8165-6446-43CB-97DE-7D7684F26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62" y="304557"/>
            <a:ext cx="3167564" cy="126165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FCD6CD6-F741-4C8F-AD1E-561953213040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89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185173" y="5931753"/>
            <a:ext cx="30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2</a:t>
            </a:r>
            <a:endParaRPr lang="ru-R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69E721-A6F2-4B5E-AEDE-6106511FC5FB}"/>
              </a:ext>
            </a:extLst>
          </p:cNvPr>
          <p:cNvSpPr/>
          <p:nvPr/>
        </p:nvSpPr>
        <p:spPr>
          <a:xfrm>
            <a:off x="738231" y="1000496"/>
            <a:ext cx="1088891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pPr algn="just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обеспечения безопасной эксплуатации зданий и сооружений в первые годы после завершения строительства, путем своевременного выявления критических деформаций.</a:t>
            </a:r>
          </a:p>
          <a:p>
            <a:pPr algn="just"/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технологии дистанционного зондирования Земли для выявления критических зон развития деформаций искусственных сооружений и элементов благоустройства попадающие в зону влияния строительства.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8BDF070-4512-4245-B5FD-21788A88EA36}"/>
              </a:ext>
            </a:extLst>
          </p:cNvPr>
          <p:cNvSpPr/>
          <p:nvPr/>
        </p:nvSpPr>
        <p:spPr>
          <a:xfrm>
            <a:off x="960951" y="860121"/>
            <a:ext cx="10586465" cy="21600"/>
          </a:xfrm>
          <a:prstGeom prst="rect">
            <a:avLst/>
          </a:prstGeom>
          <a:solidFill>
            <a:srgbClr val="009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E8D9C8-23CD-40AE-B656-BF3C6502D9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4" y="230614"/>
            <a:ext cx="1282266" cy="51073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39B021D-74D9-4C26-BA45-B64542E8BAC8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4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187426" y="6027547"/>
            <a:ext cx="30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3</a:t>
            </a:r>
            <a:endParaRPr lang="ru-R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8BDCE19-32FD-435F-ADFE-CEEAC920A703}"/>
              </a:ext>
            </a:extLst>
          </p:cNvPr>
          <p:cNvSpPr/>
          <p:nvPr/>
        </p:nvSpPr>
        <p:spPr>
          <a:xfrm>
            <a:off x="691023" y="1390128"/>
            <a:ext cx="56747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Интерферометрический радар с синтезированной апертурой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это радиолокационный метод, используемый в геодезии и дистанционном зондировании Земли. Этот геодезический метод использует два или более радарных изображения с синтезированной апертурой (SAR) для создания карт деформации поверхности или цифровых высот, используя различия в фазе волн, возвращающихся на спутник или самолет.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 descr="1">
            <a:extLst>
              <a:ext uri="{FF2B5EF4-FFF2-40B4-BE49-F238E27FC236}">
                <a16:creationId xmlns:a16="http://schemas.microsoft.com/office/drawing/2014/main" id="{6411E93D-C5E1-44DD-92A4-EBFC4BCB4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13" y="1115653"/>
            <a:ext cx="4972329" cy="422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бъект 3">
            <a:extLst>
              <a:ext uri="{FF2B5EF4-FFF2-40B4-BE49-F238E27FC236}">
                <a16:creationId xmlns:a16="http://schemas.microsoft.com/office/drawing/2014/main" id="{12A836C4-9880-472E-BC35-487AACE964C4}"/>
              </a:ext>
            </a:extLst>
          </p:cNvPr>
          <p:cNvSpPr txBox="1">
            <a:spLocks/>
          </p:cNvSpPr>
          <p:nvPr/>
        </p:nvSpPr>
        <p:spPr>
          <a:xfrm>
            <a:off x="691023" y="4462511"/>
            <a:ext cx="7320463" cy="17543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последние годы технологии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InSAR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получили широкое распространение благодаря своей способности обеспечивать высокую пространственную и временную разрешающую способность, что делает их незаменимыми для анализа и раннего выявления потенциальных проблемных участков на территории, подверженной различным геодинамическим процессам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59C240B-999B-43DF-8D26-D7F3243DBFB2}"/>
              </a:ext>
            </a:extLst>
          </p:cNvPr>
          <p:cNvSpPr/>
          <p:nvPr/>
        </p:nvSpPr>
        <p:spPr>
          <a:xfrm>
            <a:off x="986117" y="865674"/>
            <a:ext cx="10586465" cy="21600"/>
          </a:xfrm>
          <a:prstGeom prst="rect">
            <a:avLst/>
          </a:prstGeom>
          <a:solidFill>
            <a:srgbClr val="009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26AB083-296B-452B-AACD-5E3D0891D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62" y="214390"/>
            <a:ext cx="1282266" cy="510732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A5AC82B-3095-4D4B-8FCE-40FF922D3628}"/>
              </a:ext>
            </a:extLst>
          </p:cNvPr>
          <p:cNvSpPr/>
          <p:nvPr/>
        </p:nvSpPr>
        <p:spPr>
          <a:xfrm>
            <a:off x="691023" y="823265"/>
            <a:ext cx="5674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09CA777-EB55-4026-BB66-34D5F28F4AC0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25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5" y="831790"/>
            <a:ext cx="10586465" cy="21600"/>
          </a:xfrm>
          <a:prstGeom prst="rect">
            <a:avLst/>
          </a:prstGeom>
          <a:solidFill>
            <a:srgbClr val="009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CFDCE981-D6FB-724E-01E2-C9677FA4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442" y="776954"/>
            <a:ext cx="4165084" cy="912467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75116" y="1601605"/>
            <a:ext cx="49974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Исследуемый участок расположен в г. Ташкенте на территории нового многофункционального медицинского центра. Перепад высот участка составляет до 20 м. с изменением абсолютных высот от 493,0 до 513,0 м. Площадь участка 8,5 Га. Сейсмичность 9 баллов.</a:t>
            </a: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Глубина разрабатываемого котлована составляла на некоторых участках более 15 м. Часть сооружений конструкций подпорных стен, фундаментов и сооружений сетей инженерного обеспечения располагаются на искусственном основании в границах разрабатываемого котлована.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271148" y="6033622"/>
            <a:ext cx="30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4</a:t>
            </a:r>
            <a:endParaRPr lang="ru-R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6B8D65F-726E-46B0-813A-6767BF7A57E9}"/>
              </a:ext>
            </a:extLst>
          </p:cNvPr>
          <p:cNvSpPr/>
          <p:nvPr/>
        </p:nvSpPr>
        <p:spPr>
          <a:xfrm>
            <a:off x="619420" y="901020"/>
            <a:ext cx="5168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Многофункциональный медицинский центр г. Ташкент</a:t>
            </a:r>
            <a:endParaRPr lang="ru-RU" sz="2800" b="1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0F9729A-F4F8-4813-B8FC-93C91427F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4" y="230614"/>
            <a:ext cx="1282266" cy="510732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B368D452-8CEA-43A9-B8D8-408A2514E2E6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2D5B0-E4B5-464F-9CF9-7DD5F9CBFA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r="1515" b="8381"/>
          <a:stretch/>
        </p:blipFill>
        <p:spPr>
          <a:xfrm>
            <a:off x="684681" y="1891310"/>
            <a:ext cx="5825175" cy="428655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0A3849-27A5-494F-9556-3130E4767C80}"/>
              </a:ext>
            </a:extLst>
          </p:cNvPr>
          <p:cNvSpPr/>
          <p:nvPr/>
        </p:nvSpPr>
        <p:spPr>
          <a:xfrm>
            <a:off x="830510" y="2449585"/>
            <a:ext cx="4823670" cy="3112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Заголовок 9">
            <a:extLst>
              <a:ext uri="{FF2B5EF4-FFF2-40B4-BE49-F238E27FC236}">
                <a16:creationId xmlns:a16="http://schemas.microsoft.com/office/drawing/2014/main" id="{0A4D08BC-C455-49F3-8D9B-ECC3B4AAF4FD}"/>
              </a:ext>
            </a:extLst>
          </p:cNvPr>
          <p:cNvSpPr txBox="1">
            <a:spLocks/>
          </p:cNvSpPr>
          <p:nvPr/>
        </p:nvSpPr>
        <p:spPr>
          <a:xfrm>
            <a:off x="986115" y="4888958"/>
            <a:ext cx="1094355" cy="912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8,5 Га</a:t>
            </a:r>
          </a:p>
        </p:txBody>
      </p:sp>
    </p:spTree>
    <p:extLst>
      <p:ext uri="{BB962C8B-B14F-4D97-AF65-F5344CB8AC3E}">
        <p14:creationId xmlns:p14="http://schemas.microsoft.com/office/powerpoint/2010/main" val="1705665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C375D1-E72F-46B0-9F29-FB72E2AEB353}"/>
              </a:ext>
            </a:extLst>
          </p:cNvPr>
          <p:cNvSpPr/>
          <p:nvPr/>
        </p:nvSpPr>
        <p:spPr>
          <a:xfrm>
            <a:off x="986116" y="840800"/>
            <a:ext cx="10586465" cy="21600"/>
          </a:xfrm>
          <a:prstGeom prst="rect">
            <a:avLst/>
          </a:prstGeom>
          <a:solidFill>
            <a:srgbClr val="009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2491E-4BAC-48A8-9A77-B5A0DA6D42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4" y="230614"/>
            <a:ext cx="1282266" cy="51073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057F3D-CF9B-4F83-99D0-A0F4564F088A}"/>
              </a:ext>
            </a:extLst>
          </p:cNvPr>
          <p:cNvSpPr/>
          <p:nvPr/>
        </p:nvSpPr>
        <p:spPr>
          <a:xfrm>
            <a:off x="11271148" y="6033622"/>
            <a:ext cx="30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5</a:t>
            </a:r>
            <a:endParaRPr lang="ru-R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5F2B796-623E-4758-B4FC-7F62C5DF4C94}"/>
              </a:ext>
            </a:extLst>
          </p:cNvPr>
          <p:cNvSpPr/>
          <p:nvPr/>
        </p:nvSpPr>
        <p:spPr>
          <a:xfrm>
            <a:off x="746620" y="1351611"/>
            <a:ext cx="105864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8580"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</a:rPr>
              <a:t>Спутниковые данные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R="68580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	Спутниковые снимки, полученные с помощью радаров Sentinel-1A и Sentinel-1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ESA (Европейского космического агентства)  с различиями в фазе времени 2023г. – 2024г. и 2024г. – 2025г.</a:t>
            </a:r>
          </a:p>
          <a:p>
            <a:pPr marR="68580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	Точные данные об орбите – точные эфемериды орбиты (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POD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полученные на основе данных ГНСС. Точность 5 см., публикуются с задержкой в 21 день после получения.</a:t>
            </a:r>
          </a:p>
          <a:p>
            <a:pPr marR="68580"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68580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Данные цифровой модели рельефа (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DEM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).</a:t>
            </a:r>
          </a:p>
          <a:p>
            <a:pPr marR="68580" algn="just"/>
            <a:r>
              <a:rPr lang="ru-RU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	SRTM 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DEM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 - д</a:t>
            </a:r>
            <a:r>
              <a:rPr lang="ru-RU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анные открытого доступа полученные </a:t>
            </a: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NASA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 и </a:t>
            </a:r>
            <a:r>
              <a:rPr lang="ru-RU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Национальным агентством исследований и картографии Министерства обороны США. Точность разрешения данных 30м.</a:t>
            </a:r>
          </a:p>
          <a:p>
            <a:pPr marR="68580" algn="just"/>
            <a:endParaRPr lang="ru-RU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R="68580" algn="just"/>
            <a:r>
              <a:rPr lang="ru-RU" sz="2000" b="1" dirty="0">
                <a:latin typeface="Times New Roman" panose="02020603050405020304" pitchFamily="18" charset="0"/>
                <a:ea typeface="SimSun" panose="02010600030101010101" pitchFamily="2" charset="-122"/>
              </a:rPr>
              <a:t>Данные визуализации.</a:t>
            </a:r>
          </a:p>
          <a:p>
            <a:pPr marR="68580" algn="just"/>
            <a:r>
              <a:rPr lang="ru-RU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	Google Earth —программное обеспечение для получения оптических изображений с высоким разрешением. Использованы данные изображений уровня 16 с разрешением 2м.</a:t>
            </a:r>
            <a:endParaRPr lang="ru-RU" sz="2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4" name="Заголовок 9">
            <a:extLst>
              <a:ext uri="{FF2B5EF4-FFF2-40B4-BE49-F238E27FC236}">
                <a16:creationId xmlns:a16="http://schemas.microsoft.com/office/drawing/2014/main" id="{61B8C4BE-89D7-49EE-8836-45916C1E4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883" y="640540"/>
            <a:ext cx="4407462" cy="912467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данные</a:t>
            </a: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88568DBE-E1C3-4875-A931-1EA1C22326F9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578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271148" y="6033622"/>
            <a:ext cx="30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6</a:t>
            </a:r>
            <a:endParaRPr lang="ru-R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B40A292-9AE3-452A-A7D2-0EA249B99FA5}"/>
              </a:ext>
            </a:extLst>
          </p:cNvPr>
          <p:cNvSpPr/>
          <p:nvPr/>
        </p:nvSpPr>
        <p:spPr>
          <a:xfrm>
            <a:off x="8757537" y="957296"/>
            <a:ext cx="23535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</a:rPr>
              <a:t>SBAS-</a:t>
            </a:r>
            <a:r>
              <a:rPr lang="en-US" sz="2800" b="1" dirty="0" err="1">
                <a:latin typeface="Times New Roman" panose="02020603050405020304" pitchFamily="18" charset="0"/>
              </a:rPr>
              <a:t>InSAR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</a:rPr>
              <a:t>2023</a:t>
            </a:r>
            <a:r>
              <a:rPr lang="ru-RU" sz="2800" b="1" dirty="0">
                <a:latin typeface="Times New Roman" panose="02020603050405020304" pitchFamily="18" charset="0"/>
              </a:rPr>
              <a:t>-</a:t>
            </a:r>
            <a:r>
              <a:rPr lang="en-US" sz="2800" b="1" dirty="0">
                <a:latin typeface="Times New Roman" panose="02020603050405020304" pitchFamily="18" charset="0"/>
              </a:rPr>
              <a:t>2024</a:t>
            </a:r>
            <a:r>
              <a:rPr lang="ru-RU" sz="2800" b="1" dirty="0">
                <a:latin typeface="Times New Roman" panose="02020603050405020304" pitchFamily="18" charset="0"/>
              </a:rPr>
              <a:t>г.</a:t>
            </a:r>
            <a:endParaRPr lang="ru-RU" sz="2800" b="1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63407827-4523-4EE1-9930-C171F72D3816}"/>
              </a:ext>
            </a:extLst>
          </p:cNvPr>
          <p:cNvSpPr/>
          <p:nvPr/>
        </p:nvSpPr>
        <p:spPr>
          <a:xfrm>
            <a:off x="1030275" y="852516"/>
            <a:ext cx="10586465" cy="21600"/>
          </a:xfrm>
          <a:prstGeom prst="rect">
            <a:avLst/>
          </a:prstGeom>
          <a:solidFill>
            <a:srgbClr val="009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0DBFBFE-BC4E-46E3-8210-D878BA7D1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4" y="230614"/>
            <a:ext cx="1282266" cy="510732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89D80583-D028-4EEE-B41C-5365D3768A3C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42">
            <a:extLst>
              <a:ext uri="{FF2B5EF4-FFF2-40B4-BE49-F238E27FC236}">
                <a16:creationId xmlns:a16="http://schemas.microsoft.com/office/drawing/2014/main" id="{F7B40436-71C3-4821-8AAA-4E963384812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3609" r="16361" b="3322"/>
          <a:stretch/>
        </p:blipFill>
        <p:spPr bwMode="auto">
          <a:xfrm>
            <a:off x="821837" y="985286"/>
            <a:ext cx="7575258" cy="53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208B0AC-C5DD-441B-B502-99C88E71A9EC}"/>
              </a:ext>
            </a:extLst>
          </p:cNvPr>
          <p:cNvPicPr/>
          <p:nvPr/>
        </p:nvPicPr>
        <p:blipFill rotWithShape="1">
          <a:blip r:embed="rId4"/>
          <a:srcRect l="80738" t="57758" r="17937" b="30495"/>
          <a:stretch/>
        </p:blipFill>
        <p:spPr bwMode="auto">
          <a:xfrm rot="10800000">
            <a:off x="8494340" y="4216456"/>
            <a:ext cx="152464" cy="2100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Надпись 1">
            <a:extLst>
              <a:ext uri="{FF2B5EF4-FFF2-40B4-BE49-F238E27FC236}">
                <a16:creationId xmlns:a16="http://schemas.microsoft.com/office/drawing/2014/main" id="{A922E27E-F042-4659-8E6B-22744C741A30}"/>
              </a:ext>
            </a:extLst>
          </p:cNvPr>
          <p:cNvSpPr txBox="1"/>
          <p:nvPr/>
        </p:nvSpPr>
        <p:spPr>
          <a:xfrm>
            <a:off x="8678899" y="5901166"/>
            <a:ext cx="564685" cy="3352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мм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Надпись 3">
            <a:extLst>
              <a:ext uri="{FF2B5EF4-FFF2-40B4-BE49-F238E27FC236}">
                <a16:creationId xmlns:a16="http://schemas.microsoft.com/office/drawing/2014/main" id="{32EC046E-491E-44BE-A481-E988E17DFADE}"/>
              </a:ext>
            </a:extLst>
          </p:cNvPr>
          <p:cNvSpPr txBox="1"/>
          <p:nvPr/>
        </p:nvSpPr>
        <p:spPr>
          <a:xfrm>
            <a:off x="8651656" y="4216456"/>
            <a:ext cx="705074" cy="3352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мм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箭头连接符 10">
            <a:extLst>
              <a:ext uri="{FF2B5EF4-FFF2-40B4-BE49-F238E27FC236}">
                <a16:creationId xmlns:a16="http://schemas.microsoft.com/office/drawing/2014/main" id="{E3A9680F-4838-403A-9DF4-D5D510289C26}"/>
              </a:ext>
            </a:extLst>
          </p:cNvPr>
          <p:cNvCxnSpPr>
            <a:stCxn id="29" idx="3"/>
          </p:cNvCxnSpPr>
          <p:nvPr/>
        </p:nvCxnSpPr>
        <p:spPr>
          <a:xfrm flipV="1">
            <a:off x="2805004" y="4397149"/>
            <a:ext cx="1179489" cy="3231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矩形 23">
            <a:extLst>
              <a:ext uri="{FF2B5EF4-FFF2-40B4-BE49-F238E27FC236}">
                <a16:creationId xmlns:a16="http://schemas.microsoft.com/office/drawing/2014/main" id="{D980B252-BA04-4D73-8AB0-05626AC6158D}"/>
              </a:ext>
            </a:extLst>
          </p:cNvPr>
          <p:cNvSpPr/>
          <p:nvPr/>
        </p:nvSpPr>
        <p:spPr>
          <a:xfrm>
            <a:off x="2433162" y="4397147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30" name="直接箭头连接符 10">
            <a:extLst>
              <a:ext uri="{FF2B5EF4-FFF2-40B4-BE49-F238E27FC236}">
                <a16:creationId xmlns:a16="http://schemas.microsoft.com/office/drawing/2014/main" id="{E982DFE0-CE1D-4FE7-9620-826363B7432B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2805004" y="2820609"/>
            <a:ext cx="952845" cy="323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矩形 23">
            <a:extLst>
              <a:ext uri="{FF2B5EF4-FFF2-40B4-BE49-F238E27FC236}">
                <a16:creationId xmlns:a16="http://schemas.microsoft.com/office/drawing/2014/main" id="{059F8944-2511-4657-BFBA-FED0578A2140}"/>
              </a:ext>
            </a:extLst>
          </p:cNvPr>
          <p:cNvSpPr/>
          <p:nvPr/>
        </p:nvSpPr>
        <p:spPr>
          <a:xfrm>
            <a:off x="2433162" y="2497443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33" name="直接箭头连接符 10">
            <a:extLst>
              <a:ext uri="{FF2B5EF4-FFF2-40B4-BE49-F238E27FC236}">
                <a16:creationId xmlns:a16="http://schemas.microsoft.com/office/drawing/2014/main" id="{41A1FDE2-00FA-4D5F-BB9C-F9BC85DEA725}"/>
              </a:ext>
            </a:extLst>
          </p:cNvPr>
          <p:cNvCxnSpPr>
            <a:cxnSpLocks/>
          </p:cNvCxnSpPr>
          <p:nvPr/>
        </p:nvCxnSpPr>
        <p:spPr>
          <a:xfrm flipH="1">
            <a:off x="4662601" y="1774878"/>
            <a:ext cx="548640" cy="982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矩形 23">
            <a:extLst>
              <a:ext uri="{FF2B5EF4-FFF2-40B4-BE49-F238E27FC236}">
                <a16:creationId xmlns:a16="http://schemas.microsoft.com/office/drawing/2014/main" id="{2DEC0197-2EFA-454A-B72C-1A40C2FA0930}"/>
              </a:ext>
            </a:extLst>
          </p:cNvPr>
          <p:cNvSpPr/>
          <p:nvPr/>
        </p:nvSpPr>
        <p:spPr>
          <a:xfrm>
            <a:off x="5245611" y="1460465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40" name="直接箭头连接符 10">
            <a:extLst>
              <a:ext uri="{FF2B5EF4-FFF2-40B4-BE49-F238E27FC236}">
                <a16:creationId xmlns:a16="http://schemas.microsoft.com/office/drawing/2014/main" id="{4EB56201-9AA4-47ED-9D32-346711DAA583}"/>
              </a:ext>
            </a:extLst>
          </p:cNvPr>
          <p:cNvCxnSpPr>
            <a:cxnSpLocks/>
          </p:cNvCxnSpPr>
          <p:nvPr/>
        </p:nvCxnSpPr>
        <p:spPr>
          <a:xfrm flipH="1" flipV="1">
            <a:off x="6494058" y="3245842"/>
            <a:ext cx="471146" cy="830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" name="矩形 23">
            <a:extLst>
              <a:ext uri="{FF2B5EF4-FFF2-40B4-BE49-F238E27FC236}">
                <a16:creationId xmlns:a16="http://schemas.microsoft.com/office/drawing/2014/main" id="{5B09C9BC-2738-4028-BDCD-604D8D581210}"/>
              </a:ext>
            </a:extLst>
          </p:cNvPr>
          <p:cNvSpPr/>
          <p:nvPr/>
        </p:nvSpPr>
        <p:spPr>
          <a:xfrm>
            <a:off x="6965204" y="3750818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235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DDF8D8-B1EF-42C0-B275-896D5C934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5" y="230614"/>
            <a:ext cx="1047150" cy="41708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8ACBB1-2C14-446F-A145-9C0C7AF97D65}"/>
              </a:ext>
            </a:extLst>
          </p:cNvPr>
          <p:cNvSpPr/>
          <p:nvPr/>
        </p:nvSpPr>
        <p:spPr>
          <a:xfrm>
            <a:off x="986116" y="823996"/>
            <a:ext cx="10586465" cy="21600"/>
          </a:xfrm>
          <a:prstGeom prst="rect">
            <a:avLst/>
          </a:prstGeom>
          <a:solidFill>
            <a:srgbClr val="009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ABCEA1-F468-484F-83E4-FC504C319D90}"/>
              </a:ext>
            </a:extLst>
          </p:cNvPr>
          <p:cNvSpPr/>
          <p:nvPr/>
        </p:nvSpPr>
        <p:spPr>
          <a:xfrm>
            <a:off x="7774250" y="862900"/>
            <a:ext cx="3763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</a:rPr>
              <a:t>PS-</a:t>
            </a:r>
            <a:r>
              <a:rPr lang="en-US" sz="2800" b="1" dirty="0" err="1">
                <a:latin typeface="Times New Roman" panose="02020603050405020304" pitchFamily="18" charset="0"/>
              </a:rPr>
              <a:t>InSAR</a:t>
            </a:r>
            <a:r>
              <a:rPr lang="ru-RU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</a:rPr>
              <a:t>2023</a:t>
            </a:r>
            <a:r>
              <a:rPr lang="ru-RU" sz="2800" b="1" dirty="0">
                <a:latin typeface="Times New Roman" panose="02020603050405020304" pitchFamily="18" charset="0"/>
              </a:rPr>
              <a:t>-</a:t>
            </a:r>
            <a:r>
              <a:rPr lang="en-US" sz="2800" b="1" dirty="0">
                <a:latin typeface="Times New Roman" panose="02020603050405020304" pitchFamily="18" charset="0"/>
              </a:rPr>
              <a:t>2024</a:t>
            </a:r>
            <a:r>
              <a:rPr lang="ru-RU" sz="2800" b="1" dirty="0">
                <a:latin typeface="Times New Roman" panose="02020603050405020304" pitchFamily="18" charset="0"/>
              </a:rPr>
              <a:t>г.</a:t>
            </a:r>
            <a:endParaRPr lang="ru-RU" sz="28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7C6CBBA-4C30-4666-A16B-D6E156B8F100}"/>
              </a:ext>
            </a:extLst>
          </p:cNvPr>
          <p:cNvSpPr/>
          <p:nvPr/>
        </p:nvSpPr>
        <p:spPr>
          <a:xfrm>
            <a:off x="11271148" y="6033622"/>
            <a:ext cx="30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7</a:t>
            </a:r>
            <a:endParaRPr lang="ru-R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2CE6E61-BF8E-4E56-BDC6-DAF7709438DC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44E5BDF8-8385-4136-8F8D-239393058742}"/>
              </a:ext>
            </a:extLst>
          </p:cNvPr>
          <p:cNvPicPr/>
          <p:nvPr/>
        </p:nvPicPr>
        <p:blipFill rotWithShape="1">
          <a:blip r:embed="rId3"/>
          <a:srcRect l="21" t="-154" r="10061" b="391"/>
          <a:stretch/>
        </p:blipFill>
        <p:spPr bwMode="auto">
          <a:xfrm>
            <a:off x="346451" y="1403425"/>
            <a:ext cx="6420109" cy="43460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直接箭头连接符 10">
            <a:extLst>
              <a:ext uri="{FF2B5EF4-FFF2-40B4-BE49-F238E27FC236}">
                <a16:creationId xmlns:a16="http://schemas.microsoft.com/office/drawing/2014/main" id="{87D2BD7D-BD9F-4E76-93A0-AF8CE8FF2218}"/>
              </a:ext>
            </a:extLst>
          </p:cNvPr>
          <p:cNvCxnSpPr>
            <a:cxnSpLocks/>
          </p:cNvCxnSpPr>
          <p:nvPr/>
        </p:nvCxnSpPr>
        <p:spPr>
          <a:xfrm>
            <a:off x="718293" y="4564778"/>
            <a:ext cx="516147" cy="10054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0">
            <a:extLst>
              <a:ext uri="{FF2B5EF4-FFF2-40B4-BE49-F238E27FC236}">
                <a16:creationId xmlns:a16="http://schemas.microsoft.com/office/drawing/2014/main" id="{2A075726-45AB-4307-868C-3A257C196D2E}"/>
              </a:ext>
            </a:extLst>
          </p:cNvPr>
          <p:cNvCxnSpPr>
            <a:cxnSpLocks/>
          </p:cNvCxnSpPr>
          <p:nvPr/>
        </p:nvCxnSpPr>
        <p:spPr>
          <a:xfrm>
            <a:off x="718293" y="2059210"/>
            <a:ext cx="516147" cy="834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0">
            <a:extLst>
              <a:ext uri="{FF2B5EF4-FFF2-40B4-BE49-F238E27FC236}">
                <a16:creationId xmlns:a16="http://schemas.microsoft.com/office/drawing/2014/main" id="{F8D27FAE-453D-4300-8CBD-1558EDF5FB3F}"/>
              </a:ext>
            </a:extLst>
          </p:cNvPr>
          <p:cNvCxnSpPr>
            <a:cxnSpLocks/>
          </p:cNvCxnSpPr>
          <p:nvPr/>
        </p:nvCxnSpPr>
        <p:spPr>
          <a:xfrm flipH="1">
            <a:off x="1905000" y="1685366"/>
            <a:ext cx="1634231" cy="12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矩形 23">
            <a:extLst>
              <a:ext uri="{FF2B5EF4-FFF2-40B4-BE49-F238E27FC236}">
                <a16:creationId xmlns:a16="http://schemas.microsoft.com/office/drawing/2014/main" id="{D8C7F2BB-93C7-43A0-9FB1-1A5CA582032E}"/>
              </a:ext>
            </a:extLst>
          </p:cNvPr>
          <p:cNvSpPr/>
          <p:nvPr/>
        </p:nvSpPr>
        <p:spPr>
          <a:xfrm>
            <a:off x="346451" y="4139717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 useBgFill="1">
        <p:nvSpPr>
          <p:cNvPr id="24" name="矩形 23">
            <a:extLst>
              <a:ext uri="{FF2B5EF4-FFF2-40B4-BE49-F238E27FC236}">
                <a16:creationId xmlns:a16="http://schemas.microsoft.com/office/drawing/2014/main" id="{B3E674A3-D789-4563-AEA8-1B8BEF78904F}"/>
              </a:ext>
            </a:extLst>
          </p:cNvPr>
          <p:cNvSpPr/>
          <p:nvPr/>
        </p:nvSpPr>
        <p:spPr>
          <a:xfrm>
            <a:off x="346451" y="1736045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 useBgFill="1">
        <p:nvSpPr>
          <p:cNvPr id="27" name="矩形 23">
            <a:extLst>
              <a:ext uri="{FF2B5EF4-FFF2-40B4-BE49-F238E27FC236}">
                <a16:creationId xmlns:a16="http://schemas.microsoft.com/office/drawing/2014/main" id="{1E8C13AC-B181-4EC1-87C8-434B09067191}"/>
              </a:ext>
            </a:extLst>
          </p:cNvPr>
          <p:cNvSpPr/>
          <p:nvPr/>
        </p:nvSpPr>
        <p:spPr>
          <a:xfrm>
            <a:off x="3539231" y="1362201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 useBgFill="1">
        <p:nvSpPr>
          <p:cNvPr id="30" name="矩形 23">
            <a:extLst>
              <a:ext uri="{FF2B5EF4-FFF2-40B4-BE49-F238E27FC236}">
                <a16:creationId xmlns:a16="http://schemas.microsoft.com/office/drawing/2014/main" id="{188335CE-1CDE-4244-A709-10BD8130F5EF}"/>
              </a:ext>
            </a:extLst>
          </p:cNvPr>
          <p:cNvSpPr/>
          <p:nvPr/>
        </p:nvSpPr>
        <p:spPr>
          <a:xfrm>
            <a:off x="5910079" y="4241612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31" name="直接箭头连接符 10">
            <a:extLst>
              <a:ext uri="{FF2B5EF4-FFF2-40B4-BE49-F238E27FC236}">
                <a16:creationId xmlns:a16="http://schemas.microsoft.com/office/drawing/2014/main" id="{1DE8A9CE-EF38-4F72-A3C7-6135B8F9B810}"/>
              </a:ext>
            </a:extLst>
          </p:cNvPr>
          <p:cNvCxnSpPr>
            <a:cxnSpLocks/>
          </p:cNvCxnSpPr>
          <p:nvPr/>
        </p:nvCxnSpPr>
        <p:spPr>
          <a:xfrm flipH="1" flipV="1">
            <a:off x="4824488" y="3229445"/>
            <a:ext cx="1110745" cy="1335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41" descr="图表, 折线图&#10;&#10;AI 生成的内容可能不正确。">
            <a:extLst>
              <a:ext uri="{FF2B5EF4-FFF2-40B4-BE49-F238E27FC236}">
                <a16:creationId xmlns:a16="http://schemas.microsoft.com/office/drawing/2014/main" id="{10E0FD88-B090-4DBF-97B2-476E1BBFA2C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436" y="3608800"/>
            <a:ext cx="2382494" cy="214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图片 34" descr="图表, 折线图&#10;&#10;AI 生成的内容可能不正确。">
            <a:extLst>
              <a:ext uri="{FF2B5EF4-FFF2-40B4-BE49-F238E27FC236}">
                <a16:creationId xmlns:a16="http://schemas.microsoft.com/office/drawing/2014/main" id="{2283D5E4-755A-4D0D-9DEA-509885E7850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237" y="1515125"/>
            <a:ext cx="2536542" cy="209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37" descr="图表, 折线图&#10;&#10;AI 生成的内容可能不正确。">
            <a:extLst>
              <a:ext uri="{FF2B5EF4-FFF2-40B4-BE49-F238E27FC236}">
                <a16:creationId xmlns:a16="http://schemas.microsoft.com/office/drawing/2014/main" id="{898575BB-EDEB-43F2-B343-67A9F52C487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116" y="3662886"/>
            <a:ext cx="2536542" cy="2086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图片 31">
            <a:extLst>
              <a:ext uri="{FF2B5EF4-FFF2-40B4-BE49-F238E27FC236}">
                <a16:creationId xmlns:a16="http://schemas.microsoft.com/office/drawing/2014/main" id="{9CFF88CB-9336-4322-AF65-60BBFC984D9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03" y="1559978"/>
            <a:ext cx="2382494" cy="2048822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39" name="矩形 23">
            <a:extLst>
              <a:ext uri="{FF2B5EF4-FFF2-40B4-BE49-F238E27FC236}">
                <a16:creationId xmlns:a16="http://schemas.microsoft.com/office/drawing/2014/main" id="{457EAB91-BA06-475B-87D1-D209B12D476F}"/>
              </a:ext>
            </a:extLst>
          </p:cNvPr>
          <p:cNvSpPr/>
          <p:nvPr/>
        </p:nvSpPr>
        <p:spPr>
          <a:xfrm>
            <a:off x="8482274" y="3740829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 useBgFill="1">
        <p:nvSpPr>
          <p:cNvPr id="40" name="矩形 23">
            <a:extLst>
              <a:ext uri="{FF2B5EF4-FFF2-40B4-BE49-F238E27FC236}">
                <a16:creationId xmlns:a16="http://schemas.microsoft.com/office/drawing/2014/main" id="{2FCD5E36-401B-473F-8402-FD0AACB9082D}"/>
              </a:ext>
            </a:extLst>
          </p:cNvPr>
          <p:cNvSpPr/>
          <p:nvPr/>
        </p:nvSpPr>
        <p:spPr>
          <a:xfrm>
            <a:off x="8482274" y="1923278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 useBgFill="1">
        <p:nvSpPr>
          <p:cNvPr id="41" name="矩形 23">
            <a:extLst>
              <a:ext uri="{FF2B5EF4-FFF2-40B4-BE49-F238E27FC236}">
                <a16:creationId xmlns:a16="http://schemas.microsoft.com/office/drawing/2014/main" id="{518E4634-DE15-4C42-AC7C-45C6FD5CF095}"/>
              </a:ext>
            </a:extLst>
          </p:cNvPr>
          <p:cNvSpPr/>
          <p:nvPr/>
        </p:nvSpPr>
        <p:spPr>
          <a:xfrm>
            <a:off x="10932331" y="1918540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 useBgFill="1">
        <p:nvSpPr>
          <p:cNvPr id="42" name="矩形 23">
            <a:extLst>
              <a:ext uri="{FF2B5EF4-FFF2-40B4-BE49-F238E27FC236}">
                <a16:creationId xmlns:a16="http://schemas.microsoft.com/office/drawing/2014/main" id="{05483160-6954-418E-B36F-ADCF76177FA7}"/>
              </a:ext>
            </a:extLst>
          </p:cNvPr>
          <p:cNvSpPr/>
          <p:nvPr/>
        </p:nvSpPr>
        <p:spPr>
          <a:xfrm>
            <a:off x="10932331" y="3740829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2412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141630" y="6079798"/>
            <a:ext cx="30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8</a:t>
            </a:r>
            <a:endParaRPr lang="ru-R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3BEAB6-E6A4-463A-932B-C1F833A6F682}"/>
              </a:ext>
            </a:extLst>
          </p:cNvPr>
          <p:cNvSpPr/>
          <p:nvPr/>
        </p:nvSpPr>
        <p:spPr>
          <a:xfrm>
            <a:off x="1002896" y="823485"/>
            <a:ext cx="10586465" cy="21600"/>
          </a:xfrm>
          <a:prstGeom prst="rect">
            <a:avLst/>
          </a:prstGeom>
          <a:solidFill>
            <a:srgbClr val="009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5B179D-B0D6-41B1-A184-40028711E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4" y="230614"/>
            <a:ext cx="1282266" cy="51073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36F9519-8064-43B6-9498-301A2C408940}"/>
              </a:ext>
            </a:extLst>
          </p:cNvPr>
          <p:cNvSpPr/>
          <p:nvPr/>
        </p:nvSpPr>
        <p:spPr>
          <a:xfrm>
            <a:off x="1294927" y="823485"/>
            <a:ext cx="36971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</a:rPr>
              <a:t>Тригонометрическое </a:t>
            </a:r>
          </a:p>
          <a:p>
            <a:r>
              <a:rPr lang="ru-RU" sz="2800" b="1" dirty="0">
                <a:latin typeface="Times New Roman" panose="02020603050405020304" pitchFamily="18" charset="0"/>
              </a:rPr>
              <a:t>нивелирование 2024г.</a:t>
            </a:r>
            <a:endParaRPr lang="ru-RU" sz="2800" b="1" dirty="0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3C068852-DD87-46CA-BAFE-FEEEEA88A09A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FF54DD-F7FA-4338-8A39-D3A4FA5EC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2035" r="1324" b="22107"/>
          <a:stretch/>
        </p:blipFill>
        <p:spPr>
          <a:xfrm>
            <a:off x="426247" y="1841250"/>
            <a:ext cx="6542346" cy="3740252"/>
          </a:xfrm>
          <a:prstGeom prst="rect">
            <a:avLst/>
          </a:prstGeom>
        </p:spPr>
      </p:pic>
      <p:cxnSp>
        <p:nvCxnSpPr>
          <p:cNvPr id="25" name="直接箭头连接符 10">
            <a:extLst>
              <a:ext uri="{FF2B5EF4-FFF2-40B4-BE49-F238E27FC236}">
                <a16:creationId xmlns:a16="http://schemas.microsoft.com/office/drawing/2014/main" id="{6955019E-516B-48B9-B84C-C7F1416C5707}"/>
              </a:ext>
            </a:extLst>
          </p:cNvPr>
          <p:cNvCxnSpPr>
            <a:cxnSpLocks/>
          </p:cNvCxnSpPr>
          <p:nvPr/>
        </p:nvCxnSpPr>
        <p:spPr>
          <a:xfrm>
            <a:off x="1025636" y="4259978"/>
            <a:ext cx="368824" cy="9292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矩形 23">
            <a:extLst>
              <a:ext uri="{FF2B5EF4-FFF2-40B4-BE49-F238E27FC236}">
                <a16:creationId xmlns:a16="http://schemas.microsoft.com/office/drawing/2014/main" id="{8495545A-22D1-4FE4-AF36-59586CA7C75D}"/>
              </a:ext>
            </a:extLst>
          </p:cNvPr>
          <p:cNvSpPr/>
          <p:nvPr/>
        </p:nvSpPr>
        <p:spPr>
          <a:xfrm>
            <a:off x="653794" y="3834917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7" name="直接箭头连接符 10">
            <a:extLst>
              <a:ext uri="{FF2B5EF4-FFF2-40B4-BE49-F238E27FC236}">
                <a16:creationId xmlns:a16="http://schemas.microsoft.com/office/drawing/2014/main" id="{E8030D45-0D35-42B1-B7BD-19395E605196}"/>
              </a:ext>
            </a:extLst>
          </p:cNvPr>
          <p:cNvCxnSpPr>
            <a:cxnSpLocks/>
          </p:cNvCxnSpPr>
          <p:nvPr/>
        </p:nvCxnSpPr>
        <p:spPr>
          <a:xfrm>
            <a:off x="798089" y="2077979"/>
            <a:ext cx="496838" cy="7607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矩形 23">
            <a:extLst>
              <a:ext uri="{FF2B5EF4-FFF2-40B4-BE49-F238E27FC236}">
                <a16:creationId xmlns:a16="http://schemas.microsoft.com/office/drawing/2014/main" id="{7FA4C66D-E891-4842-BAD2-33FA6F94EE95}"/>
              </a:ext>
            </a:extLst>
          </p:cNvPr>
          <p:cNvSpPr/>
          <p:nvPr/>
        </p:nvSpPr>
        <p:spPr>
          <a:xfrm>
            <a:off x="426247" y="1652918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9" name="直接箭头连接符 10">
            <a:extLst>
              <a:ext uri="{FF2B5EF4-FFF2-40B4-BE49-F238E27FC236}">
                <a16:creationId xmlns:a16="http://schemas.microsoft.com/office/drawing/2014/main" id="{F67E41BC-912D-413A-B9AF-AB162296C664}"/>
              </a:ext>
            </a:extLst>
          </p:cNvPr>
          <p:cNvCxnSpPr>
            <a:cxnSpLocks/>
          </p:cNvCxnSpPr>
          <p:nvPr/>
        </p:nvCxnSpPr>
        <p:spPr>
          <a:xfrm flipH="1">
            <a:off x="2373245" y="1965924"/>
            <a:ext cx="942678" cy="533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矩形 23">
            <a:extLst>
              <a:ext uri="{FF2B5EF4-FFF2-40B4-BE49-F238E27FC236}">
                <a16:creationId xmlns:a16="http://schemas.microsoft.com/office/drawing/2014/main" id="{47CBDF12-7B7A-4E70-B804-F5BED9FE532E}"/>
              </a:ext>
            </a:extLst>
          </p:cNvPr>
          <p:cNvSpPr/>
          <p:nvPr/>
        </p:nvSpPr>
        <p:spPr>
          <a:xfrm>
            <a:off x="3315923" y="1652918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32" name="直接箭头连接符 10">
            <a:extLst>
              <a:ext uri="{FF2B5EF4-FFF2-40B4-BE49-F238E27FC236}">
                <a16:creationId xmlns:a16="http://schemas.microsoft.com/office/drawing/2014/main" id="{644AF860-501C-4C99-89B1-EC094195EAFD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5532120" y="3429000"/>
            <a:ext cx="990970" cy="6484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矩形 23">
            <a:extLst>
              <a:ext uri="{FF2B5EF4-FFF2-40B4-BE49-F238E27FC236}">
                <a16:creationId xmlns:a16="http://schemas.microsoft.com/office/drawing/2014/main" id="{3BA6CD15-7249-4B8E-B74F-63446380099A}"/>
              </a:ext>
            </a:extLst>
          </p:cNvPr>
          <p:cNvSpPr/>
          <p:nvPr/>
        </p:nvSpPr>
        <p:spPr>
          <a:xfrm>
            <a:off x="6523090" y="3754301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14944CC-A2EE-4A74-8BD8-90D776E1A4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12008" r="8356" b="37074"/>
          <a:stretch/>
        </p:blipFill>
        <p:spPr>
          <a:xfrm>
            <a:off x="7063599" y="3711376"/>
            <a:ext cx="3508375" cy="269246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DF45F1F-0139-4226-96D7-85FDA0E15A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5" t="17316" r="11621" b="22098"/>
          <a:stretch/>
        </p:blipFill>
        <p:spPr>
          <a:xfrm>
            <a:off x="6767151" y="862087"/>
            <a:ext cx="4822210" cy="28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09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8AE122-D6D8-42A7-B0FA-DE3A9E4FCEFF}"/>
              </a:ext>
            </a:extLst>
          </p:cNvPr>
          <p:cNvSpPr/>
          <p:nvPr/>
        </p:nvSpPr>
        <p:spPr>
          <a:xfrm>
            <a:off x="11271148" y="6033622"/>
            <a:ext cx="301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9</a:t>
            </a:r>
            <a:endParaRPr lang="ru-RU" sz="2400" dirty="0">
              <a:solidFill>
                <a:srgbClr val="000000"/>
              </a:solidFill>
              <a:effectLst/>
              <a:latin typeface="Courier New" panose="02070309020205020404" pitchFamily="49" charset="0"/>
              <a:ea typeface="Courier New" panose="02070309020205020404" pitchFamily="49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802F6A-3AB4-452A-B457-89F47C97302E}"/>
              </a:ext>
            </a:extLst>
          </p:cNvPr>
          <p:cNvSpPr/>
          <p:nvPr/>
        </p:nvSpPr>
        <p:spPr>
          <a:xfrm>
            <a:off x="1030275" y="852516"/>
            <a:ext cx="10586465" cy="21600"/>
          </a:xfrm>
          <a:prstGeom prst="rect">
            <a:avLst/>
          </a:prstGeom>
          <a:solidFill>
            <a:srgbClr val="009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A2483A-CE21-40AF-B4CD-0F63ECCFC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4" y="230614"/>
            <a:ext cx="1282266" cy="510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BF9B454-0C79-4211-BC47-02BA5CB191BC}"/>
              </a:ext>
            </a:extLst>
          </p:cNvPr>
          <p:cNvSpPr/>
          <p:nvPr/>
        </p:nvSpPr>
        <p:spPr>
          <a:xfrm>
            <a:off x="8550253" y="1068466"/>
            <a:ext cx="23535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</a:rPr>
              <a:t>SBAS-</a:t>
            </a:r>
            <a:r>
              <a:rPr lang="en-US" sz="2800" b="1" dirty="0" err="1">
                <a:latin typeface="Times New Roman" panose="02020603050405020304" pitchFamily="18" charset="0"/>
              </a:rPr>
              <a:t>InSAR</a:t>
            </a:r>
            <a:r>
              <a:rPr lang="ru-RU" sz="2800" b="1" dirty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latin typeface="Times New Roman" panose="02020603050405020304" pitchFamily="18" charset="0"/>
              </a:rPr>
              <a:t>2024</a:t>
            </a:r>
            <a:r>
              <a:rPr lang="ru-RU" sz="2800" b="1" dirty="0">
                <a:latin typeface="Times New Roman" panose="02020603050405020304" pitchFamily="18" charset="0"/>
              </a:rPr>
              <a:t>-</a:t>
            </a:r>
            <a:r>
              <a:rPr lang="en-US" sz="2800" b="1" dirty="0">
                <a:latin typeface="Times New Roman" panose="02020603050405020304" pitchFamily="18" charset="0"/>
              </a:rPr>
              <a:t>2025</a:t>
            </a:r>
            <a:r>
              <a:rPr lang="ru-RU" sz="2800" b="1" dirty="0">
                <a:latin typeface="Times New Roman" panose="02020603050405020304" pitchFamily="18" charset="0"/>
              </a:rPr>
              <a:t>г.</a:t>
            </a:r>
            <a:endParaRPr lang="ru-RU" sz="2800" b="1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3705C3D-2513-45E3-9D38-F1406E631334}"/>
              </a:ext>
            </a:extLst>
          </p:cNvPr>
          <p:cNvSpPr txBox="1">
            <a:spLocks/>
          </p:cNvSpPr>
          <p:nvPr/>
        </p:nvSpPr>
        <p:spPr>
          <a:xfrm>
            <a:off x="8036653" y="266167"/>
            <a:ext cx="3665989" cy="6911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ООО «Уральская Проектно-Изыскательская Компания» </a:t>
            </a:r>
          </a:p>
          <a:p>
            <a:pPr>
              <a:lnSpc>
                <a:spcPct val="100000"/>
              </a:lnSpc>
            </a:pPr>
            <a:endParaRPr lang="ru-RU" altLang="ru-RU" sz="2400" b="1" dirty="0">
              <a:solidFill>
                <a:srgbClr val="0092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43">
            <a:extLst>
              <a:ext uri="{FF2B5EF4-FFF2-40B4-BE49-F238E27FC236}">
                <a16:creationId xmlns:a16="http://schemas.microsoft.com/office/drawing/2014/main" id="{6D80525C-89D3-4075-87D6-732FB9A401B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5315" r="15970" b="3707"/>
          <a:stretch/>
        </p:blipFill>
        <p:spPr bwMode="auto">
          <a:xfrm>
            <a:off x="907928" y="957296"/>
            <a:ext cx="7312923" cy="551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A69B7037-5C89-4533-B26B-2E020B07C5CE}"/>
              </a:ext>
            </a:extLst>
          </p:cNvPr>
          <p:cNvPicPr/>
          <p:nvPr/>
        </p:nvPicPr>
        <p:blipFill rotWithShape="1">
          <a:blip r:embed="rId4"/>
          <a:srcRect l="80738" t="57758" r="17937" b="30495"/>
          <a:stretch/>
        </p:blipFill>
        <p:spPr bwMode="auto">
          <a:xfrm rot="10800000">
            <a:off x="8252946" y="4367238"/>
            <a:ext cx="152464" cy="2100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Надпись 1">
            <a:extLst>
              <a:ext uri="{FF2B5EF4-FFF2-40B4-BE49-F238E27FC236}">
                <a16:creationId xmlns:a16="http://schemas.microsoft.com/office/drawing/2014/main" id="{528FD2E3-455F-4F8E-A336-C8EC769DBED5}"/>
              </a:ext>
            </a:extLst>
          </p:cNvPr>
          <p:cNvSpPr txBox="1"/>
          <p:nvPr/>
        </p:nvSpPr>
        <p:spPr>
          <a:xfrm>
            <a:off x="8405410" y="6051948"/>
            <a:ext cx="564685" cy="3352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мм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Надпись 3">
            <a:extLst>
              <a:ext uri="{FF2B5EF4-FFF2-40B4-BE49-F238E27FC236}">
                <a16:creationId xmlns:a16="http://schemas.microsoft.com/office/drawing/2014/main" id="{4CA65186-28DF-41D1-AB2C-71DBAF4B4D63}"/>
              </a:ext>
            </a:extLst>
          </p:cNvPr>
          <p:cNvSpPr txBox="1"/>
          <p:nvPr/>
        </p:nvSpPr>
        <p:spPr>
          <a:xfrm>
            <a:off x="8408433" y="4753739"/>
            <a:ext cx="651677" cy="3352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мм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直接箭头连接符 10">
            <a:extLst>
              <a:ext uri="{FF2B5EF4-FFF2-40B4-BE49-F238E27FC236}">
                <a16:creationId xmlns:a16="http://schemas.microsoft.com/office/drawing/2014/main" id="{AA2FAB88-84B0-4AB3-90DF-C927345BBD20}"/>
              </a:ext>
            </a:extLst>
          </p:cNvPr>
          <p:cNvCxnSpPr>
            <a:stCxn id="24" idx="3"/>
          </p:cNvCxnSpPr>
          <p:nvPr/>
        </p:nvCxnSpPr>
        <p:spPr>
          <a:xfrm flipV="1">
            <a:off x="2830374" y="4388273"/>
            <a:ext cx="1179489" cy="3231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矩形 23">
            <a:extLst>
              <a:ext uri="{FF2B5EF4-FFF2-40B4-BE49-F238E27FC236}">
                <a16:creationId xmlns:a16="http://schemas.microsoft.com/office/drawing/2014/main" id="{8039FEE4-0114-42F7-B700-35BCF192A686}"/>
              </a:ext>
            </a:extLst>
          </p:cNvPr>
          <p:cNvSpPr/>
          <p:nvPr/>
        </p:nvSpPr>
        <p:spPr>
          <a:xfrm>
            <a:off x="2458532" y="4388271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5" name="直接箭头连接符 10">
            <a:extLst>
              <a:ext uri="{FF2B5EF4-FFF2-40B4-BE49-F238E27FC236}">
                <a16:creationId xmlns:a16="http://schemas.microsoft.com/office/drawing/2014/main" id="{11AE0383-F3C1-4421-92F3-FEEDE924F990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830374" y="2792893"/>
            <a:ext cx="952845" cy="323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矩形 23">
            <a:extLst>
              <a:ext uri="{FF2B5EF4-FFF2-40B4-BE49-F238E27FC236}">
                <a16:creationId xmlns:a16="http://schemas.microsoft.com/office/drawing/2014/main" id="{08D7CC4E-130F-482E-BE8C-809A987A9741}"/>
              </a:ext>
            </a:extLst>
          </p:cNvPr>
          <p:cNvSpPr/>
          <p:nvPr/>
        </p:nvSpPr>
        <p:spPr>
          <a:xfrm>
            <a:off x="2458532" y="2469727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7" name="直接箭头连接符 10">
            <a:extLst>
              <a:ext uri="{FF2B5EF4-FFF2-40B4-BE49-F238E27FC236}">
                <a16:creationId xmlns:a16="http://schemas.microsoft.com/office/drawing/2014/main" id="{E2A43700-F96C-4949-8E42-9327931CB515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4564389" y="1741855"/>
            <a:ext cx="753084" cy="8838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矩形 23">
            <a:extLst>
              <a:ext uri="{FF2B5EF4-FFF2-40B4-BE49-F238E27FC236}">
                <a16:creationId xmlns:a16="http://schemas.microsoft.com/office/drawing/2014/main" id="{C8E4AF70-E8E2-4B21-B53F-CB2DE9F1F7B6}"/>
              </a:ext>
            </a:extLst>
          </p:cNvPr>
          <p:cNvSpPr/>
          <p:nvPr/>
        </p:nvSpPr>
        <p:spPr>
          <a:xfrm>
            <a:off x="5317473" y="1418689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9" name="直接箭头连接符 10">
            <a:extLst>
              <a:ext uri="{FF2B5EF4-FFF2-40B4-BE49-F238E27FC236}">
                <a16:creationId xmlns:a16="http://schemas.microsoft.com/office/drawing/2014/main" id="{D7C2E074-3233-4B5F-B1B7-332064B7FE1D}"/>
              </a:ext>
            </a:extLst>
          </p:cNvPr>
          <p:cNvCxnSpPr>
            <a:cxnSpLocks/>
          </p:cNvCxnSpPr>
          <p:nvPr/>
        </p:nvCxnSpPr>
        <p:spPr>
          <a:xfrm flipH="1" flipV="1">
            <a:off x="6422614" y="3248375"/>
            <a:ext cx="471146" cy="8305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矩形 23">
            <a:extLst>
              <a:ext uri="{FF2B5EF4-FFF2-40B4-BE49-F238E27FC236}">
                <a16:creationId xmlns:a16="http://schemas.microsoft.com/office/drawing/2014/main" id="{BBD2EFA5-8E45-4867-93B7-B659139ED4A4}"/>
              </a:ext>
            </a:extLst>
          </p:cNvPr>
          <p:cNvSpPr/>
          <p:nvPr/>
        </p:nvSpPr>
        <p:spPr>
          <a:xfrm>
            <a:off x="6893760" y="3753351"/>
            <a:ext cx="37184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endParaRPr lang="zh-CN" altLang="en-US" sz="3600" dirty="0">
              <a:ln w="0"/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3824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7627</TotalTime>
  <Words>661</Words>
  <Application>Microsoft Office PowerPoint</Application>
  <PresentationFormat>Широкоэкранный</PresentationFormat>
  <Paragraphs>94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Объект исследования</vt:lpstr>
      <vt:lpstr>Используемые данные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Выводы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</dc:creator>
  <cp:lastModifiedBy>Алексей Князев</cp:lastModifiedBy>
  <cp:revision>167</cp:revision>
  <dcterms:created xsi:type="dcterms:W3CDTF">2019-05-31T06:38:44Z</dcterms:created>
  <dcterms:modified xsi:type="dcterms:W3CDTF">2025-09-22T12:13:04Z</dcterms:modified>
</cp:coreProperties>
</file>