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371" r:id="rId2"/>
    <p:sldId id="395" r:id="rId3"/>
    <p:sldId id="400" r:id="rId4"/>
    <p:sldId id="397" r:id="rId5"/>
    <p:sldId id="396" r:id="rId6"/>
    <p:sldId id="375" r:id="rId7"/>
    <p:sldId id="376" r:id="rId8"/>
    <p:sldId id="377" r:id="rId9"/>
    <p:sldId id="372" r:id="rId10"/>
    <p:sldId id="401" r:id="rId11"/>
    <p:sldId id="378" r:id="rId12"/>
    <p:sldId id="381" r:id="rId13"/>
    <p:sldId id="389" r:id="rId14"/>
    <p:sldId id="380" r:id="rId15"/>
    <p:sldId id="382" r:id="rId16"/>
    <p:sldId id="383" r:id="rId17"/>
    <p:sldId id="399" r:id="rId18"/>
    <p:sldId id="398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719DFF"/>
    <a:srgbClr val="5D8FFF"/>
    <a:srgbClr val="7EC0DE"/>
    <a:srgbClr val="486FBE"/>
    <a:srgbClr val="FFFFFF"/>
    <a:srgbClr val="339966"/>
    <a:srgbClr val="0000CC"/>
    <a:srgbClr val="AC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2" autoAdjust="0"/>
    <p:restoredTop sz="94976" autoAdjust="0"/>
  </p:normalViewPr>
  <p:slideViewPr>
    <p:cSldViewPr>
      <p:cViewPr varScale="1">
        <p:scale>
          <a:sx n="71" d="100"/>
          <a:sy n="71" d="100"/>
        </p:scale>
        <p:origin x="-18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8DAB0-0C5E-4EAA-A4E3-40EA57B4E567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12FD-2EE5-4102-A221-3D9A90B7F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6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8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AF671-3524-475D-B68B-E367E121870E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3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3127-26A0-4E39-83F9-CEFD89997198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A3904-0EBB-4F8E-8710-541898DB86DC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1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020B-8E93-4A93-B7B1-559035D1814C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5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235C-C619-4F60-9B31-50E9A6B703B9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9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A8804-CE60-4940-9928-63FD0BC3B15A}" type="datetime1">
              <a:rPr lang="ru-RU" smtClean="0"/>
              <a:t>21.09.2025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7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A918-05C0-4607-B43D-A061960667D6}" type="datetime1">
              <a:rPr lang="ru-RU" smtClean="0"/>
              <a:t>21.09.2025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2107-BEC3-4E06-AA2B-857FE72E5DC4}" type="datetime1">
              <a:rPr lang="ru-RU" smtClean="0"/>
              <a:t>21.09.2025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4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B1A9-D5D9-4954-B1E9-E16CB1B9F476}" type="datetime1">
              <a:rPr lang="ru-RU" smtClean="0"/>
              <a:t>21.09.2025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3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5339-F193-44F4-8F4C-A35F68A1C28A}" type="datetime1">
              <a:rPr lang="ru-RU" smtClean="0"/>
              <a:t>21.09.2025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EAA4-7B27-43DC-A829-8C62148B1D00}" type="datetime1">
              <a:rPr lang="ru-RU" smtClean="0"/>
              <a:t>21.09.2025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8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8B208-96DC-427E-B870-35934A730CF6}" type="datetime1">
              <a:rPr lang="ru-RU" smtClean="0"/>
              <a:t>21.09.2025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"/>
          <p:cNvSpPr/>
          <p:nvPr/>
        </p:nvSpPr>
        <p:spPr>
          <a:xfrm rot="11800176">
            <a:off x="3788381" y="4432228"/>
            <a:ext cx="5472976" cy="3271802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2554703"/>
              <a:gd name="connsiteY0" fmla="*/ 311682 h 1072805"/>
              <a:gd name="connsiteX1" fmla="*/ 2552916 w 2554703"/>
              <a:gd name="connsiteY1" fmla="*/ 0 h 1072805"/>
              <a:gd name="connsiteX2" fmla="*/ 2554703 w 2554703"/>
              <a:gd name="connsiteY2" fmla="*/ 846045 h 1072805"/>
              <a:gd name="connsiteX3" fmla="*/ 2328185 w 2554703"/>
              <a:gd name="connsiteY3" fmla="*/ 1072563 h 1072805"/>
              <a:gd name="connsiteX4" fmla="*/ 1862430 w 2554703"/>
              <a:gd name="connsiteY4" fmla="*/ 1072805 h 1072805"/>
              <a:gd name="connsiteX5" fmla="*/ 0 w 2554703"/>
              <a:gd name="connsiteY5" fmla="*/ 311682 h 1072805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10466"/>
              <a:gd name="connsiteY0" fmla="*/ 783772 h 1524044"/>
              <a:gd name="connsiteX1" fmla="*/ 2506052 w 2510466"/>
              <a:gd name="connsiteY1" fmla="*/ 0 h 1524044"/>
              <a:gd name="connsiteX2" fmla="*/ 2510466 w 2510466"/>
              <a:gd name="connsiteY2" fmla="*/ 1297284 h 1524044"/>
              <a:gd name="connsiteX3" fmla="*/ 2283948 w 2510466"/>
              <a:gd name="connsiteY3" fmla="*/ 1523802 h 1524044"/>
              <a:gd name="connsiteX4" fmla="*/ 1818193 w 2510466"/>
              <a:gd name="connsiteY4" fmla="*/ 1524044 h 1524044"/>
              <a:gd name="connsiteX5" fmla="*/ 0 w 2510466"/>
              <a:gd name="connsiteY5" fmla="*/ 783772 h 1524044"/>
              <a:gd name="connsiteX0" fmla="*/ 0 w 2549162"/>
              <a:gd name="connsiteY0" fmla="*/ 765159 h 1524044"/>
              <a:gd name="connsiteX1" fmla="*/ 2544748 w 2549162"/>
              <a:gd name="connsiteY1" fmla="*/ 0 h 1524044"/>
              <a:gd name="connsiteX2" fmla="*/ 2549162 w 2549162"/>
              <a:gd name="connsiteY2" fmla="*/ 1297284 h 1524044"/>
              <a:gd name="connsiteX3" fmla="*/ 2322644 w 2549162"/>
              <a:gd name="connsiteY3" fmla="*/ 1523802 h 1524044"/>
              <a:gd name="connsiteX4" fmla="*/ 1856889 w 2549162"/>
              <a:gd name="connsiteY4" fmla="*/ 1524044 h 1524044"/>
              <a:gd name="connsiteX5" fmla="*/ 0 w 2549162"/>
              <a:gd name="connsiteY5" fmla="*/ 765159 h 1524044"/>
              <a:gd name="connsiteX0" fmla="*/ 0 w 2549162"/>
              <a:gd name="connsiteY0" fmla="*/ 760153 h 1519038"/>
              <a:gd name="connsiteX1" fmla="*/ 2544299 w 2549162"/>
              <a:gd name="connsiteY1" fmla="*/ 0 h 1519038"/>
              <a:gd name="connsiteX2" fmla="*/ 2549162 w 2549162"/>
              <a:gd name="connsiteY2" fmla="*/ 1292278 h 1519038"/>
              <a:gd name="connsiteX3" fmla="*/ 2322644 w 2549162"/>
              <a:gd name="connsiteY3" fmla="*/ 1518796 h 1519038"/>
              <a:gd name="connsiteX4" fmla="*/ 1856889 w 2549162"/>
              <a:gd name="connsiteY4" fmla="*/ 1519038 h 1519038"/>
              <a:gd name="connsiteX5" fmla="*/ 0 w 2549162"/>
              <a:gd name="connsiteY5" fmla="*/ 760153 h 1519038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162" h="1523915">
                <a:moveTo>
                  <a:pt x="0" y="760153"/>
                </a:moveTo>
                <a:lnTo>
                  <a:pt x="2544299" y="0"/>
                </a:lnTo>
                <a:cubicBezTo>
                  <a:pt x="2544895" y="282015"/>
                  <a:pt x="2548566" y="1010263"/>
                  <a:pt x="2549162" y="1292278"/>
                </a:cubicBezTo>
                <a:cubicBezTo>
                  <a:pt x="2549162" y="1417380"/>
                  <a:pt x="2447746" y="1518796"/>
                  <a:pt x="2322644" y="1518796"/>
                </a:cubicBezTo>
                <a:lnTo>
                  <a:pt x="226903" y="1523915"/>
                </a:lnTo>
                <a:cubicBezTo>
                  <a:pt x="171868" y="1329488"/>
                  <a:pt x="67457" y="989292"/>
                  <a:pt x="0" y="760153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 </a:t>
            </a:r>
            <a:endParaRPr lang="ru-RU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1326169" y="1704935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Применение данных ДЗЗ для определения характеристик сельскохозяйственных угодий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63528"/>
            <a:ext cx="2447858" cy="30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94" y="6174294"/>
            <a:ext cx="252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4C4C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ИРКУТСК — </a:t>
            </a:r>
            <a:r>
              <a:rPr lang="ru-RU" sz="1200" dirty="0" smtClean="0">
                <a:solidFill>
                  <a:srgbClr val="C4C4C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2025</a:t>
            </a:r>
            <a:endParaRPr lang="ru-RU" sz="1200" dirty="0">
              <a:solidFill>
                <a:srgbClr val="C4C4C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19" y="3305055"/>
            <a:ext cx="5709881" cy="3657496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6370086">
            <a:off x="7381106" y="29731"/>
            <a:ext cx="2281373" cy="1953976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829424"/>
              <a:gd name="connsiteY0" fmla="*/ 436951 h 1072563"/>
              <a:gd name="connsiteX1" fmla="*/ 827637 w 829424"/>
              <a:gd name="connsiteY1" fmla="*/ 0 h 1072563"/>
              <a:gd name="connsiteX2" fmla="*/ 829424 w 829424"/>
              <a:gd name="connsiteY2" fmla="*/ 846045 h 1072563"/>
              <a:gd name="connsiteX3" fmla="*/ 602906 w 829424"/>
              <a:gd name="connsiteY3" fmla="*/ 1072563 h 1072563"/>
              <a:gd name="connsiteX4" fmla="*/ 116583 w 829424"/>
              <a:gd name="connsiteY4" fmla="*/ 1072273 h 1072563"/>
              <a:gd name="connsiteX5" fmla="*/ 0 w 829424"/>
              <a:gd name="connsiteY5" fmla="*/ 436951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248408 h 731275"/>
              <a:gd name="connsiteX1" fmla="*/ 852608 w 853803"/>
              <a:gd name="connsiteY1" fmla="*/ 0 h 731275"/>
              <a:gd name="connsiteX2" fmla="*/ 853803 w 853803"/>
              <a:gd name="connsiteY2" fmla="*/ 504757 h 731275"/>
              <a:gd name="connsiteX3" fmla="*/ 627285 w 853803"/>
              <a:gd name="connsiteY3" fmla="*/ 731275 h 731275"/>
              <a:gd name="connsiteX4" fmla="*/ 140962 w 853803"/>
              <a:gd name="connsiteY4" fmla="*/ 730985 h 731275"/>
              <a:gd name="connsiteX5" fmla="*/ 0 w 853803"/>
              <a:gd name="connsiteY5" fmla="*/ 248408 h 7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03" h="731275">
                <a:moveTo>
                  <a:pt x="0" y="248408"/>
                </a:moveTo>
                <a:lnTo>
                  <a:pt x="852608" y="0"/>
                </a:lnTo>
                <a:cubicBezTo>
                  <a:pt x="853204" y="282015"/>
                  <a:pt x="853207" y="222742"/>
                  <a:pt x="853803" y="504757"/>
                </a:cubicBezTo>
                <a:cubicBezTo>
                  <a:pt x="853803" y="629859"/>
                  <a:pt x="752387" y="731275"/>
                  <a:pt x="627285" y="731275"/>
                </a:cubicBezTo>
                <a:lnTo>
                  <a:pt x="140962" y="730985"/>
                </a:lnTo>
                <a:cubicBezTo>
                  <a:pt x="81752" y="530403"/>
                  <a:pt x="62228" y="464761"/>
                  <a:pt x="0" y="248408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404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782" y="764704"/>
            <a:ext cx="8797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Пример классификации по категориям </a:t>
            </a:r>
            <a:r>
              <a:rPr lang="ru-RU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эрозийноопасных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земель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70222" y="6304141"/>
            <a:ext cx="2133600" cy="365125"/>
          </a:xfrm>
        </p:spPr>
        <p:txBody>
          <a:bodyPr/>
          <a:lstStyle/>
          <a:p>
            <a:fld id="{05F9E367-228C-4AC2-9985-E081C40D2CF8}" type="slidenum">
              <a:rPr lang="ru-RU" sz="1600" smtClean="0"/>
              <a:t>10</a:t>
            </a:fld>
            <a:endParaRPr lang="ru-RU" sz="1600" dirty="0"/>
          </a:p>
        </p:txBody>
      </p:sp>
      <p:pic>
        <p:nvPicPr>
          <p:cNvPr id="2050" name="Picture 2" descr="C:\Users\user\Desktop\21.09\0\Erosion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"/>
          <a:stretch/>
        </p:blipFill>
        <p:spPr bwMode="auto">
          <a:xfrm>
            <a:off x="755576" y="1261572"/>
            <a:ext cx="3529968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1.09\0\NDV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2984" b="10529"/>
          <a:stretch/>
        </p:blipFill>
        <p:spPr bwMode="auto">
          <a:xfrm>
            <a:off x="4577482" y="1268760"/>
            <a:ext cx="3754220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1257" y="126876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47" y="692696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Агротехнологический анализ. Пропуск участка посева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7"/>
          <a:stretch/>
        </p:blipFill>
        <p:spPr bwMode="auto">
          <a:xfrm>
            <a:off x="4788024" y="1412776"/>
            <a:ext cx="388193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09720" y="387097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0,36 га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тыс. руб.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/>
          <a:stretch/>
        </p:blipFill>
        <p:spPr bwMode="auto">
          <a:xfrm>
            <a:off x="353980" y="1412776"/>
            <a:ext cx="4160413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404" y="3884682"/>
            <a:ext cx="187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га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тыс. руб.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404" y="5079859"/>
            <a:ext cx="8026020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Примерная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рассчитана 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урожайности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культуры – 15 ц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га, со средней ценой за 2024 г. – 34 тыс. руб.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11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38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72" y="836712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Дефицит питательных веществ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556791"/>
            <a:ext cx="6123294" cy="4536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1556790"/>
            <a:ext cx="2181734" cy="2004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3645024"/>
            <a:ext cx="914400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046240" y="1556790"/>
            <a:ext cx="2613992" cy="2088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1520" y="155679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3698448"/>
            <a:ext cx="2699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Ухудшение качества посевов параллельными линиями по всему участку указывает на ошибку во время посева/внесения удобрений/внесения пестицидов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12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27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72" y="836712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Дифференцированная карта применения удобрений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/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гербицидов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0" y="1476561"/>
            <a:ext cx="6166735" cy="467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16" y="5786387"/>
            <a:ext cx="360040" cy="343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17" y="5181071"/>
            <a:ext cx="360040" cy="34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4264" y="5773703"/>
            <a:ext cx="212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Острая нехватка веществ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6273" y="5098889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Нехватка веществ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3265" y="1383406"/>
            <a:ext cx="26880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полевого обследования и назначения веществ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внесения может быть подготовлена дифференцированная карта, которая значительно уменьшает затраты на ресурсы и при этом увеличивает эффективность применения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13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708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470" y="6563610"/>
            <a:ext cx="80556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9809" y="620688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Классификация культур пашен при помощи снимков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Landsat9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075" y="2108524"/>
            <a:ext cx="2058092" cy="193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4714" y="2108525"/>
            <a:ext cx="2151633" cy="19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4988289" y="2108525"/>
            <a:ext cx="1973098" cy="193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87" y="2108526"/>
            <a:ext cx="2000686" cy="19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070" y="29798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RGB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20"/>
          <a:stretch/>
        </p:blipFill>
        <p:spPr bwMode="auto">
          <a:xfrm>
            <a:off x="862180" y="4718696"/>
            <a:ext cx="2079378" cy="185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155" y="5288585"/>
            <a:ext cx="82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1640" y="4048290"/>
            <a:ext cx="100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июня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37156" y="4090721"/>
            <a:ext cx="100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июля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1464" y="4046618"/>
            <a:ext cx="100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августа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5185" y="4072365"/>
            <a:ext cx="1426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сентября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4613"/>
          <a:stretch/>
        </p:blipFill>
        <p:spPr bwMode="auto">
          <a:xfrm>
            <a:off x="2933613" y="4725349"/>
            <a:ext cx="2025814" cy="184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4"/>
          <a:stretch/>
        </p:blipFill>
        <p:spPr bwMode="auto">
          <a:xfrm>
            <a:off x="4959427" y="4731352"/>
            <a:ext cx="2020454" cy="185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/>
          <a:stretch/>
        </p:blipFill>
        <p:spPr bwMode="auto">
          <a:xfrm>
            <a:off x="6979881" y="4725349"/>
            <a:ext cx="1930071" cy="184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9513" y="1082353"/>
            <a:ext cx="87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построения и анализа временных изменений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NDVI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была собрана серия из снимков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Landsat9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вегетационный период 2024 г.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этих снимков представлена на слайде.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1548680" y="6321595"/>
            <a:ext cx="2133600" cy="365125"/>
          </a:xfrm>
        </p:spPr>
        <p:txBody>
          <a:bodyPr/>
          <a:lstStyle/>
          <a:p>
            <a:fld id="{05F9E367-228C-4AC2-9985-E081C40D2CF8}" type="slidenum">
              <a:rPr lang="ru-RU" sz="1600" smtClean="0"/>
              <a:t>14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24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6" y="765523"/>
            <a:ext cx="90496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Определение типа пашен по графикам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NDVI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/>
          <a:stretch/>
        </p:blipFill>
        <p:spPr bwMode="auto">
          <a:xfrm>
            <a:off x="3563888" y="1709343"/>
            <a:ext cx="2730722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870" y="1332336"/>
            <a:ext cx="30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Яровая зерновая культура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0268" y="1349741"/>
            <a:ext cx="200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Озимая культура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/>
          <a:stretch/>
        </p:blipFill>
        <p:spPr bwMode="auto">
          <a:xfrm>
            <a:off x="411480" y="1685693"/>
            <a:ext cx="2610702" cy="179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5924" y="4037667"/>
            <a:ext cx="2564904" cy="2366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64" y="4028005"/>
            <a:ext cx="2599584" cy="2357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54" y="3289828"/>
            <a:ext cx="3093612" cy="2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31640" y="3560245"/>
            <a:ext cx="1512167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созревание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2281" y="3573016"/>
            <a:ext cx="71934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сбор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>
            <a:stCxn id="16" idx="0"/>
          </p:cNvCxnSpPr>
          <p:nvPr/>
        </p:nvCxnSpPr>
        <p:spPr>
          <a:xfrm flipH="1" flipV="1">
            <a:off x="1259632" y="2348884"/>
            <a:ext cx="828092" cy="121136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381362" y="2276876"/>
            <a:ext cx="1686582" cy="128337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15</a:t>
            </a:fld>
            <a:endParaRPr lang="ru-RU" sz="1600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804248" y="1606835"/>
            <a:ext cx="1872208" cy="31500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Классы:</a:t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Озимые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Яровые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Пропашные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Сенокос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Пар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Залежь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3026" y="1598323"/>
            <a:ext cx="471618" cy="18848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4668" y="3293456"/>
            <a:ext cx="3093612" cy="2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Прямая со стрелкой 30"/>
          <p:cNvCxnSpPr>
            <a:stCxn id="17" idx="0"/>
          </p:cNvCxnSpPr>
          <p:nvPr/>
        </p:nvCxnSpPr>
        <p:spPr>
          <a:xfrm flipV="1">
            <a:off x="4361952" y="2924946"/>
            <a:ext cx="359670" cy="64807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7" idx="0"/>
          </p:cNvCxnSpPr>
          <p:nvPr/>
        </p:nvCxnSpPr>
        <p:spPr>
          <a:xfrm flipH="1" flipV="1">
            <a:off x="1907704" y="2708920"/>
            <a:ext cx="2454248" cy="86409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ъект 2"/>
          <p:cNvSpPr txBox="1">
            <a:spLocks/>
          </p:cNvSpPr>
          <p:nvPr/>
        </p:nvSpPr>
        <p:spPr>
          <a:xfrm>
            <a:off x="3136748" y="1640593"/>
            <a:ext cx="471618" cy="18848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952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72" y="836712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Классификация культуры по эталонам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26" y="2222891"/>
            <a:ext cx="2631049" cy="182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4886" y="2201694"/>
            <a:ext cx="2629244" cy="18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884" y="1325802"/>
            <a:ext cx="305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Эталон рапса, построенный по заранее известным участкам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7360" y="133580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Участки, классифицированные как рапс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4" y="4199994"/>
            <a:ext cx="2185417" cy="22960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86" y="4199993"/>
            <a:ext cx="2677815" cy="2283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16</a:t>
            </a:fld>
            <a:endParaRPr lang="ru-RU" sz="160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228184" y="1787467"/>
            <a:ext cx="2592288" cy="42438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Требуются эталоны,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эталоны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графики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NDVI,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построенные на участках с заранее известной культурой:</a:t>
            </a:r>
          </a:p>
          <a:p>
            <a:pPr algn="l"/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Яровая пшеница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Яровой ячмень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Рапс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Озимая рожь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075" y="2117808"/>
            <a:ext cx="471618" cy="18848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2950321" y="2124840"/>
            <a:ext cx="471618" cy="18848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0,05</a:t>
            </a:r>
            <a:b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3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92696"/>
            <a:ext cx="72852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Итоги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17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897074"/>
              </p:ext>
            </p:extLst>
          </p:nvPr>
        </p:nvGraphicFramePr>
        <p:xfrm>
          <a:off x="323528" y="1312129"/>
          <a:ext cx="8352927" cy="4358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84309"/>
                <a:gridCol w="2784309"/>
                <a:gridCol w="27843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Области применения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Выявляемые 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Потенциальные направления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Границы и расположение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Оценка всхожести;</a:t>
                      </a:r>
                    </a:p>
                    <a:p>
                      <a:r>
                        <a:rPr lang="ru-RU" sz="1800" dirty="0" smtClean="0"/>
                        <a:t>Идентификация сорняков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NDVI 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Участки угнетения;</a:t>
                      </a:r>
                    </a:p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Классификация культур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Прогнозирование урожайности;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влажности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рельефа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 водной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эрозии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 ветровой эрозии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технологических и технических факторов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Ошибки при внесении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семян / веществ;</a:t>
                      </a:r>
                      <a:b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Повреждения техникой / химические повреждения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Уровень питания растений;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Характер химического поражения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4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Рабочие документы\презентации\элементы презентаций\графический зеленый 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/>
          <a:stretch/>
        </p:blipFill>
        <p:spPr bwMode="auto">
          <a:xfrm>
            <a:off x="0" y="0"/>
            <a:ext cx="3037101" cy="68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2526383"/>
            <a:ext cx="7801624" cy="810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08000"/>
                </a:solidFill>
                <a:latin typeface="Gotham Pro Black" panose="02000903040000020004" pitchFamily="2" charset="0"/>
                <a:cs typeface="Gotham Pro Black" panose="02000903040000020004" pitchFamily="2" charset="0"/>
              </a:rPr>
              <a:t>БЛАГОДАРИМ </a:t>
            </a:r>
            <a:r>
              <a:rPr lang="ru-RU" sz="2800" b="1" dirty="0" smtClean="0">
                <a:solidFill>
                  <a:srgbClr val="008000"/>
                </a:solidFill>
                <a:latin typeface="Gotham Pro Black" panose="02000903040000020004" pitchFamily="2" charset="0"/>
                <a:cs typeface="Gotham Pro Black" panose="02000903040000020004" pitchFamily="2" charset="0"/>
              </a:rPr>
              <a:t>ЗА ВНИМАНИЕ</a:t>
            </a:r>
            <a:r>
              <a:rPr lang="ru-RU" sz="2800" b="1" dirty="0">
                <a:solidFill>
                  <a:srgbClr val="008000"/>
                </a:solidFill>
                <a:latin typeface="Gotham Pro Black" panose="02000903040000020004" pitchFamily="2" charset="0"/>
                <a:cs typeface="Gotham Pro Black" panose="02000903040000020004" pitchFamily="2" charset="0"/>
              </a:rPr>
              <a:t>!</a:t>
            </a:r>
            <a:endParaRPr lang="ru-RU" sz="2800" b="1" dirty="0" smtClean="0">
              <a:solidFill>
                <a:srgbClr val="008000"/>
              </a:solidFill>
              <a:latin typeface="Gotham Pro Black" panose="02000903040000020004" pitchFamily="2" charset="0"/>
              <a:cs typeface="Gotham Pro Black" panose="02000903040000020004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180665"/>
              </p:ext>
            </p:extLst>
          </p:nvPr>
        </p:nvGraphicFramePr>
        <p:xfrm>
          <a:off x="5388847" y="4581128"/>
          <a:ext cx="3240361" cy="195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643"/>
                <a:gridCol w="1957718"/>
              </a:tblGrid>
              <a:tr h="2348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ТЕЛ.:</a:t>
                      </a:r>
                      <a:endParaRPr lang="ru-RU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(3952) </a:t>
                      </a: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50-40-04</a:t>
                      </a: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E</a:t>
                      </a:r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-</a:t>
                      </a:r>
                      <a:r>
                        <a:rPr lang="en-US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MAIL</a:t>
                      </a:r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:</a:t>
                      </a:r>
                      <a:endParaRPr lang="ru-RU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OFFICE</a:t>
                      </a: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@</a:t>
                      </a: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KADSURVEY</a:t>
                      </a: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.</a:t>
                      </a: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RU</a:t>
                      </a:r>
                      <a:endParaRPr lang="ru-RU" sz="1200" b="0" dirty="0" smtClean="0">
                        <a:solidFill>
                          <a:srgbClr val="293035"/>
                        </a:solidFill>
                        <a:latin typeface="Gotham Pro Narrow Bold" panose="02000806030000020004" pitchFamily="2" charset="0"/>
                        <a:cs typeface="Gotham Pro Narrow Bold" panose="0200080603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САЙТ: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WWW</a:t>
                      </a: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.</a:t>
                      </a: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KADSURVEY</a:t>
                      </a: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.</a:t>
                      </a:r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RU</a:t>
                      </a:r>
                      <a:endParaRPr lang="ru-RU" sz="1200" b="0" dirty="0" smtClean="0">
                        <a:solidFill>
                          <a:srgbClr val="293035"/>
                        </a:solidFill>
                        <a:latin typeface="Gotham Pro Narrow Bold" panose="02000806030000020004" pitchFamily="2" charset="0"/>
                        <a:cs typeface="Gotham Pro Narrow Bold" panose="0200080603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ГЕОПОРТАЛ:</a:t>
                      </a:r>
                      <a:endParaRPr lang="ru-RU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GEOPORTAL.KADSURVEY.RU</a:t>
                      </a:r>
                      <a:endParaRPr lang="ru-RU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6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СОТ. ТЕЛ.</a:t>
                      </a:r>
                      <a:r>
                        <a:rPr lang="ru-RU" sz="1200" b="1" baseline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 ДКД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293035"/>
                          </a:solidFill>
                          <a:latin typeface="Gotham Pro Narrow Bold" panose="02000806030000020004" pitchFamily="2" charset="0"/>
                          <a:cs typeface="Gotham Pro Narrow Bold" panose="02000806030000020004" pitchFamily="2" charset="0"/>
                        </a:rPr>
                        <a:t>(904) 101-33-19</a:t>
                      </a:r>
                      <a:endParaRPr lang="ru-RU" sz="1200" b="0" dirty="0" smtClean="0"/>
                    </a:p>
                    <a:p>
                      <a:pPr lvl="0" rtl="0"/>
                      <a:endParaRPr lang="ru-RU" sz="1200" b="0" dirty="0">
                        <a:solidFill>
                          <a:srgbClr val="293035"/>
                        </a:solidFill>
                        <a:latin typeface="Gotham Pro Narrow Bold" panose="02000806030000020004" pitchFamily="2" charset="0"/>
                        <a:cs typeface="Gotham Pro Narrow Bold" panose="0200080603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7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6369" y="563160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Сбор и обработка данных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59440" y="107784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Матрица высот рельефа, 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0616" y="1376882"/>
            <a:ext cx="4901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90" dirty="0" smtClean="0"/>
              <a:t>480</a:t>
            </a:r>
          </a:p>
          <a:p>
            <a:r>
              <a:rPr lang="en-US" sz="1390" dirty="0" smtClean="0"/>
              <a:t>485</a:t>
            </a:r>
          </a:p>
          <a:p>
            <a:r>
              <a:rPr lang="en-US" sz="1390" dirty="0" smtClean="0"/>
              <a:t>940</a:t>
            </a:r>
          </a:p>
          <a:p>
            <a:r>
              <a:rPr lang="en-US" sz="1390" dirty="0" smtClean="0"/>
              <a:t>495</a:t>
            </a:r>
          </a:p>
          <a:p>
            <a:r>
              <a:rPr lang="en-US" sz="1390" dirty="0" smtClean="0"/>
              <a:t>500</a:t>
            </a:r>
          </a:p>
          <a:p>
            <a:r>
              <a:rPr lang="en-US" sz="1390" dirty="0" smtClean="0"/>
              <a:t>505</a:t>
            </a:r>
          </a:p>
          <a:p>
            <a:r>
              <a:rPr lang="en-US" sz="1390" dirty="0" smtClean="0"/>
              <a:t>510</a:t>
            </a:r>
          </a:p>
          <a:p>
            <a:r>
              <a:rPr lang="en-US" sz="1390" dirty="0" smtClean="0"/>
              <a:t>515</a:t>
            </a:r>
          </a:p>
          <a:p>
            <a:r>
              <a:rPr lang="en-US" sz="1390" dirty="0" smtClean="0"/>
              <a:t>520</a:t>
            </a:r>
          </a:p>
          <a:p>
            <a:r>
              <a:rPr lang="en-US" sz="1390" dirty="0" smtClean="0"/>
              <a:t>525</a:t>
            </a:r>
          </a:p>
          <a:p>
            <a:r>
              <a:rPr lang="en-US" sz="1390" dirty="0" smtClean="0"/>
              <a:t>530</a:t>
            </a:r>
          </a:p>
          <a:p>
            <a:r>
              <a:rPr lang="en-US" sz="1390" dirty="0" smtClean="0"/>
              <a:t>535</a:t>
            </a:r>
          </a:p>
          <a:p>
            <a:r>
              <a:rPr lang="en-US" sz="1390" dirty="0" smtClean="0"/>
              <a:t>540</a:t>
            </a:r>
          </a:p>
          <a:p>
            <a:r>
              <a:rPr lang="en-US" sz="1390" dirty="0" smtClean="0"/>
              <a:t>545</a:t>
            </a:r>
          </a:p>
          <a:p>
            <a:r>
              <a:rPr lang="en-US" sz="1390" dirty="0" smtClean="0"/>
              <a:t>550</a:t>
            </a:r>
          </a:p>
          <a:p>
            <a:r>
              <a:rPr lang="en-US" sz="1390" dirty="0" smtClean="0"/>
              <a:t>555</a:t>
            </a:r>
          </a:p>
          <a:p>
            <a:r>
              <a:rPr lang="en-US" sz="1390" dirty="0" smtClean="0"/>
              <a:t>560</a:t>
            </a:r>
          </a:p>
          <a:p>
            <a:r>
              <a:rPr lang="en-US" sz="1390" dirty="0" smtClean="0"/>
              <a:t>565</a:t>
            </a:r>
          </a:p>
          <a:p>
            <a:r>
              <a:rPr lang="en-US" sz="1390" dirty="0" smtClean="0"/>
              <a:t>570</a:t>
            </a:r>
          </a:p>
          <a:p>
            <a:r>
              <a:rPr lang="en-US" sz="1390" dirty="0" smtClean="0"/>
              <a:t>575</a:t>
            </a:r>
          </a:p>
          <a:p>
            <a:r>
              <a:rPr lang="en-US" sz="1390" dirty="0" smtClean="0"/>
              <a:t>580</a:t>
            </a:r>
          </a:p>
          <a:p>
            <a:r>
              <a:rPr lang="en-US" sz="1390" dirty="0" smtClean="0"/>
              <a:t>585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1464628"/>
            <a:ext cx="2871191" cy="4607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5007" y="1446856"/>
            <a:ext cx="317393" cy="46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33311" y="11025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Ортофотоплан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479341"/>
            <a:ext cx="3045653" cy="45928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47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6170" y="563160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Сбор и обработка данных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r="5574" b="2681"/>
          <a:stretch/>
        </p:blipFill>
        <p:spPr bwMode="auto">
          <a:xfrm>
            <a:off x="673870" y="1503068"/>
            <a:ext cx="2793389" cy="469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73338" y="1106037"/>
            <a:ext cx="189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сток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9474" y="1075259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Кривизна  уклонов, </a:t>
            </a:r>
            <a:r>
              <a:rPr lang="ru-RU" sz="2000" dirty="0"/>
              <a:t>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74" y="2708920"/>
            <a:ext cx="1905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1614" y="1518923"/>
            <a:ext cx="337842" cy="466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836504" y="1450792"/>
            <a:ext cx="652260" cy="479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0</a:t>
            </a:r>
            <a:br>
              <a:rPr lang="ru-RU" sz="1400" dirty="0" smtClean="0"/>
            </a:br>
            <a:r>
              <a:rPr lang="ru-RU" sz="1400" dirty="0" smtClean="0"/>
              <a:t>1</a:t>
            </a:r>
            <a:br>
              <a:rPr lang="ru-RU" sz="1400" dirty="0" smtClean="0"/>
            </a:br>
            <a:r>
              <a:rPr lang="ru-RU" sz="1400" dirty="0" smtClean="0"/>
              <a:t>2</a:t>
            </a:r>
            <a:br>
              <a:rPr lang="ru-RU" sz="1400" dirty="0" smtClean="0"/>
            </a:br>
            <a:r>
              <a:rPr lang="ru-RU" sz="1400" dirty="0" smtClean="0"/>
              <a:t>3</a:t>
            </a:r>
            <a:br>
              <a:rPr lang="ru-RU" sz="1400" dirty="0" smtClean="0"/>
            </a:br>
            <a:r>
              <a:rPr lang="ru-RU" sz="1400" dirty="0" smtClean="0"/>
              <a:t>4</a:t>
            </a:r>
            <a:br>
              <a:rPr lang="ru-RU" sz="1400" dirty="0" smtClean="0"/>
            </a:br>
            <a:r>
              <a:rPr lang="ru-RU" sz="1400" dirty="0" smtClean="0"/>
              <a:t>5</a:t>
            </a:r>
            <a:br>
              <a:rPr lang="ru-RU" sz="1400" dirty="0" smtClean="0"/>
            </a:br>
            <a:r>
              <a:rPr lang="ru-RU" sz="1400" dirty="0" smtClean="0"/>
              <a:t>6</a:t>
            </a:r>
            <a:br>
              <a:rPr lang="ru-RU" sz="1400" dirty="0" smtClean="0"/>
            </a:br>
            <a:r>
              <a:rPr lang="ru-RU" sz="1400" dirty="0" smtClean="0"/>
              <a:t>7</a:t>
            </a:r>
            <a:br>
              <a:rPr lang="ru-RU" sz="1400" dirty="0" smtClean="0"/>
            </a:br>
            <a:r>
              <a:rPr lang="ru-RU" sz="1400" dirty="0" smtClean="0"/>
              <a:t>8</a:t>
            </a:r>
            <a:br>
              <a:rPr lang="ru-RU" sz="1400" dirty="0" smtClean="0"/>
            </a:br>
            <a:r>
              <a:rPr lang="ru-RU" sz="1400" dirty="0" smtClean="0"/>
              <a:t>9</a:t>
            </a:r>
            <a:br>
              <a:rPr lang="ru-RU" sz="1400" dirty="0" smtClean="0"/>
            </a:br>
            <a:r>
              <a:rPr lang="ru-RU" sz="1400" dirty="0" smtClean="0"/>
              <a:t>10</a:t>
            </a:r>
            <a:br>
              <a:rPr lang="ru-RU" sz="1400" dirty="0" smtClean="0"/>
            </a:br>
            <a:r>
              <a:rPr lang="ru-RU" sz="1400" dirty="0" smtClean="0"/>
              <a:t>11</a:t>
            </a:r>
            <a:br>
              <a:rPr lang="ru-RU" sz="1400" dirty="0" smtClean="0"/>
            </a:br>
            <a:r>
              <a:rPr lang="ru-RU" sz="1400" dirty="0" smtClean="0"/>
              <a:t>12</a:t>
            </a:r>
            <a:br>
              <a:rPr lang="ru-RU" sz="1400" dirty="0" smtClean="0"/>
            </a:br>
            <a:r>
              <a:rPr lang="ru-RU" sz="1400" dirty="0" smtClean="0"/>
              <a:t>13</a:t>
            </a:r>
            <a:br>
              <a:rPr lang="ru-RU" sz="1400" dirty="0" smtClean="0"/>
            </a:br>
            <a:r>
              <a:rPr lang="ru-RU" sz="1400" dirty="0" smtClean="0"/>
              <a:t>14</a:t>
            </a:r>
            <a:br>
              <a:rPr lang="ru-RU" sz="1400" dirty="0" smtClean="0"/>
            </a:br>
            <a:r>
              <a:rPr lang="ru-RU" sz="1400" dirty="0" smtClean="0"/>
              <a:t>15</a:t>
            </a:r>
            <a:br>
              <a:rPr lang="ru-RU" sz="1400" dirty="0" smtClean="0"/>
            </a:br>
            <a:r>
              <a:rPr lang="ru-RU" sz="1400" dirty="0" smtClean="0"/>
              <a:t>16</a:t>
            </a:r>
            <a:br>
              <a:rPr lang="ru-RU" sz="1400" dirty="0" smtClean="0"/>
            </a:br>
            <a:r>
              <a:rPr lang="ru-RU" sz="1400" dirty="0" smtClean="0"/>
              <a:t>17</a:t>
            </a:r>
            <a:br>
              <a:rPr lang="ru-RU" sz="1400" dirty="0" smtClean="0"/>
            </a:br>
            <a:r>
              <a:rPr lang="ru-RU" sz="1400" dirty="0" smtClean="0"/>
              <a:t>18</a:t>
            </a:r>
            <a:br>
              <a:rPr lang="ru-RU" sz="1400" dirty="0" smtClean="0"/>
            </a:br>
            <a:r>
              <a:rPr lang="ru-RU" sz="1400" dirty="0" smtClean="0"/>
              <a:t>19</a:t>
            </a:r>
            <a:br>
              <a:rPr lang="ru-RU" sz="1400" dirty="0" smtClean="0"/>
            </a:br>
            <a:r>
              <a:rPr lang="ru-RU" sz="1400" dirty="0" smtClean="0"/>
              <a:t>20</a:t>
            </a:r>
            <a:br>
              <a:rPr lang="ru-RU" sz="1400" dirty="0" smtClean="0"/>
            </a:br>
            <a:r>
              <a:rPr lang="ru-RU" sz="1400" dirty="0" smtClean="0"/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26686" y="1498892"/>
            <a:ext cx="1551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Линия водного стока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Точки нулевого стока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230330" y="1556792"/>
            <a:ext cx="190500" cy="216024"/>
          </a:xfrm>
          <a:prstGeom prst="line">
            <a:avLst/>
          </a:prstGeom>
          <a:ln w="19050">
            <a:solidFill>
              <a:srgbClr val="486F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546104" y="6360530"/>
            <a:ext cx="2133600" cy="365125"/>
          </a:xfrm>
        </p:spPr>
        <p:txBody>
          <a:bodyPr/>
          <a:lstStyle/>
          <a:p>
            <a:fld id="{05F9E367-228C-4AC2-9985-E081C40D2CF8}" type="slidenum">
              <a:rPr lang="ru-RU" sz="1600" smtClean="0"/>
              <a:t>3</a:t>
            </a:fld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4218" r="18749" b="13282"/>
          <a:stretch/>
        </p:blipFill>
        <p:spPr>
          <a:xfrm>
            <a:off x="4341842" y="1518924"/>
            <a:ext cx="2755644" cy="4730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51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Кадастровый мониторинг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4</a:t>
            </a:fld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697"/>
          <a:stretch/>
        </p:blipFill>
        <p:spPr bwMode="auto">
          <a:xfrm>
            <a:off x="4365163" y="1152343"/>
            <a:ext cx="2260309" cy="3014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725" r="1610" b="2162"/>
          <a:stretch/>
        </p:blipFill>
        <p:spPr bwMode="auto">
          <a:xfrm>
            <a:off x="548738" y="4081388"/>
            <a:ext cx="2651661" cy="2440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" b="11180"/>
          <a:stretch/>
        </p:blipFill>
        <p:spPr bwMode="auto">
          <a:xfrm>
            <a:off x="3335363" y="4260172"/>
            <a:ext cx="3290109" cy="2259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6036"/>
          <a:stretch/>
        </p:blipFill>
        <p:spPr bwMode="auto">
          <a:xfrm>
            <a:off x="548739" y="1152343"/>
            <a:ext cx="3625501" cy="2848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1083977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19,8</a:t>
            </a:r>
            <a:r>
              <a:rPr lang="ru-RU" sz="20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en-US" sz="200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</a:t>
            </a:r>
            <a:r>
              <a:rPr lang="ru-RU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2000" dirty="0">
              <a:solidFill>
                <a:srgbClr val="719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2784" y="1083977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37,1 га</a:t>
            </a:r>
            <a:endParaRPr lang="en-US" sz="200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41,5 га</a:t>
            </a:r>
            <a:endParaRPr lang="ru-RU" sz="2000" dirty="0">
              <a:solidFill>
                <a:srgbClr val="719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522" y="4012259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га</a:t>
            </a:r>
            <a:endParaRPr lang="en-US" sz="200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33,1 га</a:t>
            </a:r>
            <a:endParaRPr lang="ru-RU" sz="2000" dirty="0">
              <a:solidFill>
                <a:srgbClr val="719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6136" y="4167083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 га</a:t>
            </a:r>
            <a:endParaRPr lang="en-US" sz="200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,6</a:t>
            </a:r>
            <a:r>
              <a:rPr lang="ru-RU" sz="2000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2000" dirty="0">
              <a:solidFill>
                <a:srgbClr val="719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732240" y="1306476"/>
            <a:ext cx="288032" cy="262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732240" y="2118556"/>
            <a:ext cx="288032" cy="262888"/>
          </a:xfrm>
          <a:prstGeom prst="line">
            <a:avLst/>
          </a:prstGeom>
          <a:ln w="28575">
            <a:solidFill>
              <a:srgbClr val="719D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48264" y="1234324"/>
            <a:ext cx="2160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Граница участка согласно кадастру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Фактическая граница участка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согласно кадастру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719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Фактическая площадь</a:t>
            </a:r>
          </a:p>
        </p:txBody>
      </p:sp>
    </p:spTree>
    <p:extLst>
      <p:ext uri="{BB962C8B-B14F-4D97-AF65-F5344CB8AC3E}">
        <p14:creationId xmlns:p14="http://schemas.microsoft.com/office/powerpoint/2010/main" val="36591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688" y="2428989"/>
            <a:ext cx="3923592" cy="3965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Вегетационный индекс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NDVI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8"/>
          <a:stretch/>
        </p:blipFill>
        <p:spPr bwMode="auto">
          <a:xfrm>
            <a:off x="1071739" y="2753474"/>
            <a:ext cx="562414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739" y="4210799"/>
            <a:ext cx="554462" cy="10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613" y="5301208"/>
            <a:ext cx="483588" cy="119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6708" y="2714223"/>
            <a:ext cx="79220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&lt;0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0,45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&gt;0,5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708" y="1124744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NDVI (Normalized Difference Vegetation Index) 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индекс, отражающий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интенсивность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растительности.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314039" y="4858392"/>
            <a:ext cx="40324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716016" y="2766987"/>
            <a:ext cx="33044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436096" y="3477160"/>
            <a:ext cx="312125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3491880" y="4858392"/>
            <a:ext cx="47909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2771800" y="5589240"/>
            <a:ext cx="60398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950655" y="2367845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Трава (сенокос)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50655" y="3082026"/>
            <a:ext cx="2596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Скошенный сенокос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50655" y="4460610"/>
            <a:ext cx="2575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Собранный урожай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50655" y="5189130"/>
            <a:ext cx="291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Пар (вспаханное поле)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810" y="2325239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5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55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76672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Водная эрозия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0232" y="1412776"/>
            <a:ext cx="2138961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свежей траве водная эрозия и, вследствие, угнетение растительности выявляются понижением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NDVI.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583" y="3617292"/>
            <a:ext cx="2673788" cy="2685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1052736"/>
            <a:ext cx="2670779" cy="2561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6</a:t>
            </a:fld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 t="4188" r="16709" b="56149"/>
          <a:stretch/>
        </p:blipFill>
        <p:spPr>
          <a:xfrm>
            <a:off x="3570372" y="3614180"/>
            <a:ext cx="2633875" cy="2688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C:\Users\user\Desktop\21.09\0\NDV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4" r="162" b="57101"/>
          <a:stretch/>
        </p:blipFill>
        <p:spPr bwMode="auto">
          <a:xfrm>
            <a:off x="3570372" y="1052736"/>
            <a:ext cx="2633875" cy="2564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4283968" y="1412776"/>
            <a:ext cx="2376264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1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01" y="563960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Водная эрозия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4248" y="1412776"/>
            <a:ext cx="2138961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собранном урожае рапса (снимок конца августа) культура уже не так активна, и её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NDVI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низок, напротив, в области водной эрозии, где культура не взошла, большое количество сорняков отражается повышением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NDVI.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7014" r="12090" b="7014"/>
          <a:stretch/>
        </p:blipFill>
        <p:spPr bwMode="auto">
          <a:xfrm>
            <a:off x="684107" y="3769316"/>
            <a:ext cx="2916920" cy="2537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7</a:t>
            </a:fld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5375" r="34120" b="43845"/>
          <a:stretch/>
        </p:blipFill>
        <p:spPr>
          <a:xfrm>
            <a:off x="3601027" y="3769317"/>
            <a:ext cx="2633875" cy="2537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18770" r="15655" b="44916"/>
          <a:stretch/>
        </p:blipFill>
        <p:spPr>
          <a:xfrm>
            <a:off x="684107" y="1196411"/>
            <a:ext cx="2916919" cy="2572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C:\Users\user\Desktop\21.09\0\NDV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5" t="17590" r="24762" b="48139"/>
          <a:stretch/>
        </p:blipFill>
        <p:spPr bwMode="auto">
          <a:xfrm>
            <a:off x="3601027" y="1196411"/>
            <a:ext cx="2633875" cy="25729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5940152" y="1412776"/>
            <a:ext cx="864096" cy="18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5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61819" r="18822" b="7401"/>
          <a:stretch/>
        </p:blipFill>
        <p:spPr>
          <a:xfrm>
            <a:off x="3287260" y="3710818"/>
            <a:ext cx="2633875" cy="2537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72" y="692696"/>
            <a:ext cx="9134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Переувлажнение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76" y="1988840"/>
            <a:ext cx="2736304" cy="23083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собранном урожае рапса в области переувлажнения большое количество сорняков в области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невзошедшей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культуры выявляется повышением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NDVI.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5"/>
          <a:stretch/>
        </p:blipFill>
        <p:spPr bwMode="auto">
          <a:xfrm>
            <a:off x="544059" y="3710818"/>
            <a:ext cx="2743200" cy="2537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010" b="4931"/>
          <a:stretch/>
        </p:blipFill>
        <p:spPr bwMode="auto">
          <a:xfrm>
            <a:off x="3287259" y="1264778"/>
            <a:ext cx="2633876" cy="2446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5436096" y="1988840"/>
            <a:ext cx="720080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z="1600" smtClean="0"/>
              <a:t>8</a:t>
            </a:fld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6" t="64003" r="248" b="1474"/>
          <a:stretch/>
        </p:blipFill>
        <p:spPr>
          <a:xfrm>
            <a:off x="544059" y="1264778"/>
            <a:ext cx="2743200" cy="2446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26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782" y="764704"/>
            <a:ext cx="8797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Пример классификации по категориям </a:t>
            </a:r>
            <a:r>
              <a:rPr lang="ru-RU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эрозийноопасных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земель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1960" y="2636912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Б. Земли, пригодные для ограниченной обработки и непригодные для возделывания пропашных культур. </a:t>
            </a:r>
          </a:p>
          <a:p>
            <a:r>
              <a:rPr lang="ru-RU" b="1" dirty="0" smtClean="0"/>
              <a:t>На таких землях рекомендуется высадка многолетних травяных культур и почвозащитные севообороты.</a:t>
            </a:r>
          </a:p>
          <a:p>
            <a:r>
              <a:rPr lang="ru-RU" dirty="0" smtClean="0"/>
              <a:t>Крутизна </a:t>
            </a:r>
            <a:r>
              <a:rPr lang="en-US" dirty="0" smtClean="0"/>
              <a:t>5</a:t>
            </a:r>
            <a:r>
              <a:rPr lang="ru-RU" dirty="0" smtClean="0"/>
              <a:t>-10</a:t>
            </a:r>
            <a:r>
              <a:rPr lang="en-US" dirty="0" smtClean="0"/>
              <a:t> </a:t>
            </a:r>
            <a:r>
              <a:rPr lang="ru-RU" dirty="0" smtClean="0"/>
              <a:t>градусов, длина линии стока 600-1000 м, потенциальная интенсивность смыва почвы – 30-70 т</a:t>
            </a:r>
            <a:r>
              <a:rPr lang="en-US" dirty="0" smtClean="0"/>
              <a:t>/</a:t>
            </a:r>
            <a:r>
              <a:rPr lang="ru-RU" dirty="0" smtClean="0"/>
              <a:t>га в год.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5085184"/>
            <a:ext cx="4680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В. Земли, непригодные для обработки. </a:t>
            </a:r>
            <a:r>
              <a:rPr lang="ru-RU" dirty="0" smtClean="0"/>
              <a:t>Крутизна склона </a:t>
            </a:r>
            <a:r>
              <a:rPr lang="en-US" dirty="0" smtClean="0"/>
              <a:t>&gt;10 </a:t>
            </a:r>
            <a:r>
              <a:rPr lang="ru-RU" dirty="0" smtClean="0"/>
              <a:t>градусов, длина линии стока </a:t>
            </a:r>
            <a:r>
              <a:rPr lang="en-US" dirty="0" smtClean="0"/>
              <a:t>&gt;1000</a:t>
            </a:r>
            <a:r>
              <a:rPr lang="ru-RU" dirty="0"/>
              <a:t> </a:t>
            </a:r>
            <a:r>
              <a:rPr lang="ru-RU" dirty="0" smtClean="0"/>
              <a:t>м</a:t>
            </a:r>
            <a:r>
              <a:rPr lang="ru-RU" dirty="0"/>
              <a:t>, потенциальная интенсивность смыва </a:t>
            </a:r>
            <a:r>
              <a:rPr lang="ru-RU" dirty="0" smtClean="0"/>
              <a:t>почвы </a:t>
            </a:r>
            <a:r>
              <a:rPr lang="en-US" dirty="0" smtClean="0"/>
              <a:t>&gt; </a:t>
            </a:r>
            <a:r>
              <a:rPr lang="ru-RU" dirty="0" smtClean="0"/>
              <a:t>70 т/га в год.</a:t>
            </a:r>
            <a:endParaRPr lang="ru-RU" sz="500" dirty="0" smtClean="0"/>
          </a:p>
          <a:p>
            <a:r>
              <a:rPr lang="ru-RU" sz="1600" dirty="0" smtClean="0"/>
              <a:t>(Методические указания ФГБНУ «</a:t>
            </a:r>
            <a:r>
              <a:rPr lang="ru-RU" sz="1600" dirty="0" err="1" smtClean="0"/>
              <a:t>РосНИИПМ</a:t>
            </a:r>
            <a:r>
              <a:rPr lang="ru-RU" sz="1600" dirty="0" smtClean="0"/>
              <a:t>»)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247964" y="1268760"/>
            <a:ext cx="4644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А. Земли, пригодные для интенсивного использования в земледелии. </a:t>
            </a:r>
            <a:r>
              <a:rPr lang="ru-RU" dirty="0" smtClean="0"/>
              <a:t>Крутизна </a:t>
            </a:r>
            <a:r>
              <a:rPr lang="en-US" dirty="0" smtClean="0"/>
              <a:t>&lt;5 </a:t>
            </a:r>
            <a:r>
              <a:rPr lang="ru-RU" dirty="0" smtClean="0"/>
              <a:t>градусов, длина линии стока </a:t>
            </a:r>
            <a:r>
              <a:rPr lang="en-US" dirty="0" smtClean="0"/>
              <a:t>&lt;</a:t>
            </a:r>
            <a:r>
              <a:rPr lang="ru-RU" dirty="0" smtClean="0"/>
              <a:t> 600 м, потенциальная интенсивность смыва почв </a:t>
            </a:r>
            <a:r>
              <a:rPr lang="en-US" dirty="0" smtClean="0"/>
              <a:t>&lt;</a:t>
            </a:r>
            <a:r>
              <a:rPr lang="ru-RU" dirty="0" smtClean="0"/>
              <a:t>30 т</a:t>
            </a:r>
            <a:r>
              <a:rPr lang="en-US" dirty="0" smtClean="0"/>
              <a:t>/</a:t>
            </a:r>
            <a:r>
              <a:rPr lang="ru-RU" dirty="0" smtClean="0"/>
              <a:t>га в год.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65" y="1340768"/>
            <a:ext cx="284317" cy="28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03" y="2669672"/>
            <a:ext cx="284317" cy="28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34" y="5125966"/>
            <a:ext cx="288448" cy="28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70222" y="6304141"/>
            <a:ext cx="2133600" cy="365125"/>
          </a:xfrm>
        </p:spPr>
        <p:txBody>
          <a:bodyPr/>
          <a:lstStyle/>
          <a:p>
            <a:fld id="{05F9E367-228C-4AC2-9985-E081C40D2CF8}" type="slidenum">
              <a:rPr lang="ru-RU" sz="1600" smtClean="0"/>
              <a:t>9</a:t>
            </a:fld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833" r="849"/>
          <a:stretch/>
        </p:blipFill>
        <p:spPr>
          <a:xfrm>
            <a:off x="539552" y="1268760"/>
            <a:ext cx="3468426" cy="5052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24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49086</TotalTime>
  <Words>1169</Words>
  <Application>Microsoft Office PowerPoint</Application>
  <PresentationFormat>Экран (4:3)</PresentationFormat>
  <Paragraphs>208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Воитенко А.В.</dc:creator>
  <cp:lastModifiedBy>user</cp:lastModifiedBy>
  <cp:revision>670</cp:revision>
  <cp:lastPrinted>2025-09-19T06:38:38Z</cp:lastPrinted>
  <dcterms:created xsi:type="dcterms:W3CDTF">2016-09-05T09:05:44Z</dcterms:created>
  <dcterms:modified xsi:type="dcterms:W3CDTF">2025-09-21T16:00:18Z</dcterms:modified>
</cp:coreProperties>
</file>