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bookmarkIdSeed="2">
  <p:sldMasterIdLst>
    <p:sldMasterId id="2147483672" r:id="rId1"/>
  </p:sldMasterIdLst>
  <p:notesMasterIdLst>
    <p:notesMasterId r:id="rId22"/>
  </p:notesMasterIdLst>
  <p:handoutMasterIdLst>
    <p:handoutMasterId r:id="rId23"/>
  </p:handoutMasterIdLst>
  <p:sldIdLst>
    <p:sldId id="257" r:id="rId2"/>
    <p:sldId id="406" r:id="rId3"/>
    <p:sldId id="408" r:id="rId4"/>
    <p:sldId id="311" r:id="rId5"/>
    <p:sldId id="385" r:id="rId6"/>
    <p:sldId id="397" r:id="rId7"/>
    <p:sldId id="398" r:id="rId8"/>
    <p:sldId id="399" r:id="rId9"/>
    <p:sldId id="400" r:id="rId10"/>
    <p:sldId id="402" r:id="rId11"/>
    <p:sldId id="403" r:id="rId12"/>
    <p:sldId id="404" r:id="rId13"/>
    <p:sldId id="405" r:id="rId14"/>
    <p:sldId id="391" r:id="rId15"/>
    <p:sldId id="375" r:id="rId16"/>
    <p:sldId id="395" r:id="rId17"/>
    <p:sldId id="394" r:id="rId18"/>
    <p:sldId id="335" r:id="rId19"/>
    <p:sldId id="407" r:id="rId20"/>
    <p:sldId id="344" r:id="rId21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539109F8-6B66-40A3-8B79-37B2CB6019EC}">
          <p14:sldIdLst>
            <p14:sldId id="257"/>
            <p14:sldId id="406"/>
            <p14:sldId id="408"/>
            <p14:sldId id="311"/>
            <p14:sldId id="385"/>
            <p14:sldId id="397"/>
            <p14:sldId id="398"/>
            <p14:sldId id="399"/>
            <p14:sldId id="400"/>
            <p14:sldId id="402"/>
            <p14:sldId id="403"/>
            <p14:sldId id="404"/>
            <p14:sldId id="405"/>
            <p14:sldId id="391"/>
          </p14:sldIdLst>
        </p14:section>
        <p14:section name="Раздел без заголовка" id="{EE15F1FB-1079-44BE-9B9B-6D198F2D52B8}">
          <p14:sldIdLst>
            <p14:sldId id="375"/>
            <p14:sldId id="395"/>
            <p14:sldId id="394"/>
            <p14:sldId id="335"/>
            <p14:sldId id="407"/>
            <p14:sldId id="344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99"/>
    <a:srgbClr val="FF9900"/>
    <a:srgbClr val="FFFF00"/>
    <a:srgbClr val="0000FF"/>
    <a:srgbClr val="3333FF"/>
    <a:srgbClr val="008000"/>
    <a:srgbClr val="00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748" autoAdjust="0"/>
    <p:restoredTop sz="94660"/>
  </p:normalViewPr>
  <p:slideViewPr>
    <p:cSldViewPr snapToGrid="0">
      <p:cViewPr varScale="1">
        <p:scale>
          <a:sx n="129" d="100"/>
          <a:sy n="129" d="100"/>
        </p:scale>
        <p:origin x="1188" y="12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notesMaster" Target="notesMasters/notesMaster1.xml"/><Relationship Id="rId27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E47694-95E8-4E2A-898F-7A6DCDDE0644}" type="datetimeFigureOut">
              <a:rPr lang="ru-RU" smtClean="0"/>
              <a:t>04.09.2025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52AF617-74FC-414D-8A7A-D1484AA294B9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871962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pPr>
              <a:defRPr/>
            </a:pPr>
            <a:fld id="{489E04D9-A1F2-4C3B-A0BE-3BA7E73258CD}" type="datetimeFigureOut">
              <a:rPr lang="ru-RU"/>
              <a:pPr>
                <a:defRPr/>
              </a:pPr>
              <a:t>04.09.2025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ru-RU" noProof="0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noProof="0"/>
              <a:t>Образец текста</a:t>
            </a:r>
          </a:p>
          <a:p>
            <a:pPr lvl="1"/>
            <a:r>
              <a:rPr lang="ru-RU" noProof="0"/>
              <a:t>Второй уровень</a:t>
            </a:r>
          </a:p>
          <a:p>
            <a:pPr lvl="2"/>
            <a:r>
              <a:rPr lang="ru-RU" noProof="0"/>
              <a:t>Третий уровень</a:t>
            </a:r>
          </a:p>
          <a:p>
            <a:pPr lvl="3"/>
            <a:r>
              <a:rPr lang="ru-RU" noProof="0"/>
              <a:t>Четвертый уровень</a:t>
            </a:r>
          </a:p>
          <a:p>
            <a:pPr lvl="4"/>
            <a:r>
              <a:rPr lang="ru-RU" noProof="0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pPr>
              <a:defRPr/>
            </a:pPr>
            <a:fld id="{6314432A-DB3C-4CF1-A008-E160B1FF341D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4578136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4899301-7C4E-498C-B0CA-3CD6EADDE860}" type="slidenum">
              <a:rPr lang="ru-RU" altLang="ru-RU" smtClean="0"/>
              <a:pPr/>
              <a:t>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7415430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4899301-7C4E-498C-B0CA-3CD6EADDE860}" type="slidenum">
              <a:rPr lang="ru-RU" altLang="ru-RU" smtClean="0"/>
              <a:pPr/>
              <a:t>13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82513477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5779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75780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B66E309B-B9A5-4D66-A9BA-83D68735F898}" type="slidenum">
              <a:rPr lang="ru-RU" altLang="ru-RU" smtClean="0">
                <a:solidFill>
                  <a:srgbClr val="000000"/>
                </a:solidFill>
              </a:rPr>
              <a:pPr/>
              <a:t>14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2550332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798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E933569-E203-4198-8CE5-3609B966929F}" type="slidenum">
              <a:rPr lang="ru-RU" altLang="ru-RU" smtClean="0">
                <a:solidFill>
                  <a:srgbClr val="000000"/>
                </a:solidFill>
              </a:rPr>
              <a:pPr/>
              <a:t>15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661447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798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E933569-E203-4198-8CE5-3609B966929F}" type="slidenum">
              <a:rPr lang="ru-RU" altLang="ru-RU" smtClean="0">
                <a:solidFill>
                  <a:srgbClr val="000000"/>
                </a:solidFill>
              </a:rPr>
              <a:pPr/>
              <a:t>16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0268865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874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79875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79876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CE933569-E203-4198-8CE5-3609B966929F}" type="slidenum">
              <a:rPr lang="ru-RU" altLang="ru-RU" smtClean="0">
                <a:solidFill>
                  <a:srgbClr val="000000"/>
                </a:solidFill>
              </a:rPr>
              <a:pPr/>
              <a:t>17</a:t>
            </a:fld>
            <a:endParaRPr lang="ru-RU" altLang="ru-RU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73545034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819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4E77266-71BA-4F6B-A0F5-E8D7850C9FCE}" type="slidenum">
              <a:rPr lang="ru-RU" altLang="ru-RU" smtClean="0"/>
              <a:pPr/>
              <a:t>18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15727739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8192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8192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44E77266-71BA-4F6B-A0F5-E8D7850C9FCE}" type="slidenum">
              <a:rPr lang="ru-RU" altLang="ru-RU" smtClean="0"/>
              <a:pPr/>
              <a:t>19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2560982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163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92164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A1E90489-B211-49FE-AEDE-7C0FDC67A05A}" type="slidenum">
              <a:rPr lang="ru-RU" altLang="ru-RU" smtClean="0"/>
              <a:pPr/>
              <a:t>20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160961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4899301-7C4E-498C-B0CA-3CD6EADDE860}" type="slidenum">
              <a:rPr lang="ru-RU" altLang="ru-RU" smtClean="0"/>
              <a:pPr/>
              <a:t>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5507672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4899301-7C4E-498C-B0CA-3CD6EADDE860}" type="slidenum">
              <a:rPr lang="ru-RU" altLang="ru-RU" smtClean="0"/>
              <a:pPr/>
              <a:t>6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55788614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4899301-7C4E-498C-B0CA-3CD6EADDE860}" type="slidenum">
              <a:rPr lang="ru-RU" altLang="ru-RU" smtClean="0"/>
              <a:pPr/>
              <a:t>7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13319010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4899301-7C4E-498C-B0CA-3CD6EADDE860}" type="slidenum">
              <a:rPr lang="ru-RU" altLang="ru-RU" smtClean="0"/>
              <a:pPr/>
              <a:t>8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837759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4899301-7C4E-498C-B0CA-3CD6EADDE860}" type="slidenum">
              <a:rPr lang="ru-RU" altLang="ru-RU" smtClean="0"/>
              <a:pPr/>
              <a:t>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50290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4899301-7C4E-498C-B0CA-3CD6EADDE860}" type="slidenum">
              <a:rPr lang="ru-RU" altLang="ru-RU" smtClean="0"/>
              <a:pPr/>
              <a:t>10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62859028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4899301-7C4E-498C-B0CA-3CD6EADDE860}" type="slidenum">
              <a:rPr lang="ru-RU" altLang="ru-RU" smtClean="0"/>
              <a:pPr/>
              <a:t>11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0933419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Заметки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ru-RU" altLang="ru-RU"/>
          </a:p>
        </p:txBody>
      </p:sp>
      <p:sp>
        <p:nvSpPr>
          <p:cNvPr id="61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fld id="{E4899301-7C4E-498C-B0CA-3CD6EADDE860}" type="slidenum">
              <a:rPr lang="ru-RU" altLang="ru-RU" smtClean="0"/>
              <a:pPr/>
              <a:t>12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77503205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B622C76-5359-4EA0-86FB-5C519136C43D}" type="datetime1">
              <a:rPr lang="uk-UA"/>
              <a:pPr>
                <a:defRPr/>
              </a:pPr>
              <a:t>04.09.2025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A46FC28-ACB5-4E42-BA7B-CB17E2DD6206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381221572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EE3991B-372C-41B5-8B87-268A8C447C33}" type="datetime1">
              <a:rPr lang="uk-UA"/>
              <a:pPr>
                <a:defRPr/>
              </a:pPr>
              <a:t>04.09.2025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AE30DB-1430-4DF4-8951-4EFE590C3B8D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135376638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B92B9C-9873-481D-B787-48D0EEC6353C}" type="datetime1">
              <a:rPr lang="uk-UA"/>
              <a:pPr>
                <a:defRPr/>
              </a:pPr>
              <a:t>04.09.2025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E507B9-C410-4869-8BA6-053D53659090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13537099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8151D27-0EA9-44C3-88CC-78ADC1288FC2}" type="datetime1">
              <a:rPr lang="uk-UA"/>
              <a:pPr>
                <a:defRPr/>
              </a:pPr>
              <a:t>04.09.2025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4C52B90-2483-454D-86A4-5DA1AAA7006D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20138594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C782C9-C7B1-44A7-93B5-057A93AB822C}" type="datetime1">
              <a:rPr lang="uk-UA"/>
              <a:pPr>
                <a:defRPr/>
              </a:pPr>
              <a:t>04.09.2025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B252E-C2BE-4EF8-ACFD-20E23809E09D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13540830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578C9E-64BC-4237-A541-A85C96F9DF90}" type="datetime1">
              <a:rPr lang="uk-UA"/>
              <a:pPr>
                <a:defRPr/>
              </a:pPr>
              <a:t>04.09.2025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D1992B-563C-4749-AF32-B16449761FFF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179001255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E56AB5-3117-4928-A165-245D284486B0}" type="datetime1">
              <a:rPr lang="uk-UA"/>
              <a:pPr>
                <a:defRPr/>
              </a:pPr>
              <a:t>04.09.2025</a:t>
            </a:fld>
            <a:endParaRPr lang="uk-UA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5D69B2B-D863-4337-91E2-CBDB0B88D0D5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7971896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E0D43B-4161-447D-B92B-AB36D2BEFA30}" type="datetime1">
              <a:rPr lang="uk-UA"/>
              <a:pPr>
                <a:defRPr/>
              </a:pPr>
              <a:t>04.09.2025</a:t>
            </a:fld>
            <a:endParaRPr lang="uk-UA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9D13D00-5CC6-442E-AA83-47450149CA76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37803186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C0465E5-C96E-4391-ABD1-0C4E9DB80B71}" type="datetime1">
              <a:rPr lang="uk-UA"/>
              <a:pPr>
                <a:defRPr/>
              </a:pPr>
              <a:t>04.09.2025</a:t>
            </a:fld>
            <a:endParaRPr lang="uk-UA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7E704F2-06A0-471A-948E-7FFED77057E9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36607178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CBB721-2490-428B-BC9E-65B94DB53664}" type="datetime1">
              <a:rPr lang="uk-UA"/>
              <a:pPr>
                <a:defRPr/>
              </a:pPr>
              <a:t>04.09.2025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09EE7A-A959-4C5F-A68C-F33C3AA01403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360017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/>
              <a:t>Вставка рисунка</a:t>
            </a:r>
            <a:endParaRPr lang="uk-UA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9EED667-8035-4487-A611-75C94C8D990B}" type="datetime1">
              <a:rPr lang="uk-UA"/>
              <a:pPr>
                <a:defRPr/>
              </a:pPr>
              <a:t>04.09.2025</a:t>
            </a:fld>
            <a:endParaRPr lang="uk-UA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C836B7-FBD0-4DEE-830D-C2268D3E7B65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  <p:extLst>
      <p:ext uri="{BB962C8B-B14F-4D97-AF65-F5344CB8AC3E}">
        <p14:creationId xmlns:p14="http://schemas.microsoft.com/office/powerpoint/2010/main" val="36728193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заголовка</a:t>
            </a:r>
            <a:endParaRPr lang="uk-UA" altLang="ru-RU"/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/>
              <a:t>Образец текста</a:t>
            </a:r>
          </a:p>
          <a:p>
            <a:pPr lvl="1"/>
            <a:r>
              <a:rPr lang="ru-RU" altLang="ru-RU"/>
              <a:t>Второй уровень</a:t>
            </a:r>
          </a:p>
          <a:p>
            <a:pPr lvl="2"/>
            <a:r>
              <a:rPr lang="ru-RU" altLang="ru-RU"/>
              <a:t>Третий уровень</a:t>
            </a:r>
          </a:p>
          <a:p>
            <a:pPr lvl="3"/>
            <a:r>
              <a:rPr lang="ru-RU" altLang="ru-RU"/>
              <a:t>Четвертый уровень</a:t>
            </a:r>
          </a:p>
          <a:p>
            <a:pPr lvl="4"/>
            <a:r>
              <a:rPr lang="ru-RU" altLang="ru-RU"/>
              <a:t>Пятый уровень</a:t>
            </a:r>
            <a:endParaRPr lang="uk-UA" alt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FCA9830F-2BE7-4BC8-B940-EA09131BBB78}" type="datetime1">
              <a:rPr lang="uk-UA"/>
              <a:pPr>
                <a:defRPr/>
              </a:pPr>
              <a:t>04.09.2025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Calibri" panose="020F0502020204030204" pitchFamily="34" charset="0"/>
              </a:defRPr>
            </a:lvl1pPr>
          </a:lstStyle>
          <a:p>
            <a:pPr>
              <a:defRPr/>
            </a:pPr>
            <a:fld id="{E105F344-B02E-42CF-9C58-27F3059069F2}" type="slidenum">
              <a:rPr lang="uk-UA" altLang="ru-RU"/>
              <a:pPr>
                <a:defRPr/>
              </a:pPr>
              <a:t>‹#›</a:t>
            </a:fld>
            <a:endParaRPr lang="uk-UA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png"/><Relationship Id="rId9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2.png"/><Relationship Id="rId4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5" Type="http://schemas.openxmlformats.org/officeDocument/2006/relationships/image" Target="../media/image19.jpeg"/><Relationship Id="rId4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2" name="TextBox 8"/>
          <p:cNvSpPr txBox="1">
            <a:spLocks noChangeArrowheads="1"/>
          </p:cNvSpPr>
          <p:nvPr/>
        </p:nvSpPr>
        <p:spPr bwMode="auto">
          <a:xfrm>
            <a:off x="496888" y="1213228"/>
            <a:ext cx="8166100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defRPr/>
            </a:pPr>
            <a:endParaRPr lang="ru-RU" sz="2400" b="1" cap="all" dirty="0">
              <a:solidFill>
                <a:srgbClr val="000099"/>
              </a:solidFill>
            </a:endParaRPr>
          </a:p>
          <a:p>
            <a:pPr algn="ctr" eaLnBrk="1" hangingPunct="1">
              <a:defRPr/>
            </a:pPr>
            <a:r>
              <a:rPr lang="ru-RU" sz="2400" b="1" cap="all" dirty="0">
                <a:solidFill>
                  <a:srgbClr val="000099"/>
                </a:solidFill>
              </a:rPr>
              <a:t>НОВЫЕ НОРМАТИВНО-ТЕХНИЧЕСКИЕ ДОКУМЕНТЫ </a:t>
            </a:r>
          </a:p>
          <a:p>
            <a:pPr algn="ctr" eaLnBrk="1" hangingPunct="1">
              <a:defRPr/>
            </a:pPr>
            <a:r>
              <a:rPr lang="ru-RU" sz="2400" b="1" cap="all" dirty="0">
                <a:solidFill>
                  <a:srgbClr val="000099"/>
                </a:solidFill>
              </a:rPr>
              <a:t>В ОБЛАСТИ ЛАЗЕРНОГО СКАНИРОВАНИЯ</a:t>
            </a:r>
          </a:p>
        </p:txBody>
      </p:sp>
      <p:sp>
        <p:nvSpPr>
          <p:cNvPr id="3076" name="TextBox 9"/>
          <p:cNvSpPr txBox="1">
            <a:spLocks noChangeArrowheads="1"/>
          </p:cNvSpPr>
          <p:nvPr/>
        </p:nvSpPr>
        <p:spPr bwMode="auto">
          <a:xfrm>
            <a:off x="860371" y="3010330"/>
            <a:ext cx="7550533" cy="18466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002060"/>
                </a:solidFill>
              </a:rPr>
              <a:t>С.С. Нехин¹, А.Н. Рубенок¹, Н.М. Бабашкин¹, А.А. Ковров¹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002060"/>
                </a:solidFill>
              </a:rPr>
              <a:t>¹ Публично-правовая компания «</a:t>
            </a:r>
            <a:r>
              <a:rPr lang="ru-RU" altLang="ru-RU" sz="2400" dirty="0" err="1">
                <a:solidFill>
                  <a:srgbClr val="002060"/>
                </a:solidFill>
              </a:rPr>
              <a:t>Роскадастр</a:t>
            </a:r>
            <a:r>
              <a:rPr lang="ru-RU" altLang="ru-RU" sz="2400" dirty="0">
                <a:solidFill>
                  <a:srgbClr val="002060"/>
                </a:solidFill>
              </a:rPr>
              <a:t>»,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ru-RU" altLang="ru-RU" sz="2400" dirty="0">
                <a:solidFill>
                  <a:srgbClr val="002060"/>
                </a:solidFill>
              </a:rPr>
              <a:t>Москва, Россия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2400" dirty="0">
              <a:solidFill>
                <a:srgbClr val="002060"/>
              </a:solidFill>
            </a:endParaRPr>
          </a:p>
          <a:p>
            <a:pPr algn="ctr" eaLnBrk="1" hangingPunct="1">
              <a:spcBef>
                <a:spcPct val="0"/>
              </a:spcBef>
              <a:buFontTx/>
              <a:buNone/>
            </a:pPr>
            <a:endParaRPr lang="ru-RU" altLang="ru-RU" sz="1800" dirty="0">
              <a:solidFill>
                <a:srgbClr val="002060"/>
              </a:solidFill>
            </a:endParaRPr>
          </a:p>
        </p:txBody>
      </p:sp>
      <p:sp>
        <p:nvSpPr>
          <p:cNvPr id="6" name="Прямоугольник 6"/>
          <p:cNvSpPr>
            <a:spLocks noChangeArrowheads="1"/>
          </p:cNvSpPr>
          <p:nvPr/>
        </p:nvSpPr>
        <p:spPr bwMode="auto">
          <a:xfrm>
            <a:off x="553262" y="104548"/>
            <a:ext cx="8415338" cy="647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/>
            <a:r>
              <a:rPr lang="ru-RU" altLang="ru-RU" b="1" dirty="0">
                <a:solidFill>
                  <a:srgbClr val="002060"/>
                </a:solidFill>
                <a:latin typeface="Calibri" pitchFamily="34" charset="0"/>
              </a:rPr>
              <a:t>ФЕДЕРАЛЬНАЯ СЛУЖБА ГОСУДАРСТВЕННОЙ РЕГИСТРАЦИИ, </a:t>
            </a:r>
          </a:p>
          <a:p>
            <a:pPr algn="ctr" eaLnBrk="1" hangingPunct="1"/>
            <a:r>
              <a:rPr lang="ru-RU" altLang="ru-RU" b="1" dirty="0">
                <a:solidFill>
                  <a:srgbClr val="002060"/>
                </a:solidFill>
                <a:latin typeface="Calibri" pitchFamily="34" charset="0"/>
              </a:rPr>
              <a:t>КАДАСТРА И КАРТОГРАФИИ</a:t>
            </a:r>
          </a:p>
        </p:txBody>
      </p:sp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3993" y="60137"/>
            <a:ext cx="660400" cy="66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Прямоугольник 6"/>
          <p:cNvSpPr>
            <a:spLocks noChangeArrowheads="1"/>
          </p:cNvSpPr>
          <p:nvPr/>
        </p:nvSpPr>
        <p:spPr bwMode="auto">
          <a:xfrm>
            <a:off x="7938" y="5962188"/>
            <a:ext cx="9143999" cy="92333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eaLnBrk="1" hangingPunct="1"/>
            <a:r>
              <a:rPr lang="en-US" altLang="ru-RU" b="1" dirty="0" smtClean="0">
                <a:solidFill>
                  <a:srgbClr val="002060"/>
                </a:solidFill>
                <a:latin typeface="Calibri" pitchFamily="34" charset="0"/>
              </a:rPr>
              <a:t>XXIV</a:t>
            </a:r>
            <a:r>
              <a:rPr lang="ru-RU" altLang="ru-RU" b="1" dirty="0" smtClean="0">
                <a:solidFill>
                  <a:srgbClr val="002060"/>
                </a:solidFill>
                <a:latin typeface="Calibri" pitchFamily="34" charset="0"/>
              </a:rPr>
              <a:t> Международная </a:t>
            </a:r>
            <a:r>
              <a:rPr lang="ru-RU" altLang="ru-RU" b="1" dirty="0">
                <a:solidFill>
                  <a:srgbClr val="002060"/>
                </a:solidFill>
                <a:latin typeface="Calibri" pitchFamily="34" charset="0"/>
              </a:rPr>
              <a:t>научно-техническая конференция </a:t>
            </a:r>
          </a:p>
          <a:p>
            <a:pPr algn="ctr" eaLnBrk="1" hangingPunct="1"/>
            <a:r>
              <a:rPr lang="ru-RU" altLang="ru-RU" dirty="0">
                <a:solidFill>
                  <a:srgbClr val="002060"/>
                </a:solidFill>
                <a:latin typeface="Calibri" pitchFamily="34" charset="0"/>
              </a:rPr>
              <a:t>«Цифровая реальность: космические и пространственные данные, технологии обработки»</a:t>
            </a:r>
          </a:p>
          <a:p>
            <a:pPr algn="ctr" eaLnBrk="1" hangingPunct="1"/>
            <a:r>
              <a:rPr lang="ru-RU" altLang="ru-RU" b="1" dirty="0">
                <a:solidFill>
                  <a:srgbClr val="002060"/>
                </a:solidFill>
                <a:latin typeface="Calibri" pitchFamily="34" charset="0"/>
              </a:rPr>
              <a:t>Россия, Екатеринбург, 22-25 сентября 2025 г.</a:t>
            </a:r>
          </a:p>
        </p:txBody>
      </p:sp>
      <p:pic>
        <p:nvPicPr>
          <p:cNvPr id="9" name="Рисунок 8" descr="C:\Users\TabakovaSA\Downloads\Логотип (1).pn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08" r="67168"/>
          <a:stretch/>
        </p:blipFill>
        <p:spPr bwMode="auto">
          <a:xfrm>
            <a:off x="203153" y="3415352"/>
            <a:ext cx="848498" cy="7725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8557382" y="6318702"/>
            <a:ext cx="552450" cy="4699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/>
              <a:t>9</a:t>
            </a:r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58CC49D1-40C2-4A45-889E-D9CBE19D0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109504"/>
            <a:ext cx="8229600" cy="788420"/>
          </a:xfrm>
        </p:spPr>
        <p:txBody>
          <a:bodyPr/>
          <a:lstStyle/>
          <a:p>
            <a:r>
              <a:rPr lang="ru-RU" altLang="ru-RU" sz="2800" dirty="0">
                <a:solidFill>
                  <a:srgbClr val="000099"/>
                </a:solidFill>
              </a:rPr>
              <a:t>Выбор системы лазерного сканирования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21673" y="1054442"/>
            <a:ext cx="8343901" cy="44971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>
              <a:lnSpc>
                <a:spcPct val="120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99"/>
                </a:solidFill>
                <a:effectLst/>
                <a:ea typeface="Calibri" panose="020F0502020204030204" pitchFamily="34" charset="0"/>
              </a:rPr>
              <a:t> В условиях многообразия систем лазерного сканирования важное значение имеет правильный выбор их вида и характеристик. При выборе системы лазерного сканирования для выполнения конкретных видов работ рекомендовано руководствоваться требованиями, предъявляемыми к создаваемой продукции, техническими характеристиками системы, которые должны обеспечивать необходимую точность определения пространственных координат, плотность ТЛО и производительность проводимых работ.  </a:t>
            </a:r>
          </a:p>
          <a:p>
            <a:pPr indent="270510" algn="just">
              <a:lnSpc>
                <a:spcPct val="120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99"/>
                </a:solidFill>
                <a:effectLst/>
                <a:ea typeface="Calibri" panose="020F0502020204030204" pitchFamily="34" charset="0"/>
              </a:rPr>
              <a:t>При создании карт и планов ВЛС является важным и фактически единственным источником информации о земной поверхности и объектах, на ней расположенных, закрытых растительностью. </a:t>
            </a:r>
          </a:p>
          <a:p>
            <a:pPr indent="270510" algn="just">
              <a:lnSpc>
                <a:spcPct val="120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99"/>
                </a:solidFill>
                <a:effectLst/>
                <a:ea typeface="Calibri" panose="020F0502020204030204" pitchFamily="34" charset="0"/>
              </a:rPr>
              <a:t> Целесообразность применения ПВС или БВС в большой степени определяется назначением </a:t>
            </a:r>
            <a:r>
              <a:rPr lang="ru-RU" sz="1600" dirty="0" err="1">
                <a:solidFill>
                  <a:srgbClr val="000099"/>
                </a:solidFill>
                <a:effectLst/>
                <a:ea typeface="Calibri" panose="020F0502020204030204" pitchFamily="34" charset="0"/>
              </a:rPr>
              <a:t>лидарной</a:t>
            </a:r>
            <a:r>
              <a:rPr lang="ru-RU" sz="1600" dirty="0">
                <a:solidFill>
                  <a:srgbClr val="000099"/>
                </a:solidFill>
                <a:effectLst/>
                <a:ea typeface="Calibri" panose="020F0502020204030204" pitchFamily="34" charset="0"/>
              </a:rPr>
              <a:t> съемки, требованиями к конечной продукции и ТЛО, характеристиками воздушных судов и применяемых на них </a:t>
            </a:r>
            <a:r>
              <a:rPr lang="ru-RU" sz="1600" dirty="0" err="1">
                <a:solidFill>
                  <a:srgbClr val="000099"/>
                </a:solidFill>
                <a:effectLst/>
                <a:ea typeface="Calibri" panose="020F0502020204030204" pitchFamily="34" charset="0"/>
              </a:rPr>
              <a:t>лидаров</a:t>
            </a:r>
            <a:r>
              <a:rPr lang="ru-RU" sz="1600" dirty="0">
                <a:solidFill>
                  <a:srgbClr val="000099"/>
                </a:solidFill>
                <a:effectLst/>
                <a:ea typeface="Calibri" panose="020F0502020204030204" pitchFamily="34" charset="0"/>
              </a:rPr>
              <a:t>, которые имеются в распоряжении, характером и расположением объекта съемки. С учетом этих факторов выбирается вариант, оптимальный по стоимости и затратам времени.</a:t>
            </a:r>
            <a:endParaRPr lang="ru-RU" sz="1600" dirty="0">
              <a:solidFill>
                <a:srgbClr val="000099"/>
              </a:solid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548938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8557382" y="6318702"/>
            <a:ext cx="552450" cy="4699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 smtClean="0"/>
              <a:t>10</a:t>
            </a:r>
            <a:endParaRPr lang="ru-RU" sz="1600" dirty="0"/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58CC49D1-40C2-4A45-889E-D9CBE19D0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109504"/>
            <a:ext cx="8229600" cy="788420"/>
          </a:xfrm>
        </p:spPr>
        <p:txBody>
          <a:bodyPr/>
          <a:lstStyle/>
          <a:p>
            <a:r>
              <a:rPr lang="ru-RU" altLang="ru-RU" sz="2800" dirty="0">
                <a:solidFill>
                  <a:srgbClr val="000099"/>
                </a:solidFill>
              </a:rPr>
              <a:t>Выбор системы лазерного сканирования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400049" y="1240823"/>
            <a:ext cx="8343901" cy="29731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>
              <a:lnSpc>
                <a:spcPct val="130000"/>
              </a:lnSpc>
              <a:spcAft>
                <a:spcPts val="0"/>
              </a:spcAft>
            </a:pP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dirty="0">
                <a:solidFill>
                  <a:srgbClr val="000099"/>
                </a:solidFill>
                <a:effectLst/>
                <a:ea typeface="Calibri" panose="020F0502020204030204" pitchFamily="34" charset="0"/>
              </a:rPr>
              <a:t>Использование систем НЛС рассматривается с учетом их экономической эффективности в сравнении с применением традиционных геодезических и топографических методов либо в качестве дополнения ТЛО, полученных с ВЛС, данными наземного лазерного сканирования. В свою очередь выбор между стационарными, мобильными и переносными системами наземного лазерного сканирования рекомендовано экономически и технически обосновывать с учетом размеров и характерных особенностей объекта съемки, требований к плотности и точности ТЛО.</a:t>
            </a:r>
            <a:endParaRPr lang="ru-RU" dirty="0">
              <a:solidFill>
                <a:srgbClr val="000099"/>
              </a:solidFill>
              <a:ea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704621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8557382" y="6318702"/>
            <a:ext cx="552450" cy="4699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 smtClean="0"/>
              <a:t>11</a:t>
            </a:r>
            <a:endParaRPr lang="ru-RU" sz="1600" dirty="0"/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58CC49D1-40C2-4A45-889E-D9CBE19D0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4" y="109504"/>
            <a:ext cx="8658225" cy="788420"/>
          </a:xfrm>
        </p:spPr>
        <p:txBody>
          <a:bodyPr/>
          <a:lstStyle/>
          <a:p>
            <a:r>
              <a:rPr lang="ru-RU" altLang="ru-RU" sz="2800" dirty="0">
                <a:solidFill>
                  <a:srgbClr val="000099"/>
                </a:solidFill>
              </a:rPr>
              <a:t>Результаты обработки данных лазерного сканирования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76224" y="1161535"/>
            <a:ext cx="8343901" cy="42385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>
              <a:lnSpc>
                <a:spcPct val="120000"/>
              </a:lnSpc>
              <a:spcAft>
                <a:spcPts val="0"/>
              </a:spcAft>
            </a:pPr>
            <a:r>
              <a:rPr lang="ru-RU" sz="18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1600" dirty="0">
                <a:solidFill>
                  <a:srgbClr val="000099"/>
                </a:solidFill>
                <a:effectLst/>
                <a:ea typeface="Calibri" panose="020F0502020204030204" pitchFamily="34" charset="0"/>
              </a:rPr>
              <a:t>Результаты лазерного сканирования должны обеспечивать получение пространственных данных для создания цифровых топографических карт и планов (по ГОСТ Р 70174), 3D-моделей территории, цифровых инженерных топографических планов, инженерных цифровых моделей местности для их использования в целях топографической съемки, выполнения проектных, строительных, инженерно-архитектурных, маркшейдерских и кадастровых работ. </a:t>
            </a:r>
          </a:p>
          <a:p>
            <a:pPr indent="270510" algn="just">
              <a:lnSpc>
                <a:spcPct val="120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99"/>
                </a:solidFill>
                <a:ea typeface="Calibri" panose="020F0502020204030204" pitchFamily="34" charset="0"/>
              </a:rPr>
              <a:t>Последующая обработка облака точек должна обеспечивать получение производных продуктов, которые повышают информативность исходных данных. В частности, производными продуктами могут являться профили, сечения, структурные линии, а также цифровые модели пространственных объектов (природных и искусственных), выделенные различными методами классификации, которые могут быть дополнительно проанализированы визуально, интегрированы в виртуальную среду для технологии дополненной реальности или трехмерного отображения.</a:t>
            </a:r>
          </a:p>
        </p:txBody>
      </p:sp>
    </p:spTree>
    <p:extLst>
      <p:ext uri="{BB962C8B-B14F-4D97-AF65-F5344CB8AC3E}">
        <p14:creationId xmlns:p14="http://schemas.microsoft.com/office/powerpoint/2010/main" val="39648259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Овал 4"/>
          <p:cNvSpPr/>
          <p:nvPr/>
        </p:nvSpPr>
        <p:spPr>
          <a:xfrm>
            <a:off x="8557382" y="6318702"/>
            <a:ext cx="552450" cy="4699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 smtClean="0"/>
              <a:t>12</a:t>
            </a:r>
            <a:endParaRPr lang="ru-RU" sz="1600" dirty="0"/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58CC49D1-40C2-4A45-889E-D9CBE19D0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4" y="109504"/>
            <a:ext cx="8658225" cy="788420"/>
          </a:xfrm>
        </p:spPr>
        <p:txBody>
          <a:bodyPr/>
          <a:lstStyle/>
          <a:p>
            <a:r>
              <a:rPr lang="ru-RU" altLang="ru-RU" sz="2800" dirty="0">
                <a:solidFill>
                  <a:srgbClr val="000099"/>
                </a:solidFill>
              </a:rPr>
              <a:t>Результаты обработки данных лазерного сканирования 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76224" y="897924"/>
            <a:ext cx="8343901" cy="331526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>
              <a:lnSpc>
                <a:spcPct val="120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99"/>
                </a:solidFill>
                <a:effectLst/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 </a:t>
            </a:r>
            <a:r>
              <a:rPr lang="ru-RU" sz="1600" dirty="0">
                <a:solidFill>
                  <a:srgbClr val="000099"/>
                </a:solidFill>
                <a:effectLst/>
                <a:ea typeface="Calibri" panose="020F0502020204030204" pitchFamily="34" charset="0"/>
              </a:rPr>
              <a:t>При использовании данных лазерного сканирования для промышленных целей или осуществлении кадастровой деятельности облака точек могут являться основой для создания моделей систем автоматизированного проектирования (САПР) и более сложных информационных моделей строительных объектов (ТИМ/BIM) для дальнейшего анализа специалистами в области различных приложений.</a:t>
            </a:r>
          </a:p>
          <a:p>
            <a:pPr indent="270510" algn="just">
              <a:lnSpc>
                <a:spcPct val="120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99"/>
                </a:solidFill>
                <a:ea typeface="Calibri" panose="020F0502020204030204" pitchFamily="34" charset="0"/>
              </a:rPr>
              <a:t>По завершению камеральной обработки материалов лазерного сканирования и выполнения их приемочного контроля составляется акт по ГОСТ Р 70172, в котором отражаются: полнота покрытия съемочных участков и обеспечения их границ; комплектность материалов и правильность их оформления; количественные характеристики контролируемых параметров; соответствие характеристик техническим требованиям, предъявляемым к материалам.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130" y="4415883"/>
            <a:ext cx="4274949" cy="2222177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0597" y="4415884"/>
            <a:ext cx="3791764" cy="22162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15683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5575" y="479425"/>
            <a:ext cx="8823325" cy="754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5000"/>
              </a:lnSpc>
              <a:defRPr/>
            </a:pPr>
            <a:r>
              <a:rPr lang="ru-RU" sz="1600" dirty="0"/>
              <a:t>		</a:t>
            </a:r>
          </a:p>
          <a:p>
            <a:pPr algn="just">
              <a:lnSpc>
                <a:spcPct val="125000"/>
              </a:lnSpc>
              <a:defRPr/>
            </a:pPr>
            <a:endParaRPr lang="ru-RU" sz="400" dirty="0"/>
          </a:p>
          <a:p>
            <a:pPr indent="457200" algn="just">
              <a:lnSpc>
                <a:spcPct val="125000"/>
              </a:lnSpc>
              <a:defRPr/>
            </a:pPr>
            <a:r>
              <a:rPr lang="ru-RU" sz="1600" dirty="0"/>
              <a:t> </a:t>
            </a:r>
          </a:p>
        </p:txBody>
      </p:sp>
      <p:sp>
        <p:nvSpPr>
          <p:cNvPr id="8" name="Овал 7"/>
          <p:cNvSpPr/>
          <p:nvPr/>
        </p:nvSpPr>
        <p:spPr>
          <a:xfrm>
            <a:off x="8591550" y="6310313"/>
            <a:ext cx="552450" cy="4699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 smtClean="0">
                <a:solidFill>
                  <a:prstClr val="black"/>
                </a:solidFill>
              </a:rPr>
              <a:t>13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292099" y="856456"/>
            <a:ext cx="8550275" cy="4524315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spcBef>
                <a:spcPct val="20000"/>
              </a:spcBef>
              <a:defRPr/>
            </a:pPr>
            <a:r>
              <a:rPr lang="ru-RU" sz="2000" b="1" dirty="0">
                <a:solidFill>
                  <a:srgbClr val="000099"/>
                </a:solidFill>
                <a:latin typeface="Calibri"/>
                <a:cs typeface="+mn-cs"/>
              </a:rPr>
              <a:t>       </a:t>
            </a:r>
            <a:r>
              <a:rPr lang="ru-RU" sz="2000" dirty="0">
                <a:solidFill>
                  <a:srgbClr val="000099"/>
                </a:solidFill>
                <a:latin typeface="Calibri"/>
                <a:cs typeface="+mn-cs"/>
              </a:rPr>
              <a:t>Результаты лазерного сканирования контролируются на технологических процессах (этапах) работ, при приемке продукции органом технического контроля, при передаче продукции заказчику.</a:t>
            </a:r>
          </a:p>
          <a:p>
            <a:pPr algn="just">
              <a:spcBef>
                <a:spcPct val="20000"/>
              </a:spcBef>
              <a:defRPr/>
            </a:pPr>
            <a:r>
              <a:rPr lang="ru-RU" sz="2000" dirty="0">
                <a:solidFill>
                  <a:srgbClr val="000099"/>
                </a:solidFill>
                <a:latin typeface="Calibri"/>
                <a:cs typeface="+mn-cs"/>
              </a:rPr>
              <a:t>      Представлены методики полевого контроля по определению соответствия данных облака ТЛО требуемой плотности, оценки среднеквадратической погрешности высот внутри маршрута и между маршрутами, поиска недопустимых отклонений в наборе данных. На этом этапе определяют соответствие данных лазерного сканирования требованиям технического задания и нормативно-технической документации (ГОСТ Р 59328, ГОСТ Р 59562, ГОСТ Р 70172) в части оценки точности ТЛО по высоте по контрольным точкам, оценки точности точек лазерных отражений по высоте между маршрутами, оценки разности высот между контрольными точками и поверхностью TIN-модели.</a:t>
            </a:r>
          </a:p>
          <a:p>
            <a:pPr algn="just">
              <a:spcBef>
                <a:spcPct val="20000"/>
              </a:spcBef>
              <a:defRPr/>
            </a:pPr>
            <a:r>
              <a:rPr lang="ru-RU" sz="2000" dirty="0">
                <a:solidFill>
                  <a:srgbClr val="000099"/>
                </a:solidFill>
                <a:latin typeface="Calibri"/>
                <a:cs typeface="+mn-cs"/>
              </a:rPr>
              <a:t> 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54F8360-E9AE-42A7-93C5-FB8D6CDEE0DC}"/>
              </a:ext>
            </a:extLst>
          </p:cNvPr>
          <p:cNvSpPr txBox="1"/>
          <p:nvPr/>
        </p:nvSpPr>
        <p:spPr>
          <a:xfrm>
            <a:off x="795336" y="206275"/>
            <a:ext cx="7543799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>
                <a:solidFill>
                  <a:srgbClr val="000099"/>
                </a:solidFill>
              </a:rPr>
              <a:t>Контроль результатов лазерного сканирования </a:t>
            </a:r>
          </a:p>
        </p:txBody>
      </p:sp>
    </p:spTree>
    <p:extLst>
      <p:ext uri="{BB962C8B-B14F-4D97-AF65-F5344CB8AC3E}">
        <p14:creationId xmlns:p14="http://schemas.microsoft.com/office/powerpoint/2010/main" val="35310697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5575" y="479425"/>
            <a:ext cx="8823325" cy="754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5000"/>
              </a:lnSpc>
              <a:defRPr/>
            </a:pPr>
            <a:r>
              <a:rPr lang="ru-RU" sz="1600" dirty="0"/>
              <a:t>		</a:t>
            </a:r>
          </a:p>
          <a:p>
            <a:pPr algn="just">
              <a:lnSpc>
                <a:spcPct val="125000"/>
              </a:lnSpc>
              <a:defRPr/>
            </a:pPr>
            <a:endParaRPr lang="ru-RU" sz="400" dirty="0"/>
          </a:p>
          <a:p>
            <a:pPr indent="457200" algn="just">
              <a:lnSpc>
                <a:spcPct val="125000"/>
              </a:lnSpc>
              <a:defRPr/>
            </a:pPr>
            <a:r>
              <a:rPr lang="ru-RU" sz="1600" dirty="0"/>
              <a:t> </a:t>
            </a:r>
          </a:p>
        </p:txBody>
      </p:sp>
      <p:sp>
        <p:nvSpPr>
          <p:cNvPr id="8" name="Овал 7"/>
          <p:cNvSpPr/>
          <p:nvPr/>
        </p:nvSpPr>
        <p:spPr>
          <a:xfrm>
            <a:off x="8591550" y="6310313"/>
            <a:ext cx="552450" cy="4699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 smtClean="0">
                <a:solidFill>
                  <a:prstClr val="black"/>
                </a:solidFill>
              </a:rPr>
              <a:t>14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7286" y="236927"/>
            <a:ext cx="84104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99"/>
                </a:solidFill>
              </a:rPr>
              <a:t>  Расположение контрольных точек для оценки точности ТЛО по высоте</a:t>
            </a:r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dirty="0"/>
          </a:p>
        </p:txBody>
      </p:sp>
      <p:pic>
        <p:nvPicPr>
          <p:cNvPr id="11" name="Рисунок 10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8986" y="822007"/>
            <a:ext cx="6897576" cy="565293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5575" y="479425"/>
            <a:ext cx="8823325" cy="754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5000"/>
              </a:lnSpc>
              <a:defRPr/>
            </a:pPr>
            <a:r>
              <a:rPr lang="ru-RU" sz="1600" dirty="0"/>
              <a:t>		</a:t>
            </a:r>
          </a:p>
          <a:p>
            <a:pPr algn="just">
              <a:lnSpc>
                <a:spcPct val="125000"/>
              </a:lnSpc>
              <a:defRPr/>
            </a:pPr>
            <a:endParaRPr lang="ru-RU" sz="400" dirty="0"/>
          </a:p>
          <a:p>
            <a:pPr indent="457200" algn="just">
              <a:lnSpc>
                <a:spcPct val="125000"/>
              </a:lnSpc>
              <a:defRPr/>
            </a:pPr>
            <a:r>
              <a:rPr lang="ru-RU" sz="1600" dirty="0"/>
              <a:t> </a:t>
            </a:r>
          </a:p>
        </p:txBody>
      </p:sp>
      <p:sp>
        <p:nvSpPr>
          <p:cNvPr id="8" name="Овал 7"/>
          <p:cNvSpPr/>
          <p:nvPr/>
        </p:nvSpPr>
        <p:spPr>
          <a:xfrm>
            <a:off x="8591550" y="6310313"/>
            <a:ext cx="552450" cy="4699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 smtClean="0">
                <a:solidFill>
                  <a:prstClr val="black"/>
                </a:solidFill>
              </a:rPr>
              <a:t>15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7286" y="236927"/>
            <a:ext cx="8410489" cy="12196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solidFill>
                  <a:srgbClr val="000099"/>
                </a:solidFill>
              </a:rPr>
              <a:t>Оценка точности точек лазерных отражений по высоте между маршрутами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solidFill>
                  <a:srgbClr val="00009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ru-RU" sz="1600" dirty="0">
              <a:solidFill>
                <a:srgbClr val="000099"/>
              </a:solidFill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dirty="0"/>
          </a:p>
        </p:txBody>
      </p:sp>
      <p:pic>
        <p:nvPicPr>
          <p:cNvPr id="9" name="Рисунок 8"/>
          <p:cNvPicPr/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3124" y="1301578"/>
            <a:ext cx="8155460" cy="4069491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88577084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155575" y="479425"/>
            <a:ext cx="8823325" cy="754063"/>
          </a:xfrm>
          <a:prstGeom prst="rect">
            <a:avLst/>
          </a:prstGeom>
        </p:spPr>
        <p:txBody>
          <a:bodyPr>
            <a:spAutoFit/>
          </a:bodyPr>
          <a:lstStyle/>
          <a:p>
            <a:pPr algn="just">
              <a:lnSpc>
                <a:spcPct val="125000"/>
              </a:lnSpc>
              <a:defRPr/>
            </a:pPr>
            <a:r>
              <a:rPr lang="ru-RU" sz="1600" dirty="0"/>
              <a:t>		</a:t>
            </a:r>
          </a:p>
          <a:p>
            <a:pPr algn="just">
              <a:lnSpc>
                <a:spcPct val="125000"/>
              </a:lnSpc>
              <a:defRPr/>
            </a:pPr>
            <a:endParaRPr lang="ru-RU" sz="400" dirty="0"/>
          </a:p>
          <a:p>
            <a:pPr indent="457200" algn="just">
              <a:lnSpc>
                <a:spcPct val="125000"/>
              </a:lnSpc>
              <a:defRPr/>
            </a:pPr>
            <a:r>
              <a:rPr lang="ru-RU" sz="1600" dirty="0"/>
              <a:t> </a:t>
            </a:r>
          </a:p>
        </p:txBody>
      </p:sp>
      <p:sp>
        <p:nvSpPr>
          <p:cNvPr id="8" name="Овал 7"/>
          <p:cNvSpPr/>
          <p:nvPr/>
        </p:nvSpPr>
        <p:spPr>
          <a:xfrm>
            <a:off x="8591550" y="6310313"/>
            <a:ext cx="552450" cy="4699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 smtClean="0">
                <a:solidFill>
                  <a:prstClr val="black"/>
                </a:solidFill>
              </a:rPr>
              <a:t>16</a:t>
            </a:r>
            <a:endParaRPr lang="ru-RU" sz="1600" dirty="0">
              <a:solidFill>
                <a:prstClr val="black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16476" y="236927"/>
            <a:ext cx="9144000" cy="12390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0"/>
              </a:spcAft>
            </a:pPr>
            <a:r>
              <a:rPr lang="ru-RU" dirty="0">
                <a:solidFill>
                  <a:srgbClr val="000099"/>
                </a:solidFill>
                <a:ea typeface="Calibri" panose="020F0502020204030204" pitchFamily="34" charset="0"/>
              </a:rPr>
              <a:t>Оценка разности высот между контрольными точками и поверхностью TIN-модели</a:t>
            </a:r>
          </a:p>
          <a:p>
            <a:pPr indent="450215" algn="just">
              <a:lnSpc>
                <a:spcPct val="107000"/>
              </a:lnSpc>
              <a:spcAft>
                <a:spcPts val="0"/>
              </a:spcAft>
            </a:pPr>
            <a:r>
              <a:rPr lang="ru-RU" b="1" dirty="0">
                <a:ea typeface="Calibri" panose="020F0502020204030204" pitchFamily="34" charset="0"/>
              </a:rPr>
              <a:t> </a:t>
            </a:r>
            <a:endParaRPr lang="ru-RU" dirty="0">
              <a:ea typeface="Calibri" panose="020F0502020204030204" pitchFamily="34" charset="0"/>
            </a:endParaRPr>
          </a:p>
          <a:p>
            <a: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  <a:t/>
            </a:r>
            <a:br>
              <a:rPr lang="ru-RU" b="1" dirty="0">
                <a:latin typeface="Times New Roman" panose="02020603050405020304" pitchFamily="18" charset="0"/>
                <a:ea typeface="Calibri" panose="020F0502020204030204" pitchFamily="34" charset="0"/>
              </a:rPr>
            </a:br>
            <a:endParaRPr lang="ru-RU" dirty="0"/>
          </a:p>
        </p:txBody>
      </p:sp>
      <p:pic>
        <p:nvPicPr>
          <p:cNvPr id="7" name="Рисунок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4530" y="996779"/>
            <a:ext cx="6812692" cy="495094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58962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Прямоугольник 4"/>
          <p:cNvSpPr>
            <a:spLocks noChangeArrowheads="1"/>
          </p:cNvSpPr>
          <p:nvPr/>
        </p:nvSpPr>
        <p:spPr bwMode="auto">
          <a:xfrm>
            <a:off x="238506" y="913054"/>
            <a:ext cx="8629269" cy="5410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35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600" dirty="0" smtClean="0">
                <a:solidFill>
                  <a:srgbClr val="000099"/>
                </a:solidFill>
                <a:latin typeface="Arial" panose="020B0604020202020204" pitchFamily="34" charset="0"/>
              </a:rPr>
              <a:t>       Результатом </a:t>
            </a:r>
            <a:r>
              <a:rPr lang="ru-RU" altLang="ru-RU" sz="1600" dirty="0">
                <a:solidFill>
                  <a:srgbClr val="000099"/>
                </a:solidFill>
                <a:latin typeface="Arial" panose="020B0604020202020204" pitchFamily="34" charset="0"/>
              </a:rPr>
              <a:t>создания и практического применения разработанных документов является обеспечение нормативной основой для формирования общих и технических требований к процессу получения данных лазерного сканирования, что позволяет:</a:t>
            </a:r>
          </a:p>
          <a:p>
            <a:pPr algn="just">
              <a:lnSpc>
                <a:spcPct val="135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600" dirty="0">
                <a:solidFill>
                  <a:srgbClr val="000099"/>
                </a:solidFill>
                <a:latin typeface="Arial" panose="020B0604020202020204" pitchFamily="34" charset="0"/>
              </a:rPr>
              <a:t>– определять общие требования к данным лазерного сканирования в рамках решения практических задач;</a:t>
            </a:r>
          </a:p>
          <a:p>
            <a:pPr algn="just">
              <a:lnSpc>
                <a:spcPct val="135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600" dirty="0">
                <a:solidFill>
                  <a:srgbClr val="000099"/>
                </a:solidFill>
                <a:latin typeface="Arial" panose="020B0604020202020204" pitchFamily="34" charset="0"/>
              </a:rPr>
              <a:t>– выбирать оптимальный вариант исходных данных лазерного сканирования в зависимости от требований к результирующей пространственной информации; </a:t>
            </a:r>
          </a:p>
          <a:p>
            <a:pPr algn="just">
              <a:lnSpc>
                <a:spcPct val="135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600" dirty="0">
                <a:solidFill>
                  <a:srgbClr val="000099"/>
                </a:solidFill>
                <a:latin typeface="Arial" panose="020B0604020202020204" pitchFamily="34" charset="0"/>
              </a:rPr>
              <a:t>– решать задачу получения стандартизированной продукции и оптимизировать процесс оценки ее качества при приемке работ;</a:t>
            </a:r>
          </a:p>
          <a:p>
            <a:pPr algn="just">
              <a:lnSpc>
                <a:spcPct val="135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600" dirty="0">
                <a:solidFill>
                  <a:srgbClr val="000099"/>
                </a:solidFill>
                <a:latin typeface="Arial" panose="020B0604020202020204" pitchFamily="34" charset="0"/>
              </a:rPr>
              <a:t>– упростить подготовку сведений о продукции при помещении ее в </a:t>
            </a:r>
            <a:r>
              <a:rPr lang="ru-RU" altLang="ru-RU" sz="1600" dirty="0" smtClean="0">
                <a:solidFill>
                  <a:srgbClr val="000099"/>
                </a:solidFill>
                <a:latin typeface="Arial" panose="020B0604020202020204" pitchFamily="34" charset="0"/>
              </a:rPr>
              <a:t>фонды и базы данных и </a:t>
            </a:r>
            <a:r>
              <a:rPr lang="ru-RU" altLang="ru-RU" sz="1600" dirty="0">
                <a:solidFill>
                  <a:srgbClr val="000099"/>
                </a:solidFill>
                <a:latin typeface="Arial" panose="020B0604020202020204" pitchFamily="34" charset="0"/>
              </a:rPr>
              <a:t>доступ к ней;</a:t>
            </a:r>
          </a:p>
          <a:p>
            <a:pPr algn="just">
              <a:lnSpc>
                <a:spcPct val="135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600" dirty="0">
                <a:solidFill>
                  <a:srgbClr val="000099"/>
                </a:solidFill>
                <a:latin typeface="Arial" panose="020B0604020202020204" pitchFamily="34" charset="0"/>
              </a:rPr>
              <a:t>– проектировать и выполнять наземное и воздушное лазерное сканирование на основе использования прогрессивных технических средств и технологий;</a:t>
            </a:r>
          </a:p>
          <a:p>
            <a:pPr algn="just">
              <a:lnSpc>
                <a:spcPct val="135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600" dirty="0">
                <a:solidFill>
                  <a:srgbClr val="000099"/>
                </a:solidFill>
                <a:latin typeface="Arial" panose="020B0604020202020204" pitchFamily="34" charset="0"/>
              </a:rPr>
              <a:t>– оптимизировать трудовые, финансовые и временные затраты при создании и актуализации цифровых пространственных данных и продуктов.</a:t>
            </a:r>
          </a:p>
          <a:p>
            <a:pPr algn="just">
              <a:lnSpc>
                <a:spcPct val="135000"/>
              </a:lnSpc>
              <a:spcBef>
                <a:spcPct val="0"/>
              </a:spcBef>
              <a:buFontTx/>
              <a:buNone/>
              <a:defRPr/>
            </a:pPr>
            <a:endParaRPr lang="ru-RU" altLang="ru-RU" sz="1600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sp>
        <p:nvSpPr>
          <p:cNvPr id="80899" name="Прямоугольник 3"/>
          <p:cNvSpPr>
            <a:spLocks noChangeArrowheads="1"/>
          </p:cNvSpPr>
          <p:nvPr/>
        </p:nvSpPr>
        <p:spPr bwMode="auto">
          <a:xfrm>
            <a:off x="533400" y="153988"/>
            <a:ext cx="83153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800" b="1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800" b="1" dirty="0" smtClean="0">
                <a:solidFill>
                  <a:srgbClr val="000099"/>
                </a:solidFill>
                <a:latin typeface="Arial" panose="020B0604020202020204" pitchFamily="34" charset="0"/>
              </a:rPr>
              <a:t>Заключение</a:t>
            </a:r>
            <a:endParaRPr lang="ru-RU" altLang="ru-RU" sz="2800" b="1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8591550" y="6310313"/>
            <a:ext cx="552450" cy="4699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 smtClean="0"/>
              <a:t>17</a:t>
            </a:r>
            <a:endParaRPr lang="ru-RU" sz="1600" dirty="0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Прямоугольник 4"/>
          <p:cNvSpPr>
            <a:spLocks noChangeArrowheads="1"/>
          </p:cNvSpPr>
          <p:nvPr/>
        </p:nvSpPr>
        <p:spPr bwMode="auto">
          <a:xfrm>
            <a:off x="238506" y="913054"/>
            <a:ext cx="8629269" cy="5161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35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400" dirty="0">
                <a:solidFill>
                  <a:srgbClr val="000099"/>
                </a:solidFill>
                <a:latin typeface="Arial" panose="020B0604020202020204" pitchFamily="34" charset="0"/>
              </a:rPr>
              <a:t>1.</a:t>
            </a:r>
            <a:r>
              <a:rPr lang="ru-RU" altLang="ru-RU" sz="2000" b="1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1600" dirty="0">
                <a:solidFill>
                  <a:srgbClr val="000099"/>
                </a:solidFill>
                <a:latin typeface="Arial" panose="020B0604020202020204" pitchFamily="34" charset="0"/>
              </a:rPr>
              <a:t>ГОСТ Р 59328–2021 Аэрофотосъемка топографическая. Технические требования.        </a:t>
            </a:r>
          </a:p>
          <a:p>
            <a:pPr algn="just">
              <a:lnSpc>
                <a:spcPct val="135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600" dirty="0">
                <a:solidFill>
                  <a:srgbClr val="000099"/>
                </a:solidFill>
                <a:latin typeface="Arial" panose="020B0604020202020204" pitchFamily="34" charset="0"/>
              </a:rPr>
              <a:t>2. ГОСТ Р 59562–2021 Съемка аэрофототопографическая. Технические требования. </a:t>
            </a:r>
          </a:p>
          <a:p>
            <a:pPr algn="just">
              <a:lnSpc>
                <a:spcPct val="135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600" dirty="0">
                <a:solidFill>
                  <a:srgbClr val="000099"/>
                </a:solidFill>
                <a:latin typeface="Arial" panose="020B0604020202020204" pitchFamily="34" charset="0"/>
              </a:rPr>
              <a:t>3. ГОСТ Р 70172–2022. Геодезия и картография. Требования к техническому контролю геодезической и картографической продукции и процессов ее создания.</a:t>
            </a:r>
          </a:p>
          <a:p>
            <a:pPr algn="just">
              <a:lnSpc>
                <a:spcPct val="135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600" dirty="0">
                <a:solidFill>
                  <a:srgbClr val="000099"/>
                </a:solidFill>
                <a:latin typeface="Arial" panose="020B0604020202020204" pitchFamily="34" charset="0"/>
              </a:rPr>
              <a:t>4. ГОСТ Р 71863–2024 Фототопография. Лазерное сканирование. Общие положения. </a:t>
            </a:r>
          </a:p>
          <a:p>
            <a:pPr algn="just">
              <a:lnSpc>
                <a:spcPct val="135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600" dirty="0">
                <a:solidFill>
                  <a:srgbClr val="000099"/>
                </a:solidFill>
                <a:latin typeface="Arial" panose="020B0604020202020204" pitchFamily="34" charset="0"/>
              </a:rPr>
              <a:t>5. ГОСТ Р 72225–2025 Фототопография. Сканирование лазерное наземное. Технические требования.</a:t>
            </a:r>
          </a:p>
          <a:p>
            <a:pPr algn="just">
              <a:lnSpc>
                <a:spcPct val="135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600" dirty="0">
                <a:solidFill>
                  <a:srgbClr val="000099"/>
                </a:solidFill>
                <a:latin typeface="Arial" panose="020B0604020202020204" pitchFamily="34" charset="0"/>
              </a:rPr>
              <a:t>6. ГОСТ Р 72226–2025 Фототопография. Сканирование лазерное воздушное. Технические требования.</a:t>
            </a:r>
          </a:p>
          <a:p>
            <a:pPr algn="just">
              <a:lnSpc>
                <a:spcPct val="135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600" dirty="0">
                <a:solidFill>
                  <a:srgbClr val="000099"/>
                </a:solidFill>
                <a:latin typeface="Arial" panose="020B0604020202020204" pitchFamily="34" charset="0"/>
              </a:rPr>
              <a:t>7. Приказ </a:t>
            </a:r>
            <a:r>
              <a:rPr lang="ru-RU" altLang="ru-RU" sz="1600" dirty="0" err="1">
                <a:solidFill>
                  <a:srgbClr val="000099"/>
                </a:solidFill>
                <a:latin typeface="Arial" panose="020B0604020202020204" pitchFamily="34" charset="0"/>
              </a:rPr>
              <a:t>Минпромторга</a:t>
            </a:r>
            <a:r>
              <a:rPr lang="ru-RU" altLang="ru-RU" sz="1600" dirty="0">
                <a:solidFill>
                  <a:srgbClr val="000099"/>
                </a:solidFill>
                <a:latin typeface="Arial" panose="020B0604020202020204" pitchFamily="34" charset="0"/>
              </a:rPr>
              <a:t> России от 31 июля 2020 г. № 2510 «Об утверждении порядка проведения поверки средств измерений, требований к знаку поверки и содержанию свидетельства о поверке».</a:t>
            </a:r>
          </a:p>
          <a:p>
            <a:pPr algn="just">
              <a:lnSpc>
                <a:spcPct val="135000"/>
              </a:lnSpc>
              <a:spcBef>
                <a:spcPct val="0"/>
              </a:spcBef>
              <a:buFontTx/>
              <a:buNone/>
              <a:defRPr/>
            </a:pPr>
            <a:r>
              <a:rPr lang="ru-RU" altLang="ru-RU" sz="1600" dirty="0">
                <a:solidFill>
                  <a:srgbClr val="000099"/>
                </a:solidFill>
                <a:latin typeface="Arial" panose="020B0604020202020204" pitchFamily="34" charset="0"/>
              </a:rPr>
              <a:t>8. Постановление Правительства Российской Федерации от 28 декабря 2012 г. № 1463 «О единых государственных системах координат».</a:t>
            </a:r>
          </a:p>
          <a:p>
            <a:pPr algn="just">
              <a:lnSpc>
                <a:spcPct val="135000"/>
              </a:lnSpc>
              <a:spcBef>
                <a:spcPct val="0"/>
              </a:spcBef>
              <a:buFontTx/>
              <a:buNone/>
              <a:defRPr/>
            </a:pPr>
            <a:endParaRPr lang="ru-RU" altLang="ru-RU" sz="1600" dirty="0">
              <a:solidFill>
                <a:srgbClr val="000099"/>
              </a:solidFill>
              <a:latin typeface="Arial" panose="020B0604020202020204" pitchFamily="34" charset="0"/>
            </a:endParaRPr>
          </a:p>
        </p:txBody>
      </p:sp>
      <p:sp>
        <p:nvSpPr>
          <p:cNvPr id="80899" name="Прямоугольник 3"/>
          <p:cNvSpPr>
            <a:spLocks noChangeArrowheads="1"/>
          </p:cNvSpPr>
          <p:nvPr/>
        </p:nvSpPr>
        <p:spPr bwMode="auto">
          <a:xfrm>
            <a:off x="533400" y="153988"/>
            <a:ext cx="831532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 dirty="0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2800" b="1" dirty="0">
                <a:solidFill>
                  <a:srgbClr val="000099"/>
                </a:solidFill>
                <a:latin typeface="Arial" panose="020B0604020202020204" pitchFamily="34" charset="0"/>
              </a:rPr>
              <a:t> Список литературы</a:t>
            </a:r>
          </a:p>
        </p:txBody>
      </p:sp>
      <p:sp>
        <p:nvSpPr>
          <p:cNvPr id="8" name="Овал 7"/>
          <p:cNvSpPr/>
          <p:nvPr/>
        </p:nvSpPr>
        <p:spPr>
          <a:xfrm>
            <a:off x="8591550" y="6310313"/>
            <a:ext cx="552450" cy="4699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 smtClean="0"/>
              <a:t>18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803409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276" y="60454"/>
            <a:ext cx="8229600" cy="549146"/>
          </a:xfrm>
        </p:spPr>
        <p:txBody>
          <a:bodyPr/>
          <a:lstStyle/>
          <a:p>
            <a:r>
              <a:rPr lang="ru-RU" sz="2400" dirty="0" smtClean="0">
                <a:solidFill>
                  <a:srgbClr val="000099"/>
                </a:solidFill>
              </a:rPr>
              <a:t>Общие сведения</a:t>
            </a:r>
            <a:endParaRPr lang="ru-RU" sz="2400" dirty="0">
              <a:solidFill>
                <a:srgbClr val="000099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94734" y="708454"/>
            <a:ext cx="8909221" cy="5728632"/>
          </a:xfrm>
        </p:spPr>
        <p:txBody>
          <a:bodyPr/>
          <a:lstStyle/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 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марта 2025 г. введен в действие ГОСТ Р 71863–2024 Фототопография. Лазерное сканирование. Общие </a:t>
            </a: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положения.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С </a:t>
            </a: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1 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января 2026 г</a:t>
            </a: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. вводятся в действие разработанные 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его развитие национальные стандарты </a:t>
            </a:r>
            <a:endParaRPr lang="ru-RU" sz="1600" dirty="0" smtClean="0">
              <a:solidFill>
                <a:srgbClr val="000099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ГОСТ 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 72225–2025 Фототопография. Сканирование лазерное наземное. Технические </a:t>
            </a: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требования;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 ГОСТ 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 72226–2025 Фототопография. Сканирование лазерное воздушное.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Технические </a:t>
            </a: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требования.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 Стандарты 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предназначены для применения субъектами геодезической и картографической деятельности, а также субъектами градостроительной и кадастровой деятельности при организации и выполнении работ по воздушному и наземному лазерному сканированию местности и пространственных объектов. </a:t>
            </a:r>
            <a:endParaRPr lang="ru-RU" sz="1600" dirty="0" smtClean="0">
              <a:solidFill>
                <a:srgbClr val="000099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500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500" dirty="0" smtClean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</a:t>
            </a:r>
            <a:endParaRPr lang="ru-RU" sz="1500" dirty="0">
              <a:solidFill>
                <a:srgbClr val="000099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8591550" y="6310313"/>
            <a:ext cx="552450" cy="4699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/>
              <a:t>1</a:t>
            </a:r>
          </a:p>
        </p:txBody>
      </p:sp>
      <p:pic>
        <p:nvPicPr>
          <p:cNvPr id="5" name="Рисунок 4">
            <a:extLst>
              <a:ext uri="{FF2B5EF4-FFF2-40B4-BE49-F238E27FC236}">
                <a16:creationId xmlns="" xmlns:a16="http://schemas.microsoft.com/office/drawing/2014/main" id="{D0D4F188-5DCC-4242-B664-83E4ABA3F71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4480" t="23889" r="25416" b="6144"/>
          <a:stretch/>
        </p:blipFill>
        <p:spPr>
          <a:xfrm>
            <a:off x="1364343" y="3724150"/>
            <a:ext cx="3526333" cy="276989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2499" y="3724150"/>
            <a:ext cx="2005370" cy="27698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51916799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Овал 7"/>
          <p:cNvSpPr/>
          <p:nvPr/>
        </p:nvSpPr>
        <p:spPr>
          <a:xfrm>
            <a:off x="8591550" y="6310313"/>
            <a:ext cx="552450" cy="4699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ru-RU" sz="1600" dirty="0" smtClean="0"/>
              <a:t>19</a:t>
            </a:r>
            <a:endParaRPr lang="ru-RU" sz="1600" dirty="0"/>
          </a:p>
        </p:txBody>
      </p:sp>
      <p:sp>
        <p:nvSpPr>
          <p:cNvPr id="91139" name="Прямоугольник 4"/>
          <p:cNvSpPr>
            <a:spLocks noChangeArrowheads="1"/>
          </p:cNvSpPr>
          <p:nvPr/>
        </p:nvSpPr>
        <p:spPr bwMode="auto">
          <a:xfrm>
            <a:off x="171450" y="1181100"/>
            <a:ext cx="8543925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just">
              <a:lnSpc>
                <a:spcPct val="150000"/>
              </a:lnSpc>
              <a:spcBef>
                <a:spcPct val="0"/>
              </a:spcBef>
              <a:buFontTx/>
              <a:buNone/>
            </a:pPr>
            <a:r>
              <a:rPr lang="ru-RU" altLang="ru-RU" sz="1600">
                <a:solidFill>
                  <a:srgbClr val="000099"/>
                </a:solidFill>
                <a:latin typeface="Arial" panose="020B0604020202020204" pitchFamily="34" charset="0"/>
              </a:rPr>
              <a:t>        </a:t>
            </a:r>
          </a:p>
        </p:txBody>
      </p:sp>
      <p:sp>
        <p:nvSpPr>
          <p:cNvPr id="91140" name="Прямоугольник 3"/>
          <p:cNvSpPr>
            <a:spLocks noChangeArrowheads="1"/>
          </p:cNvSpPr>
          <p:nvPr/>
        </p:nvSpPr>
        <p:spPr bwMode="auto">
          <a:xfrm>
            <a:off x="1085850" y="2655888"/>
            <a:ext cx="6346825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ru-RU" altLang="ru-RU" sz="1600" b="1">
                <a:solidFill>
                  <a:srgbClr val="000099"/>
                </a:solidFill>
                <a:latin typeface="Arial" panose="020B0604020202020204" pitchFamily="34" charset="0"/>
              </a:rPr>
              <a:t> </a:t>
            </a:r>
            <a:r>
              <a:rPr lang="ru-RU" altLang="ru-RU" sz="3600" b="1">
                <a:solidFill>
                  <a:srgbClr val="000099"/>
                </a:solidFill>
                <a:latin typeface="Arial" panose="020B0604020202020204" pitchFamily="34" charset="0"/>
              </a:rPr>
              <a:t>СПАСИБО ЗА ВНИМАНИЕ!</a:t>
            </a:r>
          </a:p>
        </p:txBody>
      </p:sp>
      <p:sp>
        <p:nvSpPr>
          <p:cNvPr id="91141" name="Rectangle 1"/>
          <p:cNvSpPr>
            <a:spLocks noChangeArrowheads="1"/>
          </p:cNvSpPr>
          <p:nvPr/>
        </p:nvSpPr>
        <p:spPr bwMode="auto">
          <a:xfrm>
            <a:off x="1839913" y="2844800"/>
            <a:ext cx="8408987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endParaRPr lang="ru-RU" altLang="ru-RU" sz="1800">
              <a:latin typeface="Arial" panose="020B0604020202020204" pitchFamily="34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21276" y="60454"/>
            <a:ext cx="8229600" cy="549146"/>
          </a:xfrm>
        </p:spPr>
        <p:txBody>
          <a:bodyPr/>
          <a:lstStyle/>
          <a:p>
            <a:r>
              <a:rPr lang="ru-RU" sz="2400" dirty="0" smtClean="0">
                <a:solidFill>
                  <a:srgbClr val="000099"/>
                </a:solidFill>
              </a:rPr>
              <a:t>Общие сведения</a:t>
            </a:r>
            <a:endParaRPr lang="ru-RU" sz="2400" dirty="0">
              <a:solidFill>
                <a:srgbClr val="000099"/>
              </a:solidFill>
            </a:endParaRPr>
          </a:p>
        </p:txBody>
      </p:sp>
      <p:sp>
        <p:nvSpPr>
          <p:cNvPr id="6" name="Объект 5"/>
          <p:cNvSpPr>
            <a:spLocks noGrp="1"/>
          </p:cNvSpPr>
          <p:nvPr>
            <p:ph idx="1"/>
          </p:nvPr>
        </p:nvSpPr>
        <p:spPr>
          <a:xfrm>
            <a:off x="58448" y="1564797"/>
            <a:ext cx="8909221" cy="3957889"/>
          </a:xfrm>
        </p:spPr>
        <p:txBody>
          <a:bodyPr/>
          <a:lstStyle/>
          <a:p>
            <a:pPr marL="0" indent="357188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Содержанием 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ГОСТ Р 71863–2024  являются общие положения организации, проектирования и выполнения процессов лазерного сканирования, установления общих требований к съемочному оборудованию, программным средствам и технологиям получения и обработки материалов лазерного сканирования</a:t>
            </a: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. </a:t>
            </a:r>
          </a:p>
          <a:p>
            <a:pPr marL="0" indent="0" algn="just">
              <a:spcBef>
                <a:spcPts val="0"/>
              </a:spcBef>
              <a:spcAft>
                <a:spcPts val="0"/>
              </a:spcAft>
              <a:buNone/>
            </a:pP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    Содержанием  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ГОСТ Р 72225–2025 и ГОСТ Р 72226–2025 являются технические требования к процессам воздушного и наземного лазерного сканирования, используемому съемочному оборудованию, программным средствам получения и обработки материалов воздушного и наземного лазерного </a:t>
            </a: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сканирования</a:t>
            </a:r>
            <a:endParaRPr lang="ru-RU" sz="1600" dirty="0">
              <a:solidFill>
                <a:srgbClr val="000099"/>
              </a:solidFill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indent="0" algn="just">
              <a:lnSpc>
                <a:spcPct val="107000"/>
              </a:lnSpc>
              <a:spcAft>
                <a:spcPts val="0"/>
              </a:spcAft>
              <a:buNone/>
            </a:pP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     Разработка 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стандартов </a:t>
            </a: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выполнена 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 рамках </a:t>
            </a: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НИР 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«Комплексные исследования, направленные на совершенствование нормативно-технического обеспечения перспективных технологий в сфере геодезии и картографии с использованием услуг, предоставляемых системой ГЛОНАСС» (НИР «Геокарта-2030»), проводимой ППК «</a:t>
            </a:r>
            <a:r>
              <a:rPr lang="ru-RU" sz="1600" dirty="0" err="1">
                <a:solidFill>
                  <a:srgbClr val="00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Роскадастр</a:t>
            </a: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 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совместно с АО «</a:t>
            </a:r>
            <a:r>
              <a:rPr lang="ru-RU" sz="1600" dirty="0" err="1">
                <a:solidFill>
                  <a:srgbClr val="00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НИиП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 центр «Природа» и АО «</a:t>
            </a: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Аэрогеодезия», </a:t>
            </a:r>
            <a:r>
              <a:rPr lang="ru-RU" sz="1600" dirty="0">
                <a:solidFill>
                  <a:srgbClr val="00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вошедших с 2024 г. в состав ППК «</a:t>
            </a:r>
            <a:r>
              <a:rPr lang="ru-RU" sz="1600" dirty="0" err="1">
                <a:solidFill>
                  <a:srgbClr val="00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Роскадастр</a:t>
            </a:r>
            <a:r>
              <a:rPr lang="ru-RU" sz="1600" dirty="0" smtClean="0">
                <a:solidFill>
                  <a:srgbClr val="000099"/>
                </a:solidFill>
                <a:latin typeface="Arial" panose="020B0604020202020204" pitchFamily="34" charset="0"/>
                <a:ea typeface="Times New Roman" panose="02020603050405020304" pitchFamily="18" charset="0"/>
                <a:cs typeface="Arial" panose="020B0604020202020204" pitchFamily="34" charset="0"/>
              </a:rPr>
              <a:t>».</a:t>
            </a:r>
            <a:endParaRPr lang="ru-RU" sz="1600" dirty="0">
              <a:solidFill>
                <a:srgbClr val="000099"/>
              </a:solidFill>
              <a:latin typeface="Arial" panose="020B0604020202020204" pitchFamily="34" charset="0"/>
              <a:ea typeface="Times New Roman" panose="02020603050405020304" pitchFamily="18" charset="0"/>
              <a:cs typeface="Arial" panose="020B0604020202020204" pitchFamily="34" charset="0"/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8591550" y="6310313"/>
            <a:ext cx="552450" cy="4699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 smtClean="0"/>
              <a:t>2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863220758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Заголовок 1"/>
          <p:cNvSpPr>
            <a:spLocks noGrp="1"/>
          </p:cNvSpPr>
          <p:nvPr>
            <p:ph type="title"/>
          </p:nvPr>
        </p:nvSpPr>
        <p:spPr>
          <a:xfrm>
            <a:off x="119062" y="-177800"/>
            <a:ext cx="8905875" cy="1143000"/>
          </a:xfrm>
        </p:spPr>
        <p:txBody>
          <a:bodyPr/>
          <a:lstStyle/>
          <a:p>
            <a:r>
              <a:rPr lang="ru-RU" altLang="ru-RU" sz="2800" dirty="0">
                <a:solidFill>
                  <a:srgbClr val="000099"/>
                </a:solidFill>
              </a:rPr>
              <a:t> Классификация систем лазерного сканирования</a:t>
            </a:r>
            <a:endParaRPr lang="ru-RU" altLang="ru-RU" sz="2800" b="1" dirty="0">
              <a:solidFill>
                <a:srgbClr val="000099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8591550" y="6310313"/>
            <a:ext cx="552450" cy="4699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 smtClean="0"/>
              <a:t>3</a:t>
            </a:r>
            <a:endParaRPr lang="ru-RU" sz="1600" dirty="0"/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79173897"/>
              </p:ext>
            </p:extLst>
          </p:nvPr>
        </p:nvGraphicFramePr>
        <p:xfrm>
          <a:off x="1013253" y="1112104"/>
          <a:ext cx="6763266" cy="541420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3381633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3381633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</a:tblGrid>
              <a:tr h="467375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Принцип классификации систем лазерного сканирования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63" marR="598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400" dirty="0">
                          <a:effectLst/>
                        </a:rPr>
                        <a:t> </a:t>
                      </a:r>
                      <a:endParaRPr lang="ru-RU" sz="1000" dirty="0">
                        <a:effectLst/>
                      </a:endParaRP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Варианты систем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63" marR="59863" marT="0" marB="0"/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773603"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 мобильности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63" marR="598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Стационарные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Мобильные (авиационные, автомобильные, железнодорожные, водные, перемещаемые оператором)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63" marR="59863" marT="0" marB="0"/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193401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 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 месту применения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63" marR="598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Воздушные 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63" marR="59863" marT="0" marB="0"/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1934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Наземные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63" marR="59863" marT="0" marB="0"/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1934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Внутри помещений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63" marR="59863" marT="0" marB="0"/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  <a:tr h="19340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 среде проникновения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63" marR="598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Односредные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63" marR="59863" marT="0" marB="0"/>
                </a:tc>
                <a:extLst>
                  <a:ext uri="{0D108BD9-81ED-4DB2-BD59-A6C34878D82A}">
                    <a16:rowId xmlns="" xmlns:a16="http://schemas.microsoft.com/office/drawing/2014/main" val="10005"/>
                  </a:ext>
                </a:extLst>
              </a:tr>
              <a:tr h="1934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Многосредные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63" marR="59863" marT="0" marB="0"/>
                </a:tc>
                <a:extLst>
                  <a:ext uri="{0D108BD9-81ED-4DB2-BD59-A6C34878D82A}">
                    <a16:rowId xmlns="" xmlns:a16="http://schemas.microsoft.com/office/drawing/2014/main" val="10006"/>
                  </a:ext>
                </a:extLst>
              </a:tr>
              <a:tr h="19340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 принципу измерения расстояния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63" marR="598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Импульсные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63" marR="59863" marT="0" marB="0"/>
                </a:tc>
                <a:extLst>
                  <a:ext uri="{0D108BD9-81ED-4DB2-BD59-A6C34878D82A}">
                    <a16:rowId xmlns="" xmlns:a16="http://schemas.microsoft.com/office/drawing/2014/main" val="10007"/>
                  </a:ext>
                </a:extLst>
              </a:tr>
              <a:tr h="1934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Фазовые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63" marR="59863" marT="0" marB="0"/>
                </a:tc>
                <a:extLst>
                  <a:ext uri="{0D108BD9-81ED-4DB2-BD59-A6C34878D82A}">
                    <a16:rowId xmlns="" xmlns:a16="http://schemas.microsoft.com/office/drawing/2014/main" val="10008"/>
                  </a:ext>
                </a:extLst>
              </a:tr>
              <a:tr h="19340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 дальности действия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63" marR="598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Короткобазисные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63" marR="59863" marT="0" marB="0"/>
                </a:tc>
                <a:extLst>
                  <a:ext uri="{0D108BD9-81ED-4DB2-BD59-A6C34878D82A}">
                    <a16:rowId xmlns="" xmlns:a16="http://schemas.microsoft.com/office/drawing/2014/main" val="10009"/>
                  </a:ext>
                </a:extLst>
              </a:tr>
              <a:tr h="1934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Длиннобазисные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63" marR="59863" marT="0" marB="0"/>
                </a:tc>
                <a:extLst>
                  <a:ext uri="{0D108BD9-81ED-4DB2-BD59-A6C34878D82A}">
                    <a16:rowId xmlns="" xmlns:a16="http://schemas.microsoft.com/office/drawing/2014/main" val="10010"/>
                  </a:ext>
                </a:extLst>
              </a:tr>
              <a:tr h="193401">
                <a:tc rowSpan="3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 виду оптической развертки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63" marR="598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Строчные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63" marR="59863" marT="0" marB="0"/>
                </a:tc>
                <a:extLst>
                  <a:ext uri="{0D108BD9-81ED-4DB2-BD59-A6C34878D82A}">
                    <a16:rowId xmlns="" xmlns:a16="http://schemas.microsoft.com/office/drawing/2014/main" val="10011"/>
                  </a:ext>
                </a:extLst>
              </a:tr>
              <a:tr h="1934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Пилообразные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63" marR="59863" marT="0" marB="0"/>
                </a:tc>
                <a:extLst>
                  <a:ext uri="{0D108BD9-81ED-4DB2-BD59-A6C34878D82A}">
                    <a16:rowId xmlns="" xmlns:a16="http://schemas.microsoft.com/office/drawing/2014/main" val="10012"/>
                  </a:ext>
                </a:extLst>
              </a:tr>
              <a:tr h="1934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Эллиптические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63" marR="59863" marT="0" marB="0"/>
                </a:tc>
                <a:extLst>
                  <a:ext uri="{0D108BD9-81ED-4DB2-BD59-A6C34878D82A}">
                    <a16:rowId xmlns="" xmlns:a16="http://schemas.microsoft.com/office/drawing/2014/main" val="10013"/>
                  </a:ext>
                </a:extLst>
              </a:tr>
              <a:tr h="19340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 количеству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волн излучения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63" marR="598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 err="1">
                          <a:effectLst/>
                        </a:rPr>
                        <a:t>Одноволновые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63" marR="59863" marT="0" marB="0"/>
                </a:tc>
                <a:extLst>
                  <a:ext uri="{0D108BD9-81ED-4DB2-BD59-A6C34878D82A}">
                    <a16:rowId xmlns="" xmlns:a16="http://schemas.microsoft.com/office/drawing/2014/main" val="10014"/>
                  </a:ext>
                </a:extLst>
              </a:tr>
              <a:tr h="1934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Многоволновые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63" marR="59863" marT="0" marB="0"/>
                </a:tc>
                <a:extLst>
                  <a:ext uri="{0D108BD9-81ED-4DB2-BD59-A6C34878D82A}">
                    <a16:rowId xmlns="" xmlns:a16="http://schemas.microsoft.com/office/drawing/2014/main" val="10015"/>
                  </a:ext>
                </a:extLst>
              </a:tr>
              <a:tr h="19340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>
                          <a:effectLst/>
                        </a:rPr>
                        <a:t>По дивергенции лазерного луча</a:t>
                      </a:r>
                      <a:endParaRPr lang="ru-RU" sz="1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63" marR="598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 широкой дивергенцией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63" marR="59863" marT="0" marB="0"/>
                </a:tc>
                <a:extLst>
                  <a:ext uri="{0D108BD9-81ED-4DB2-BD59-A6C34878D82A}">
                    <a16:rowId xmlns="" xmlns:a16="http://schemas.microsoft.com/office/drawing/2014/main" val="10016"/>
                  </a:ext>
                </a:extLst>
              </a:tr>
              <a:tr h="1934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 узкой дивергенцией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63" marR="59863" marT="0" marB="0"/>
                </a:tc>
                <a:extLst>
                  <a:ext uri="{0D108BD9-81ED-4DB2-BD59-A6C34878D82A}">
                    <a16:rowId xmlns="" xmlns:a16="http://schemas.microsoft.com/office/drawing/2014/main" val="10017"/>
                  </a:ext>
                </a:extLst>
              </a:tr>
              <a:tr h="19340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 показателю отношения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сигнал / шум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63" marR="598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Высокой мощности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63" marR="59863" marT="0" marB="0"/>
                </a:tc>
                <a:extLst>
                  <a:ext uri="{0D108BD9-81ED-4DB2-BD59-A6C34878D82A}">
                    <a16:rowId xmlns="" xmlns:a16="http://schemas.microsoft.com/office/drawing/2014/main" val="10018"/>
                  </a:ext>
                </a:extLst>
              </a:tr>
              <a:tr h="193401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Низкой мощности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63" marR="59863" marT="0" marB="0"/>
                </a:tc>
                <a:extLst>
                  <a:ext uri="{0D108BD9-81ED-4DB2-BD59-A6C34878D82A}">
                    <a16:rowId xmlns="" xmlns:a16="http://schemas.microsoft.com/office/drawing/2014/main" val="10019"/>
                  </a:ext>
                </a:extLst>
              </a:tr>
              <a:tr h="193401">
                <a:tc rowSpan="2"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По способу записи </a:t>
                      </a:r>
                    </a:p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400" dirty="0">
                          <a:effectLst/>
                        </a:rPr>
                        <a:t>и обработки сигналов</a:t>
                      </a:r>
                      <a:endParaRPr lang="ru-RU" sz="1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63" marR="59863" marT="0" marB="0"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С обработкой формы волны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63" marR="59863" marT="0" marB="0"/>
                </a:tc>
                <a:extLst>
                  <a:ext uri="{0D108BD9-81ED-4DB2-BD59-A6C34878D82A}">
                    <a16:rowId xmlns="" xmlns:a16="http://schemas.microsoft.com/office/drawing/2014/main" val="10020"/>
                  </a:ext>
                </a:extLst>
              </a:tr>
              <a:tr h="208336">
                <a:tc v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200" dirty="0">
                          <a:effectLst/>
                        </a:rPr>
                        <a:t>Без обработки формы волны</a:t>
                      </a:r>
                      <a:endParaRPr lang="ru-RU" sz="12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59863" marR="59863" marT="0" marB="0"/>
                </a:tc>
                <a:extLst>
                  <a:ext uri="{0D108BD9-81ED-4DB2-BD59-A6C34878D82A}">
                    <a16:rowId xmlns="" xmlns:a16="http://schemas.microsoft.com/office/drawing/2014/main" val="10021"/>
                  </a:ext>
                </a:extLst>
              </a:tr>
            </a:tbl>
          </a:graphicData>
        </a:graphic>
      </p:graphicFrame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Объект 2"/>
          <p:cNvSpPr>
            <a:spLocks noGrp="1"/>
          </p:cNvSpPr>
          <p:nvPr>
            <p:ph idx="1"/>
          </p:nvPr>
        </p:nvSpPr>
        <p:spPr>
          <a:xfrm>
            <a:off x="276225" y="796123"/>
            <a:ext cx="8557382" cy="1403990"/>
          </a:xfrm>
        </p:spPr>
        <p:txBody>
          <a:bodyPr/>
          <a:lstStyle/>
          <a:p>
            <a:pPr marL="0" indent="0" algn="just">
              <a:lnSpc>
                <a:spcPct val="114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800" dirty="0">
                <a:solidFill>
                  <a:srgbClr val="000099"/>
                </a:solidFill>
              </a:rPr>
              <a:t>          </a:t>
            </a:r>
          </a:p>
          <a:p>
            <a:pPr marL="0" indent="0" algn="just">
              <a:lnSpc>
                <a:spcPct val="114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800" b="1" dirty="0">
                <a:solidFill>
                  <a:srgbClr val="000099"/>
                </a:solidFill>
              </a:rPr>
              <a:t>                       </a:t>
            </a:r>
            <a:endParaRPr lang="ru-RU" altLang="ru-RU" sz="1800" dirty="0">
              <a:solidFill>
                <a:srgbClr val="000099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altLang="ru-RU" sz="2300" dirty="0">
              <a:solidFill>
                <a:srgbClr val="000099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8557382" y="6318702"/>
            <a:ext cx="552450" cy="4699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 smtClean="0"/>
              <a:t>4</a:t>
            </a:r>
            <a:endParaRPr lang="ru-RU" sz="1600" dirty="0"/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58CC49D1-40C2-4A45-889E-D9CBE19D0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0393" y="-198201"/>
            <a:ext cx="8229600" cy="1201824"/>
          </a:xfrm>
        </p:spPr>
        <p:txBody>
          <a:bodyPr/>
          <a:lstStyle/>
          <a:p>
            <a:r>
              <a:rPr lang="ru-RU" altLang="ru-RU" sz="2800" dirty="0">
                <a:solidFill>
                  <a:srgbClr val="000099"/>
                </a:solidFill>
              </a:rPr>
              <a:t>Обоснование выбора метода лазерного сканирования и технологии работ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85486" y="1108398"/>
            <a:ext cx="9024346" cy="1146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99"/>
                </a:solidFill>
                <a:ea typeface="Calibri" panose="020F0502020204030204" pitchFamily="34" charset="0"/>
              </a:rPr>
              <a:t>Получение пространственных данных может проектироваться наряду с методами стереотопографической съемки и комбинированной стереотопографической съемки методом комбинированной аэрофототопографической съемки с использованием материалов ВЛС и наземной топографической съемки с использованием материалов НЛС.</a:t>
            </a:r>
            <a:endParaRPr lang="ru-RU" sz="1600" dirty="0">
              <a:solidFill>
                <a:srgbClr val="000099"/>
              </a:solidFill>
              <a:effectLst/>
              <a:ea typeface="Calibri" panose="020F0502020204030204" pitchFamily="34" charset="0"/>
            </a:endParaRPr>
          </a:p>
        </p:txBody>
      </p:sp>
      <p:pic>
        <p:nvPicPr>
          <p:cNvPr id="6" name="Рисунок 3">
            <a:extLst>
              <a:ext uri="{FF2B5EF4-FFF2-40B4-BE49-F238E27FC236}">
                <a16:creationId xmlns="" xmlns:a16="http://schemas.microsoft.com/office/drawing/2014/main" id="{8F1C55DD-E119-4D7C-A116-1AE47FDEA37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47186" y="4547606"/>
            <a:ext cx="2046414" cy="1316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9B48A014-40E2-407A-A632-DCE81339D3EE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6934" y="4666279"/>
            <a:ext cx="2145978" cy="1316850"/>
          </a:xfrm>
          <a:prstGeom prst="rect">
            <a:avLst/>
          </a:prstGeom>
        </p:spPr>
      </p:pic>
      <p:pic>
        <p:nvPicPr>
          <p:cNvPr id="9" name="Рисунок 11">
            <a:extLst>
              <a:ext uri="{FF2B5EF4-FFF2-40B4-BE49-F238E27FC236}">
                <a16:creationId xmlns="" xmlns:a16="http://schemas.microsoft.com/office/drawing/2014/main" id="{F5456DFA-024D-4910-B7E1-092F42CFEF8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86" y="2471018"/>
            <a:ext cx="2428875" cy="2163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3">
            <a:extLst>
              <a:ext uri="{FF2B5EF4-FFF2-40B4-BE49-F238E27FC236}">
                <a16:creationId xmlns="" xmlns:a16="http://schemas.microsoft.com/office/drawing/2014/main" id="{BED07FA3-6D0E-4A6B-8B62-FC4DA9D8E51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4360" y="2432771"/>
            <a:ext cx="2228850" cy="2058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5">
            <a:extLst>
              <a:ext uri="{FF2B5EF4-FFF2-40B4-BE49-F238E27FC236}">
                <a16:creationId xmlns="" xmlns:a16="http://schemas.microsoft.com/office/drawing/2014/main" id="{D8E409F8-1B64-433E-9004-AEE73A3073D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454" t="39153" b="16000"/>
          <a:stretch>
            <a:fillRect/>
          </a:stretch>
        </p:blipFill>
        <p:spPr bwMode="auto">
          <a:xfrm>
            <a:off x="4814889" y="2457054"/>
            <a:ext cx="1592263" cy="984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6">
            <a:extLst>
              <a:ext uri="{FF2B5EF4-FFF2-40B4-BE49-F238E27FC236}">
                <a16:creationId xmlns="" xmlns:a16="http://schemas.microsoft.com/office/drawing/2014/main" id="{716B8C39-F70C-4916-B5DA-0322C1B4686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5550" y="2462212"/>
            <a:ext cx="1406525" cy="966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9">
            <a:extLst>
              <a:ext uri="{FF2B5EF4-FFF2-40B4-BE49-F238E27FC236}">
                <a16:creationId xmlns="" xmlns:a16="http://schemas.microsoft.com/office/drawing/2014/main" id="{74490F86-2EA6-479E-8696-731BF25B191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08139" y="3544833"/>
            <a:ext cx="4173936" cy="17688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Рисунок 3">
            <a:extLst>
              <a:ext uri="{FF2B5EF4-FFF2-40B4-BE49-F238E27FC236}">
                <a16:creationId xmlns="" xmlns:a16="http://schemas.microsoft.com/office/drawing/2014/main" id="{D07D3C0E-CC50-45B3-83B9-3D57464FE50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8831" y="2471018"/>
            <a:ext cx="1025040" cy="9442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66843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Объект 2"/>
          <p:cNvSpPr>
            <a:spLocks noGrp="1"/>
          </p:cNvSpPr>
          <p:nvPr>
            <p:ph idx="1"/>
          </p:nvPr>
        </p:nvSpPr>
        <p:spPr>
          <a:xfrm>
            <a:off x="276225" y="796123"/>
            <a:ext cx="8557382" cy="1403990"/>
          </a:xfrm>
        </p:spPr>
        <p:txBody>
          <a:bodyPr/>
          <a:lstStyle/>
          <a:p>
            <a:pPr marL="0" indent="0" algn="just">
              <a:lnSpc>
                <a:spcPct val="114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800" dirty="0">
                <a:solidFill>
                  <a:srgbClr val="000099"/>
                </a:solidFill>
              </a:rPr>
              <a:t>          </a:t>
            </a:r>
          </a:p>
          <a:p>
            <a:pPr marL="0" indent="0" algn="just">
              <a:lnSpc>
                <a:spcPct val="114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800" b="1" dirty="0">
                <a:solidFill>
                  <a:srgbClr val="000099"/>
                </a:solidFill>
              </a:rPr>
              <a:t>                       </a:t>
            </a:r>
            <a:endParaRPr lang="ru-RU" altLang="ru-RU" sz="1800" dirty="0">
              <a:solidFill>
                <a:srgbClr val="000099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altLang="ru-RU" sz="2300" dirty="0">
              <a:solidFill>
                <a:srgbClr val="000099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8557382" y="6318702"/>
            <a:ext cx="552450" cy="4699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 smtClean="0"/>
              <a:t>5</a:t>
            </a:r>
            <a:endParaRPr lang="ru-RU" sz="1600" dirty="0"/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58CC49D1-40C2-4A45-889E-D9CBE19D0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109504"/>
            <a:ext cx="8229600" cy="788420"/>
          </a:xfrm>
        </p:spPr>
        <p:txBody>
          <a:bodyPr/>
          <a:lstStyle/>
          <a:p>
            <a:r>
              <a:rPr lang="ru-RU" altLang="ru-RU" sz="2800" dirty="0">
                <a:solidFill>
                  <a:srgbClr val="000099"/>
                </a:solidFill>
              </a:rPr>
              <a:t>Воздушное лазерное сканирование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15683" y="897924"/>
            <a:ext cx="8517924" cy="220008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99"/>
                </a:solidFill>
                <a:ea typeface="Calibri" panose="020F0502020204030204" pitchFamily="34" charset="0"/>
              </a:rPr>
              <a:t>Воздушное лазерное сканирование, выполняемое совместно с аэрофотосъемкой, обеспечивает высокую точность и производительность работ по созданию пространственной информации. Воздушное лазерное сканирование целесообразно использовать при съемке рельефа обширных по площади территорий, застроенных территорий с наличием густой растительности, съемке объектов с целью трехмерного моделирования. Воздушное лазерное сканирование целесообразно также использоваться для сбора пространственных данных при выполнения инженерных изысканий.</a:t>
            </a:r>
            <a:endParaRPr lang="ru-RU" sz="1600" dirty="0">
              <a:solidFill>
                <a:srgbClr val="000099"/>
              </a:solidFill>
              <a:effectLst/>
              <a:ea typeface="Calibri" panose="020F0502020204030204" pitchFamily="34" charset="0"/>
            </a:endParaRPr>
          </a:p>
        </p:txBody>
      </p:sp>
      <p:pic>
        <p:nvPicPr>
          <p:cNvPr id="7" name="Рисунок 3">
            <a:extLst>
              <a:ext uri="{FF2B5EF4-FFF2-40B4-BE49-F238E27FC236}">
                <a16:creationId xmlns="" xmlns:a16="http://schemas.microsoft.com/office/drawing/2014/main" id="{2214FB95-785F-44D6-9C6A-BE4DA469D94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2793" y="3237007"/>
            <a:ext cx="3723032" cy="23957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12" y="3237007"/>
            <a:ext cx="3421746" cy="29427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1726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Объект 2"/>
          <p:cNvSpPr>
            <a:spLocks noGrp="1"/>
          </p:cNvSpPr>
          <p:nvPr>
            <p:ph idx="1"/>
          </p:nvPr>
        </p:nvSpPr>
        <p:spPr>
          <a:xfrm>
            <a:off x="276225" y="796123"/>
            <a:ext cx="8557382" cy="1403990"/>
          </a:xfrm>
        </p:spPr>
        <p:txBody>
          <a:bodyPr/>
          <a:lstStyle/>
          <a:p>
            <a:pPr marL="0" indent="0" algn="just">
              <a:lnSpc>
                <a:spcPct val="114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800" dirty="0">
                <a:solidFill>
                  <a:srgbClr val="000099"/>
                </a:solidFill>
              </a:rPr>
              <a:t>          </a:t>
            </a:r>
          </a:p>
          <a:p>
            <a:pPr marL="0" indent="0" algn="just">
              <a:lnSpc>
                <a:spcPct val="114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800" b="1" dirty="0">
                <a:solidFill>
                  <a:srgbClr val="000099"/>
                </a:solidFill>
              </a:rPr>
              <a:t>                       </a:t>
            </a:r>
            <a:endParaRPr lang="ru-RU" altLang="ru-RU" sz="1800" dirty="0">
              <a:solidFill>
                <a:srgbClr val="000099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altLang="ru-RU" sz="2300" dirty="0">
              <a:solidFill>
                <a:srgbClr val="000099"/>
              </a:solidFill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58CC49D1-40C2-4A45-889E-D9CBE19D0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109504"/>
            <a:ext cx="8229600" cy="788420"/>
          </a:xfrm>
        </p:spPr>
        <p:txBody>
          <a:bodyPr/>
          <a:lstStyle/>
          <a:p>
            <a:r>
              <a:rPr lang="ru-RU" altLang="ru-RU" sz="2800" dirty="0">
                <a:solidFill>
                  <a:srgbClr val="000099"/>
                </a:solidFill>
              </a:rPr>
              <a:t>Наземное стационарное лазерное сканирование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15683" y="897924"/>
            <a:ext cx="8517924" cy="24635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>
              <a:lnSpc>
                <a:spcPct val="107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99"/>
                </a:solidFill>
                <a:ea typeface="Calibri" panose="020F0502020204030204" pitchFamily="34" charset="0"/>
              </a:rPr>
              <a:t>Наземное лазерное сканирование позволяет получить дополнительную информацию о сложных инженерных объектах, в случаях, когда требуется высокая точность и детальность данных для создания информационных моделей и цифровых двойников промышленных предприятий, объектов энергетики (АЭС, ГЭС), электроподстанций, мостов, тоннелей, железнодорожной инфраструктуры, для создания исполнительной документации строящихся объектов. Другим направлением использования стационарного сканирования является съемка архитектурных объектов, и в особенности объектов культурного наследия, моделирование которых требует высокой степени детализации. </a:t>
            </a:r>
            <a:endParaRPr lang="ru-RU" sz="1600" dirty="0">
              <a:solidFill>
                <a:srgbClr val="000099"/>
              </a:solidFill>
              <a:effectLst/>
              <a:ea typeface="Calibri" panose="020F0502020204030204" pitchFamily="34" charset="0"/>
            </a:endParaRPr>
          </a:p>
        </p:txBody>
      </p:sp>
      <p:pic>
        <p:nvPicPr>
          <p:cNvPr id="6" name="Рисунок 9">
            <a:extLst>
              <a:ext uri="{FF2B5EF4-FFF2-40B4-BE49-F238E27FC236}">
                <a16:creationId xmlns="" xmlns:a16="http://schemas.microsoft.com/office/drawing/2014/main" id="{6C50FE59-1E57-420E-9BF9-613A560C8E3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413" y="3929063"/>
            <a:ext cx="1878012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4425" y="3929063"/>
            <a:ext cx="5261022" cy="2517775"/>
          </a:xfrm>
          <a:prstGeom prst="rect">
            <a:avLst/>
          </a:prstGeom>
        </p:spPr>
      </p:pic>
      <p:pic>
        <p:nvPicPr>
          <p:cNvPr id="9" name="Рисунок 9">
            <a:extLst>
              <a:ext uri="{FF2B5EF4-FFF2-40B4-BE49-F238E27FC236}">
                <a16:creationId xmlns="" xmlns:a16="http://schemas.microsoft.com/office/drawing/2014/main" id="{CBCC30DA-600C-4467-9BCE-4071E1923CF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1802"/>
          <a:stretch/>
        </p:blipFill>
        <p:spPr bwMode="auto">
          <a:xfrm>
            <a:off x="5970017" y="3929063"/>
            <a:ext cx="2863590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вал 4"/>
          <p:cNvSpPr/>
          <p:nvPr/>
        </p:nvSpPr>
        <p:spPr>
          <a:xfrm>
            <a:off x="8557382" y="6318702"/>
            <a:ext cx="552450" cy="4699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 smtClean="0"/>
              <a:t>6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140129420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3" name="Объект 2"/>
          <p:cNvSpPr>
            <a:spLocks noGrp="1"/>
          </p:cNvSpPr>
          <p:nvPr>
            <p:ph idx="1"/>
          </p:nvPr>
        </p:nvSpPr>
        <p:spPr>
          <a:xfrm>
            <a:off x="276225" y="796123"/>
            <a:ext cx="8557382" cy="1403990"/>
          </a:xfrm>
        </p:spPr>
        <p:txBody>
          <a:bodyPr/>
          <a:lstStyle/>
          <a:p>
            <a:pPr marL="0" indent="0" algn="just">
              <a:lnSpc>
                <a:spcPct val="114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800" dirty="0">
                <a:solidFill>
                  <a:srgbClr val="000099"/>
                </a:solidFill>
              </a:rPr>
              <a:t>          </a:t>
            </a:r>
          </a:p>
          <a:p>
            <a:pPr marL="0" indent="0" algn="just">
              <a:lnSpc>
                <a:spcPct val="114000"/>
              </a:lnSpc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ru-RU" altLang="ru-RU" sz="1800" b="1" dirty="0">
                <a:solidFill>
                  <a:srgbClr val="000099"/>
                </a:solidFill>
              </a:rPr>
              <a:t>                       </a:t>
            </a:r>
            <a:endParaRPr lang="ru-RU" altLang="ru-RU" sz="1800" dirty="0">
              <a:solidFill>
                <a:srgbClr val="000099"/>
              </a:solidFill>
            </a:endParaRPr>
          </a:p>
          <a:p>
            <a:pPr marL="0" indent="0">
              <a:buFont typeface="Arial" panose="020B0604020202020204" pitchFamily="34" charset="0"/>
              <a:buNone/>
            </a:pPr>
            <a:endParaRPr lang="ru-RU" altLang="ru-RU" sz="2300" dirty="0">
              <a:solidFill>
                <a:srgbClr val="000099"/>
              </a:solidFill>
            </a:endParaRPr>
          </a:p>
        </p:txBody>
      </p:sp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58CC49D1-40C2-4A45-889E-D9CBE19D0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3" y="-25450"/>
            <a:ext cx="8229600" cy="788420"/>
          </a:xfrm>
        </p:spPr>
        <p:txBody>
          <a:bodyPr/>
          <a:lstStyle/>
          <a:p>
            <a:r>
              <a:rPr lang="ru-RU" altLang="ru-RU" sz="2800" dirty="0">
                <a:solidFill>
                  <a:srgbClr val="000099"/>
                </a:solidFill>
              </a:rPr>
              <a:t>Мобильное лазерное сканирование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276223" y="910049"/>
            <a:ext cx="8658225" cy="37181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>
              <a:lnSpc>
                <a:spcPct val="114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99"/>
                </a:solidFill>
                <a:ea typeface="Calibri" panose="020F0502020204030204" pitchFamily="34" charset="0"/>
              </a:rPr>
              <a:t>Мобильное лазерное сканирование рекомендовано использовать при съемке протяженных линейных объектов, территорий крупных промышленных объектов, для сбора пространственных данных при выполнения инженерных изысканий автомобильных и железных дорог, ЛЭП, трубопроводов. По данным МЛС создаются инженерные топографические планы масштабов 1:500 и 1:200. Съемка рельефа и элементов инженерного обустройства автомобильных дорог может выполняться как с использованием непосредственно мобильной сканирующей системы, так и совместно с воздушным сканированием, в </a:t>
            </a:r>
            <a:r>
              <a:rPr lang="ru-RU" sz="1600" dirty="0" err="1">
                <a:solidFill>
                  <a:srgbClr val="000099"/>
                </a:solidFill>
                <a:ea typeface="Calibri" panose="020F0502020204030204" pitchFamily="34" charset="0"/>
              </a:rPr>
              <a:t>т.ч</a:t>
            </a:r>
            <a:r>
              <a:rPr lang="ru-RU" sz="1600" dirty="0">
                <a:solidFill>
                  <a:srgbClr val="000099"/>
                </a:solidFill>
                <a:ea typeface="Calibri" panose="020F0502020204030204" pitchFamily="34" charset="0"/>
              </a:rPr>
              <a:t>. с БВС, что обеспечивает получение необходимых пространственных данных для построения ЦМР, ЦМП, ЦММ, ЦМО. При проектировании и реконструкции автомобильных дорог, в особенности дорожных развязок, при их исполнительной съемке МЛС выполняется с точностью, соответствующей масштабу до 1:200, и может сочетаться со стационарным лазерным сканированием и </a:t>
            </a:r>
            <a:r>
              <a:rPr lang="ru-RU" sz="1600" dirty="0" err="1">
                <a:solidFill>
                  <a:srgbClr val="000099"/>
                </a:solidFill>
                <a:ea typeface="Calibri" panose="020F0502020204030204" pitchFamily="34" charset="0"/>
              </a:rPr>
              <a:t>досъемкой</a:t>
            </a:r>
            <a:r>
              <a:rPr lang="ru-RU" sz="1600" dirty="0">
                <a:solidFill>
                  <a:srgbClr val="000099"/>
                </a:solidFill>
                <a:ea typeface="Calibri" panose="020F0502020204030204" pitchFamily="34" charset="0"/>
              </a:rPr>
              <a:t> с применением традиционных геодезических методов. </a:t>
            </a:r>
            <a:endParaRPr lang="ru-RU" sz="1600" dirty="0">
              <a:solidFill>
                <a:srgbClr val="000099"/>
              </a:solidFill>
              <a:effectLst/>
              <a:ea typeface="Calibri" panose="020F050202020403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7299" y="4646481"/>
            <a:ext cx="1561851" cy="2074333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7834" y="4641924"/>
            <a:ext cx="1818214" cy="207889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66048" y="4649536"/>
            <a:ext cx="3677971" cy="2071278"/>
          </a:xfrm>
          <a:prstGeom prst="rect">
            <a:avLst/>
          </a:prstGeom>
        </p:spPr>
      </p:pic>
      <p:pic>
        <p:nvPicPr>
          <p:cNvPr id="6" name="Рисунок 1">
            <a:extLst>
              <a:ext uri="{FF2B5EF4-FFF2-40B4-BE49-F238E27FC236}">
                <a16:creationId xmlns="" xmlns:a16="http://schemas.microsoft.com/office/drawing/2014/main" id="{E40D8EF8-D640-4C2C-A491-3479F6AA335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2946" y="4641924"/>
            <a:ext cx="3452815" cy="2136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Овал 4"/>
          <p:cNvSpPr/>
          <p:nvPr/>
        </p:nvSpPr>
        <p:spPr>
          <a:xfrm>
            <a:off x="8557382" y="6322153"/>
            <a:ext cx="552450" cy="4699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 smtClean="0"/>
              <a:t>7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388532577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2">
            <a:extLst>
              <a:ext uri="{FF2B5EF4-FFF2-40B4-BE49-F238E27FC236}">
                <a16:creationId xmlns="" xmlns:a16="http://schemas.microsoft.com/office/drawing/2014/main" id="{58CC49D1-40C2-4A45-889E-D9CBE19D05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76225" y="109504"/>
            <a:ext cx="8229600" cy="788420"/>
          </a:xfrm>
        </p:spPr>
        <p:txBody>
          <a:bodyPr/>
          <a:lstStyle/>
          <a:p>
            <a:r>
              <a:rPr lang="ru-RU" altLang="ru-RU" sz="2800" dirty="0">
                <a:solidFill>
                  <a:srgbClr val="000099"/>
                </a:solidFill>
              </a:rPr>
              <a:t>Переносное лазерное сканирование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315683" y="831820"/>
            <a:ext cx="6302831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indent="270510" algn="just">
              <a:lnSpc>
                <a:spcPct val="120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99"/>
                </a:solidFill>
                <a:ea typeface="Calibri" panose="020F0502020204030204" pitchFamily="34" charset="0"/>
              </a:rPr>
              <a:t>Переносное лазерное сканирование по точности уступает стационарному лазерному сканированию, а по производительности мобильному, в связи с чем рекомендуется использовать его при съемке внутрицеховых помещений и бизнес-центров, объектов городского благоустройства, в целях инвентаризации, кадастра, мониторинга состояния участков промышленных трубопроводов, электросетей, паспортизации городских объектов, создании цифровых информационных моделей зданий и сооружений, съемках парковых зон.</a:t>
            </a:r>
          </a:p>
          <a:p>
            <a:pPr indent="270510" algn="just">
              <a:lnSpc>
                <a:spcPct val="120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99"/>
                </a:solidFill>
                <a:ea typeface="Calibri" panose="020F0502020204030204" pitchFamily="34" charset="0"/>
              </a:rPr>
              <a:t>Данная технология может использоваться как с поддержкой ГНСС, так и в автономном режиме, при этом для точного траекторного решения необходимо использовать технологию определения текущего местоположения (SLAM) и привязку облака точек лазерных отражений (ТЛО) к опорным точкам, размещаемым вдоль маршрута сканирования, координаты которых определяются одним из геодезических методов.</a:t>
            </a:r>
          </a:p>
          <a:p>
            <a:pPr indent="270510" algn="just">
              <a:lnSpc>
                <a:spcPct val="120000"/>
              </a:lnSpc>
              <a:spcAft>
                <a:spcPts val="0"/>
              </a:spcAft>
            </a:pPr>
            <a:r>
              <a:rPr lang="ru-RU" sz="1600" dirty="0">
                <a:solidFill>
                  <a:srgbClr val="000099"/>
                </a:solidFill>
                <a:ea typeface="Calibri" panose="020F0502020204030204" pitchFamily="34" charset="0"/>
              </a:rPr>
              <a:t>Технологическая схема работ с использованием переносного лазерного сканирования может быть рекомендована как для решения инженерных задач, так и при выполнении кадастровых работ.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990" y="3749221"/>
            <a:ext cx="1869621" cy="2804431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62990" y="1127784"/>
            <a:ext cx="1924528" cy="2448040"/>
          </a:xfrm>
          <a:prstGeom prst="rect">
            <a:avLst/>
          </a:prstGeom>
        </p:spPr>
      </p:pic>
      <p:sp>
        <p:nvSpPr>
          <p:cNvPr id="5" name="Овал 4"/>
          <p:cNvSpPr/>
          <p:nvPr/>
        </p:nvSpPr>
        <p:spPr>
          <a:xfrm>
            <a:off x="8557382" y="6318702"/>
            <a:ext cx="552450" cy="469900"/>
          </a:xfrm>
          <a:prstGeom prst="ellipse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r>
              <a:rPr lang="en-US" sz="1600" dirty="0" smtClean="0"/>
              <a:t>8</a:t>
            </a:r>
            <a:endParaRPr lang="ru-RU" sz="1600" dirty="0"/>
          </a:p>
        </p:txBody>
      </p:sp>
    </p:spTree>
    <p:extLst>
      <p:ext uri="{BB962C8B-B14F-4D97-AF65-F5344CB8AC3E}">
        <p14:creationId xmlns:p14="http://schemas.microsoft.com/office/powerpoint/2010/main" val="161463406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1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25703</TotalTime>
  <Words>1774</Words>
  <Application>Microsoft Office PowerPoint</Application>
  <PresentationFormat>Экран (4:3)</PresentationFormat>
  <Paragraphs>174</Paragraphs>
  <Slides>20</Slides>
  <Notes>17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4" baseType="lpstr">
      <vt:lpstr>Arial</vt:lpstr>
      <vt:lpstr>Calibri</vt:lpstr>
      <vt:lpstr>Times New Roman</vt:lpstr>
      <vt:lpstr>Тема1</vt:lpstr>
      <vt:lpstr>Презентация PowerPoint</vt:lpstr>
      <vt:lpstr>Общие сведения</vt:lpstr>
      <vt:lpstr>Общие сведения</vt:lpstr>
      <vt:lpstr> Классификация систем лазерного сканирования</vt:lpstr>
      <vt:lpstr>Обоснование выбора метода лазерного сканирования и технологии работ</vt:lpstr>
      <vt:lpstr>Воздушное лазерное сканирование</vt:lpstr>
      <vt:lpstr>Наземное стационарное лазерное сканирование</vt:lpstr>
      <vt:lpstr>Мобильное лазерное сканирование</vt:lpstr>
      <vt:lpstr>Переносное лазерное сканирование</vt:lpstr>
      <vt:lpstr>Выбор системы лазерного сканирования </vt:lpstr>
      <vt:lpstr>Выбор системы лазерного сканирования </vt:lpstr>
      <vt:lpstr>Результаты обработки данных лазерного сканирования </vt:lpstr>
      <vt:lpstr>Результаты обработки данных лазерного сканирования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Hewlett-Packard Company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Основные результаты государственных работ по Разделу 6:  «Выполнение работ по подготовке проектов нормативно-технических документов (далее – НТД) в области геодезической, картографической деятельности и инфраструктуры пространственных данных»</dc:title>
  <dc:creator>Прусаков Александр Николаевич</dc:creator>
  <cp:lastModifiedBy>Ковров Александр Александрович</cp:lastModifiedBy>
  <cp:revision>787</cp:revision>
  <cp:lastPrinted>2023-10-12T11:38:09Z</cp:lastPrinted>
  <dcterms:created xsi:type="dcterms:W3CDTF">2016-03-21T09:01:26Z</dcterms:created>
  <dcterms:modified xsi:type="dcterms:W3CDTF">2025-09-04T10:41:51Z</dcterms:modified>
</cp:coreProperties>
</file>